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10/9/2020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255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877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10/9/2020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869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71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10/9/2020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16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10/9/2020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992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10/9/2020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74296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10/9/2020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954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779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58917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2718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10/9/2020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332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17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2">
            <a:extLst>
              <a:ext uri="{FF2B5EF4-FFF2-40B4-BE49-F238E27FC236}">
                <a16:creationId xmlns:a16="http://schemas.microsoft.com/office/drawing/2014/main" id="{96A8E307-B148-40BA-86DB-6B7A66F861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10" b="14220"/>
          <a:stretch/>
        </p:blipFill>
        <p:spPr>
          <a:xfrm>
            <a:off x="20" y="-180965"/>
            <a:ext cx="12191980" cy="6857990"/>
          </a:xfrm>
          <a:prstGeom prst="rect">
            <a:avLst/>
          </a:prstGeom>
        </p:spPr>
      </p:pic>
      <p:sp>
        <p:nvSpPr>
          <p:cNvPr id="41" name="Rectangle 19">
            <a:extLst>
              <a:ext uri="{FF2B5EF4-FFF2-40B4-BE49-F238E27FC236}">
                <a16:creationId xmlns:a16="http://schemas.microsoft.com/office/drawing/2014/main" id="{52F9B1C2-7D20-4F91-A660-197C98B9A3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39445"/>
            <a:ext cx="6114985" cy="2298326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3DE880-17AA-4B0C-857C-FECDA01C56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19" y="2100845"/>
            <a:ext cx="4670234" cy="1975527"/>
          </a:xfrm>
        </p:spPr>
        <p:txBody>
          <a:bodyPr anchor="ctr">
            <a:normAutofit/>
          </a:bodyPr>
          <a:lstStyle/>
          <a:p>
            <a:pPr algn="l"/>
            <a:r>
              <a:rPr lang="en-IN" sz="4100"/>
              <a:t>Predicting Default Accounts</a:t>
            </a:r>
          </a:p>
        </p:txBody>
      </p:sp>
      <p:sp>
        <p:nvSpPr>
          <p:cNvPr id="42" name="Rectangle 21">
            <a:extLst>
              <a:ext uri="{FF2B5EF4-FFF2-40B4-BE49-F238E27FC236}">
                <a16:creationId xmlns:a16="http://schemas.microsoft.com/office/drawing/2014/main" id="{A89C4E6E-ECA4-40E5-A54E-13E92B678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4237771"/>
            <a:ext cx="6114982" cy="809351"/>
          </a:xfrm>
          <a:prstGeom prst="rect">
            <a:avLst/>
          </a:prstGeom>
          <a:solidFill>
            <a:schemeClr val="tx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297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13EC5-CC1B-4C65-985A-8DE976D05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36" y="0"/>
            <a:ext cx="4376810" cy="1700784"/>
          </a:xfrm>
        </p:spPr>
        <p:txBody>
          <a:bodyPr>
            <a:normAutofit/>
          </a:bodyPr>
          <a:lstStyle/>
          <a:p>
            <a:r>
              <a:rPr lang="en-IN" sz="3600" dirty="0"/>
              <a:t>Correlation BETWEEN features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396A87-671B-49DC-9CC0-A68A1EF5C7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055" y="694592"/>
            <a:ext cx="7192594" cy="563353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FA64BB-4FC3-412C-856A-232BD3C253BB}"/>
              </a:ext>
            </a:extLst>
          </p:cNvPr>
          <p:cNvSpPr txBox="1"/>
          <p:nvPr/>
        </p:nvSpPr>
        <p:spPr>
          <a:xfrm>
            <a:off x="449287" y="2935924"/>
            <a:ext cx="37631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Most Correlated feature with response: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PAY_1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LIMIT_BAL</a:t>
            </a:r>
          </a:p>
        </p:txBody>
      </p:sp>
    </p:spTree>
    <p:extLst>
      <p:ext uri="{BB962C8B-B14F-4D97-AF65-F5344CB8AC3E}">
        <p14:creationId xmlns:p14="http://schemas.microsoft.com/office/powerpoint/2010/main" val="2612711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D285F-87F9-4BFF-9CFE-036E66A3C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97" y="0"/>
            <a:ext cx="10268712" cy="1700784"/>
          </a:xfrm>
        </p:spPr>
        <p:txBody>
          <a:bodyPr/>
          <a:lstStyle/>
          <a:p>
            <a:r>
              <a:rPr lang="en-IN" dirty="0"/>
              <a:t>Tracing the Past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BE59FC-CCBA-4AB7-8FDA-C07790F4E7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154" y="1764300"/>
            <a:ext cx="6702305" cy="453674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C83B03-5A66-40E6-AF1E-D8EF6054754A}"/>
              </a:ext>
            </a:extLst>
          </p:cNvPr>
          <p:cNvSpPr txBox="1"/>
          <p:nvPr/>
        </p:nvSpPr>
        <p:spPr>
          <a:xfrm>
            <a:off x="562709" y="3596054"/>
            <a:ext cx="29366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 least 30% of the accounts that were in default last month tend to default again next month.</a:t>
            </a:r>
            <a:endParaRPr lang="en-I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FFB1BD-B9B0-4F41-82B6-98EA5A338741}"/>
              </a:ext>
            </a:extLst>
          </p:cNvPr>
          <p:cNvSpPr txBox="1"/>
          <p:nvPr/>
        </p:nvSpPr>
        <p:spPr>
          <a:xfrm>
            <a:off x="668216" y="3037719"/>
            <a:ext cx="22420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Overall default rate = 22%</a:t>
            </a:r>
          </a:p>
        </p:txBody>
      </p:sp>
    </p:spTree>
    <p:extLst>
      <p:ext uri="{BB962C8B-B14F-4D97-AF65-F5344CB8AC3E}">
        <p14:creationId xmlns:p14="http://schemas.microsoft.com/office/powerpoint/2010/main" val="127515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FC818-CD03-42ED-969A-237A1EDD0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773" y="-173736"/>
            <a:ext cx="10268712" cy="1700784"/>
          </a:xfrm>
        </p:spPr>
        <p:txBody>
          <a:bodyPr>
            <a:normAutofit/>
          </a:bodyPr>
          <a:lstStyle/>
          <a:p>
            <a:r>
              <a:rPr lang="en-IN" sz="4000" dirty="0"/>
              <a:t>Modelling Activity summary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BC7D16B-7AD8-4D26-A7A1-9B2A31BF7E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628" y="1345224"/>
            <a:ext cx="5567836" cy="508407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B8DA61-1DD0-4C97-91C8-CCC4B6B5F2C0}"/>
              </a:ext>
            </a:extLst>
          </p:cNvPr>
          <p:cNvSpPr txBox="1"/>
          <p:nvPr/>
        </p:nvSpPr>
        <p:spPr>
          <a:xfrm>
            <a:off x="782515" y="3130062"/>
            <a:ext cx="3622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Random Forest turns out to be the best model for our dataset.</a:t>
            </a:r>
          </a:p>
        </p:txBody>
      </p:sp>
    </p:spTree>
    <p:extLst>
      <p:ext uri="{BB962C8B-B14F-4D97-AF65-F5344CB8AC3E}">
        <p14:creationId xmlns:p14="http://schemas.microsoft.com/office/powerpoint/2010/main" val="2272539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8AD0E-0C7C-4AE9-A657-320274CBB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Cross Validation Grid Search with random Forest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719F8E-272B-4752-8A8E-5115F8F6BA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637" y="1440215"/>
            <a:ext cx="7462363" cy="489872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400827-F7EE-4FDC-9527-AF9935D1C90C}"/>
              </a:ext>
            </a:extLst>
          </p:cNvPr>
          <p:cNvSpPr txBox="1"/>
          <p:nvPr/>
        </p:nvSpPr>
        <p:spPr>
          <a:xfrm>
            <a:off x="378069" y="3303073"/>
            <a:ext cx="37367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Parameters max_depth = 9 </a:t>
            </a:r>
          </a:p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 &amp; n_estimators = 200 accounts for the highest mean testing score.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61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D7346-56B4-4E28-B313-BEA68D6CAF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71731" y="185075"/>
            <a:ext cx="10613146" cy="974481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chemeClr val="tx1"/>
                </a:solidFill>
              </a:rPr>
              <a:t>Characterizing Costs and Savings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F25362-FFAA-49F9-9B58-6263097B062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94" y="1159556"/>
            <a:ext cx="3328723" cy="241231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87EA1D-DA01-4863-9B72-2EC36962E4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31" y="3881888"/>
            <a:ext cx="3515086" cy="25480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B391570-06A1-4484-9211-ACB3F40981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092" y="1159556"/>
            <a:ext cx="7798778" cy="55133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DEECF40-84C6-429C-AA68-4A2296E84F6F}"/>
              </a:ext>
            </a:extLst>
          </p:cNvPr>
          <p:cNvSpPr txBox="1"/>
          <p:nvPr/>
        </p:nvSpPr>
        <p:spPr>
          <a:xfrm>
            <a:off x="8571606" y="2181049"/>
            <a:ext cx="316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Most optimal threshold = 0.2</a:t>
            </a:r>
          </a:p>
        </p:txBody>
      </p:sp>
    </p:spTree>
    <p:extLst>
      <p:ext uri="{BB962C8B-B14F-4D97-AF65-F5344CB8AC3E}">
        <p14:creationId xmlns:p14="http://schemas.microsoft.com/office/powerpoint/2010/main" val="4018978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3B5E6-44E4-48AF-8C3D-938FA1B6B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458" y="174925"/>
            <a:ext cx="10268712" cy="1700784"/>
          </a:xfrm>
        </p:spPr>
        <p:txBody>
          <a:bodyPr>
            <a:normAutofit/>
          </a:bodyPr>
          <a:lstStyle/>
          <a:p>
            <a:r>
              <a:rPr lang="en-IN" sz="4400" dirty="0"/>
              <a:t>Financial Insights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11B547-0B40-40CC-8CA7-FED35C5ADF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726" y="1934308"/>
            <a:ext cx="7157372" cy="474876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290566-142D-4311-B6A3-E7B0AE5EF5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35" y="2432769"/>
            <a:ext cx="3718419" cy="25495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CC174B-DFEB-454D-B22B-9ED4289B1582}"/>
              </a:ext>
            </a:extLst>
          </p:cNvPr>
          <p:cNvSpPr txBox="1"/>
          <p:nvPr/>
        </p:nvSpPr>
        <p:spPr>
          <a:xfrm>
            <a:off x="527538" y="5257800"/>
            <a:ext cx="3130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Using the model at optimal threshold, we are able to save 25-26% cost of all defaults.</a:t>
            </a:r>
          </a:p>
        </p:txBody>
      </p:sp>
    </p:spTree>
    <p:extLst>
      <p:ext uri="{BB962C8B-B14F-4D97-AF65-F5344CB8AC3E}">
        <p14:creationId xmlns:p14="http://schemas.microsoft.com/office/powerpoint/2010/main" val="445230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2448">
              <a:srgbClr val="9F88D7"/>
            </a:gs>
            <a:gs pos="0">
              <a:schemeClr val="accent3">
                <a:lumMod val="40000"/>
                <a:lumOff val="60000"/>
              </a:schemeClr>
            </a:gs>
            <a:gs pos="19000">
              <a:schemeClr val="accent3">
                <a:lumMod val="95000"/>
                <a:lumOff val="5000"/>
              </a:schemeClr>
            </a:gs>
            <a:gs pos="67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648B7E-16E9-466D-9862-E79A901D8F3D}"/>
              </a:ext>
            </a:extLst>
          </p:cNvPr>
          <p:cNvSpPr txBox="1"/>
          <p:nvPr/>
        </p:nvSpPr>
        <p:spPr>
          <a:xfrm>
            <a:off x="4765430" y="3429000"/>
            <a:ext cx="57208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latin typeface="Algerian" panose="04020705040A02060702" pitchFamily="82" charset="0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881945620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DarkSeedLeftStep">
      <a:dk1>
        <a:srgbClr val="000000"/>
      </a:dk1>
      <a:lt1>
        <a:srgbClr val="FFFFFF"/>
      </a:lt1>
      <a:dk2>
        <a:srgbClr val="1C2732"/>
      </a:dk2>
      <a:lt2>
        <a:srgbClr val="F0F3F1"/>
      </a:lt2>
      <a:accent1>
        <a:srgbClr val="C34DB4"/>
      </a:accent1>
      <a:accent2>
        <a:srgbClr val="903BB1"/>
      </a:accent2>
      <a:accent3>
        <a:srgbClr val="704DC3"/>
      </a:accent3>
      <a:accent4>
        <a:srgbClr val="3F4DB3"/>
      </a:accent4>
      <a:accent5>
        <a:srgbClr val="4D8CC3"/>
      </a:accent5>
      <a:accent6>
        <a:srgbClr val="3BACB1"/>
      </a:accent6>
      <a:hlink>
        <a:srgbClr val="3F6EBF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122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Algerian</vt:lpstr>
      <vt:lpstr>Arial</vt:lpstr>
      <vt:lpstr>Calibri</vt:lpstr>
      <vt:lpstr>Franklin Gothic Demi Cond</vt:lpstr>
      <vt:lpstr>Franklin Gothic Medium</vt:lpstr>
      <vt:lpstr>Wingdings</vt:lpstr>
      <vt:lpstr>JuxtaposeVTI</vt:lpstr>
      <vt:lpstr>Predicting Default Accounts</vt:lpstr>
      <vt:lpstr>Correlation BETWEEN features</vt:lpstr>
      <vt:lpstr>Tracing the Past</vt:lpstr>
      <vt:lpstr>Modelling Activity summary</vt:lpstr>
      <vt:lpstr>Cross Validation Grid Search with random Forest </vt:lpstr>
      <vt:lpstr>Characterizing Costs and Savings</vt:lpstr>
      <vt:lpstr>Financial Insights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Default Accounts</dc:title>
  <dc:creator>Raushan Kumar</dc:creator>
  <cp:lastModifiedBy>Raushan Kumar</cp:lastModifiedBy>
  <cp:revision>12</cp:revision>
  <dcterms:created xsi:type="dcterms:W3CDTF">2020-10-09T11:16:51Z</dcterms:created>
  <dcterms:modified xsi:type="dcterms:W3CDTF">2020-10-09T12:54:37Z</dcterms:modified>
</cp:coreProperties>
</file>