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8" r:id="rId3"/>
    <p:sldId id="265" r:id="rId4"/>
    <p:sldId id="273" r:id="rId5"/>
    <p:sldId id="282" r:id="rId6"/>
    <p:sldId id="284" r:id="rId7"/>
    <p:sldId id="285" r:id="rId8"/>
    <p:sldId id="283" r:id="rId9"/>
    <p:sldId id="278" r:id="rId10"/>
    <p:sldId id="267" r:id="rId11"/>
    <p:sldId id="271" r:id="rId12"/>
    <p:sldId id="272"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p:scale>
          <a:sx n="75" d="100"/>
          <a:sy n="75" d="100"/>
        </p:scale>
        <p:origin x="-125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8326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90787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33639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Cover Option 2">
    <p:spTree>
      <p:nvGrpSpPr>
        <p:cNvPr id="1" name=""/>
        <p:cNvGrpSpPr/>
        <p:nvPr/>
      </p:nvGrpSpPr>
      <p:grpSpPr>
        <a:xfrm>
          <a:off x="0" y="0"/>
          <a:ext cx="0" cy="0"/>
          <a:chOff x="0" y="0"/>
          <a:chExt cx="0" cy="0"/>
        </a:xfrm>
      </p:grpSpPr>
      <p:pic>
        <p:nvPicPr>
          <p:cNvPr id="16" name="Picture 15" descr="bg_10.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3"/>
          <p:cNvSpPr>
            <a:spLocks noGrp="1"/>
          </p:cNvSpPr>
          <p:nvPr>
            <p:ph type="body" sz="half" idx="2" hasCustomPrompt="1"/>
          </p:nvPr>
        </p:nvSpPr>
        <p:spPr>
          <a:xfrm>
            <a:off x="447672" y="3454400"/>
            <a:ext cx="5487829" cy="859536"/>
          </a:xfrm>
          <a:prstGeom prst="rect">
            <a:avLst/>
          </a:prstGeom>
        </p:spPr>
        <p:txBody>
          <a:bodyPr>
            <a:noAutofit/>
          </a:bodyPr>
          <a:lstStyle>
            <a:lvl1pPr marL="0" indent="0">
              <a:buNone/>
              <a:defRPr sz="5300" i="0">
                <a:ln w="3175" cmpd="sng">
                  <a:solidFill>
                    <a:schemeClr val="tx1">
                      <a:alpha val="50000"/>
                    </a:schemeClr>
                  </a:solidFill>
                </a:ln>
                <a:solidFill>
                  <a:schemeClr val="bg2"/>
                </a:solidFill>
                <a:latin typeface="SapientSansBold"/>
                <a:cs typeface="SapientSansBold"/>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dirty="0" smtClean="0"/>
              <a:t>5.15</a:t>
            </a:r>
          </a:p>
        </p:txBody>
      </p:sp>
      <p:sp>
        <p:nvSpPr>
          <p:cNvPr id="10" name="Title 1"/>
          <p:cNvSpPr>
            <a:spLocks noGrp="1"/>
          </p:cNvSpPr>
          <p:nvPr>
            <p:ph type="title" hasCustomPrompt="1"/>
          </p:nvPr>
        </p:nvSpPr>
        <p:spPr>
          <a:xfrm>
            <a:off x="447672" y="2359380"/>
            <a:ext cx="6562728" cy="1181099"/>
          </a:xfrm>
          <a:prstGeom prst="rect">
            <a:avLst/>
          </a:prstGeom>
        </p:spPr>
        <p:txBody>
          <a:bodyPr>
            <a:noAutofit/>
          </a:bodyPr>
          <a:lstStyle>
            <a:lvl1pPr>
              <a:defRPr sz="3600">
                <a:solidFill>
                  <a:schemeClr val="tx2"/>
                </a:solidFill>
              </a:defRPr>
            </a:lvl1pPr>
          </a:lstStyle>
          <a:p>
            <a:r>
              <a:rPr lang="en-US" dirty="0" smtClean="0"/>
              <a:t>Title of the presentation</a:t>
            </a:r>
            <a:br>
              <a:rPr lang="en-US" dirty="0" smtClean="0"/>
            </a:br>
            <a:r>
              <a:rPr lang="en-US" dirty="0" smtClean="0"/>
              <a:t>Two lines max and no subtitle.</a:t>
            </a:r>
            <a:endParaRPr lang="en-US" dirty="0"/>
          </a:p>
        </p:txBody>
      </p:sp>
      <p:pic>
        <p:nvPicPr>
          <p:cNvPr id="9" name="Picture 8" descr="logo.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272" y="5890700"/>
            <a:ext cx="1822196" cy="345440"/>
          </a:xfrm>
          <a:prstGeom prst="rect">
            <a:avLst/>
          </a:prstGeom>
        </p:spPr>
      </p:pic>
      <p:pic>
        <p:nvPicPr>
          <p:cNvPr id="12" name="Picture 11" descr="mark.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66863" y="5791242"/>
            <a:ext cx="241808" cy="492252"/>
          </a:xfrm>
          <a:prstGeom prst="rect">
            <a:avLst/>
          </a:prstGeom>
        </p:spPr>
      </p:pic>
    </p:spTree>
    <p:extLst>
      <p:ext uri="{BB962C8B-B14F-4D97-AF65-F5344CB8AC3E}">
        <p14:creationId xmlns:p14="http://schemas.microsoft.com/office/powerpoint/2010/main" val="2307027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ck Cover Option 2">
    <p:spTree>
      <p:nvGrpSpPr>
        <p:cNvPr id="1" name=""/>
        <p:cNvGrpSpPr/>
        <p:nvPr/>
      </p:nvGrpSpPr>
      <p:grpSpPr>
        <a:xfrm>
          <a:off x="0" y="0"/>
          <a:ext cx="0" cy="0"/>
          <a:chOff x="0" y="0"/>
          <a:chExt cx="0" cy="0"/>
        </a:xfrm>
      </p:grpSpPr>
      <p:pic>
        <p:nvPicPr>
          <p:cNvPr id="2" name="Picture 1" descr="bg_2.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3"/>
          <p:cNvSpPr>
            <a:spLocks noGrp="1"/>
          </p:cNvSpPr>
          <p:nvPr>
            <p:ph type="body" sz="half" idx="2" hasCustomPrompt="1"/>
          </p:nvPr>
        </p:nvSpPr>
        <p:spPr>
          <a:xfrm>
            <a:off x="447672" y="3454400"/>
            <a:ext cx="5487829" cy="859536"/>
          </a:xfrm>
          <a:prstGeom prst="rect">
            <a:avLst/>
          </a:prstGeom>
        </p:spPr>
        <p:txBody>
          <a:bodyPr>
            <a:noAutofit/>
          </a:bodyPr>
          <a:lstStyle>
            <a:lvl1pPr marL="0" indent="0">
              <a:buNone/>
              <a:defRPr sz="5300" i="0">
                <a:ln w="3175" cmpd="sng">
                  <a:solidFill>
                    <a:schemeClr val="bg1">
                      <a:alpha val="50000"/>
                    </a:schemeClr>
                  </a:solidFill>
                </a:ln>
                <a:solidFill>
                  <a:schemeClr val="tx1">
                    <a:alpha val="25000"/>
                  </a:schemeClr>
                </a:solidFill>
                <a:latin typeface="SapientSansBold"/>
                <a:cs typeface="SapientSansBold"/>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dirty="0" smtClean="0"/>
              <a:t>5.15</a:t>
            </a:r>
          </a:p>
        </p:txBody>
      </p:sp>
      <p:sp>
        <p:nvSpPr>
          <p:cNvPr id="10" name="Title 1"/>
          <p:cNvSpPr>
            <a:spLocks noGrp="1"/>
          </p:cNvSpPr>
          <p:nvPr>
            <p:ph type="title" hasCustomPrompt="1"/>
          </p:nvPr>
        </p:nvSpPr>
        <p:spPr>
          <a:xfrm>
            <a:off x="447672" y="2359380"/>
            <a:ext cx="6486528" cy="1181099"/>
          </a:xfrm>
          <a:prstGeom prst="rect">
            <a:avLst/>
          </a:prstGeom>
        </p:spPr>
        <p:txBody>
          <a:bodyPr>
            <a:noAutofit/>
          </a:bodyPr>
          <a:lstStyle>
            <a:lvl1pPr>
              <a:defRPr sz="3600" spc="-20">
                <a:solidFill>
                  <a:schemeClr val="tx2"/>
                </a:solidFill>
              </a:defRPr>
            </a:lvl1pPr>
          </a:lstStyle>
          <a:p>
            <a:r>
              <a:rPr lang="en-US" dirty="0" smtClean="0"/>
              <a:t>Title of the presentation</a:t>
            </a:r>
            <a:br>
              <a:rPr lang="en-US" dirty="0" smtClean="0"/>
            </a:br>
            <a:r>
              <a:rPr lang="en-US" dirty="0" smtClean="0"/>
              <a:t>Two lines max and no subtitle.</a:t>
            </a:r>
            <a:endParaRPr lang="en-US" dirty="0"/>
          </a:p>
        </p:txBody>
      </p:sp>
      <p:cxnSp>
        <p:nvCxnSpPr>
          <p:cNvPr id="12" name="Straight Connector 3"/>
          <p:cNvCxnSpPr>
            <a:cxnSpLocks noChangeShapeType="1"/>
          </p:cNvCxnSpPr>
          <p:nvPr userDrawn="1"/>
        </p:nvCxnSpPr>
        <p:spPr bwMode="auto">
          <a:xfrm>
            <a:off x="541866" y="4494339"/>
            <a:ext cx="347055" cy="511"/>
          </a:xfrm>
          <a:prstGeom prst="line">
            <a:avLst/>
          </a:prstGeom>
          <a:noFill/>
          <a:ln w="34925">
            <a:solidFill>
              <a:schemeClr val="accent1"/>
            </a:solidFill>
            <a:round/>
            <a:headEnd/>
            <a:tailEnd/>
          </a:ln>
        </p:spPr>
      </p:cxnSp>
      <p:pic>
        <p:nvPicPr>
          <p:cNvPr id="11" name="Picture 10"/>
          <p:cNvPicPr>
            <a:picLocks noChangeAspect="1"/>
          </p:cNvPicPr>
          <p:nvPr userDrawn="1"/>
        </p:nvPicPr>
        <p:blipFill>
          <a:blip r:embed="rId3"/>
          <a:stretch>
            <a:fillRect/>
          </a:stretch>
        </p:blipFill>
        <p:spPr>
          <a:xfrm>
            <a:off x="8366863" y="5793528"/>
            <a:ext cx="240030" cy="491490"/>
          </a:xfrm>
          <a:prstGeom prst="rect">
            <a:avLst/>
          </a:prstGeom>
        </p:spPr>
      </p:pic>
      <p:pic>
        <p:nvPicPr>
          <p:cNvPr id="14" name="Picture 13" descr="logo.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7009" y="5890700"/>
            <a:ext cx="1856009" cy="347472"/>
          </a:xfrm>
          <a:prstGeom prst="rect">
            <a:avLst/>
          </a:prstGeom>
        </p:spPr>
      </p:pic>
    </p:spTree>
    <p:extLst>
      <p:ext uri="{BB962C8B-B14F-4D97-AF65-F5344CB8AC3E}">
        <p14:creationId xmlns:p14="http://schemas.microsoft.com/office/powerpoint/2010/main" val="3780260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ck Back Cover">
    <p:spTree>
      <p:nvGrpSpPr>
        <p:cNvPr id="1" name=""/>
        <p:cNvGrpSpPr/>
        <p:nvPr/>
      </p:nvGrpSpPr>
      <p:grpSpPr>
        <a:xfrm>
          <a:off x="0" y="0"/>
          <a:ext cx="0" cy="0"/>
          <a:chOff x="0" y="0"/>
          <a:chExt cx="0" cy="0"/>
        </a:xfrm>
      </p:grpSpPr>
      <p:pic>
        <p:nvPicPr>
          <p:cNvPr id="7" name="Picture 6" descr="bg_12.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493905" y="3170344"/>
            <a:ext cx="3519295" cy="515526"/>
          </a:xfrm>
          <a:prstGeom prst="rect">
            <a:avLst/>
          </a:prstGeom>
        </p:spPr>
        <p:txBody>
          <a:bodyPr lIns="0" rIns="0" anchor="ctr" anchorCtr="0">
            <a:noAutofit/>
          </a:bodyPr>
          <a:lstStyle>
            <a:lvl1pPr algn="l">
              <a:lnSpc>
                <a:spcPct val="90000"/>
              </a:lnSpc>
              <a:defRPr sz="3000" baseline="0">
                <a:solidFill>
                  <a:schemeClr val="bg1"/>
                </a:solidFill>
                <a:latin typeface="SapientSansBold"/>
                <a:cs typeface="SapientSansBold"/>
              </a:defRPr>
            </a:lvl1pPr>
          </a:lstStyle>
          <a:p>
            <a:pPr lvl="0"/>
            <a:r>
              <a:rPr lang="en-US" dirty="0" smtClean="0"/>
              <a:t>THANK YOU</a:t>
            </a:r>
          </a:p>
        </p:txBody>
      </p:sp>
      <p:grpSp>
        <p:nvGrpSpPr>
          <p:cNvPr id="6" name="Group 5"/>
          <p:cNvGrpSpPr/>
          <p:nvPr userDrawn="1"/>
        </p:nvGrpSpPr>
        <p:grpSpPr>
          <a:xfrm>
            <a:off x="484632" y="6297702"/>
            <a:ext cx="3687865" cy="237744"/>
            <a:chOff x="676656" y="5503672"/>
            <a:chExt cx="3687865" cy="237744"/>
          </a:xfrm>
        </p:grpSpPr>
        <p:sp>
          <p:nvSpPr>
            <p:cNvPr id="9" name="Text Box 37"/>
            <p:cNvSpPr txBox="1">
              <a:spLocks noChangeArrowheads="1"/>
            </p:cNvSpPr>
            <p:nvPr/>
          </p:nvSpPr>
          <p:spPr bwMode="auto">
            <a:xfrm>
              <a:off x="772009" y="5519168"/>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dirty="0">
                  <a:solidFill>
                    <a:schemeClr val="bg1">
                      <a:lumMod val="50000"/>
                    </a:schemeClr>
                  </a:solidFill>
                  <a:latin typeface="SapientSansRegular"/>
                  <a:cs typeface="SapientSansRegular"/>
                </a:rPr>
                <a:t>© 2013 SAPIENT CORPORATION   |   CONFIDENTIAL</a:t>
              </a:r>
            </a:p>
          </p:txBody>
        </p:sp>
        <p:pic>
          <p:nvPicPr>
            <p:cNvPr id="10" name="Picture 9"/>
            <p:cNvPicPr>
              <a:picLocks noChangeAspect="1"/>
            </p:cNvPicPr>
            <p:nvPr/>
          </p:nvPicPr>
          <p:blipFill>
            <a:blip r:embed="rId3"/>
            <a:stretch>
              <a:fillRect/>
            </a:stretch>
          </p:blipFill>
          <p:spPr>
            <a:xfrm>
              <a:off x="676656" y="5503672"/>
              <a:ext cx="116787" cy="237744"/>
            </a:xfrm>
            <a:prstGeom prst="rect">
              <a:avLst/>
            </a:prstGeom>
          </p:spPr>
        </p:pic>
      </p:grpSp>
    </p:spTree>
    <p:extLst>
      <p:ext uri="{BB962C8B-B14F-4D97-AF65-F5344CB8AC3E}">
        <p14:creationId xmlns:p14="http://schemas.microsoft.com/office/powerpoint/2010/main" val="1031899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137275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49796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16779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38140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287146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191563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311025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FDAF2-8C92-47E7-B413-6064BADACC82}" type="datetimeFigureOut">
              <a:rPr lang="en-US" smtClean="0"/>
              <a:t>7/18/2014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D8330C-AD3B-4914-A4D7-3A810FF3701C}" type="slidenum">
              <a:rPr lang="en-US" smtClean="0"/>
              <a:t>‹#›</a:t>
            </a:fld>
            <a:endParaRPr lang="en-US" dirty="0"/>
          </a:p>
        </p:txBody>
      </p:sp>
    </p:spTree>
    <p:extLst>
      <p:ext uri="{BB962C8B-B14F-4D97-AF65-F5344CB8AC3E}">
        <p14:creationId xmlns:p14="http://schemas.microsoft.com/office/powerpoint/2010/main" val="120410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FDAF2-8C92-47E7-B413-6064BADACC82}" type="datetimeFigureOut">
              <a:rPr lang="en-US" smtClean="0"/>
              <a:t>7/18/2014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8330C-AD3B-4914-A4D7-3A810FF3701C}" type="slidenum">
              <a:rPr lang="en-US" smtClean="0"/>
              <a:t>‹#›</a:t>
            </a:fld>
            <a:endParaRPr lang="en-US" dirty="0"/>
          </a:p>
        </p:txBody>
      </p:sp>
    </p:spTree>
    <p:extLst>
      <p:ext uri="{BB962C8B-B14F-4D97-AF65-F5344CB8AC3E}">
        <p14:creationId xmlns:p14="http://schemas.microsoft.com/office/powerpoint/2010/main" val="373998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4"/>
          <p:cNvSpPr>
            <a:spLocks noGrp="1"/>
          </p:cNvSpPr>
          <p:nvPr>
            <p:ph type="title"/>
          </p:nvPr>
        </p:nvSpPr>
        <p:spPr>
          <a:xfrm>
            <a:off x="0" y="1377950"/>
            <a:ext cx="6638925" cy="1327150"/>
          </a:xfrm>
        </p:spPr>
        <p:txBody>
          <a:bodyPr/>
          <a:lstStyle/>
          <a:p>
            <a:pPr eaLnBrk="1" hangingPunct="1">
              <a:defRPr/>
            </a:pPr>
            <a:r>
              <a:rPr lang="en-US" altLang="en-US" dirty="0" smtClean="0">
                <a:solidFill>
                  <a:srgbClr val="FF0000"/>
                </a:solidFill>
                <a:latin typeface="Georgia" pitchFamily="18" charset="0"/>
                <a:ea typeface="ＭＳ Ｐゴシック" pitchFamily="34" charset="-128"/>
              </a:rPr>
              <a:t>Sapestore</a:t>
            </a:r>
            <a:r>
              <a:rPr lang="en-US" altLang="en-US" dirty="0" smtClean="0">
                <a:latin typeface="Georgia" pitchFamily="18" charset="0"/>
                <a:ea typeface="ＭＳ Ｐゴシック" pitchFamily="34" charset="-128"/>
              </a:rPr>
              <a:t> </a:t>
            </a:r>
            <a:r>
              <a:rPr lang="en-US" altLang="en-US" dirty="0" smtClean="0">
                <a:solidFill>
                  <a:srgbClr val="FF0000"/>
                </a:solidFill>
                <a:latin typeface="Georgia" pitchFamily="18" charset="0"/>
                <a:ea typeface="ＭＳ Ｐゴシック" pitchFamily="34" charset="-128"/>
              </a:rPr>
              <a:t>LLP Session</a:t>
            </a:r>
          </a:p>
        </p:txBody>
      </p:sp>
    </p:spTree>
    <p:extLst>
      <p:ext uri="{BB962C8B-B14F-4D97-AF65-F5344CB8AC3E}">
        <p14:creationId xmlns:p14="http://schemas.microsoft.com/office/powerpoint/2010/main" val="52654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35481502"/>
              </p:ext>
            </p:extLst>
          </p:nvPr>
        </p:nvGraphicFramePr>
        <p:xfrm>
          <a:off x="304800" y="173736"/>
          <a:ext cx="7924800" cy="5617464"/>
        </p:xfrm>
        <a:graphic>
          <a:graphicData uri="http://schemas.openxmlformats.org/drawingml/2006/table">
            <a:tbl>
              <a:tblPr firstRow="1" firstCol="1" bandRow="1"/>
              <a:tblGrid>
                <a:gridCol w="7924800"/>
              </a:tblGrid>
              <a:tr h="5486400">
                <a:tc>
                  <a:txBody>
                    <a:bodyPr/>
                    <a:lstStyle/>
                    <a:p>
                      <a:pPr marL="0" marR="0">
                        <a:spcBef>
                          <a:spcPts val="0"/>
                        </a:spcBef>
                        <a:spcAft>
                          <a:spcPts val="0"/>
                        </a:spcAft>
                      </a:pPr>
                      <a:r>
                        <a:rPr lang="en-US" sz="1600" b="1" dirty="0" smtClean="0">
                          <a:effectLst/>
                          <a:latin typeface="Calibri"/>
                          <a:ea typeface="Calibri"/>
                          <a:cs typeface="Times New Roman"/>
                        </a:rPr>
                        <a:t>RISKS</a:t>
                      </a:r>
                      <a:endParaRPr lang="en-US" sz="1600" dirty="0">
                        <a:effectLst/>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sz="1600" b="1" dirty="0" smtClean="0">
                          <a:effectLst/>
                          <a:latin typeface="Calibri"/>
                          <a:ea typeface="Calibri"/>
                          <a:cs typeface="Times New Roman"/>
                        </a:rPr>
                        <a:t>For example </a:t>
                      </a:r>
                      <a:r>
                        <a:rPr lang="en-US" sz="1600" dirty="0" smtClean="0">
                          <a:effectLst/>
                          <a:latin typeface="Calibri"/>
                          <a:ea typeface="Calibri"/>
                          <a:cs typeface="Times New Roman"/>
                        </a:rPr>
                        <a:t>:THE </a:t>
                      </a:r>
                      <a:r>
                        <a:rPr lang="en-US" sz="1600" dirty="0">
                          <a:effectLst/>
                          <a:latin typeface="Calibri"/>
                          <a:ea typeface="Calibri"/>
                          <a:cs typeface="Times New Roman"/>
                        </a:rPr>
                        <a:t>INTERNAL BUILD DELAY DUE TO THIRD PARTY INTEGRATION</a:t>
                      </a:r>
                    </a:p>
                    <a:p>
                      <a:pPr>
                        <a:lnSpc>
                          <a:spcPct val="115000"/>
                        </a:lnSpc>
                        <a:spcAft>
                          <a:spcPts val="0"/>
                        </a:spcAft>
                      </a:pPr>
                      <a:r>
                        <a:rPr lang="en-US" sz="1600" dirty="0">
                          <a:effectLst/>
                          <a:latin typeface="Calibri"/>
                        </a:rPr>
                        <a:t> </a:t>
                      </a:r>
                    </a:p>
                    <a:p>
                      <a:pPr marL="0" marR="0">
                        <a:spcBef>
                          <a:spcPts val="0"/>
                        </a:spcBef>
                        <a:spcAft>
                          <a:spcPts val="0"/>
                        </a:spcAft>
                      </a:pPr>
                      <a:r>
                        <a:rPr lang="en-US" sz="1600" b="1" dirty="0">
                          <a:effectLst/>
                          <a:latin typeface="Calibri"/>
                          <a:ea typeface="Calibri"/>
                          <a:cs typeface="Times New Roman"/>
                        </a:rPr>
                        <a:t>NEXT STEPS</a:t>
                      </a:r>
                      <a:endParaRPr lang="en-US" sz="1600" dirty="0">
                        <a:effectLst/>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sz="1600" b="1" dirty="0" smtClean="0">
                          <a:effectLst/>
                          <a:latin typeface="+mn-lt"/>
                          <a:ea typeface="Calibri"/>
                          <a:cs typeface="Times New Roman"/>
                        </a:rPr>
                        <a:t>For example :</a:t>
                      </a:r>
                      <a:r>
                        <a:rPr lang="en-US" sz="1600" dirty="0" smtClean="0">
                          <a:effectLst/>
                          <a:latin typeface="Calibri"/>
                          <a:ea typeface="Calibri"/>
                          <a:cs typeface="Times New Roman"/>
                        </a:rPr>
                        <a:t>REVIEW </a:t>
                      </a:r>
                      <a:r>
                        <a:rPr lang="en-US" sz="1600" dirty="0">
                          <a:effectLst/>
                          <a:latin typeface="Calibri"/>
                          <a:ea typeface="Calibri"/>
                          <a:cs typeface="Times New Roman"/>
                        </a:rPr>
                        <a:t>NEEDS TO BE </a:t>
                      </a:r>
                      <a:r>
                        <a:rPr lang="en-US" sz="1600" dirty="0" smtClean="0">
                          <a:effectLst/>
                          <a:latin typeface="Calibri"/>
                          <a:ea typeface="Calibri"/>
                          <a:cs typeface="Times New Roman"/>
                        </a:rPr>
                        <a:t>COMPLETED </a:t>
                      </a:r>
                      <a:r>
                        <a:rPr lang="en-US" sz="1600" dirty="0">
                          <a:effectLst/>
                          <a:latin typeface="Calibri"/>
                          <a:ea typeface="Calibri"/>
                          <a:cs typeface="Times New Roman"/>
                        </a:rPr>
                        <a:t>BY X TEAM MEMBER – DUE DATE  </a:t>
                      </a:r>
                      <a:r>
                        <a:rPr lang="en-US" sz="1600" dirty="0" smtClean="0">
                          <a:effectLst/>
                          <a:latin typeface="Calibri"/>
                          <a:ea typeface="Calibri"/>
                          <a:cs typeface="Times New Roman"/>
                        </a:rPr>
                        <a:t>18 JUNE 2014.</a:t>
                      </a:r>
                      <a:endParaRPr lang="en-US" sz="1600" dirty="0">
                        <a:effectLst/>
                        <a:latin typeface="Calibri"/>
                        <a:ea typeface="Calibri"/>
                        <a:cs typeface="Times New Roman"/>
                      </a:endParaRPr>
                    </a:p>
                    <a:p>
                      <a:pPr>
                        <a:lnSpc>
                          <a:spcPct val="115000"/>
                        </a:lnSpc>
                        <a:spcAft>
                          <a:spcPts val="0"/>
                        </a:spcAft>
                      </a:pPr>
                      <a:r>
                        <a:rPr lang="en-US" sz="1600" dirty="0">
                          <a:effectLst/>
                          <a:latin typeface="Calibri"/>
                        </a:rPr>
                        <a:t> </a:t>
                      </a:r>
                    </a:p>
                    <a:p>
                      <a:pPr marL="0" marR="0">
                        <a:spcBef>
                          <a:spcPts val="0"/>
                        </a:spcBef>
                        <a:spcAft>
                          <a:spcPts val="0"/>
                        </a:spcAft>
                      </a:pPr>
                      <a:r>
                        <a:rPr lang="en-US" sz="1600" b="1" dirty="0" smtClean="0">
                          <a:effectLst/>
                          <a:latin typeface="Calibri"/>
                          <a:ea typeface="Calibri"/>
                          <a:cs typeface="Times New Roman"/>
                        </a:rPr>
                        <a:t>MILESTONES</a:t>
                      </a:r>
                      <a:endParaRPr lang="en-US" sz="1600" dirty="0">
                        <a:effectLst/>
                        <a:latin typeface="Calibri"/>
                        <a:ea typeface="Calibri"/>
                        <a:cs typeface="Times New Roman"/>
                      </a:endParaRPr>
                    </a:p>
                    <a:p>
                      <a:pPr marL="0" lvl="0" indent="0">
                        <a:lnSpc>
                          <a:spcPct val="115000"/>
                        </a:lnSpc>
                        <a:spcAft>
                          <a:spcPts val="0"/>
                        </a:spcAft>
                        <a:buFont typeface="Wingdings"/>
                        <a:buNone/>
                      </a:pPr>
                      <a:r>
                        <a:rPr lang="en-US" sz="1600" b="1" dirty="0" smtClean="0">
                          <a:effectLst/>
                          <a:latin typeface="+mn-lt"/>
                          <a:ea typeface="Calibri"/>
                          <a:cs typeface="Times New Roman"/>
                        </a:rPr>
                        <a:t>For example :</a:t>
                      </a:r>
                    </a:p>
                    <a:p>
                      <a:pPr marL="342900" lvl="0" indent="-342900">
                        <a:lnSpc>
                          <a:spcPct val="115000"/>
                        </a:lnSpc>
                        <a:spcAft>
                          <a:spcPts val="0"/>
                        </a:spcAft>
                        <a:buFont typeface="Wingdings"/>
                        <a:buChar char=""/>
                      </a:pPr>
                      <a:r>
                        <a:rPr lang="en-US" sz="1600" dirty="0" smtClean="0">
                          <a:effectLst/>
                          <a:latin typeface="Calibri"/>
                          <a:ea typeface="Calibri"/>
                          <a:cs typeface="Times New Roman"/>
                        </a:rPr>
                        <a:t>FIRST </a:t>
                      </a:r>
                      <a:r>
                        <a:rPr lang="en-US" sz="1600" dirty="0">
                          <a:effectLst/>
                          <a:latin typeface="Calibri"/>
                          <a:ea typeface="Calibri"/>
                          <a:cs typeface="Times New Roman"/>
                        </a:rPr>
                        <a:t>BUILD RELEASE TO QA                          DATE – 18JUNE2014</a:t>
                      </a:r>
                    </a:p>
                    <a:p>
                      <a:pPr marL="342900" lvl="0" indent="-342900">
                        <a:lnSpc>
                          <a:spcPct val="115000"/>
                        </a:lnSpc>
                        <a:spcAft>
                          <a:spcPts val="0"/>
                        </a:spcAft>
                        <a:buFont typeface="Wingdings"/>
                        <a:buChar char=""/>
                      </a:pPr>
                      <a:r>
                        <a:rPr lang="en-US" sz="1600" dirty="0">
                          <a:effectLst/>
                          <a:latin typeface="Calibri"/>
                          <a:ea typeface="Calibri"/>
                          <a:cs typeface="Times New Roman"/>
                        </a:rPr>
                        <a:t>INTEGRATION TESTING START                      </a:t>
                      </a:r>
                      <a:r>
                        <a:rPr lang="en-US" sz="1600" dirty="0" smtClean="0">
                          <a:effectLst/>
                          <a:latin typeface="Calibri"/>
                          <a:ea typeface="Calibri"/>
                          <a:cs typeface="Times New Roman"/>
                        </a:rPr>
                        <a:t>  DATE </a:t>
                      </a:r>
                      <a:r>
                        <a:rPr lang="en-US" sz="1600" dirty="0">
                          <a:effectLst/>
                          <a:latin typeface="Calibri"/>
                          <a:ea typeface="Calibri"/>
                          <a:cs typeface="Times New Roman"/>
                        </a:rPr>
                        <a:t>– 23JUNE2014</a:t>
                      </a:r>
                    </a:p>
                    <a:p>
                      <a:pPr>
                        <a:lnSpc>
                          <a:spcPct val="115000"/>
                        </a:lnSpc>
                        <a:spcAft>
                          <a:spcPts val="0"/>
                        </a:spcAft>
                      </a:pPr>
                      <a:r>
                        <a:rPr lang="en-US" sz="1600" dirty="0">
                          <a:effectLst/>
                          <a:latin typeface="Calibri"/>
                        </a:rPr>
                        <a:t> </a:t>
                      </a:r>
                    </a:p>
                    <a:p>
                      <a:pPr marL="0" marR="0">
                        <a:spcBef>
                          <a:spcPts val="0"/>
                        </a:spcBef>
                        <a:spcAft>
                          <a:spcPts val="0"/>
                        </a:spcAft>
                      </a:pPr>
                      <a:r>
                        <a:rPr lang="en-US" sz="1600" b="1" dirty="0" smtClean="0">
                          <a:effectLst/>
                          <a:latin typeface="Calibri"/>
                          <a:ea typeface="Calibri"/>
                          <a:cs typeface="Times New Roman"/>
                        </a:rPr>
                        <a:t>RECOGNITIONS</a:t>
                      </a:r>
                    </a:p>
                    <a:p>
                      <a:pPr marL="0" marR="0">
                        <a:spcBef>
                          <a:spcPts val="0"/>
                        </a:spcBef>
                        <a:spcAft>
                          <a:spcPts val="0"/>
                        </a:spcAft>
                      </a:pPr>
                      <a:r>
                        <a:rPr lang="en-US" sz="1600" b="1" dirty="0" smtClean="0">
                          <a:effectLst/>
                          <a:latin typeface="+mn-lt"/>
                          <a:ea typeface="Calibri"/>
                          <a:cs typeface="Times New Roman"/>
                        </a:rPr>
                        <a:t>For example :</a:t>
                      </a:r>
                      <a:endParaRPr lang="en-US" sz="1600" dirty="0">
                        <a:effectLst/>
                        <a:latin typeface="Calibri"/>
                        <a:ea typeface="Calibri"/>
                        <a:cs typeface="Times New Roman"/>
                      </a:endParaRPr>
                    </a:p>
                    <a:p>
                      <a:pPr marL="0" marR="0">
                        <a:spcBef>
                          <a:spcPts val="0"/>
                        </a:spcBef>
                        <a:spcAft>
                          <a:spcPts val="0"/>
                        </a:spcAft>
                      </a:pPr>
                      <a:r>
                        <a:rPr lang="en-US" sz="1600" dirty="0">
                          <a:effectLst/>
                          <a:latin typeface="Calibri"/>
                          <a:ea typeface="Calibri"/>
                          <a:cs typeface="Times New Roman"/>
                        </a:rPr>
                        <a:t> From                                    To                           Core Value </a:t>
                      </a:r>
                    </a:p>
                    <a:p>
                      <a:pPr marL="0" marR="0">
                        <a:spcBef>
                          <a:spcPts val="0"/>
                        </a:spcBef>
                        <a:spcAft>
                          <a:spcPts val="0"/>
                        </a:spcAft>
                      </a:pPr>
                      <a:r>
                        <a:rPr lang="en-US" sz="1600" dirty="0">
                          <a:effectLst/>
                          <a:latin typeface="Calibri"/>
                          <a:ea typeface="Calibri"/>
                          <a:cs typeface="Times New Roman"/>
                        </a:rPr>
                        <a:t>   X                                           Y                                 CFD</a:t>
                      </a:r>
                    </a:p>
                    <a:p>
                      <a:pPr marL="0" marR="0">
                        <a:spcBef>
                          <a:spcPts val="0"/>
                        </a:spcBef>
                        <a:spcAft>
                          <a:spcPts val="0"/>
                        </a:spcAft>
                      </a:pPr>
                      <a:r>
                        <a:rPr lang="en-US" sz="1100" dirty="0">
                          <a:effectLst/>
                          <a:latin typeface="Calibri"/>
                          <a:ea typeface="Calibri"/>
                          <a:cs typeface="Times New Roman"/>
                        </a:rPr>
                        <a:t> </a:t>
                      </a:r>
                      <a:endParaRPr lang="en-US" sz="1100" dirty="0" smtClean="0">
                        <a:effectLst/>
                        <a:latin typeface="Calibri"/>
                        <a:ea typeface="Calibri"/>
                        <a:cs typeface="Times New Roman"/>
                      </a:endParaRPr>
                    </a:p>
                    <a:p>
                      <a:pPr marL="0" marR="0" algn="l" defTabSz="914400" rtl="0" eaLnBrk="1" latinLnBrk="0" hangingPunct="1">
                        <a:spcBef>
                          <a:spcPts val="0"/>
                        </a:spcBef>
                        <a:spcAft>
                          <a:spcPts val="0"/>
                        </a:spcAft>
                      </a:pPr>
                      <a:r>
                        <a:rPr lang="en-US" sz="1600" b="1" kern="1200" dirty="0" smtClean="0">
                          <a:solidFill>
                            <a:schemeClr val="tx1"/>
                          </a:solidFill>
                          <a:effectLst/>
                          <a:latin typeface="Calibri"/>
                          <a:ea typeface="Calibri"/>
                          <a:cs typeface="Times New Roman"/>
                        </a:rPr>
                        <a:t>FINE</a:t>
                      </a:r>
                    </a:p>
                    <a:p>
                      <a:pPr marL="0" marR="0" algn="l" defTabSz="914400" rtl="0" eaLnBrk="1" latinLnBrk="0" hangingPunct="1">
                        <a:spcBef>
                          <a:spcPts val="0"/>
                        </a:spcBef>
                        <a:spcAft>
                          <a:spcPts val="0"/>
                        </a:spcAft>
                      </a:pPr>
                      <a:r>
                        <a:rPr lang="en-US" sz="1600" b="1" dirty="0" smtClean="0">
                          <a:effectLst/>
                          <a:latin typeface="+mn-lt"/>
                          <a:ea typeface="Calibri"/>
                          <a:cs typeface="Times New Roman"/>
                        </a:rPr>
                        <a:t>For example :</a:t>
                      </a:r>
                      <a:endParaRPr lang="en-US" sz="1600" b="1" kern="1200" dirty="0" smtClean="0">
                        <a:solidFill>
                          <a:schemeClr val="tx1"/>
                        </a:solidFill>
                        <a:effectLst/>
                        <a:latin typeface="Calibri"/>
                        <a:ea typeface="Calibri"/>
                        <a:cs typeface="Times New Roman"/>
                      </a:endParaRPr>
                    </a:p>
                    <a:p>
                      <a:pPr marL="0" marR="0" algn="l" defTabSz="914400" rtl="0" eaLnBrk="1" latinLnBrk="0" hangingPunct="1">
                        <a:spcBef>
                          <a:spcPts val="0"/>
                        </a:spcBef>
                        <a:spcAft>
                          <a:spcPts val="0"/>
                        </a:spcAft>
                      </a:pPr>
                      <a:r>
                        <a:rPr lang="en-US" sz="1600" b="0" kern="1200" dirty="0" smtClean="0">
                          <a:solidFill>
                            <a:schemeClr val="tx1"/>
                          </a:solidFill>
                          <a:effectLst/>
                          <a:latin typeface="Calibri"/>
                          <a:ea typeface="Calibri"/>
                          <a:cs typeface="Times New Roman"/>
                        </a:rPr>
                        <a:t>Name                       Amount</a:t>
                      </a:r>
                    </a:p>
                    <a:p>
                      <a:pPr marL="0" marR="0" algn="l" defTabSz="914400" rtl="0" eaLnBrk="1" latinLnBrk="0" hangingPunct="1">
                        <a:spcBef>
                          <a:spcPts val="0"/>
                        </a:spcBef>
                        <a:spcAft>
                          <a:spcPts val="0"/>
                        </a:spcAft>
                      </a:pPr>
                      <a:r>
                        <a:rPr lang="en-US" sz="1600" b="0" kern="1200" dirty="0" smtClean="0">
                          <a:solidFill>
                            <a:schemeClr val="tx1"/>
                          </a:solidFill>
                          <a:effectLst/>
                          <a:latin typeface="Calibri"/>
                          <a:ea typeface="Calibri"/>
                          <a:cs typeface="Times New Roman"/>
                        </a:rPr>
                        <a:t>  X                                Y </a:t>
                      </a:r>
                      <a:r>
                        <a:rPr lang="en-US" sz="1600" b="0" kern="1200" dirty="0" err="1" smtClean="0">
                          <a:solidFill>
                            <a:schemeClr val="tx1"/>
                          </a:solidFill>
                          <a:effectLst/>
                          <a:latin typeface="Calibri"/>
                          <a:ea typeface="Calibri"/>
                          <a:cs typeface="Times New Roman"/>
                        </a:rPr>
                        <a:t>Rs</a:t>
                      </a:r>
                      <a:r>
                        <a:rPr lang="en-US" sz="1600" b="0" kern="1200" dirty="0" smtClean="0">
                          <a:solidFill>
                            <a:schemeClr val="tx1"/>
                          </a:solidFill>
                          <a:effectLst/>
                          <a:latin typeface="Calibri"/>
                          <a:ea typeface="Calibri"/>
                          <a:cs typeface="Times New Roman"/>
                        </a:rPr>
                        <a:t>.</a:t>
                      </a:r>
                    </a:p>
                    <a:p>
                      <a:pPr marL="0" marR="0" algn="l" defTabSz="914400" rtl="0" eaLnBrk="1" latinLnBrk="0" hangingPunct="1">
                        <a:spcBef>
                          <a:spcPts val="0"/>
                        </a:spcBef>
                        <a:spcAft>
                          <a:spcPts val="0"/>
                        </a:spcAft>
                      </a:pPr>
                      <a:endParaRPr lang="en-US" sz="1600" b="0" kern="1200"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622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a:t>
            </a:r>
            <a:endParaRPr lang="en-US" dirty="0"/>
          </a:p>
        </p:txBody>
      </p:sp>
    </p:spTree>
    <p:extLst>
      <p:ext uri="{BB962C8B-B14F-4D97-AF65-F5344CB8AC3E}">
        <p14:creationId xmlns:p14="http://schemas.microsoft.com/office/powerpoint/2010/main" val="61787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 YOU</a:t>
            </a:r>
            <a:endParaRPr lang="en-US" dirty="0"/>
          </a:p>
        </p:txBody>
      </p:sp>
    </p:spTree>
    <p:extLst>
      <p:ext uri="{BB962C8B-B14F-4D97-AF65-F5344CB8AC3E}">
        <p14:creationId xmlns:p14="http://schemas.microsoft.com/office/powerpoint/2010/main" val="3809096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4" descr="sapientlogo.gif"/>
          <p:cNvPicPr>
            <a:picLocks noChangeAspect="1"/>
          </p:cNvPicPr>
          <p:nvPr/>
        </p:nvPicPr>
        <p:blipFill>
          <a:blip r:embed="rId2" cstate="print">
            <a:extLst>
              <a:ext uri="{28A0092B-C50C-407E-A947-70E740481C1C}">
                <a14:useLocalDpi xmlns:a14="http://schemas.microsoft.com/office/drawing/2010/main" val="0"/>
              </a:ext>
            </a:extLst>
          </a:blip>
          <a:srcRect r="80165"/>
          <a:stretch>
            <a:fillRect/>
          </a:stretch>
        </p:blipFill>
        <p:spPr bwMode="auto">
          <a:xfrm>
            <a:off x="315177" y="242886"/>
            <a:ext cx="2413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type="body" idx="4294967295"/>
          </p:nvPr>
        </p:nvSpPr>
        <p:spPr>
          <a:xfrm>
            <a:off x="435827" y="1143000"/>
            <a:ext cx="8229600" cy="4114800"/>
          </a:xfrm>
          <a:prstGeom prst="rect">
            <a:avLst/>
          </a:prstGeom>
        </p:spPr>
        <p:txBody>
          <a:bodyPr>
            <a:normAutofit/>
          </a:bodyPr>
          <a:lstStyle/>
          <a:p>
            <a:pPr>
              <a:lnSpc>
                <a:spcPct val="140000"/>
              </a:lnSpc>
              <a:buFont typeface="+mj-lt"/>
              <a:buAutoNum type="arabicPeriod"/>
              <a:defRPr/>
            </a:pPr>
            <a:r>
              <a:rPr lang="en-US" sz="1900" b="1" i="1" dirty="0" smtClean="0">
                <a:latin typeface="+mj-lt"/>
                <a:cs typeface="SapientCentroSlab-Light"/>
              </a:rPr>
              <a:t>Why we need LLP?</a:t>
            </a:r>
          </a:p>
          <a:p>
            <a:pPr>
              <a:lnSpc>
                <a:spcPct val="140000"/>
              </a:lnSpc>
              <a:buFont typeface="+mj-lt"/>
              <a:buAutoNum type="arabicPeriod"/>
              <a:defRPr/>
            </a:pPr>
            <a:r>
              <a:rPr lang="en-US" sz="1900" b="1" i="1" dirty="0" smtClean="0">
                <a:latin typeface="+mj-lt"/>
                <a:cs typeface="SapientCentroSlab-Light"/>
              </a:rPr>
              <a:t>LLP Agenda</a:t>
            </a:r>
          </a:p>
          <a:p>
            <a:pPr>
              <a:lnSpc>
                <a:spcPct val="140000"/>
              </a:lnSpc>
              <a:buFont typeface="+mj-lt"/>
              <a:buAutoNum type="arabicPeriod"/>
              <a:defRPr/>
            </a:pPr>
            <a:r>
              <a:rPr lang="en-US" sz="1900" b="1" i="1" dirty="0" smtClean="0">
                <a:latin typeface="+mj-lt"/>
                <a:cs typeface="SapientCentroSlab-Light"/>
              </a:rPr>
              <a:t>LLP Tracking</a:t>
            </a:r>
          </a:p>
          <a:p>
            <a:pPr>
              <a:lnSpc>
                <a:spcPct val="140000"/>
              </a:lnSpc>
              <a:buFont typeface="+mj-lt"/>
              <a:buAutoNum type="arabicPeriod"/>
              <a:defRPr/>
            </a:pPr>
            <a:r>
              <a:rPr lang="en-US" sz="1900" b="1" i="1" dirty="0" smtClean="0">
                <a:latin typeface="+mj-lt"/>
                <a:cs typeface="SapientCentroSlab-Light"/>
              </a:rPr>
              <a:t>LLP Ground Rules</a:t>
            </a:r>
          </a:p>
          <a:p>
            <a:pPr>
              <a:lnSpc>
                <a:spcPct val="140000"/>
              </a:lnSpc>
              <a:buFont typeface="+mj-lt"/>
              <a:buAutoNum type="arabicPeriod"/>
              <a:defRPr/>
            </a:pPr>
            <a:r>
              <a:rPr lang="en-US" sz="1900" b="1" i="1" dirty="0" smtClean="0">
                <a:latin typeface="+mj-lt"/>
                <a:cs typeface="SapientCentroSlab-Light"/>
              </a:rPr>
              <a:t>Structure of LLP </a:t>
            </a:r>
            <a:endParaRPr lang="en-US" sz="1900" b="1" i="1" dirty="0">
              <a:latin typeface="+mj-lt"/>
              <a:cs typeface="SapientCentroSlab-Light"/>
            </a:endParaRPr>
          </a:p>
          <a:p>
            <a:pPr>
              <a:lnSpc>
                <a:spcPct val="140000"/>
              </a:lnSpc>
              <a:buFont typeface="+mj-lt"/>
              <a:buAutoNum type="arabicPeriod"/>
              <a:defRPr/>
            </a:pPr>
            <a:r>
              <a:rPr lang="en-US" sz="1900" b="1" i="1" dirty="0">
                <a:latin typeface="+mj-lt"/>
                <a:cs typeface="SapientCentroSlab-Light"/>
              </a:rPr>
              <a:t>Q &amp; A</a:t>
            </a:r>
          </a:p>
          <a:p>
            <a:pPr marL="0" indent="0">
              <a:lnSpc>
                <a:spcPct val="140000"/>
              </a:lnSpc>
              <a:buFont typeface="Wingdings" charset="2"/>
              <a:buNone/>
              <a:defRPr/>
            </a:pPr>
            <a:endParaRPr lang="en-US" sz="1400" b="1" dirty="0" smtClean="0">
              <a:latin typeface="+mj-lt"/>
              <a:ea typeface="ＭＳ Ｐゴシック" charset="-128"/>
            </a:endParaRPr>
          </a:p>
          <a:p>
            <a:pPr marL="342900" indent="-342900">
              <a:buFont typeface="Wingdings" charset="2"/>
              <a:buNone/>
              <a:defRPr/>
            </a:pPr>
            <a:endParaRPr lang="en-US" sz="1400" b="1" dirty="0" smtClean="0">
              <a:latin typeface="+mj-lt"/>
              <a:ea typeface="ＭＳ Ｐゴシック" charset="-128"/>
            </a:endParaRPr>
          </a:p>
        </p:txBody>
      </p:sp>
      <p:sp>
        <p:nvSpPr>
          <p:cNvPr id="3" name="TextBox 2"/>
          <p:cNvSpPr txBox="1"/>
          <p:nvPr/>
        </p:nvSpPr>
        <p:spPr>
          <a:xfrm>
            <a:off x="346772" y="457198"/>
            <a:ext cx="1619250" cy="553998"/>
          </a:xfrm>
          <a:prstGeom prst="rect">
            <a:avLst/>
          </a:prstGeom>
          <a:noFill/>
        </p:spPr>
        <p:txBody>
          <a:bodyPr wrap="square" rtlCol="0">
            <a:spAutoFit/>
          </a:bodyPr>
          <a:lstStyle/>
          <a:p>
            <a:r>
              <a:rPr lang="en-US" sz="3000" dirty="0" smtClean="0">
                <a:solidFill>
                  <a:srgbClr val="FF0000"/>
                </a:solidFill>
                <a:latin typeface="SapientSansBold" pitchFamily="2" charset="0"/>
                <a:ea typeface="ＭＳ Ｐゴシック" charset="-128"/>
              </a:rPr>
              <a:t>Agenda</a:t>
            </a:r>
            <a:endParaRPr lang="en-US" sz="3000" dirty="0">
              <a:solidFill>
                <a:srgbClr val="FF0000"/>
              </a:solidFill>
              <a:latin typeface="SapientSansBold" pitchFamily="2" charset="0"/>
            </a:endParaRPr>
          </a:p>
        </p:txBody>
      </p:sp>
    </p:spTree>
    <p:extLst>
      <p:ext uri="{BB962C8B-B14F-4D97-AF65-F5344CB8AC3E}">
        <p14:creationId xmlns:p14="http://schemas.microsoft.com/office/powerpoint/2010/main" val="1590206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28600" y="381000"/>
            <a:ext cx="3668713" cy="685800"/>
          </a:xfrm>
        </p:spPr>
        <p:txBody>
          <a:bodyPr/>
          <a:lstStyle/>
          <a:p>
            <a:r>
              <a:rPr lang="en-US" sz="3200" b="1" dirty="0" smtClean="0">
                <a:solidFill>
                  <a:srgbClr val="FF0000"/>
                </a:solidFill>
              </a:rPr>
              <a:t>Need of LLP</a:t>
            </a:r>
            <a:endParaRPr lang="en-US" sz="3200" b="1" dirty="0">
              <a:solidFill>
                <a:srgbClr val="FF0000"/>
              </a:solidFill>
            </a:endParaRPr>
          </a:p>
        </p:txBody>
      </p:sp>
      <p:sp>
        <p:nvSpPr>
          <p:cNvPr id="2" name="Rectangle 1"/>
          <p:cNvSpPr/>
          <p:nvPr/>
        </p:nvSpPr>
        <p:spPr>
          <a:xfrm>
            <a:off x="525966" y="1371600"/>
            <a:ext cx="8229600" cy="3782574"/>
          </a:xfrm>
          <a:prstGeom prst="rect">
            <a:avLst/>
          </a:prstGeom>
        </p:spPr>
        <p:txBody>
          <a:bodyPr wrap="square">
            <a:spAutoFit/>
          </a:bodyPr>
          <a:lstStyle/>
          <a:p>
            <a:pPr marL="342900" indent="-342900" eaLnBrk="0" hangingPunct="0">
              <a:lnSpc>
                <a:spcPct val="120000"/>
              </a:lnSpc>
              <a:spcBef>
                <a:spcPct val="20000"/>
              </a:spcBef>
              <a:buClr>
                <a:schemeClr val="accent1"/>
              </a:buClr>
              <a:buFont typeface="Wingdings" panose="05000000000000000000" pitchFamily="2" charset="2"/>
              <a:buChar char="Ø"/>
            </a:pPr>
            <a:r>
              <a:rPr lang="en-US" sz="1900" dirty="0" smtClean="0">
                <a:latin typeface="+mj-lt"/>
                <a:cs typeface="SapientCentroSlab-Light"/>
              </a:rPr>
              <a:t>LLP is  daily </a:t>
            </a:r>
            <a:r>
              <a:rPr lang="en-US" sz="1900" dirty="0">
                <a:latin typeface="+mj-lt"/>
                <a:cs typeface="SapientCentroSlab-Light"/>
              </a:rPr>
              <a:t>t</a:t>
            </a:r>
            <a:r>
              <a:rPr lang="en-US" sz="1900" dirty="0" smtClean="0">
                <a:latin typeface="+mj-lt"/>
                <a:cs typeface="SapientCentroSlab-Light"/>
              </a:rPr>
              <a:t>ask </a:t>
            </a:r>
            <a:r>
              <a:rPr lang="en-US" sz="1900" dirty="0">
                <a:latin typeface="+mj-lt"/>
                <a:cs typeface="SapientCentroSlab-Light"/>
              </a:rPr>
              <a:t>t</a:t>
            </a:r>
            <a:r>
              <a:rPr lang="en-US" sz="1900" dirty="0" smtClean="0">
                <a:latin typeface="+mj-lt"/>
                <a:cs typeface="SapientCentroSlab-Light"/>
              </a:rPr>
              <a:t>racking meeting</a:t>
            </a:r>
            <a:r>
              <a:rPr lang="en-US" sz="1900" dirty="0">
                <a:latin typeface="+mj-lt"/>
                <a:cs typeface="SapientCentroSlab-Light"/>
              </a:rPr>
              <a:t> </a:t>
            </a:r>
            <a:r>
              <a:rPr lang="en-US" sz="1900" dirty="0" smtClean="0">
                <a:latin typeface="+mj-lt"/>
                <a:cs typeface="SapientCentroSlab-Light"/>
              </a:rPr>
              <a:t>on white board</a:t>
            </a:r>
          </a:p>
          <a:p>
            <a:pPr marL="342900" indent="-342900" eaLnBrk="0" hangingPunct="0">
              <a:lnSpc>
                <a:spcPct val="120000"/>
              </a:lnSpc>
              <a:spcBef>
                <a:spcPct val="20000"/>
              </a:spcBef>
              <a:buClr>
                <a:schemeClr val="accent1"/>
              </a:buClr>
              <a:buFont typeface="Wingdings" panose="05000000000000000000" pitchFamily="2" charset="2"/>
              <a:buChar char="Ø"/>
            </a:pPr>
            <a:r>
              <a:rPr lang="en-US" sz="1900" dirty="0" smtClean="0">
                <a:latin typeface="+mj-lt"/>
                <a:cs typeface="SapientCentroSlab-Light"/>
              </a:rPr>
              <a:t>Displays person wise issues in ‘To Do', 'In Progress’ and ‘Complete State’</a:t>
            </a:r>
          </a:p>
          <a:p>
            <a:pPr marL="342900" indent="-342900" eaLnBrk="0" hangingPunct="0">
              <a:lnSpc>
                <a:spcPct val="120000"/>
              </a:lnSpc>
              <a:spcBef>
                <a:spcPct val="20000"/>
              </a:spcBef>
              <a:buClr>
                <a:schemeClr val="accent1"/>
              </a:buClr>
              <a:buFont typeface="Wingdings" panose="05000000000000000000" pitchFamily="2" charset="2"/>
              <a:buChar char="Ø"/>
            </a:pPr>
            <a:r>
              <a:rPr lang="en-US" sz="1900" dirty="0" smtClean="0">
                <a:latin typeface="+mj-lt"/>
                <a:cs typeface="SapientCentroSlab-Light"/>
              </a:rPr>
              <a:t>Discuss </a:t>
            </a:r>
            <a:r>
              <a:rPr lang="en-US" sz="1900" dirty="0">
                <a:latin typeface="+mj-lt"/>
                <a:cs typeface="SapientCentroSlab-Light"/>
              </a:rPr>
              <a:t>the "Weekly Goals" of </a:t>
            </a:r>
            <a:r>
              <a:rPr lang="en-US" sz="1900" dirty="0" smtClean="0">
                <a:latin typeface="+mj-lt"/>
                <a:cs typeface="SapientCentroSlab-Light"/>
              </a:rPr>
              <a:t>the team on Monday’s</a:t>
            </a:r>
          </a:p>
          <a:p>
            <a:pPr marL="342900" indent="-342900" eaLnBrk="0" hangingPunct="0">
              <a:lnSpc>
                <a:spcPct val="120000"/>
              </a:lnSpc>
              <a:spcBef>
                <a:spcPct val="20000"/>
              </a:spcBef>
              <a:buClr>
                <a:schemeClr val="accent1"/>
              </a:buClr>
              <a:buFont typeface="Wingdings" panose="05000000000000000000" pitchFamily="2" charset="2"/>
              <a:buChar char="Ø"/>
            </a:pPr>
            <a:r>
              <a:rPr lang="en-US" sz="1900" dirty="0" smtClean="0">
                <a:latin typeface="+mj-lt"/>
                <a:cs typeface="SapientCentroSlab-Light"/>
              </a:rPr>
              <a:t>Make any </a:t>
            </a:r>
            <a:r>
              <a:rPr lang="en-US" sz="1900" dirty="0">
                <a:latin typeface="+mj-lt"/>
                <a:cs typeface="SapientCentroSlab-Light"/>
              </a:rPr>
              <a:t>a</a:t>
            </a:r>
            <a:r>
              <a:rPr lang="en-US" sz="1900" dirty="0" smtClean="0">
                <a:latin typeface="+mj-lt"/>
                <a:cs typeface="SapientCentroSlab-Light"/>
              </a:rPr>
              <a:t>nnouncements</a:t>
            </a:r>
          </a:p>
          <a:p>
            <a:pPr marL="342900" lvl="1" indent="-342900" eaLnBrk="0" hangingPunct="0">
              <a:lnSpc>
                <a:spcPct val="120000"/>
              </a:lnSpc>
              <a:spcBef>
                <a:spcPct val="20000"/>
              </a:spcBef>
              <a:buClr>
                <a:schemeClr val="accent1"/>
              </a:buClr>
              <a:buFont typeface="Wingdings" panose="05000000000000000000" pitchFamily="2" charset="2"/>
              <a:buChar char="Ø"/>
            </a:pPr>
            <a:r>
              <a:rPr lang="en-US" sz="1900" dirty="0">
                <a:latin typeface="+mj-lt"/>
                <a:cs typeface="SapientCentroSlab-Light"/>
              </a:rPr>
              <a:t>Perform a quick morale check for the </a:t>
            </a:r>
            <a:r>
              <a:rPr lang="en-US" sz="1900" dirty="0" smtClean="0">
                <a:latin typeface="+mj-lt"/>
                <a:cs typeface="SapientCentroSlab-Light"/>
              </a:rPr>
              <a:t>team</a:t>
            </a:r>
          </a:p>
          <a:p>
            <a:pPr marL="342900" lvl="1" indent="-342900" eaLnBrk="0" hangingPunct="0">
              <a:lnSpc>
                <a:spcPct val="120000"/>
              </a:lnSpc>
              <a:spcBef>
                <a:spcPct val="20000"/>
              </a:spcBef>
              <a:buClr>
                <a:schemeClr val="accent1"/>
              </a:buClr>
              <a:buFont typeface="Wingdings" panose="05000000000000000000" pitchFamily="2" charset="2"/>
              <a:buChar char="Ø"/>
            </a:pPr>
            <a:r>
              <a:rPr lang="en-US" sz="2000" dirty="0" smtClean="0"/>
              <a:t>Discovering </a:t>
            </a:r>
            <a:r>
              <a:rPr lang="en-US" sz="2000" dirty="0"/>
              <a:t>risks/issues and their next steps/check dates</a:t>
            </a:r>
            <a:r>
              <a:rPr lang="en-US" sz="2000" dirty="0" smtClean="0"/>
              <a:t>.</a:t>
            </a:r>
          </a:p>
          <a:p>
            <a:pPr marL="342900" lvl="1" indent="-342900" eaLnBrk="0" hangingPunct="0">
              <a:lnSpc>
                <a:spcPct val="120000"/>
              </a:lnSpc>
              <a:spcBef>
                <a:spcPct val="20000"/>
              </a:spcBef>
              <a:buClr>
                <a:schemeClr val="accent1"/>
              </a:buClr>
              <a:buFont typeface="Wingdings" panose="05000000000000000000" pitchFamily="2" charset="2"/>
              <a:buChar char="Ø"/>
            </a:pPr>
            <a:r>
              <a:rPr lang="en-US" sz="2000" dirty="0"/>
              <a:t>Recognizing good work</a:t>
            </a:r>
          </a:p>
          <a:p>
            <a:pPr marL="0" lvl="1" eaLnBrk="0" hangingPunct="0">
              <a:lnSpc>
                <a:spcPct val="120000"/>
              </a:lnSpc>
              <a:spcBef>
                <a:spcPct val="20000"/>
              </a:spcBef>
              <a:buClr>
                <a:schemeClr val="accent1"/>
              </a:buClr>
            </a:pPr>
            <a:endParaRPr lang="en-US" sz="2000" dirty="0"/>
          </a:p>
          <a:p>
            <a:pPr eaLnBrk="0" hangingPunct="0">
              <a:lnSpc>
                <a:spcPct val="120000"/>
              </a:lnSpc>
              <a:spcBef>
                <a:spcPct val="20000"/>
              </a:spcBef>
              <a:buClr>
                <a:schemeClr val="accent1"/>
              </a:buClr>
            </a:pPr>
            <a:endParaRPr lang="en-US" sz="1900" dirty="0">
              <a:solidFill>
                <a:srgbClr val="FF0000"/>
              </a:solidFill>
              <a:latin typeface="+mj-lt"/>
              <a:cs typeface="SapientCentroSlab-Light"/>
            </a:endParaRPr>
          </a:p>
        </p:txBody>
      </p:sp>
    </p:spTree>
    <p:extLst>
      <p:ext uri="{BB962C8B-B14F-4D97-AF65-F5344CB8AC3E}">
        <p14:creationId xmlns:p14="http://schemas.microsoft.com/office/powerpoint/2010/main" val="1817283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5"/>
          <p:cNvSpPr>
            <a:spLocks noGrp="1"/>
          </p:cNvSpPr>
          <p:nvPr>
            <p:ph type="title"/>
          </p:nvPr>
        </p:nvSpPr>
        <p:spPr>
          <a:xfrm>
            <a:off x="457200" y="304800"/>
            <a:ext cx="4648200" cy="762000"/>
          </a:xfrm>
        </p:spPr>
        <p:txBody>
          <a:bodyPr/>
          <a:lstStyle/>
          <a:p>
            <a:pPr algn="l"/>
            <a:r>
              <a:rPr lang="en-US" sz="3200" b="1" dirty="0" smtClean="0">
                <a:solidFill>
                  <a:srgbClr val="FF0000"/>
                </a:solidFill>
              </a:rPr>
              <a:t>LLP Agenda</a:t>
            </a:r>
            <a:endParaRPr lang="en-US" sz="3200" b="1" dirty="0">
              <a:solidFill>
                <a:srgbClr val="FF0000"/>
              </a:solidFill>
            </a:endParaRPr>
          </a:p>
        </p:txBody>
      </p:sp>
      <p:sp>
        <p:nvSpPr>
          <p:cNvPr id="6" name="TextBox 5"/>
          <p:cNvSpPr txBox="1"/>
          <p:nvPr/>
        </p:nvSpPr>
        <p:spPr>
          <a:xfrm>
            <a:off x="444500" y="1295400"/>
            <a:ext cx="8109858" cy="3970318"/>
          </a:xfrm>
          <a:prstGeom prst="rect">
            <a:avLst/>
          </a:prstGeom>
          <a:noFill/>
        </p:spPr>
        <p:txBody>
          <a:bodyPr wrap="square" rtlCol="0">
            <a:spAutoFit/>
          </a:bodyPr>
          <a:lstStyle/>
          <a:p>
            <a:pPr marL="285750" indent="-285750">
              <a:buFont typeface="Wingdings" pitchFamily="2" charset="2"/>
              <a:buChar char="Ø"/>
            </a:pPr>
            <a:r>
              <a:rPr lang="en-US" dirty="0" smtClean="0"/>
              <a:t>Announcements</a:t>
            </a:r>
          </a:p>
          <a:p>
            <a:pPr marL="285750" indent="-285750">
              <a:buFont typeface="Wingdings" pitchFamily="2" charset="2"/>
              <a:buChar char="Ø"/>
            </a:pPr>
            <a:endParaRPr lang="en-US" dirty="0"/>
          </a:p>
          <a:p>
            <a:pPr marL="285750" indent="-285750">
              <a:buFont typeface="Wingdings" pitchFamily="2" charset="2"/>
              <a:buChar char="Ø"/>
            </a:pPr>
            <a:r>
              <a:rPr lang="en-US" dirty="0" smtClean="0"/>
              <a:t>Individual Status update</a:t>
            </a:r>
          </a:p>
          <a:p>
            <a:pPr lvl="2"/>
            <a:endParaRPr lang="en-US" dirty="0"/>
          </a:p>
          <a:p>
            <a:pPr marL="285750" indent="-285750">
              <a:buFont typeface="Wingdings" pitchFamily="2" charset="2"/>
              <a:buChar char="Ø"/>
            </a:pPr>
            <a:r>
              <a:rPr lang="en-US" dirty="0" smtClean="0"/>
              <a:t>Risks </a:t>
            </a:r>
            <a:r>
              <a:rPr lang="en-US" dirty="0"/>
              <a:t>(If Any)</a:t>
            </a:r>
          </a:p>
          <a:p>
            <a:pPr marL="285750" indent="-285750">
              <a:buFont typeface="Wingdings" pitchFamily="2" charset="2"/>
              <a:buChar char="Ø"/>
            </a:pPr>
            <a:endParaRPr lang="en-US" dirty="0"/>
          </a:p>
          <a:p>
            <a:pPr marL="285750" indent="-285750">
              <a:buFont typeface="Wingdings" pitchFamily="2" charset="2"/>
              <a:buChar char="Ø"/>
            </a:pPr>
            <a:r>
              <a:rPr lang="en-US" dirty="0" smtClean="0"/>
              <a:t>Next Steps</a:t>
            </a:r>
          </a:p>
          <a:p>
            <a:pPr marL="285750" indent="-285750">
              <a:buFont typeface="Wingdings" pitchFamily="2" charset="2"/>
              <a:buChar char="Ø"/>
            </a:pPr>
            <a:endParaRPr lang="en-US" dirty="0"/>
          </a:p>
          <a:p>
            <a:pPr marL="285750" indent="-285750">
              <a:buFont typeface="Wingdings" pitchFamily="2" charset="2"/>
              <a:buChar char="Ø"/>
            </a:pPr>
            <a:r>
              <a:rPr lang="en-US" dirty="0"/>
              <a:t>Milestone for </a:t>
            </a:r>
            <a:r>
              <a:rPr lang="en-US" dirty="0" smtClean="0"/>
              <a:t>week</a:t>
            </a:r>
          </a:p>
          <a:p>
            <a:pPr marL="285750" indent="-285750">
              <a:buFont typeface="Wingdings" pitchFamily="2" charset="2"/>
              <a:buChar char="Ø"/>
            </a:pPr>
            <a:endParaRPr lang="en-US" dirty="0"/>
          </a:p>
          <a:p>
            <a:pPr marL="285750" indent="-285750">
              <a:buFont typeface="Wingdings" pitchFamily="2" charset="2"/>
              <a:buChar char="Ø"/>
            </a:pPr>
            <a:r>
              <a:rPr lang="en-US" dirty="0" smtClean="0"/>
              <a:t>Recognitions</a:t>
            </a:r>
          </a:p>
          <a:p>
            <a:pPr marL="285750" indent="-285750">
              <a:buFont typeface="Wingdings" pitchFamily="2" charset="2"/>
              <a:buChar char="Ø"/>
            </a:pPr>
            <a:endParaRPr lang="en-US" dirty="0"/>
          </a:p>
          <a:p>
            <a:pPr marL="285750" indent="-285750">
              <a:buFont typeface="Wingdings" pitchFamily="2" charset="2"/>
              <a:buChar char="Ø"/>
            </a:pPr>
            <a:r>
              <a:rPr lang="en-US" dirty="0" smtClean="0"/>
              <a:t>Team Cheer</a:t>
            </a:r>
          </a:p>
          <a:p>
            <a:endParaRPr lang="en-US" dirty="0"/>
          </a:p>
        </p:txBody>
      </p:sp>
    </p:spTree>
    <p:extLst>
      <p:ext uri="{BB962C8B-B14F-4D97-AF65-F5344CB8AC3E}">
        <p14:creationId xmlns:p14="http://schemas.microsoft.com/office/powerpoint/2010/main" val="63420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5"/>
          <p:cNvSpPr>
            <a:spLocks noGrp="1"/>
          </p:cNvSpPr>
          <p:nvPr>
            <p:ph type="title"/>
          </p:nvPr>
        </p:nvSpPr>
        <p:spPr>
          <a:xfrm>
            <a:off x="-304800" y="304800"/>
            <a:ext cx="6477000" cy="685800"/>
          </a:xfrm>
        </p:spPr>
        <p:txBody>
          <a:bodyPr/>
          <a:lstStyle/>
          <a:p>
            <a:pPr algn="l"/>
            <a:r>
              <a:rPr lang="en-US" sz="3200" b="1" dirty="0" smtClean="0">
                <a:solidFill>
                  <a:srgbClr val="FF0000"/>
                </a:solidFill>
              </a:rPr>
              <a:t>	LLP Tracking</a:t>
            </a:r>
            <a:endParaRPr lang="en-US" sz="3200" b="1" dirty="0">
              <a:solidFill>
                <a:srgbClr val="FF0000"/>
              </a:solidFill>
            </a:endParaRPr>
          </a:p>
        </p:txBody>
      </p:sp>
      <p:sp>
        <p:nvSpPr>
          <p:cNvPr id="5" name="TextBox 4"/>
          <p:cNvSpPr txBox="1"/>
          <p:nvPr/>
        </p:nvSpPr>
        <p:spPr>
          <a:xfrm>
            <a:off x="304800" y="1142999"/>
            <a:ext cx="8610600" cy="5078313"/>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Assign a facilitator of the meeting on the rotational basis</a:t>
            </a:r>
          </a:p>
          <a:p>
            <a:endParaRPr lang="en-US" dirty="0" smtClean="0"/>
          </a:p>
          <a:p>
            <a:r>
              <a:rPr lang="en-US" b="1" u="sng" dirty="0" smtClean="0"/>
              <a:t>Announcements:</a:t>
            </a:r>
          </a:p>
          <a:p>
            <a:endParaRPr lang="en-US" b="1" u="sng" dirty="0" smtClean="0"/>
          </a:p>
          <a:p>
            <a:pPr marL="285750" indent="-285750">
              <a:buFont typeface="Wingdings" panose="05000000000000000000" pitchFamily="2" charset="2"/>
              <a:buChar char="ü"/>
            </a:pPr>
            <a:r>
              <a:rPr lang="en-US" dirty="0" smtClean="0"/>
              <a:t>Any announcements like leave, information related to the project by Project Manager</a:t>
            </a:r>
          </a:p>
          <a:p>
            <a:endParaRPr lang="en-US" dirty="0" smtClean="0"/>
          </a:p>
          <a:p>
            <a:r>
              <a:rPr lang="en-US" b="1" u="sng" dirty="0" smtClean="0"/>
              <a:t>Status Update:</a:t>
            </a:r>
          </a:p>
          <a:p>
            <a:endParaRPr lang="en-US" u="sng" dirty="0" smtClean="0"/>
          </a:p>
          <a:p>
            <a:pPr marL="285750" indent="-285750">
              <a:buFont typeface="Wingdings" panose="05000000000000000000" pitchFamily="2" charset="2"/>
              <a:buChar char="ü"/>
            </a:pPr>
            <a:r>
              <a:rPr lang="en-US" dirty="0" smtClean="0"/>
              <a:t>Facilitator check </a:t>
            </a:r>
            <a:r>
              <a:rPr lang="en-US" dirty="0"/>
              <a:t>the </a:t>
            </a:r>
            <a:r>
              <a:rPr lang="en-US" dirty="0" smtClean="0"/>
              <a:t>morale </a:t>
            </a:r>
            <a:r>
              <a:rPr lang="en-US" dirty="0"/>
              <a:t>of each team member- High, good, </a:t>
            </a:r>
            <a:r>
              <a:rPr lang="en-US" dirty="0" smtClean="0"/>
              <a:t>low</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a:t> Status of each individual as per the task assigned and LOE assigned to </a:t>
            </a:r>
            <a:r>
              <a:rPr lang="en-US" dirty="0" smtClean="0"/>
              <a:t>task</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Team </a:t>
            </a:r>
            <a:r>
              <a:rPr lang="en-US" dirty="0"/>
              <a:t>members tell the facilitator about today’s tasks and tasks completed yesterday</a:t>
            </a:r>
          </a:p>
          <a:p>
            <a:endParaRPr lang="en-US" dirty="0" smtClean="0"/>
          </a:p>
          <a:p>
            <a:r>
              <a:rPr lang="en-US" dirty="0" smtClean="0"/>
              <a:t>Note : </a:t>
            </a:r>
            <a:r>
              <a:rPr lang="en-US" dirty="0"/>
              <a:t>Total LOE of all tasks should be equivalent to number of hours you plan to work in a day which should be 8 hours</a:t>
            </a:r>
          </a:p>
          <a:p>
            <a:endParaRPr lang="en-US" dirty="0" smtClean="0"/>
          </a:p>
          <a:p>
            <a:r>
              <a:rPr lang="en-US" dirty="0"/>
              <a:t>             </a:t>
            </a:r>
            <a:endParaRPr lang="en-US" b="1" dirty="0" smtClean="0"/>
          </a:p>
        </p:txBody>
      </p:sp>
    </p:spTree>
    <p:extLst>
      <p:ext uri="{BB962C8B-B14F-4D97-AF65-F5344CB8AC3E}">
        <p14:creationId xmlns:p14="http://schemas.microsoft.com/office/powerpoint/2010/main" val="289758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7848600" cy="5632311"/>
          </a:xfrm>
          <a:prstGeom prst="rect">
            <a:avLst/>
          </a:prstGeom>
        </p:spPr>
        <p:txBody>
          <a:bodyPr wrap="square">
            <a:spAutoFit/>
          </a:bodyPr>
          <a:lstStyle/>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Task that </a:t>
            </a:r>
            <a:r>
              <a:rPr lang="en-US" dirty="0"/>
              <a:t>is completed </a:t>
            </a:r>
            <a:r>
              <a:rPr lang="en-US" dirty="0" smtClean="0"/>
              <a:t>should be </a:t>
            </a:r>
            <a:r>
              <a:rPr lang="en-US" dirty="0"/>
              <a:t>ticked with Green and anything that you planned but weren't able to complete should be marked in red and carried over to next day</a:t>
            </a:r>
          </a:p>
          <a:p>
            <a:endParaRPr lang="en-US" dirty="0" smtClean="0"/>
          </a:p>
          <a:p>
            <a:pPr marL="285750" indent="-285750">
              <a:buFont typeface="Wingdings" panose="05000000000000000000" pitchFamily="2" charset="2"/>
              <a:buChar char="ü"/>
            </a:pPr>
            <a:r>
              <a:rPr lang="en-US" dirty="0" smtClean="0"/>
              <a:t>If </a:t>
            </a:r>
            <a:r>
              <a:rPr lang="en-US" dirty="0"/>
              <a:t>the assigned task is lagging by more than 2 days, the person needs to share among team to check if some other team member has the </a:t>
            </a:r>
            <a:r>
              <a:rPr lang="en-US" dirty="0" smtClean="0"/>
              <a:t>bandwidth</a:t>
            </a:r>
          </a:p>
          <a:p>
            <a:endParaRPr lang="en-US" dirty="0" smtClean="0"/>
          </a:p>
          <a:p>
            <a:r>
              <a:rPr lang="en-US" b="1" u="sng" dirty="0"/>
              <a:t>Risks:</a:t>
            </a:r>
          </a:p>
          <a:p>
            <a:endParaRPr lang="en-US" b="1" u="sng" dirty="0"/>
          </a:p>
          <a:p>
            <a:pPr marL="285750" indent="-285750">
              <a:buFont typeface="Wingdings" panose="05000000000000000000" pitchFamily="2" charset="2"/>
              <a:buChar char="ü"/>
            </a:pPr>
            <a:r>
              <a:rPr lang="en-US" dirty="0"/>
              <a:t>Talk on the Risks if any related to milestones. For example in case the build is delayed what is the mitigation plan to ensure testing is finished as per the test plan for that build.</a:t>
            </a:r>
          </a:p>
          <a:p>
            <a:endParaRPr lang="en-US" dirty="0"/>
          </a:p>
          <a:p>
            <a:r>
              <a:rPr lang="en-US" b="1" u="sng" dirty="0" smtClean="0"/>
              <a:t>Next Step:</a:t>
            </a:r>
          </a:p>
          <a:p>
            <a:endParaRPr lang="en-US" b="1" u="sng" dirty="0" smtClean="0"/>
          </a:p>
          <a:p>
            <a:pPr marL="285750" indent="-285750">
              <a:buFont typeface="Wingdings" panose="05000000000000000000" pitchFamily="2" charset="2"/>
              <a:buChar char="ü"/>
            </a:pPr>
            <a:r>
              <a:rPr lang="en-US" dirty="0" smtClean="0"/>
              <a:t>Talk </a:t>
            </a:r>
            <a:r>
              <a:rPr lang="en-US" dirty="0"/>
              <a:t>on the Next steps captured in the previous LLP like next steps on </a:t>
            </a:r>
            <a:r>
              <a:rPr lang="en-US" dirty="0" smtClean="0"/>
              <a:t>manager</a:t>
            </a:r>
            <a:r>
              <a:rPr lang="en-US" dirty="0"/>
              <a:t>, client or team member </a:t>
            </a:r>
          </a:p>
          <a:p>
            <a:endParaRPr lang="en-US" dirty="0" smtClean="0"/>
          </a:p>
          <a:p>
            <a:endParaRPr lang="en-US" dirty="0"/>
          </a:p>
        </p:txBody>
      </p:sp>
    </p:spTree>
    <p:extLst>
      <p:ext uri="{BB962C8B-B14F-4D97-AF65-F5344CB8AC3E}">
        <p14:creationId xmlns:p14="http://schemas.microsoft.com/office/powerpoint/2010/main" val="56167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534400" cy="4524315"/>
          </a:xfrm>
          <a:prstGeom prst="rect">
            <a:avLst/>
          </a:prstGeom>
        </p:spPr>
        <p:txBody>
          <a:bodyPr wrap="square">
            <a:spAutoFit/>
          </a:bodyPr>
          <a:lstStyle/>
          <a:p>
            <a:r>
              <a:rPr lang="en-US" b="1" u="sng" dirty="0"/>
              <a:t>Milestones:</a:t>
            </a:r>
          </a:p>
          <a:p>
            <a:endParaRPr lang="en-US" b="1" u="sng" dirty="0"/>
          </a:p>
          <a:p>
            <a:pPr marL="285750" indent="-285750">
              <a:buFont typeface="Wingdings" panose="05000000000000000000" pitchFamily="2" charset="2"/>
              <a:buChar char="ü"/>
            </a:pPr>
            <a:r>
              <a:rPr lang="en-US" dirty="0"/>
              <a:t>Milestones should be captured to ensure that team is on track and understand the upcoming deliverables.</a:t>
            </a:r>
          </a:p>
          <a:p>
            <a:r>
              <a:rPr lang="en-US" dirty="0"/>
              <a:t> </a:t>
            </a:r>
          </a:p>
          <a:p>
            <a:r>
              <a:rPr lang="en-US" b="1" u="sng" dirty="0" smtClean="0"/>
              <a:t>Recognition:</a:t>
            </a:r>
          </a:p>
          <a:p>
            <a:endParaRPr lang="en-US" b="1" u="sng" dirty="0" smtClean="0"/>
          </a:p>
          <a:p>
            <a:pPr marL="285750" indent="-285750">
              <a:buFont typeface="Wingdings" panose="05000000000000000000" pitchFamily="2" charset="2"/>
              <a:buChar char="ü"/>
            </a:pPr>
            <a:r>
              <a:rPr lang="en-US" dirty="0" smtClean="0"/>
              <a:t>Recognitions </a:t>
            </a:r>
            <a:r>
              <a:rPr lang="en-US" dirty="0"/>
              <a:t>should be done once in a week wherein one member recognize the other team member for good work. </a:t>
            </a:r>
            <a:r>
              <a:rPr lang="en-US" dirty="0" smtClean="0"/>
              <a:t>It can be done on any day of the week but generally it </a:t>
            </a:r>
            <a:r>
              <a:rPr lang="en-US" dirty="0"/>
              <a:t>happens on Fridays</a:t>
            </a:r>
            <a:r>
              <a:rPr lang="en-US" dirty="0" smtClean="0"/>
              <a:t>.</a:t>
            </a:r>
          </a:p>
          <a:p>
            <a:pPr marL="285750" indent="-285750">
              <a:buFont typeface="Wingdings" panose="05000000000000000000" pitchFamily="2" charset="2"/>
              <a:buChar char="ü"/>
            </a:pPr>
            <a:endParaRPr lang="en-US" dirty="0"/>
          </a:p>
          <a:p>
            <a:r>
              <a:rPr lang="en-US" b="1" u="sng" dirty="0" smtClean="0"/>
              <a:t>Team Cheer:</a:t>
            </a:r>
            <a:endParaRPr lang="en-US" b="1" u="sng" dirty="0"/>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US" dirty="0" smtClean="0"/>
              <a:t>Team should come up with a team cheer like “East or west </a:t>
            </a:r>
            <a:r>
              <a:rPr lang="en-US" b="1" dirty="0" smtClean="0"/>
              <a:t>Project Name </a:t>
            </a:r>
            <a:r>
              <a:rPr lang="en-US" dirty="0" smtClean="0"/>
              <a:t>is the best”.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Team Cheer s</a:t>
            </a:r>
            <a:r>
              <a:rPr lang="en-US" dirty="0" smtClean="0"/>
              <a:t>hould be  written / pasted on the paper at </a:t>
            </a:r>
            <a:r>
              <a:rPr lang="en-US" dirty="0"/>
              <a:t>the top of the </a:t>
            </a:r>
            <a:r>
              <a:rPr lang="en-US" dirty="0" smtClean="0"/>
              <a:t>LLP  </a:t>
            </a:r>
            <a:r>
              <a:rPr lang="en-US" dirty="0"/>
              <a:t>board</a:t>
            </a:r>
          </a:p>
        </p:txBody>
      </p:sp>
    </p:spTree>
    <p:extLst>
      <p:ext uri="{BB962C8B-B14F-4D97-AF65-F5344CB8AC3E}">
        <p14:creationId xmlns:p14="http://schemas.microsoft.com/office/powerpoint/2010/main" val="365103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5"/>
          <p:cNvSpPr>
            <a:spLocks noGrp="1"/>
          </p:cNvSpPr>
          <p:nvPr>
            <p:ph type="title"/>
          </p:nvPr>
        </p:nvSpPr>
        <p:spPr>
          <a:xfrm>
            <a:off x="-304800" y="152400"/>
            <a:ext cx="6477000" cy="685800"/>
          </a:xfrm>
        </p:spPr>
        <p:txBody>
          <a:bodyPr/>
          <a:lstStyle/>
          <a:p>
            <a:pPr algn="l"/>
            <a:r>
              <a:rPr lang="en-US" sz="3200" b="1" dirty="0" smtClean="0">
                <a:solidFill>
                  <a:srgbClr val="FF0000"/>
                </a:solidFill>
              </a:rPr>
              <a:t>	LLP Ground Rules</a:t>
            </a:r>
            <a:endParaRPr lang="en-US" sz="3200" b="1" dirty="0">
              <a:solidFill>
                <a:srgbClr val="FF0000"/>
              </a:solidFill>
            </a:endParaRPr>
          </a:p>
        </p:txBody>
      </p:sp>
      <p:sp>
        <p:nvSpPr>
          <p:cNvPr id="5" name="TextBox 4"/>
          <p:cNvSpPr txBox="1"/>
          <p:nvPr/>
        </p:nvSpPr>
        <p:spPr>
          <a:xfrm>
            <a:off x="457200" y="685801"/>
            <a:ext cx="8229599" cy="5724644"/>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pPr marL="285750" indent="-285750">
              <a:buFont typeface="Wingdings" panose="05000000000000000000" pitchFamily="2" charset="2"/>
              <a:buChar char="§"/>
            </a:pPr>
            <a:r>
              <a:rPr lang="en-US" dirty="0" smtClean="0"/>
              <a:t>All </a:t>
            </a:r>
            <a:r>
              <a:rPr lang="en-US" dirty="0"/>
              <a:t>the information </a:t>
            </a:r>
            <a:r>
              <a:rPr lang="en-US" dirty="0" smtClean="0"/>
              <a:t>on the LLP board needs </a:t>
            </a:r>
            <a:r>
              <a:rPr lang="en-US" dirty="0"/>
              <a:t>to be filled in capital </a:t>
            </a:r>
            <a:r>
              <a:rPr lang="en-US" dirty="0" smtClean="0"/>
              <a:t>letters  </a:t>
            </a:r>
            <a:r>
              <a:rPr lang="en-US" dirty="0"/>
              <a:t>with different color </a:t>
            </a:r>
            <a:r>
              <a:rPr lang="en-US" dirty="0" smtClean="0"/>
              <a:t>marker.</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a:t>
            </a:r>
            <a:r>
              <a:rPr lang="en-US" dirty="0"/>
              <a:t>LLP needs to be </a:t>
            </a:r>
            <a:r>
              <a:rPr lang="en-US" dirty="0" smtClean="0"/>
              <a:t>defined </a:t>
            </a:r>
            <a:r>
              <a:rPr lang="en-US" dirty="0"/>
              <a:t>for the </a:t>
            </a:r>
            <a:r>
              <a:rPr lang="en-US" dirty="0" smtClean="0"/>
              <a:t>complete week on the LLP board</a:t>
            </a:r>
          </a:p>
          <a:p>
            <a:pPr marL="285750" indent="-285750">
              <a:buFont typeface="Wingdings" panose="05000000000000000000" pitchFamily="2" charset="2"/>
              <a:buChar char="§"/>
            </a:pPr>
            <a:endParaRPr lang="en-US" dirty="0"/>
          </a:p>
          <a:p>
            <a:pPr marL="285750" lvl="1" indent="-285750">
              <a:buFont typeface="Wingdings" panose="05000000000000000000" pitchFamily="2" charset="2"/>
              <a:buChar char="§"/>
            </a:pPr>
            <a:r>
              <a:rPr lang="en-US" dirty="0"/>
              <a:t>Do not beat the dead </a:t>
            </a:r>
            <a:r>
              <a:rPr lang="en-US" dirty="0" smtClean="0"/>
              <a:t>horse</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Meeting should start and end in defined time/duration. </a:t>
            </a: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No </a:t>
            </a:r>
            <a:r>
              <a:rPr lang="en-US" dirty="0"/>
              <a:t>late </a:t>
            </a:r>
            <a:r>
              <a:rPr lang="en-US" dirty="0" smtClean="0"/>
              <a:t>comers  </a:t>
            </a:r>
            <a:r>
              <a:rPr lang="en-US" dirty="0"/>
              <a:t>without </a:t>
            </a:r>
            <a:r>
              <a:rPr lang="en-US" dirty="0" smtClean="0"/>
              <a:t>prior information</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Cell phones </a:t>
            </a:r>
            <a:r>
              <a:rPr lang="en-US" dirty="0"/>
              <a:t>should be in </a:t>
            </a:r>
            <a:r>
              <a:rPr lang="en-US" dirty="0" smtClean="0"/>
              <a:t>silent mode</a:t>
            </a:r>
          </a:p>
          <a:p>
            <a:endParaRPr lang="en-US" dirty="0" smtClean="0"/>
          </a:p>
          <a:p>
            <a:pPr marL="285750" indent="-285750">
              <a:buFont typeface="Wingdings" panose="05000000000000000000" pitchFamily="2" charset="2"/>
              <a:buChar char="§"/>
            </a:pPr>
            <a:r>
              <a:rPr lang="en-US" dirty="0" smtClean="0"/>
              <a:t>No side Conversation in the meeting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In case the person does not adhere </a:t>
            </a:r>
            <a:r>
              <a:rPr lang="en-US" dirty="0" smtClean="0"/>
              <a:t>any </a:t>
            </a:r>
            <a:r>
              <a:rPr lang="en-US" dirty="0"/>
              <a:t>of the ground </a:t>
            </a:r>
            <a:r>
              <a:rPr lang="en-US" dirty="0" smtClean="0"/>
              <a:t>rules </a:t>
            </a:r>
            <a:r>
              <a:rPr lang="en-US" dirty="0"/>
              <a:t>then </a:t>
            </a:r>
            <a:r>
              <a:rPr lang="en-US" dirty="0" smtClean="0"/>
              <a:t>fine </a:t>
            </a:r>
            <a:r>
              <a:rPr lang="en-US" dirty="0"/>
              <a:t>should be </a:t>
            </a:r>
            <a:r>
              <a:rPr lang="en-US" dirty="0" smtClean="0"/>
              <a:t>charged.</a:t>
            </a:r>
          </a:p>
          <a:p>
            <a:pPr marL="0" lvl="1"/>
            <a:endParaRPr lang="en-US" sz="2400" dirty="0" smtClean="0"/>
          </a:p>
          <a:p>
            <a:r>
              <a:rPr lang="en-US" dirty="0"/>
              <a:t>             </a:t>
            </a:r>
            <a:endParaRPr lang="en-US" b="1" dirty="0" smtClean="0"/>
          </a:p>
        </p:txBody>
      </p:sp>
    </p:spTree>
    <p:extLst>
      <p:ext uri="{BB962C8B-B14F-4D97-AF65-F5344CB8AC3E}">
        <p14:creationId xmlns:p14="http://schemas.microsoft.com/office/powerpoint/2010/main" val="600460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5"/>
          <p:cNvSpPr>
            <a:spLocks noGrp="1"/>
          </p:cNvSpPr>
          <p:nvPr>
            <p:ph type="title"/>
          </p:nvPr>
        </p:nvSpPr>
        <p:spPr>
          <a:xfrm>
            <a:off x="-304800" y="304800"/>
            <a:ext cx="6477000" cy="685800"/>
          </a:xfrm>
        </p:spPr>
        <p:txBody>
          <a:bodyPr/>
          <a:lstStyle/>
          <a:p>
            <a:pPr algn="l"/>
            <a:r>
              <a:rPr lang="en-US" sz="3200" b="1" dirty="0" smtClean="0">
                <a:solidFill>
                  <a:srgbClr val="FF0000"/>
                </a:solidFill>
              </a:rPr>
              <a:t>	Structure of LLP</a:t>
            </a:r>
            <a:endParaRPr lang="en-US" sz="3200" b="1"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4843870"/>
              </p:ext>
            </p:extLst>
          </p:nvPr>
        </p:nvGraphicFramePr>
        <p:xfrm>
          <a:off x="380999" y="1066800"/>
          <a:ext cx="8432801" cy="4495800"/>
        </p:xfrm>
        <a:graphic>
          <a:graphicData uri="http://schemas.openxmlformats.org/drawingml/2006/table">
            <a:tbl>
              <a:tblPr/>
              <a:tblGrid>
                <a:gridCol w="1295401"/>
                <a:gridCol w="1282780"/>
                <a:gridCol w="1463655"/>
                <a:gridCol w="1463655"/>
                <a:gridCol w="1463655"/>
                <a:gridCol w="1463655"/>
              </a:tblGrid>
              <a:tr h="838200">
                <a:tc>
                  <a:txBody>
                    <a:bodyPr/>
                    <a:lstStyle/>
                    <a:p>
                      <a:pPr algn="l" fontAlgn="t"/>
                      <a:r>
                        <a:rPr lang="en-US" sz="1200" b="1" i="1" u="none" strike="noStrike" dirty="0">
                          <a:solidFill>
                            <a:srgbClr val="000000"/>
                          </a:solidFill>
                          <a:effectLst/>
                          <a:latin typeface="Calibri"/>
                        </a:rPr>
                        <a:t>DAYS </a:t>
                      </a:r>
                      <a:br>
                        <a:rPr lang="en-US" sz="1200" b="1" i="1" u="none" strike="noStrike" dirty="0">
                          <a:solidFill>
                            <a:srgbClr val="000000"/>
                          </a:solidFill>
                          <a:effectLst/>
                          <a:latin typeface="Calibri"/>
                        </a:rPr>
                      </a:br>
                      <a:r>
                        <a:rPr lang="en-US" sz="1200" b="1" i="1" u="none" strike="noStrike" dirty="0" smtClean="0">
                          <a:solidFill>
                            <a:srgbClr val="000000"/>
                          </a:solidFill>
                          <a:effectLst/>
                          <a:latin typeface="Calibri"/>
                        </a:rPr>
                        <a:t>_____________</a:t>
                      </a:r>
                      <a:r>
                        <a:rPr lang="en-US" sz="1200" b="1" i="1" u="none" strike="noStrike" dirty="0">
                          <a:solidFill>
                            <a:srgbClr val="000000"/>
                          </a:solidFill>
                          <a:effectLst/>
                          <a:latin typeface="Calibri"/>
                        </a:rPr>
                        <a:t/>
                      </a:r>
                      <a:br>
                        <a:rPr lang="en-US" sz="1200" b="1" i="1" u="none" strike="noStrike" dirty="0">
                          <a:solidFill>
                            <a:srgbClr val="000000"/>
                          </a:solidFill>
                          <a:effectLst/>
                          <a:latin typeface="Calibri"/>
                        </a:rPr>
                      </a:br>
                      <a:r>
                        <a:rPr lang="en-US" sz="1200" b="1" i="1" u="none" strike="noStrike" dirty="0">
                          <a:solidFill>
                            <a:srgbClr val="000000"/>
                          </a:solidFill>
                          <a:effectLst/>
                          <a:latin typeface="Calibri"/>
                        </a:rPr>
                        <a:t>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b"/>
                      <a:r>
                        <a:rPr lang="en-US" sz="1200" b="1" i="0" u="none" strike="noStrike" dirty="0">
                          <a:solidFill>
                            <a:srgbClr val="000000"/>
                          </a:solidFill>
                          <a:effectLst/>
                          <a:latin typeface="Calibri"/>
                        </a:rPr>
                        <a:t>Monday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000000"/>
                          </a:solidFill>
                          <a:effectLst/>
                          <a:latin typeface="Calibri"/>
                        </a:rPr>
                        <a:t>Tuesday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000000"/>
                          </a:solidFill>
                          <a:effectLst/>
                          <a:latin typeface="Calibri"/>
                        </a:rPr>
                        <a:t>Wednesday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000000"/>
                          </a:solidFill>
                          <a:effectLst/>
                          <a:latin typeface="Calibri"/>
                        </a:rPr>
                        <a:t>Thursday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en-US" sz="1200" b="1" i="0" u="none" strike="noStrike" dirty="0">
                          <a:solidFill>
                            <a:srgbClr val="000000"/>
                          </a:solidFill>
                          <a:effectLst/>
                          <a:latin typeface="Calibri"/>
                        </a:rPr>
                        <a:t>Friday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838200">
                <a:tc>
                  <a:txBody>
                    <a:bodyPr/>
                    <a:lstStyle/>
                    <a:p>
                      <a:pPr algn="l" fontAlgn="t"/>
                      <a:r>
                        <a:rPr lang="en-US" sz="1100" b="0" i="0" u="none" strike="noStrike" dirty="0" smtClean="0">
                          <a:solidFill>
                            <a:srgbClr val="000000"/>
                          </a:solidFill>
                          <a:effectLst>
                            <a:outerShdw blurRad="38100" dist="38100" dir="2700000" algn="tl">
                              <a:srgbClr val="000000">
                                <a:alpha val="43137"/>
                              </a:srgbClr>
                            </a:outerShdw>
                          </a:effectLst>
                          <a:latin typeface="Calibri"/>
                        </a:rPr>
                        <a:t>Name1(</a:t>
                      </a:r>
                      <a:r>
                        <a:rPr lang="en-US" sz="1100" b="0" i="0" u="none" strike="noStrike" dirty="0" err="1" smtClean="0">
                          <a:solidFill>
                            <a:srgbClr val="000000"/>
                          </a:solidFill>
                          <a:effectLst>
                            <a:outerShdw blurRad="38100" dist="38100" dir="2700000" algn="tl">
                              <a:srgbClr val="000000">
                                <a:alpha val="43137"/>
                              </a:srgbClr>
                            </a:outerShdw>
                          </a:effectLst>
                          <a:latin typeface="Calibri"/>
                        </a:rPr>
                        <a:t>Mob.No</a:t>
                      </a:r>
                      <a:r>
                        <a:rPr lang="en-US" sz="1100" b="0" i="0" u="none" strike="noStrike" dirty="0" smtClean="0">
                          <a:solidFill>
                            <a:srgbClr val="000000"/>
                          </a:solidFill>
                          <a:effectLst>
                            <a:outerShdw blurRad="38100" dist="38100" dir="2700000" algn="tl">
                              <a:srgbClr val="000000">
                                <a:alpha val="43137"/>
                              </a:srgbClr>
                            </a:outerShdw>
                          </a:effectLst>
                          <a:latin typeface="Calibri"/>
                        </a:rPr>
                        <a:t>.)</a:t>
                      </a:r>
                      <a:r>
                        <a:rPr lang="en-US" sz="1100" b="0" i="0" u="none" strike="noStrike" dirty="0">
                          <a:solidFill>
                            <a:srgbClr val="000000"/>
                          </a:solidFill>
                          <a:effectLst>
                            <a:outerShdw blurRad="38100" dist="38100" dir="2700000" algn="tl">
                              <a:srgbClr val="000000">
                                <a:alpha val="43137"/>
                              </a:srgbClr>
                            </a:outerShdw>
                          </a:effectLst>
                          <a:latin typeface="Calibri"/>
                        </a:rPr>
                        <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a:solidFill>
                            <a:srgbClr val="000000"/>
                          </a:solidFill>
                          <a:effectLst>
                            <a:outerShdw blurRad="38100" dist="38100" dir="2700000" algn="tl">
                              <a:srgbClr val="000000">
                                <a:alpha val="43137"/>
                              </a:srgbClr>
                            </a:outerShdw>
                          </a:effectLst>
                          <a:latin typeface="Calibri"/>
                        </a:rPr>
                        <a:t>______________</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smtClean="0">
                          <a:solidFill>
                            <a:srgbClr val="000000"/>
                          </a:solidFill>
                          <a:effectLst>
                            <a:outerShdw blurRad="38100" dist="38100" dir="2700000" algn="tl">
                              <a:srgbClr val="000000">
                                <a:alpha val="43137"/>
                              </a:srgbClr>
                            </a:outerShdw>
                          </a:effectLst>
                          <a:latin typeface="Calibri"/>
                        </a:rPr>
                        <a:t>Moral  </a:t>
                      </a:r>
                      <a:r>
                        <a:rPr lang="en-US" sz="1100" b="0" i="0" u="none" strike="noStrike" dirty="0" smtClean="0">
                          <a:solidFill>
                            <a:srgbClr val="000000"/>
                          </a:solidFill>
                          <a:effectLst>
                            <a:outerShdw blurRad="38100" dist="38100" dir="2700000" algn="tl">
                              <a:srgbClr val="000000">
                                <a:alpha val="43137"/>
                              </a:srgbClr>
                            </a:outerShdw>
                          </a:effectLst>
                          <a:latin typeface="Calibri"/>
                          <a:sym typeface="Wingdings" panose="05000000000000000000" pitchFamily="2" charset="2"/>
                        </a:rPr>
                        <a:t></a:t>
                      </a:r>
                      <a:r>
                        <a:rPr lang="en-US" sz="1100" b="0" i="0" u="none" strike="noStrike" dirty="0" smtClean="0">
                          <a:solidFill>
                            <a:srgbClr val="000000"/>
                          </a:solidFill>
                          <a:effectLst>
                            <a:outerShdw blurRad="38100" dist="38100" dir="2700000" algn="tl">
                              <a:srgbClr val="000000">
                                <a:alpha val="43137"/>
                              </a:srgbClr>
                            </a:outerShdw>
                          </a:effectLst>
                          <a:latin typeface="Calibri"/>
                        </a:rPr>
                        <a:t> </a:t>
                      </a:r>
                      <a:r>
                        <a:rPr lang="en-US" sz="1100" b="0" i="0" u="none" strike="noStrike" dirty="0">
                          <a:solidFill>
                            <a:srgbClr val="000000"/>
                          </a:solidFill>
                          <a:effectLst>
                            <a:outerShdw blurRad="38100" dist="38100" dir="2700000" algn="tl">
                              <a:srgbClr val="000000">
                                <a:alpha val="43137"/>
                              </a:srgbClr>
                            </a:outerShdw>
                          </a:effectLst>
                          <a:latin typeface="Calibri"/>
                        </a:rPr>
                        <a:t>|  </a:t>
                      </a:r>
                      <a:r>
                        <a:rPr lang="en-US" sz="1100" b="0" i="0" u="none" strike="noStrike" dirty="0" err="1" smtClean="0">
                          <a:solidFill>
                            <a:srgbClr val="000000"/>
                          </a:solidFill>
                          <a:effectLst>
                            <a:outerShdw blurRad="38100" dist="38100" dir="2700000" algn="tl">
                              <a:srgbClr val="000000">
                                <a:alpha val="43137"/>
                              </a:srgbClr>
                            </a:outerShdw>
                          </a:effectLst>
                          <a:latin typeface="Calibri"/>
                        </a:rPr>
                        <a:t>hr</a:t>
                      </a:r>
                      <a:r>
                        <a:rPr lang="en-US" sz="1100" b="0" i="0" u="none" strike="noStrike" dirty="0" smtClean="0">
                          <a:solidFill>
                            <a:srgbClr val="000000"/>
                          </a:solidFill>
                          <a:effectLst>
                            <a:outerShdw blurRad="38100" dist="38100" dir="2700000" algn="tl">
                              <a:srgbClr val="000000">
                                <a:alpha val="43137"/>
                              </a:srgbClr>
                            </a:outerShdw>
                          </a:effectLst>
                          <a:latin typeface="Calibri"/>
                        </a:rPr>
                        <a:t> of delay/ahead plan</a:t>
                      </a:r>
                      <a:endParaRPr lang="en-US" sz="1100" b="0"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t"/>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TASK</a:t>
                      </a:r>
                      <a:r>
                        <a:rPr lang="en-US" sz="1100" b="0" i="0" u="none" strike="noStrike" baseline="0" dirty="0" smtClean="0">
                          <a:solidFill>
                            <a:srgbClr val="000000"/>
                          </a:solidFill>
                          <a:effectLst/>
                          <a:latin typeface="Calibri"/>
                        </a:rPr>
                        <a:t> </a:t>
                      </a:r>
                      <a:r>
                        <a:rPr lang="en-US" sz="1100" b="0" i="0" u="none" strike="noStrike" dirty="0" smtClean="0">
                          <a:solidFill>
                            <a:srgbClr val="000000"/>
                          </a:solidFill>
                          <a:effectLst/>
                          <a:latin typeface="Calibri"/>
                        </a:rPr>
                        <a:t>1</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TASK</a:t>
                      </a:r>
                      <a:r>
                        <a:rPr lang="en-US" sz="1100" b="0" i="0" u="none" strike="noStrike" baseline="0" dirty="0" smtClean="0">
                          <a:solidFill>
                            <a:srgbClr val="000000"/>
                          </a:solidFill>
                          <a:effectLst/>
                          <a:latin typeface="Calibri"/>
                        </a:rPr>
                        <a:t> </a:t>
                      </a:r>
                      <a:r>
                        <a:rPr lang="en-US" sz="1100" b="0" i="0" u="none" strike="noStrike" dirty="0" smtClean="0">
                          <a:solidFill>
                            <a:srgbClr val="000000"/>
                          </a:solidFill>
                          <a:effectLst/>
                          <a:latin typeface="Calibri"/>
                        </a:rPr>
                        <a:t>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TASK 1</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TASK</a:t>
                      </a:r>
                      <a:r>
                        <a:rPr lang="en-US" sz="1100" b="0" i="0" u="none" strike="noStrike" baseline="0" dirty="0" smtClean="0">
                          <a:solidFill>
                            <a:srgbClr val="000000"/>
                          </a:solidFill>
                          <a:effectLst/>
                          <a:latin typeface="Calibri"/>
                        </a:rPr>
                        <a:t>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TASK</a:t>
                      </a:r>
                      <a:r>
                        <a:rPr lang="en-US" sz="1100" b="0" i="0" u="none" strike="noStrike" baseline="0" dirty="0" smtClean="0">
                          <a:solidFill>
                            <a:srgbClr val="000000"/>
                          </a:solidFill>
                          <a:effectLst/>
                          <a:latin typeface="Calibri"/>
                        </a:rPr>
                        <a:t> 1</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r>
                        <a:rPr lang="en-US" sz="1100" b="0" i="0" u="none" strike="noStrike" dirty="0" smtClean="0">
                          <a:solidFill>
                            <a:srgbClr val="000000"/>
                          </a:solidFill>
                          <a:effectLst/>
                          <a:latin typeface="Calibri"/>
                        </a:rPr>
                        <a:t>* TASK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2381">
                <a:tc>
                  <a:txBody>
                    <a:bodyPr/>
                    <a:lstStyle/>
                    <a:p>
                      <a:pPr algn="l" fontAlgn="t"/>
                      <a:r>
                        <a:rPr lang="en-US" sz="1100" b="0" i="0" u="none" strike="noStrike" dirty="0" smtClean="0">
                          <a:solidFill>
                            <a:srgbClr val="000000"/>
                          </a:solidFill>
                          <a:effectLst>
                            <a:outerShdw blurRad="38100" dist="38100" dir="2700000" algn="tl">
                              <a:srgbClr val="000000">
                                <a:alpha val="43137"/>
                              </a:srgbClr>
                            </a:outerShdw>
                          </a:effectLst>
                          <a:latin typeface="Calibri"/>
                        </a:rPr>
                        <a:t>Name2(</a:t>
                      </a:r>
                      <a:r>
                        <a:rPr lang="en-US" sz="1100" b="0" i="0" u="none" strike="noStrike" dirty="0" err="1" smtClean="0">
                          <a:solidFill>
                            <a:srgbClr val="000000"/>
                          </a:solidFill>
                          <a:effectLst>
                            <a:outerShdw blurRad="38100" dist="38100" dir="2700000" algn="tl">
                              <a:srgbClr val="000000">
                                <a:alpha val="43137"/>
                              </a:srgbClr>
                            </a:outerShdw>
                          </a:effectLst>
                          <a:latin typeface="Calibri"/>
                        </a:rPr>
                        <a:t>Mob.No</a:t>
                      </a:r>
                      <a:r>
                        <a:rPr lang="en-US" sz="1100" b="0" i="0" u="none" strike="noStrike" dirty="0" smtClean="0">
                          <a:solidFill>
                            <a:srgbClr val="000000"/>
                          </a:solidFill>
                          <a:effectLst>
                            <a:outerShdw blurRad="38100" dist="38100" dir="2700000" algn="tl">
                              <a:srgbClr val="000000">
                                <a:alpha val="43137"/>
                              </a:srgbClr>
                            </a:outerShdw>
                          </a:effectLst>
                          <a:latin typeface="Calibri"/>
                        </a:rPr>
                        <a:t>)</a:t>
                      </a:r>
                      <a:r>
                        <a:rPr lang="en-US" sz="1100" b="0" i="0" u="none" strike="noStrike" dirty="0">
                          <a:solidFill>
                            <a:srgbClr val="000000"/>
                          </a:solidFill>
                          <a:effectLst>
                            <a:outerShdw blurRad="38100" dist="38100" dir="2700000" algn="tl">
                              <a:srgbClr val="000000">
                                <a:alpha val="43137"/>
                              </a:srgbClr>
                            </a:outerShdw>
                          </a:effectLst>
                          <a:latin typeface="Calibri"/>
                        </a:rPr>
                        <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a:solidFill>
                            <a:srgbClr val="000000"/>
                          </a:solidFill>
                          <a:effectLst>
                            <a:outerShdw blurRad="38100" dist="38100" dir="2700000" algn="tl">
                              <a:srgbClr val="000000">
                                <a:alpha val="43137"/>
                              </a:srgbClr>
                            </a:outerShdw>
                          </a:effectLst>
                          <a:latin typeface="Calibri"/>
                        </a:rPr>
                        <a:t>______________</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smtClean="0">
                          <a:solidFill>
                            <a:srgbClr val="000000"/>
                          </a:solidFill>
                          <a:effectLst>
                            <a:outerShdw blurRad="38100" dist="38100" dir="2700000" algn="tl">
                              <a:srgbClr val="000000">
                                <a:alpha val="43137"/>
                              </a:srgbClr>
                            </a:outerShdw>
                          </a:effectLst>
                          <a:latin typeface="+mn-lt"/>
                        </a:rPr>
                        <a:t>Moral  </a:t>
                      </a:r>
                      <a:r>
                        <a:rPr lang="en-US" sz="1100" b="0" i="0" u="none" strike="noStrike" dirty="0" smtClean="0">
                          <a:solidFill>
                            <a:srgbClr val="000000"/>
                          </a:solidFill>
                          <a:effectLst>
                            <a:outerShdw blurRad="38100" dist="38100" dir="2700000" algn="tl">
                              <a:srgbClr val="000000">
                                <a:alpha val="43137"/>
                              </a:srgbClr>
                            </a:outerShdw>
                          </a:effectLst>
                          <a:latin typeface="+mn-lt"/>
                          <a:sym typeface="Wingdings" panose="05000000000000000000" pitchFamily="2" charset="2"/>
                        </a:rPr>
                        <a:t></a:t>
                      </a:r>
                      <a:r>
                        <a:rPr lang="en-US" sz="1100" b="0" i="0" u="none" strike="noStrike" dirty="0" smtClean="0">
                          <a:solidFill>
                            <a:srgbClr val="000000"/>
                          </a:solidFill>
                          <a:effectLst>
                            <a:outerShdw blurRad="38100" dist="38100" dir="2700000" algn="tl">
                              <a:srgbClr val="000000">
                                <a:alpha val="43137"/>
                              </a:srgbClr>
                            </a:outerShdw>
                          </a:effectLst>
                          <a:latin typeface="+mn-lt"/>
                        </a:rPr>
                        <a:t>   </a:t>
                      </a:r>
                      <a:r>
                        <a:rPr lang="en-US" sz="1100" b="0" i="0" u="none" strike="noStrike" dirty="0">
                          <a:solidFill>
                            <a:srgbClr val="000000"/>
                          </a:solidFill>
                          <a:effectLst>
                            <a:outerShdw blurRad="38100" dist="38100" dir="2700000" algn="tl">
                              <a:srgbClr val="000000">
                                <a:alpha val="43137"/>
                              </a:srgbClr>
                            </a:outerShdw>
                          </a:effectLst>
                          <a:latin typeface="Calibri"/>
                        </a:rPr>
                        <a:t>|  </a:t>
                      </a:r>
                      <a:r>
                        <a:rPr lang="en-US" sz="1100" b="0" i="0" u="none" strike="noStrike" dirty="0" smtClean="0">
                          <a:solidFill>
                            <a:srgbClr val="000000"/>
                          </a:solidFill>
                          <a:effectLst>
                            <a:outerShdw blurRad="38100" dist="38100" dir="2700000" algn="tl">
                              <a:srgbClr val="000000">
                                <a:alpha val="43137"/>
                              </a:srgbClr>
                            </a:outerShdw>
                          </a:effectLst>
                          <a:latin typeface="+mn-lt"/>
                        </a:rPr>
                        <a:t>|  </a:t>
                      </a:r>
                      <a:r>
                        <a:rPr lang="en-US" sz="1100" b="0" i="0" u="none" strike="noStrike" dirty="0" err="1" smtClean="0">
                          <a:solidFill>
                            <a:srgbClr val="000000"/>
                          </a:solidFill>
                          <a:effectLst>
                            <a:outerShdw blurRad="38100" dist="38100" dir="2700000" algn="tl">
                              <a:srgbClr val="000000">
                                <a:alpha val="43137"/>
                              </a:srgbClr>
                            </a:outerShdw>
                          </a:effectLst>
                          <a:latin typeface="+mn-lt"/>
                        </a:rPr>
                        <a:t>hr</a:t>
                      </a:r>
                      <a:r>
                        <a:rPr lang="en-US" sz="1100" b="0" i="0" u="none" strike="noStrike" dirty="0" smtClean="0">
                          <a:solidFill>
                            <a:srgbClr val="000000"/>
                          </a:solidFill>
                          <a:effectLst>
                            <a:outerShdw blurRad="38100" dist="38100" dir="2700000" algn="tl">
                              <a:srgbClr val="000000">
                                <a:alpha val="43137"/>
                              </a:srgbClr>
                            </a:outerShdw>
                          </a:effectLst>
                          <a:latin typeface="+mn-lt"/>
                        </a:rPr>
                        <a:t> of delay/ahead plan</a:t>
                      </a:r>
                      <a:endParaRPr lang="en-US" sz="1100" b="0"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2381">
                <a:tc>
                  <a:txBody>
                    <a:bodyPr/>
                    <a:lstStyle/>
                    <a:p>
                      <a:pPr algn="l" fontAlgn="t"/>
                      <a:r>
                        <a:rPr lang="en-US" sz="1100" b="0" i="0" u="none" strike="noStrike" dirty="0" smtClean="0">
                          <a:solidFill>
                            <a:srgbClr val="000000"/>
                          </a:solidFill>
                          <a:effectLst>
                            <a:outerShdw blurRad="38100" dist="38100" dir="2700000" algn="tl">
                              <a:srgbClr val="000000">
                                <a:alpha val="43137"/>
                              </a:srgbClr>
                            </a:outerShdw>
                          </a:effectLst>
                          <a:latin typeface="Calibri"/>
                        </a:rPr>
                        <a:t>Name3(</a:t>
                      </a:r>
                      <a:r>
                        <a:rPr lang="en-US" sz="1100" b="0" i="0" u="none" strike="noStrike" dirty="0" err="1" smtClean="0">
                          <a:solidFill>
                            <a:srgbClr val="000000"/>
                          </a:solidFill>
                          <a:effectLst>
                            <a:outerShdw blurRad="38100" dist="38100" dir="2700000" algn="tl">
                              <a:srgbClr val="000000">
                                <a:alpha val="43137"/>
                              </a:srgbClr>
                            </a:outerShdw>
                          </a:effectLst>
                          <a:latin typeface="Calibri"/>
                        </a:rPr>
                        <a:t>Mob.No</a:t>
                      </a:r>
                      <a:r>
                        <a:rPr lang="en-US" sz="1100" b="0" i="0" u="none" strike="noStrike" dirty="0" smtClean="0">
                          <a:solidFill>
                            <a:srgbClr val="000000"/>
                          </a:solidFill>
                          <a:effectLst>
                            <a:outerShdw blurRad="38100" dist="38100" dir="2700000" algn="tl">
                              <a:srgbClr val="000000">
                                <a:alpha val="43137"/>
                              </a:srgbClr>
                            </a:outerShdw>
                          </a:effectLst>
                          <a:latin typeface="Calibri"/>
                        </a:rPr>
                        <a:t>)</a:t>
                      </a:r>
                      <a:r>
                        <a:rPr lang="en-US" sz="1100" b="0" i="0" u="none" strike="noStrike" dirty="0">
                          <a:solidFill>
                            <a:srgbClr val="000000"/>
                          </a:solidFill>
                          <a:effectLst>
                            <a:outerShdw blurRad="38100" dist="38100" dir="2700000" algn="tl">
                              <a:srgbClr val="000000">
                                <a:alpha val="43137"/>
                              </a:srgbClr>
                            </a:outerShdw>
                          </a:effectLst>
                          <a:latin typeface="Calibri"/>
                        </a:rPr>
                        <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a:solidFill>
                            <a:srgbClr val="000000"/>
                          </a:solidFill>
                          <a:effectLst>
                            <a:outerShdw blurRad="38100" dist="38100" dir="2700000" algn="tl">
                              <a:srgbClr val="000000">
                                <a:alpha val="43137"/>
                              </a:srgbClr>
                            </a:outerShdw>
                          </a:effectLst>
                          <a:latin typeface="Calibri"/>
                        </a:rPr>
                        <a:t>______________</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smtClean="0">
                          <a:solidFill>
                            <a:srgbClr val="000000"/>
                          </a:solidFill>
                          <a:effectLst>
                            <a:outerShdw blurRad="38100" dist="38100" dir="2700000" algn="tl">
                              <a:srgbClr val="000000">
                                <a:alpha val="43137"/>
                              </a:srgbClr>
                            </a:outerShdw>
                          </a:effectLst>
                          <a:latin typeface="+mn-lt"/>
                        </a:rPr>
                        <a:t>Moral </a:t>
                      </a:r>
                      <a:r>
                        <a:rPr lang="en-US" sz="1100" b="0" i="0" u="none" strike="noStrike" dirty="0" smtClean="0">
                          <a:solidFill>
                            <a:srgbClr val="000000"/>
                          </a:solidFill>
                          <a:effectLst>
                            <a:outerShdw blurRad="38100" dist="38100" dir="2700000" algn="tl">
                              <a:srgbClr val="000000">
                                <a:alpha val="43137"/>
                              </a:srgbClr>
                            </a:outerShdw>
                          </a:effectLst>
                          <a:latin typeface="+mn-lt"/>
                          <a:sym typeface="Wingdings" panose="05000000000000000000" pitchFamily="2" charset="2"/>
                        </a:rPr>
                        <a:t></a:t>
                      </a:r>
                      <a:r>
                        <a:rPr lang="en-US" sz="1100" b="0" i="0" u="none" strike="noStrike" dirty="0" smtClean="0">
                          <a:solidFill>
                            <a:srgbClr val="000000"/>
                          </a:solidFill>
                          <a:effectLst>
                            <a:outerShdw blurRad="38100" dist="38100" dir="2700000" algn="tl">
                              <a:srgbClr val="000000">
                                <a:alpha val="43137"/>
                              </a:srgbClr>
                            </a:outerShdw>
                          </a:effectLst>
                          <a:latin typeface="+mn-lt"/>
                        </a:rPr>
                        <a:t> </a:t>
                      </a:r>
                      <a:r>
                        <a:rPr lang="en-US" sz="1100" b="0" i="0" u="none" strike="noStrike" dirty="0">
                          <a:solidFill>
                            <a:srgbClr val="000000"/>
                          </a:solidFill>
                          <a:effectLst>
                            <a:outerShdw blurRad="38100" dist="38100" dir="2700000" algn="tl">
                              <a:srgbClr val="000000">
                                <a:alpha val="43137"/>
                              </a:srgbClr>
                            </a:outerShdw>
                          </a:effectLst>
                          <a:latin typeface="Calibri"/>
                        </a:rPr>
                        <a:t>|  </a:t>
                      </a:r>
                      <a:r>
                        <a:rPr lang="en-US" sz="1100" b="0" i="0" u="none" strike="noStrike" dirty="0" smtClean="0">
                          <a:solidFill>
                            <a:srgbClr val="000000"/>
                          </a:solidFill>
                          <a:effectLst>
                            <a:outerShdw blurRad="38100" dist="38100" dir="2700000" algn="tl">
                              <a:srgbClr val="000000">
                                <a:alpha val="43137"/>
                              </a:srgbClr>
                            </a:outerShdw>
                          </a:effectLst>
                          <a:latin typeface="+mn-lt"/>
                        </a:rPr>
                        <a:t>|  </a:t>
                      </a:r>
                      <a:r>
                        <a:rPr lang="en-US" sz="1100" b="0" i="0" u="none" strike="noStrike" dirty="0" err="1" smtClean="0">
                          <a:solidFill>
                            <a:srgbClr val="000000"/>
                          </a:solidFill>
                          <a:effectLst>
                            <a:outerShdw blurRad="38100" dist="38100" dir="2700000" algn="tl">
                              <a:srgbClr val="000000">
                                <a:alpha val="43137"/>
                              </a:srgbClr>
                            </a:outerShdw>
                          </a:effectLst>
                          <a:latin typeface="+mn-lt"/>
                        </a:rPr>
                        <a:t>hr</a:t>
                      </a:r>
                      <a:r>
                        <a:rPr lang="en-US" sz="1100" b="0" i="0" u="none" strike="noStrike" dirty="0" smtClean="0">
                          <a:solidFill>
                            <a:srgbClr val="000000"/>
                          </a:solidFill>
                          <a:effectLst>
                            <a:outerShdw blurRad="38100" dist="38100" dir="2700000" algn="tl">
                              <a:srgbClr val="000000">
                                <a:alpha val="43137"/>
                              </a:srgbClr>
                            </a:outerShdw>
                          </a:effectLst>
                          <a:latin typeface="+mn-lt"/>
                        </a:rPr>
                        <a:t> of delay/ahead plan</a:t>
                      </a:r>
                      <a:endParaRPr lang="en-US" sz="1100" b="0"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4638">
                <a:tc>
                  <a:txBody>
                    <a:bodyPr/>
                    <a:lstStyle/>
                    <a:p>
                      <a:pPr algn="l" fontAlgn="t"/>
                      <a:r>
                        <a:rPr lang="en-US" sz="1100" b="0" i="0" u="none" strike="noStrike" dirty="0" smtClean="0">
                          <a:solidFill>
                            <a:srgbClr val="000000"/>
                          </a:solidFill>
                          <a:effectLst>
                            <a:outerShdw blurRad="38100" dist="38100" dir="2700000" algn="tl">
                              <a:srgbClr val="000000">
                                <a:alpha val="43137"/>
                              </a:srgbClr>
                            </a:outerShdw>
                          </a:effectLst>
                          <a:latin typeface="Calibri"/>
                        </a:rPr>
                        <a:t>Name4 (</a:t>
                      </a:r>
                      <a:r>
                        <a:rPr lang="en-US" sz="1100" b="0" i="0" u="none" strike="noStrike" dirty="0" err="1" smtClean="0">
                          <a:solidFill>
                            <a:srgbClr val="000000"/>
                          </a:solidFill>
                          <a:effectLst>
                            <a:outerShdw blurRad="38100" dist="38100" dir="2700000" algn="tl">
                              <a:srgbClr val="000000">
                                <a:alpha val="43137"/>
                              </a:srgbClr>
                            </a:outerShdw>
                          </a:effectLst>
                          <a:latin typeface="Calibri"/>
                        </a:rPr>
                        <a:t>Mob.No</a:t>
                      </a:r>
                      <a:r>
                        <a:rPr lang="en-US" sz="1100" b="0" i="0" u="none" strike="noStrike" dirty="0" smtClean="0">
                          <a:solidFill>
                            <a:srgbClr val="000000"/>
                          </a:solidFill>
                          <a:effectLst>
                            <a:outerShdw blurRad="38100" dist="38100" dir="2700000" algn="tl">
                              <a:srgbClr val="000000">
                                <a:alpha val="43137"/>
                              </a:srgbClr>
                            </a:outerShdw>
                          </a:effectLst>
                          <a:latin typeface="Calibri"/>
                        </a:rPr>
                        <a:t>)</a:t>
                      </a:r>
                      <a:r>
                        <a:rPr lang="en-US" sz="1100" b="0" i="0" u="none" strike="noStrike" dirty="0">
                          <a:solidFill>
                            <a:srgbClr val="000000"/>
                          </a:solidFill>
                          <a:effectLst>
                            <a:outerShdw blurRad="38100" dist="38100" dir="2700000" algn="tl">
                              <a:srgbClr val="000000">
                                <a:alpha val="43137"/>
                              </a:srgbClr>
                            </a:outerShdw>
                          </a:effectLst>
                          <a:latin typeface="Calibri"/>
                        </a:rPr>
                        <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a:solidFill>
                            <a:srgbClr val="000000"/>
                          </a:solidFill>
                          <a:effectLst>
                            <a:outerShdw blurRad="38100" dist="38100" dir="2700000" algn="tl">
                              <a:srgbClr val="000000">
                                <a:alpha val="43137"/>
                              </a:srgbClr>
                            </a:outerShdw>
                          </a:effectLst>
                          <a:latin typeface="Calibri"/>
                        </a:rPr>
                        <a:t>______________</a:t>
                      </a:r>
                      <a:br>
                        <a:rPr lang="en-US" sz="1100" b="0" i="0" u="none" strike="noStrike" dirty="0">
                          <a:solidFill>
                            <a:srgbClr val="000000"/>
                          </a:solidFill>
                          <a:effectLst>
                            <a:outerShdw blurRad="38100" dist="38100" dir="2700000" algn="tl">
                              <a:srgbClr val="000000">
                                <a:alpha val="43137"/>
                              </a:srgbClr>
                            </a:outerShdw>
                          </a:effectLst>
                          <a:latin typeface="Calibri"/>
                        </a:rPr>
                      </a:br>
                      <a:r>
                        <a:rPr lang="en-US" sz="1100" b="0" i="0" u="none" strike="noStrike" dirty="0" smtClean="0">
                          <a:solidFill>
                            <a:srgbClr val="000000"/>
                          </a:solidFill>
                          <a:effectLst>
                            <a:outerShdw blurRad="38100" dist="38100" dir="2700000" algn="tl">
                              <a:srgbClr val="000000">
                                <a:alpha val="43137"/>
                              </a:srgbClr>
                            </a:outerShdw>
                          </a:effectLst>
                          <a:latin typeface="+mn-lt"/>
                        </a:rPr>
                        <a:t>Moral </a:t>
                      </a:r>
                      <a:r>
                        <a:rPr lang="en-US" sz="1100" b="0" i="0" u="none" strike="noStrike" dirty="0" smtClean="0">
                          <a:solidFill>
                            <a:srgbClr val="000000"/>
                          </a:solidFill>
                          <a:effectLst>
                            <a:outerShdw blurRad="38100" dist="38100" dir="2700000" algn="tl">
                              <a:srgbClr val="000000">
                                <a:alpha val="43137"/>
                              </a:srgbClr>
                            </a:outerShdw>
                          </a:effectLst>
                          <a:latin typeface="+mn-lt"/>
                          <a:sym typeface="Wingdings" panose="05000000000000000000" pitchFamily="2" charset="2"/>
                        </a:rPr>
                        <a:t></a:t>
                      </a:r>
                      <a:r>
                        <a:rPr lang="en-US" sz="1100" b="0" i="0" u="none" strike="noStrike" dirty="0" smtClean="0">
                          <a:solidFill>
                            <a:srgbClr val="000000"/>
                          </a:solidFill>
                          <a:effectLst>
                            <a:outerShdw blurRad="38100" dist="38100" dir="2700000" algn="tl">
                              <a:srgbClr val="000000">
                                <a:alpha val="43137"/>
                              </a:srgbClr>
                            </a:outerShdw>
                          </a:effectLst>
                          <a:latin typeface="+mn-lt"/>
                        </a:rPr>
                        <a:t> </a:t>
                      </a:r>
                      <a:r>
                        <a:rPr lang="en-US" sz="1100" b="0" i="0" u="none" strike="noStrike" dirty="0">
                          <a:solidFill>
                            <a:srgbClr val="000000"/>
                          </a:solidFill>
                          <a:effectLst>
                            <a:outerShdw blurRad="38100" dist="38100" dir="2700000" algn="tl">
                              <a:srgbClr val="000000">
                                <a:alpha val="43137"/>
                              </a:srgbClr>
                            </a:outerShdw>
                          </a:effectLst>
                          <a:latin typeface="Calibri"/>
                        </a:rPr>
                        <a:t>|  </a:t>
                      </a:r>
                      <a:r>
                        <a:rPr lang="en-US" sz="1100" b="0" i="0" u="none" strike="noStrike" dirty="0" smtClean="0">
                          <a:solidFill>
                            <a:srgbClr val="000000"/>
                          </a:solidFill>
                          <a:effectLst>
                            <a:outerShdw blurRad="38100" dist="38100" dir="2700000" algn="tl">
                              <a:srgbClr val="000000">
                                <a:alpha val="43137"/>
                              </a:srgbClr>
                            </a:outerShdw>
                          </a:effectLst>
                          <a:latin typeface="+mn-lt"/>
                        </a:rPr>
                        <a:t>|  </a:t>
                      </a:r>
                      <a:r>
                        <a:rPr lang="en-US" sz="1100" b="0" i="0" u="none" strike="noStrike" dirty="0" err="1" smtClean="0">
                          <a:solidFill>
                            <a:srgbClr val="000000"/>
                          </a:solidFill>
                          <a:effectLst>
                            <a:outerShdw blurRad="38100" dist="38100" dir="2700000" algn="tl">
                              <a:srgbClr val="000000">
                                <a:alpha val="43137"/>
                              </a:srgbClr>
                            </a:outerShdw>
                          </a:effectLst>
                          <a:latin typeface="+mn-lt"/>
                        </a:rPr>
                        <a:t>hr</a:t>
                      </a:r>
                      <a:r>
                        <a:rPr lang="en-US" sz="1100" b="0" i="0" u="none" strike="noStrike" dirty="0" smtClean="0">
                          <a:solidFill>
                            <a:srgbClr val="000000"/>
                          </a:solidFill>
                          <a:effectLst>
                            <a:outerShdw blurRad="38100" dist="38100" dir="2700000" algn="tl">
                              <a:srgbClr val="000000">
                                <a:alpha val="43137"/>
                              </a:srgbClr>
                            </a:outerShdw>
                          </a:effectLst>
                          <a:latin typeface="+mn-lt"/>
                        </a:rPr>
                        <a:t> of delay/ahead plan</a:t>
                      </a:r>
                      <a:endParaRPr lang="en-US" sz="1100" b="0"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r>
                        <a:rPr lang="en-US" sz="1100" b="0" i="0" u="none" strike="noStrike" dirty="0">
                          <a:solidFill>
                            <a:srgbClr val="000000"/>
                          </a:solidFill>
                          <a:effectLst/>
                          <a:latin typeface="Calibri"/>
                        </a:rPr>
                        <a:t/>
                      </a:r>
                      <a:br>
                        <a:rPr lang="en-US" sz="1100" b="0" i="0" u="none" strike="noStrike" dirty="0">
                          <a:solidFill>
                            <a:srgbClr val="000000"/>
                          </a:solidFill>
                          <a:effectLst/>
                          <a:latin typeface="Calibri"/>
                        </a:rPr>
                      </a:b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0" i="0" u="none" strike="noStrike" dirty="0" smtClean="0">
                          <a:solidFill>
                            <a:srgbClr val="000000"/>
                          </a:solidFill>
                          <a:effectLst/>
                          <a:latin typeface="+mn-lt"/>
                        </a:rPr>
                        <a:t>* TASK</a:t>
                      </a:r>
                      <a:r>
                        <a:rPr lang="en-US" sz="1100" b="0" i="0" u="none" strike="noStrike" baseline="0" dirty="0" smtClean="0">
                          <a:solidFill>
                            <a:srgbClr val="000000"/>
                          </a:solidFill>
                          <a:effectLst/>
                          <a:latin typeface="+mn-lt"/>
                        </a:rPr>
                        <a:t> 1</a:t>
                      </a:r>
                      <a:r>
                        <a:rPr lang="en-US" sz="1100" b="0" i="0" u="none" strike="noStrike" dirty="0" smtClean="0">
                          <a:solidFill>
                            <a:srgbClr val="000000"/>
                          </a:solidFill>
                          <a:effectLst/>
                          <a:latin typeface="+mn-lt"/>
                        </a:rPr>
                        <a:t/>
                      </a:r>
                      <a:br>
                        <a:rPr lang="en-US" sz="1100" b="0" i="0" u="none" strike="noStrike" dirty="0" smtClean="0">
                          <a:solidFill>
                            <a:srgbClr val="000000"/>
                          </a:solidFill>
                          <a:effectLst/>
                          <a:latin typeface="+mn-lt"/>
                        </a:rPr>
                      </a:br>
                      <a:r>
                        <a:rPr lang="en-US" sz="1100" b="0" i="0" u="none" strike="noStrike" dirty="0" smtClean="0">
                          <a:solidFill>
                            <a:srgbClr val="000000"/>
                          </a:solidFill>
                          <a:effectLst/>
                          <a:latin typeface="+mn-lt"/>
                        </a:rPr>
                        <a:t>* TASK 2</a:t>
                      </a:r>
                      <a:endParaRPr lang="en-US" sz="1100" b="0" i="0" u="none" strike="noStrike" dirty="0">
                        <a:solidFill>
                          <a:srgbClr val="000000"/>
                        </a:solidFill>
                        <a:effectLst/>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97013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578</Words>
  <Application>Microsoft Office PowerPoint</Application>
  <PresentationFormat>On-screen Show (4:3)</PresentationFormat>
  <Paragraphs>145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Sapestore LLP Session</vt:lpstr>
      <vt:lpstr>PowerPoint Presentation</vt:lpstr>
      <vt:lpstr>Need of LLP</vt:lpstr>
      <vt:lpstr>LLP Agenda</vt:lpstr>
      <vt:lpstr> LLP Tracking</vt:lpstr>
      <vt:lpstr>PowerPoint Presentation</vt:lpstr>
      <vt:lpstr>PowerPoint Presentation</vt:lpstr>
      <vt:lpstr> LLP Ground Rules</vt:lpstr>
      <vt:lpstr> Structure of LLP</vt:lpstr>
      <vt:lpstr>PowerPoint Presentation</vt:lpstr>
      <vt:lpstr>Q &amp; A</vt:lpstr>
      <vt:lpstr>THANK -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Connect Program | July 2013</dc:title>
  <dc:creator>WIN764BIT</dc:creator>
  <cp:lastModifiedBy>WIN764BIT</cp:lastModifiedBy>
  <cp:revision>134</cp:revision>
  <dcterms:created xsi:type="dcterms:W3CDTF">2013-06-25T07:08:43Z</dcterms:created>
  <dcterms:modified xsi:type="dcterms:W3CDTF">2014-07-18T10:33:06Z</dcterms:modified>
</cp:coreProperties>
</file>