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sldIdLst>
    <p:sldId id="256" r:id="rId2"/>
    <p:sldId id="257" r:id="rId3"/>
    <p:sldId id="258" r:id="rId4"/>
    <p:sldId id="260" r:id="rId5"/>
    <p:sldId id="273" r:id="rId6"/>
    <p:sldId id="262" r:id="rId7"/>
    <p:sldId id="263" r:id="rId8"/>
    <p:sldId id="272" r:id="rId9"/>
    <p:sldId id="264" r:id="rId10"/>
    <p:sldId id="265" r:id="rId11"/>
    <p:sldId id="271" r:id="rId12"/>
    <p:sldId id="266" r:id="rId13"/>
    <p:sldId id="267" r:id="rId14"/>
    <p:sldId id="268"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BA77DF-7B22-FFDD-2186-E68CFE55A114}" v="836" dt="2024-04-24T15:04:13.2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2" d="100"/>
          <a:sy n="82" d="100"/>
        </p:scale>
        <p:origin x="4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29AA03-2A22-4039-BC3C-60B51D1AA9E3}" type="doc">
      <dgm:prSet loTypeId="urn:microsoft.com/office/officeart/2005/8/layout/hierarchy1" loCatId="hierarchy" qsTypeId="urn:microsoft.com/office/officeart/2005/8/quickstyle/simple1" qsCatId="simple" csTypeId="urn:microsoft.com/office/officeart/2005/8/colors/colorful5" csCatId="colorful"/>
      <dgm:spPr/>
      <dgm:t>
        <a:bodyPr/>
        <a:lstStyle/>
        <a:p>
          <a:endParaRPr lang="en-US"/>
        </a:p>
      </dgm:t>
    </dgm:pt>
    <dgm:pt modelId="{6890DD3E-8758-425E-A454-9597EA85C027}">
      <dgm:prSet/>
      <dgm:spPr/>
      <dgm:t>
        <a:bodyPr/>
        <a:lstStyle/>
        <a:p>
          <a:r>
            <a:rPr lang="en-US" b="1"/>
            <a:t>Protective Put Strategy</a:t>
          </a:r>
          <a:endParaRPr lang="en-US"/>
        </a:p>
      </dgm:t>
    </dgm:pt>
    <dgm:pt modelId="{5CC03609-CF27-40E8-BB56-F7527D9C7D0C}" type="parTrans" cxnId="{D8762BDD-67F6-4785-88C9-306A8AF3012C}">
      <dgm:prSet/>
      <dgm:spPr/>
      <dgm:t>
        <a:bodyPr/>
        <a:lstStyle/>
        <a:p>
          <a:endParaRPr lang="en-US"/>
        </a:p>
      </dgm:t>
    </dgm:pt>
    <dgm:pt modelId="{E83614BF-B72D-4CED-AFB2-1E7EF2E34821}" type="sibTrans" cxnId="{D8762BDD-67F6-4785-88C9-306A8AF3012C}">
      <dgm:prSet/>
      <dgm:spPr/>
      <dgm:t>
        <a:bodyPr/>
        <a:lstStyle/>
        <a:p>
          <a:endParaRPr lang="en-US"/>
        </a:p>
      </dgm:t>
    </dgm:pt>
    <dgm:pt modelId="{0EB4676B-E653-433C-A209-CD0961940D0B}">
      <dgm:prSet/>
      <dgm:spPr/>
      <dgm:t>
        <a:bodyPr/>
        <a:lstStyle/>
        <a:p>
          <a:r>
            <a:rPr lang="en-US" b="1"/>
            <a:t>Iron Butterfly Spread</a:t>
          </a:r>
          <a:endParaRPr lang="en-US"/>
        </a:p>
      </dgm:t>
    </dgm:pt>
    <dgm:pt modelId="{898AA349-BE7A-4AA1-B659-C8B2AD9F419A}" type="parTrans" cxnId="{9A048226-2312-4946-9FFD-F61F45B0C329}">
      <dgm:prSet/>
      <dgm:spPr/>
      <dgm:t>
        <a:bodyPr/>
        <a:lstStyle/>
        <a:p>
          <a:endParaRPr lang="en-US"/>
        </a:p>
      </dgm:t>
    </dgm:pt>
    <dgm:pt modelId="{F5942D82-4B2E-4A82-AB11-DAE196056E5B}" type="sibTrans" cxnId="{9A048226-2312-4946-9FFD-F61F45B0C329}">
      <dgm:prSet/>
      <dgm:spPr/>
      <dgm:t>
        <a:bodyPr/>
        <a:lstStyle/>
        <a:p>
          <a:endParaRPr lang="en-US"/>
        </a:p>
      </dgm:t>
    </dgm:pt>
    <dgm:pt modelId="{3316EC0F-14FA-495B-BA7E-1C392453DE6C}">
      <dgm:prSet/>
      <dgm:spPr/>
      <dgm:t>
        <a:bodyPr/>
        <a:lstStyle/>
        <a:p>
          <a:r>
            <a:rPr lang="en-US" b="1"/>
            <a:t>Strangles</a:t>
          </a:r>
          <a:endParaRPr lang="en-US"/>
        </a:p>
      </dgm:t>
    </dgm:pt>
    <dgm:pt modelId="{6D7BB0F8-47B2-450A-8C52-5A62166D338F}" type="parTrans" cxnId="{413099CB-299E-44F1-8CEC-47B9D24C30C5}">
      <dgm:prSet/>
      <dgm:spPr/>
      <dgm:t>
        <a:bodyPr/>
        <a:lstStyle/>
        <a:p>
          <a:endParaRPr lang="en-US"/>
        </a:p>
      </dgm:t>
    </dgm:pt>
    <dgm:pt modelId="{A962F160-47B7-4E39-AE20-EE9DD07B0973}" type="sibTrans" cxnId="{413099CB-299E-44F1-8CEC-47B9D24C30C5}">
      <dgm:prSet/>
      <dgm:spPr/>
      <dgm:t>
        <a:bodyPr/>
        <a:lstStyle/>
        <a:p>
          <a:endParaRPr lang="en-US"/>
        </a:p>
      </dgm:t>
    </dgm:pt>
    <dgm:pt modelId="{10BBC6AA-EEBD-4033-9162-CC99A1A28B70}" type="pres">
      <dgm:prSet presAssocID="{BD29AA03-2A22-4039-BC3C-60B51D1AA9E3}" presName="hierChild1" presStyleCnt="0">
        <dgm:presLayoutVars>
          <dgm:chPref val="1"/>
          <dgm:dir/>
          <dgm:animOne val="branch"/>
          <dgm:animLvl val="lvl"/>
          <dgm:resizeHandles/>
        </dgm:presLayoutVars>
      </dgm:prSet>
      <dgm:spPr/>
    </dgm:pt>
    <dgm:pt modelId="{BEF66A20-C883-4C80-A776-AF90859746FD}" type="pres">
      <dgm:prSet presAssocID="{6890DD3E-8758-425E-A454-9597EA85C027}" presName="hierRoot1" presStyleCnt="0"/>
      <dgm:spPr/>
    </dgm:pt>
    <dgm:pt modelId="{3A613024-317B-4501-838D-C34DD2A6220D}" type="pres">
      <dgm:prSet presAssocID="{6890DD3E-8758-425E-A454-9597EA85C027}" presName="composite" presStyleCnt="0"/>
      <dgm:spPr/>
    </dgm:pt>
    <dgm:pt modelId="{C9FF140B-23DF-4ACA-B8A3-2D91CA5AB0DC}" type="pres">
      <dgm:prSet presAssocID="{6890DD3E-8758-425E-A454-9597EA85C027}" presName="background" presStyleLbl="node0" presStyleIdx="0" presStyleCnt="3"/>
      <dgm:spPr/>
    </dgm:pt>
    <dgm:pt modelId="{2A8DA2C4-075E-4CA5-81E7-D00EF73B9980}" type="pres">
      <dgm:prSet presAssocID="{6890DD3E-8758-425E-A454-9597EA85C027}" presName="text" presStyleLbl="fgAcc0" presStyleIdx="0" presStyleCnt="3">
        <dgm:presLayoutVars>
          <dgm:chPref val="3"/>
        </dgm:presLayoutVars>
      </dgm:prSet>
      <dgm:spPr/>
    </dgm:pt>
    <dgm:pt modelId="{8E4327BA-8E8F-402C-8E0C-DA1EBAF21B7B}" type="pres">
      <dgm:prSet presAssocID="{6890DD3E-8758-425E-A454-9597EA85C027}" presName="hierChild2" presStyleCnt="0"/>
      <dgm:spPr/>
    </dgm:pt>
    <dgm:pt modelId="{0D08E3D5-262E-4DD4-8183-23B7F286A9A9}" type="pres">
      <dgm:prSet presAssocID="{0EB4676B-E653-433C-A209-CD0961940D0B}" presName="hierRoot1" presStyleCnt="0"/>
      <dgm:spPr/>
    </dgm:pt>
    <dgm:pt modelId="{AC5BAA44-52E1-4BC8-AFE8-91FBDFD6A4BC}" type="pres">
      <dgm:prSet presAssocID="{0EB4676B-E653-433C-A209-CD0961940D0B}" presName="composite" presStyleCnt="0"/>
      <dgm:spPr/>
    </dgm:pt>
    <dgm:pt modelId="{AD916B75-9B0C-47C5-BD8A-E6922A4F81B4}" type="pres">
      <dgm:prSet presAssocID="{0EB4676B-E653-433C-A209-CD0961940D0B}" presName="background" presStyleLbl="node0" presStyleIdx="1" presStyleCnt="3"/>
      <dgm:spPr/>
    </dgm:pt>
    <dgm:pt modelId="{84BB927D-091C-4E19-9A81-6B9B7EC5A89E}" type="pres">
      <dgm:prSet presAssocID="{0EB4676B-E653-433C-A209-CD0961940D0B}" presName="text" presStyleLbl="fgAcc0" presStyleIdx="1" presStyleCnt="3">
        <dgm:presLayoutVars>
          <dgm:chPref val="3"/>
        </dgm:presLayoutVars>
      </dgm:prSet>
      <dgm:spPr/>
    </dgm:pt>
    <dgm:pt modelId="{9EAD8CB4-D597-4C96-8E9D-CCBF1B3C1DFF}" type="pres">
      <dgm:prSet presAssocID="{0EB4676B-E653-433C-A209-CD0961940D0B}" presName="hierChild2" presStyleCnt="0"/>
      <dgm:spPr/>
    </dgm:pt>
    <dgm:pt modelId="{301B91A3-E4D8-46AA-8D56-EC9C84639A67}" type="pres">
      <dgm:prSet presAssocID="{3316EC0F-14FA-495B-BA7E-1C392453DE6C}" presName="hierRoot1" presStyleCnt="0"/>
      <dgm:spPr/>
    </dgm:pt>
    <dgm:pt modelId="{D588575F-B88B-4DA3-ADEC-4321048576ED}" type="pres">
      <dgm:prSet presAssocID="{3316EC0F-14FA-495B-BA7E-1C392453DE6C}" presName="composite" presStyleCnt="0"/>
      <dgm:spPr/>
    </dgm:pt>
    <dgm:pt modelId="{90A4FC8A-7A8B-4AB0-BB09-622C545D8765}" type="pres">
      <dgm:prSet presAssocID="{3316EC0F-14FA-495B-BA7E-1C392453DE6C}" presName="background" presStyleLbl="node0" presStyleIdx="2" presStyleCnt="3"/>
      <dgm:spPr/>
    </dgm:pt>
    <dgm:pt modelId="{B0614774-C831-4B8F-BBB2-0D78D7E385EA}" type="pres">
      <dgm:prSet presAssocID="{3316EC0F-14FA-495B-BA7E-1C392453DE6C}" presName="text" presStyleLbl="fgAcc0" presStyleIdx="2" presStyleCnt="3">
        <dgm:presLayoutVars>
          <dgm:chPref val="3"/>
        </dgm:presLayoutVars>
      </dgm:prSet>
      <dgm:spPr/>
    </dgm:pt>
    <dgm:pt modelId="{BDF0407A-1BE6-40F2-804F-1E977B482B22}" type="pres">
      <dgm:prSet presAssocID="{3316EC0F-14FA-495B-BA7E-1C392453DE6C}" presName="hierChild2" presStyleCnt="0"/>
      <dgm:spPr/>
    </dgm:pt>
  </dgm:ptLst>
  <dgm:cxnLst>
    <dgm:cxn modelId="{8808E614-FECC-4130-A18E-83D93F28F78C}" type="presOf" srcId="{3316EC0F-14FA-495B-BA7E-1C392453DE6C}" destId="{B0614774-C831-4B8F-BBB2-0D78D7E385EA}" srcOrd="0" destOrd="0" presId="urn:microsoft.com/office/officeart/2005/8/layout/hierarchy1"/>
    <dgm:cxn modelId="{F24C5821-C0CE-4529-8848-92F569C2EFF3}" type="presOf" srcId="{BD29AA03-2A22-4039-BC3C-60B51D1AA9E3}" destId="{10BBC6AA-EEBD-4033-9162-CC99A1A28B70}" srcOrd="0" destOrd="0" presId="urn:microsoft.com/office/officeart/2005/8/layout/hierarchy1"/>
    <dgm:cxn modelId="{9A048226-2312-4946-9FFD-F61F45B0C329}" srcId="{BD29AA03-2A22-4039-BC3C-60B51D1AA9E3}" destId="{0EB4676B-E653-433C-A209-CD0961940D0B}" srcOrd="1" destOrd="0" parTransId="{898AA349-BE7A-4AA1-B659-C8B2AD9F419A}" sibTransId="{F5942D82-4B2E-4A82-AB11-DAE196056E5B}"/>
    <dgm:cxn modelId="{2BEC725C-E0E4-450F-9ACE-ABDEB5EF68B0}" type="presOf" srcId="{6890DD3E-8758-425E-A454-9597EA85C027}" destId="{2A8DA2C4-075E-4CA5-81E7-D00EF73B9980}" srcOrd="0" destOrd="0" presId="urn:microsoft.com/office/officeart/2005/8/layout/hierarchy1"/>
    <dgm:cxn modelId="{A5C96892-4D9C-4148-B090-22217F4B2568}" type="presOf" srcId="{0EB4676B-E653-433C-A209-CD0961940D0B}" destId="{84BB927D-091C-4E19-9A81-6B9B7EC5A89E}" srcOrd="0" destOrd="0" presId="urn:microsoft.com/office/officeart/2005/8/layout/hierarchy1"/>
    <dgm:cxn modelId="{413099CB-299E-44F1-8CEC-47B9D24C30C5}" srcId="{BD29AA03-2A22-4039-BC3C-60B51D1AA9E3}" destId="{3316EC0F-14FA-495B-BA7E-1C392453DE6C}" srcOrd="2" destOrd="0" parTransId="{6D7BB0F8-47B2-450A-8C52-5A62166D338F}" sibTransId="{A962F160-47B7-4E39-AE20-EE9DD07B0973}"/>
    <dgm:cxn modelId="{D8762BDD-67F6-4785-88C9-306A8AF3012C}" srcId="{BD29AA03-2A22-4039-BC3C-60B51D1AA9E3}" destId="{6890DD3E-8758-425E-A454-9597EA85C027}" srcOrd="0" destOrd="0" parTransId="{5CC03609-CF27-40E8-BB56-F7527D9C7D0C}" sibTransId="{E83614BF-B72D-4CED-AFB2-1E7EF2E34821}"/>
    <dgm:cxn modelId="{0EA85C12-BBB8-4F28-80D5-50510BEA7D90}" type="presParOf" srcId="{10BBC6AA-EEBD-4033-9162-CC99A1A28B70}" destId="{BEF66A20-C883-4C80-A776-AF90859746FD}" srcOrd="0" destOrd="0" presId="urn:microsoft.com/office/officeart/2005/8/layout/hierarchy1"/>
    <dgm:cxn modelId="{99416236-1CB9-4ADE-9B2C-AB787043743A}" type="presParOf" srcId="{BEF66A20-C883-4C80-A776-AF90859746FD}" destId="{3A613024-317B-4501-838D-C34DD2A6220D}" srcOrd="0" destOrd="0" presId="urn:microsoft.com/office/officeart/2005/8/layout/hierarchy1"/>
    <dgm:cxn modelId="{13A8E9B2-5C87-4134-86A2-9D13A1C48AF3}" type="presParOf" srcId="{3A613024-317B-4501-838D-C34DD2A6220D}" destId="{C9FF140B-23DF-4ACA-B8A3-2D91CA5AB0DC}" srcOrd="0" destOrd="0" presId="urn:microsoft.com/office/officeart/2005/8/layout/hierarchy1"/>
    <dgm:cxn modelId="{4446019F-9F2E-4FE0-B8F2-93BB9841DCF4}" type="presParOf" srcId="{3A613024-317B-4501-838D-C34DD2A6220D}" destId="{2A8DA2C4-075E-4CA5-81E7-D00EF73B9980}" srcOrd="1" destOrd="0" presId="urn:microsoft.com/office/officeart/2005/8/layout/hierarchy1"/>
    <dgm:cxn modelId="{F3CB3CB4-09E3-43A6-AAE1-142E19E3A69D}" type="presParOf" srcId="{BEF66A20-C883-4C80-A776-AF90859746FD}" destId="{8E4327BA-8E8F-402C-8E0C-DA1EBAF21B7B}" srcOrd="1" destOrd="0" presId="urn:microsoft.com/office/officeart/2005/8/layout/hierarchy1"/>
    <dgm:cxn modelId="{6E199C69-3D9A-4C91-B2B1-1E10E56732FE}" type="presParOf" srcId="{10BBC6AA-EEBD-4033-9162-CC99A1A28B70}" destId="{0D08E3D5-262E-4DD4-8183-23B7F286A9A9}" srcOrd="1" destOrd="0" presId="urn:microsoft.com/office/officeart/2005/8/layout/hierarchy1"/>
    <dgm:cxn modelId="{185F4EB3-4C18-49F6-9395-5EAD5A56A6F4}" type="presParOf" srcId="{0D08E3D5-262E-4DD4-8183-23B7F286A9A9}" destId="{AC5BAA44-52E1-4BC8-AFE8-91FBDFD6A4BC}" srcOrd="0" destOrd="0" presId="urn:microsoft.com/office/officeart/2005/8/layout/hierarchy1"/>
    <dgm:cxn modelId="{C4A682D0-07C0-464A-91D2-EF7AEF2EE04C}" type="presParOf" srcId="{AC5BAA44-52E1-4BC8-AFE8-91FBDFD6A4BC}" destId="{AD916B75-9B0C-47C5-BD8A-E6922A4F81B4}" srcOrd="0" destOrd="0" presId="urn:microsoft.com/office/officeart/2005/8/layout/hierarchy1"/>
    <dgm:cxn modelId="{C99C387D-B4F5-42F9-98A9-A39AA3F44550}" type="presParOf" srcId="{AC5BAA44-52E1-4BC8-AFE8-91FBDFD6A4BC}" destId="{84BB927D-091C-4E19-9A81-6B9B7EC5A89E}" srcOrd="1" destOrd="0" presId="urn:microsoft.com/office/officeart/2005/8/layout/hierarchy1"/>
    <dgm:cxn modelId="{89C3040F-4841-4564-96C2-BBEF008F61D5}" type="presParOf" srcId="{0D08E3D5-262E-4DD4-8183-23B7F286A9A9}" destId="{9EAD8CB4-D597-4C96-8E9D-CCBF1B3C1DFF}" srcOrd="1" destOrd="0" presId="urn:microsoft.com/office/officeart/2005/8/layout/hierarchy1"/>
    <dgm:cxn modelId="{4D07EA88-B888-4C66-8368-B1BF86E0F3DC}" type="presParOf" srcId="{10BBC6AA-EEBD-4033-9162-CC99A1A28B70}" destId="{301B91A3-E4D8-46AA-8D56-EC9C84639A67}" srcOrd="2" destOrd="0" presId="urn:microsoft.com/office/officeart/2005/8/layout/hierarchy1"/>
    <dgm:cxn modelId="{F076AB9A-A003-4A83-8765-C6109734E5F9}" type="presParOf" srcId="{301B91A3-E4D8-46AA-8D56-EC9C84639A67}" destId="{D588575F-B88B-4DA3-ADEC-4321048576ED}" srcOrd="0" destOrd="0" presId="urn:microsoft.com/office/officeart/2005/8/layout/hierarchy1"/>
    <dgm:cxn modelId="{CA0321BB-0DE2-41D9-8CE8-20F81F8A0815}" type="presParOf" srcId="{D588575F-B88B-4DA3-ADEC-4321048576ED}" destId="{90A4FC8A-7A8B-4AB0-BB09-622C545D8765}" srcOrd="0" destOrd="0" presId="urn:microsoft.com/office/officeart/2005/8/layout/hierarchy1"/>
    <dgm:cxn modelId="{C0689E18-7E59-4B45-87BF-856A0F61E6F3}" type="presParOf" srcId="{D588575F-B88B-4DA3-ADEC-4321048576ED}" destId="{B0614774-C831-4B8F-BBB2-0D78D7E385EA}" srcOrd="1" destOrd="0" presId="urn:microsoft.com/office/officeart/2005/8/layout/hierarchy1"/>
    <dgm:cxn modelId="{2029D629-7223-40AB-A909-1D6F22F8E967}" type="presParOf" srcId="{301B91A3-E4D8-46AA-8D56-EC9C84639A67}" destId="{BDF0407A-1BE6-40F2-804F-1E977B482B2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B62EB6-FC7F-4043-BB01-589D70D5D672}"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CC9C9AE0-1EE5-4ACD-8301-A4CFD95A688A}">
      <dgm:prSet/>
      <dgm:spPr/>
      <dgm:t>
        <a:bodyPr/>
        <a:lstStyle/>
        <a:p>
          <a:pPr>
            <a:defRPr b="1"/>
          </a:pPr>
          <a:r>
            <a:rPr lang="en-US" dirty="0"/>
            <a:t>Stocks</a:t>
          </a:r>
        </a:p>
      </dgm:t>
    </dgm:pt>
    <dgm:pt modelId="{DA64E77D-E42D-4F86-BB50-4B843BA4A621}" type="parTrans" cxnId="{72D40E2F-E085-4D51-AE6F-2325D3CFC714}">
      <dgm:prSet/>
      <dgm:spPr/>
      <dgm:t>
        <a:bodyPr/>
        <a:lstStyle/>
        <a:p>
          <a:endParaRPr lang="en-US"/>
        </a:p>
      </dgm:t>
    </dgm:pt>
    <dgm:pt modelId="{7B63586B-45AF-4DBA-9D02-281A8578B736}" type="sibTrans" cxnId="{72D40E2F-E085-4D51-AE6F-2325D3CFC714}">
      <dgm:prSet/>
      <dgm:spPr/>
      <dgm:t>
        <a:bodyPr/>
        <a:lstStyle/>
        <a:p>
          <a:endParaRPr lang="en-US"/>
        </a:p>
      </dgm:t>
    </dgm:pt>
    <dgm:pt modelId="{0E85F050-0089-46BE-93D8-D92A1F2A651B}">
      <dgm:prSet/>
      <dgm:spPr/>
      <dgm:t>
        <a:bodyPr/>
        <a:lstStyle/>
        <a:p>
          <a:r>
            <a:rPr lang="en-US" dirty="0"/>
            <a:t>Disney</a:t>
          </a:r>
        </a:p>
      </dgm:t>
    </dgm:pt>
    <dgm:pt modelId="{1C7B9B52-F5A9-4B93-A62D-4145AE0ADF99}" type="parTrans" cxnId="{5E9766D6-C745-4017-8AB6-D54C34686EC8}">
      <dgm:prSet/>
      <dgm:spPr/>
      <dgm:t>
        <a:bodyPr/>
        <a:lstStyle/>
        <a:p>
          <a:endParaRPr lang="en-US"/>
        </a:p>
      </dgm:t>
    </dgm:pt>
    <dgm:pt modelId="{69EC66D2-36DE-4D66-B303-BAE190AF5A82}" type="sibTrans" cxnId="{5E9766D6-C745-4017-8AB6-D54C34686EC8}">
      <dgm:prSet/>
      <dgm:spPr/>
      <dgm:t>
        <a:bodyPr/>
        <a:lstStyle/>
        <a:p>
          <a:endParaRPr lang="en-US"/>
        </a:p>
      </dgm:t>
    </dgm:pt>
    <dgm:pt modelId="{C5687CA7-2894-47F2-9770-D2139F483016}">
      <dgm:prSet/>
      <dgm:spPr/>
      <dgm:t>
        <a:bodyPr/>
        <a:lstStyle/>
        <a:p>
          <a:r>
            <a:rPr lang="en-US">
              <a:latin typeface="Avenir Next LT Pro"/>
            </a:rPr>
            <a:t>Tesla</a:t>
          </a:r>
          <a:endParaRPr lang="en-US"/>
        </a:p>
      </dgm:t>
    </dgm:pt>
    <dgm:pt modelId="{D6581DBB-B8DA-4919-BD9C-C24CF35D4237}" type="parTrans" cxnId="{08B84D72-A99B-4064-8C5D-9342FA6ECB6E}">
      <dgm:prSet/>
      <dgm:spPr/>
      <dgm:t>
        <a:bodyPr/>
        <a:lstStyle/>
        <a:p>
          <a:endParaRPr lang="en-US"/>
        </a:p>
      </dgm:t>
    </dgm:pt>
    <dgm:pt modelId="{8278CB7C-10DF-4980-B3BC-70BB2B952885}" type="sibTrans" cxnId="{08B84D72-A99B-4064-8C5D-9342FA6ECB6E}">
      <dgm:prSet/>
      <dgm:spPr/>
      <dgm:t>
        <a:bodyPr/>
        <a:lstStyle/>
        <a:p>
          <a:endParaRPr lang="en-US"/>
        </a:p>
      </dgm:t>
    </dgm:pt>
    <dgm:pt modelId="{C28D6473-17E9-4EC8-9F00-027995113DEE}">
      <dgm:prSet/>
      <dgm:spPr/>
      <dgm:t>
        <a:bodyPr/>
        <a:lstStyle/>
        <a:p>
          <a:pPr>
            <a:defRPr b="1"/>
          </a:pPr>
          <a:r>
            <a:rPr lang="en-US" dirty="0"/>
            <a:t>Equity &amp; Index Options</a:t>
          </a:r>
        </a:p>
      </dgm:t>
    </dgm:pt>
    <dgm:pt modelId="{0C7DBD91-E03E-4EC1-8A62-E1509FD956BD}" type="parTrans" cxnId="{98CDC848-3733-4CEB-A895-376094C32482}">
      <dgm:prSet/>
      <dgm:spPr/>
      <dgm:t>
        <a:bodyPr/>
        <a:lstStyle/>
        <a:p>
          <a:endParaRPr lang="en-US"/>
        </a:p>
      </dgm:t>
    </dgm:pt>
    <dgm:pt modelId="{3CBF8AE6-603E-45BB-956E-9C3DA9BE99D2}" type="sibTrans" cxnId="{98CDC848-3733-4CEB-A895-376094C32482}">
      <dgm:prSet/>
      <dgm:spPr/>
      <dgm:t>
        <a:bodyPr/>
        <a:lstStyle/>
        <a:p>
          <a:endParaRPr lang="en-US"/>
        </a:p>
      </dgm:t>
    </dgm:pt>
    <dgm:pt modelId="{DFCB11E0-6A87-48C6-9FF3-A5666FCB9E2E}">
      <dgm:prSet/>
      <dgm:spPr/>
      <dgm:t>
        <a:bodyPr/>
        <a:lstStyle/>
        <a:p>
          <a:r>
            <a:rPr lang="en-US" dirty="0"/>
            <a:t>Disney (DIS 19APR 24)</a:t>
          </a:r>
        </a:p>
      </dgm:t>
    </dgm:pt>
    <dgm:pt modelId="{3E6C0F2D-9E28-44B0-A46C-196A5664E735}" type="parTrans" cxnId="{27963C5B-C26A-49A4-BA28-4A3A011C220A}">
      <dgm:prSet/>
      <dgm:spPr/>
      <dgm:t>
        <a:bodyPr/>
        <a:lstStyle/>
        <a:p>
          <a:endParaRPr lang="en-US"/>
        </a:p>
      </dgm:t>
    </dgm:pt>
    <dgm:pt modelId="{DAC458FD-43B5-4647-98DC-566FB42F72F4}" type="sibTrans" cxnId="{27963C5B-C26A-49A4-BA28-4A3A011C220A}">
      <dgm:prSet/>
      <dgm:spPr/>
      <dgm:t>
        <a:bodyPr/>
        <a:lstStyle/>
        <a:p>
          <a:endParaRPr lang="en-US"/>
        </a:p>
      </dgm:t>
    </dgm:pt>
    <dgm:pt modelId="{96BD91C5-335E-42C4-8297-7B09E975CE2C}">
      <dgm:prSet/>
      <dgm:spPr/>
      <dgm:t>
        <a:bodyPr/>
        <a:lstStyle/>
        <a:p>
          <a:r>
            <a:rPr lang="en-US" dirty="0">
              <a:latin typeface="Avenir Next LT Pro"/>
            </a:rPr>
            <a:t>Tesla</a:t>
          </a:r>
          <a:r>
            <a:rPr lang="en-US" dirty="0"/>
            <a:t>(TSLA 19APR 24)</a:t>
          </a:r>
        </a:p>
      </dgm:t>
    </dgm:pt>
    <dgm:pt modelId="{4E29B053-80AA-4E8B-9AD6-531C6ED395EF}" type="parTrans" cxnId="{6BDB23FE-F832-457E-9A87-F857D433D538}">
      <dgm:prSet/>
      <dgm:spPr/>
      <dgm:t>
        <a:bodyPr/>
        <a:lstStyle/>
        <a:p>
          <a:endParaRPr lang="en-US"/>
        </a:p>
      </dgm:t>
    </dgm:pt>
    <dgm:pt modelId="{05C35C85-C3C6-474E-B320-D09296F060B1}" type="sibTrans" cxnId="{6BDB23FE-F832-457E-9A87-F857D433D538}">
      <dgm:prSet/>
      <dgm:spPr/>
      <dgm:t>
        <a:bodyPr/>
        <a:lstStyle/>
        <a:p>
          <a:endParaRPr lang="en-US"/>
        </a:p>
      </dgm:t>
    </dgm:pt>
    <dgm:pt modelId="{91C991FF-EE60-42F2-A959-BA686D4BBB12}">
      <dgm:prSet/>
      <dgm:spPr/>
      <dgm:t>
        <a:bodyPr/>
        <a:lstStyle/>
        <a:p>
          <a:r>
            <a:rPr lang="en-US" dirty="0"/>
            <a:t>S&amp;P500 (SPXW 06MAR 24)</a:t>
          </a:r>
        </a:p>
      </dgm:t>
    </dgm:pt>
    <dgm:pt modelId="{7283D5B8-E553-4C7B-B3C1-E10F36076335}" type="parTrans" cxnId="{1C1D1EA1-3A29-46F4-806B-066B3CE125E8}">
      <dgm:prSet/>
      <dgm:spPr/>
      <dgm:t>
        <a:bodyPr/>
        <a:lstStyle/>
        <a:p>
          <a:endParaRPr lang="en-US"/>
        </a:p>
      </dgm:t>
    </dgm:pt>
    <dgm:pt modelId="{4028668D-727B-476B-AC01-A60B0E21E59C}" type="sibTrans" cxnId="{1C1D1EA1-3A29-46F4-806B-066B3CE125E8}">
      <dgm:prSet/>
      <dgm:spPr/>
      <dgm:t>
        <a:bodyPr/>
        <a:lstStyle/>
        <a:p>
          <a:endParaRPr lang="en-US"/>
        </a:p>
      </dgm:t>
    </dgm:pt>
    <dgm:pt modelId="{0403747B-F290-495C-B0E9-7B2FD32CEA20}">
      <dgm:prSet/>
      <dgm:spPr/>
      <dgm:t>
        <a:bodyPr/>
        <a:lstStyle/>
        <a:p>
          <a:r>
            <a:rPr lang="en-US" dirty="0"/>
            <a:t>S&amp;P500 (SPXW 19APR 24)</a:t>
          </a:r>
        </a:p>
      </dgm:t>
    </dgm:pt>
    <dgm:pt modelId="{30B6D8F7-444C-4339-8734-31D239DB2E67}" type="parTrans" cxnId="{2ED4EA2E-48B3-4B97-B45E-A1B228AD729C}">
      <dgm:prSet/>
      <dgm:spPr/>
      <dgm:t>
        <a:bodyPr/>
        <a:lstStyle/>
        <a:p>
          <a:endParaRPr lang="en-US"/>
        </a:p>
      </dgm:t>
    </dgm:pt>
    <dgm:pt modelId="{DF52D8DB-E1D6-4369-A83E-E91002CBC830}" type="sibTrans" cxnId="{2ED4EA2E-48B3-4B97-B45E-A1B228AD729C}">
      <dgm:prSet/>
      <dgm:spPr/>
      <dgm:t>
        <a:bodyPr/>
        <a:lstStyle/>
        <a:p>
          <a:endParaRPr lang="en-US"/>
        </a:p>
      </dgm:t>
    </dgm:pt>
    <dgm:pt modelId="{91953D72-34A5-4DB7-A216-E153C0E9036E}" type="pres">
      <dgm:prSet presAssocID="{F4B62EB6-FC7F-4043-BB01-589D70D5D672}" presName="linear" presStyleCnt="0">
        <dgm:presLayoutVars>
          <dgm:dir/>
          <dgm:animLvl val="lvl"/>
          <dgm:resizeHandles val="exact"/>
        </dgm:presLayoutVars>
      </dgm:prSet>
      <dgm:spPr/>
    </dgm:pt>
    <dgm:pt modelId="{03D656B0-9DA6-4EA9-ABCE-0D97F1CBBDEF}" type="pres">
      <dgm:prSet presAssocID="{CC9C9AE0-1EE5-4ACD-8301-A4CFD95A688A}" presName="parentLin" presStyleCnt="0"/>
      <dgm:spPr/>
    </dgm:pt>
    <dgm:pt modelId="{709BF14C-22E9-43E1-B6E6-8FFA17591083}" type="pres">
      <dgm:prSet presAssocID="{CC9C9AE0-1EE5-4ACD-8301-A4CFD95A688A}" presName="parentLeftMargin" presStyleLbl="node1" presStyleIdx="0" presStyleCnt="2"/>
      <dgm:spPr/>
    </dgm:pt>
    <dgm:pt modelId="{5FA004CC-22BB-41D1-80AE-7FD87E789821}" type="pres">
      <dgm:prSet presAssocID="{CC9C9AE0-1EE5-4ACD-8301-A4CFD95A688A}" presName="parentText" presStyleLbl="node1" presStyleIdx="0" presStyleCnt="2">
        <dgm:presLayoutVars>
          <dgm:chMax val="0"/>
          <dgm:bulletEnabled val="1"/>
        </dgm:presLayoutVars>
      </dgm:prSet>
      <dgm:spPr/>
    </dgm:pt>
    <dgm:pt modelId="{19F36854-8B02-48FA-970A-188AD80E1D33}" type="pres">
      <dgm:prSet presAssocID="{CC9C9AE0-1EE5-4ACD-8301-A4CFD95A688A}" presName="negativeSpace" presStyleCnt="0"/>
      <dgm:spPr/>
    </dgm:pt>
    <dgm:pt modelId="{EC64F52C-60B8-436D-BF2E-2A3F91AED552}" type="pres">
      <dgm:prSet presAssocID="{CC9C9AE0-1EE5-4ACD-8301-A4CFD95A688A}" presName="childText" presStyleLbl="conFgAcc1" presStyleIdx="0" presStyleCnt="2">
        <dgm:presLayoutVars>
          <dgm:bulletEnabled val="1"/>
        </dgm:presLayoutVars>
      </dgm:prSet>
      <dgm:spPr/>
    </dgm:pt>
    <dgm:pt modelId="{C8596059-E8B4-418B-814D-C40DAFF341E5}" type="pres">
      <dgm:prSet presAssocID="{7B63586B-45AF-4DBA-9D02-281A8578B736}" presName="spaceBetweenRectangles" presStyleCnt="0"/>
      <dgm:spPr/>
    </dgm:pt>
    <dgm:pt modelId="{BF150138-C814-4A7D-9297-9CB2D0445F29}" type="pres">
      <dgm:prSet presAssocID="{C28D6473-17E9-4EC8-9F00-027995113DEE}" presName="parentLin" presStyleCnt="0"/>
      <dgm:spPr/>
    </dgm:pt>
    <dgm:pt modelId="{F580C635-1F4F-4781-B7EF-A798724874EE}" type="pres">
      <dgm:prSet presAssocID="{C28D6473-17E9-4EC8-9F00-027995113DEE}" presName="parentLeftMargin" presStyleLbl="node1" presStyleIdx="0" presStyleCnt="2"/>
      <dgm:spPr/>
    </dgm:pt>
    <dgm:pt modelId="{7076443C-A4EC-4C64-B10F-D9E22C735F7F}" type="pres">
      <dgm:prSet presAssocID="{C28D6473-17E9-4EC8-9F00-027995113DEE}" presName="parentText" presStyleLbl="node1" presStyleIdx="1" presStyleCnt="2">
        <dgm:presLayoutVars>
          <dgm:chMax val="0"/>
          <dgm:bulletEnabled val="1"/>
        </dgm:presLayoutVars>
      </dgm:prSet>
      <dgm:spPr/>
    </dgm:pt>
    <dgm:pt modelId="{F6C1AD1C-955F-4E0E-BCB1-5E44BF8C7F44}" type="pres">
      <dgm:prSet presAssocID="{C28D6473-17E9-4EC8-9F00-027995113DEE}" presName="negativeSpace" presStyleCnt="0"/>
      <dgm:spPr/>
    </dgm:pt>
    <dgm:pt modelId="{CB8B1DAF-266B-4EF2-A4A6-5A388224D857}" type="pres">
      <dgm:prSet presAssocID="{C28D6473-17E9-4EC8-9F00-027995113DEE}" presName="childText" presStyleLbl="conFgAcc1" presStyleIdx="1" presStyleCnt="2">
        <dgm:presLayoutVars>
          <dgm:bulletEnabled val="1"/>
        </dgm:presLayoutVars>
      </dgm:prSet>
      <dgm:spPr/>
    </dgm:pt>
  </dgm:ptLst>
  <dgm:cxnLst>
    <dgm:cxn modelId="{48DDF807-4ECA-4CE7-8314-5D3D9950491E}" type="presOf" srcId="{C5687CA7-2894-47F2-9770-D2139F483016}" destId="{EC64F52C-60B8-436D-BF2E-2A3F91AED552}" srcOrd="0" destOrd="1" presId="urn:microsoft.com/office/officeart/2005/8/layout/list1"/>
    <dgm:cxn modelId="{5768410B-A026-4E2C-9A8B-536A3046E25B}" type="presOf" srcId="{F4B62EB6-FC7F-4043-BB01-589D70D5D672}" destId="{91953D72-34A5-4DB7-A216-E153C0E9036E}" srcOrd="0" destOrd="0" presId="urn:microsoft.com/office/officeart/2005/8/layout/list1"/>
    <dgm:cxn modelId="{905B4C0D-4BEC-4FA7-B667-A334602FAC9D}" type="presOf" srcId="{96BD91C5-335E-42C4-8297-7B09E975CE2C}" destId="{CB8B1DAF-266B-4EF2-A4A6-5A388224D857}" srcOrd="0" destOrd="1" presId="urn:microsoft.com/office/officeart/2005/8/layout/list1"/>
    <dgm:cxn modelId="{7078D616-51B5-4508-98E9-22B4AB288A70}" type="presOf" srcId="{DFCB11E0-6A87-48C6-9FF3-A5666FCB9E2E}" destId="{CB8B1DAF-266B-4EF2-A4A6-5A388224D857}" srcOrd="0" destOrd="0" presId="urn:microsoft.com/office/officeart/2005/8/layout/list1"/>
    <dgm:cxn modelId="{2ED4EA2E-48B3-4B97-B45E-A1B228AD729C}" srcId="{C28D6473-17E9-4EC8-9F00-027995113DEE}" destId="{0403747B-F290-495C-B0E9-7B2FD32CEA20}" srcOrd="3" destOrd="0" parTransId="{30B6D8F7-444C-4339-8734-31D239DB2E67}" sibTransId="{DF52D8DB-E1D6-4369-A83E-E91002CBC830}"/>
    <dgm:cxn modelId="{72D40E2F-E085-4D51-AE6F-2325D3CFC714}" srcId="{F4B62EB6-FC7F-4043-BB01-589D70D5D672}" destId="{CC9C9AE0-1EE5-4ACD-8301-A4CFD95A688A}" srcOrd="0" destOrd="0" parTransId="{DA64E77D-E42D-4F86-BB50-4B843BA4A621}" sibTransId="{7B63586B-45AF-4DBA-9D02-281A8578B736}"/>
    <dgm:cxn modelId="{ABDB6F32-C5E7-4D88-AFD0-84FD55C0A624}" type="presOf" srcId="{C28D6473-17E9-4EC8-9F00-027995113DEE}" destId="{7076443C-A4EC-4C64-B10F-D9E22C735F7F}" srcOrd="1" destOrd="0" presId="urn:microsoft.com/office/officeart/2005/8/layout/list1"/>
    <dgm:cxn modelId="{B8557639-4DC2-4143-86CB-10DBAAEBBED6}" type="presOf" srcId="{0403747B-F290-495C-B0E9-7B2FD32CEA20}" destId="{CB8B1DAF-266B-4EF2-A4A6-5A388224D857}" srcOrd="0" destOrd="3" presId="urn:microsoft.com/office/officeart/2005/8/layout/list1"/>
    <dgm:cxn modelId="{27963C5B-C26A-49A4-BA28-4A3A011C220A}" srcId="{C28D6473-17E9-4EC8-9F00-027995113DEE}" destId="{DFCB11E0-6A87-48C6-9FF3-A5666FCB9E2E}" srcOrd="0" destOrd="0" parTransId="{3E6C0F2D-9E28-44B0-A46C-196A5664E735}" sibTransId="{DAC458FD-43B5-4647-98DC-566FB42F72F4}"/>
    <dgm:cxn modelId="{98CDC848-3733-4CEB-A895-376094C32482}" srcId="{F4B62EB6-FC7F-4043-BB01-589D70D5D672}" destId="{C28D6473-17E9-4EC8-9F00-027995113DEE}" srcOrd="1" destOrd="0" parTransId="{0C7DBD91-E03E-4EC1-8A62-E1509FD956BD}" sibTransId="{3CBF8AE6-603E-45BB-956E-9C3DA9BE99D2}"/>
    <dgm:cxn modelId="{08B84D72-A99B-4064-8C5D-9342FA6ECB6E}" srcId="{CC9C9AE0-1EE5-4ACD-8301-A4CFD95A688A}" destId="{C5687CA7-2894-47F2-9770-D2139F483016}" srcOrd="1" destOrd="0" parTransId="{D6581DBB-B8DA-4919-BD9C-C24CF35D4237}" sibTransId="{8278CB7C-10DF-4980-B3BC-70BB2B952885}"/>
    <dgm:cxn modelId="{2D8FA37A-94DD-4CBC-9C4A-C4024EDFE82F}" type="presOf" srcId="{91C991FF-EE60-42F2-A959-BA686D4BBB12}" destId="{CB8B1DAF-266B-4EF2-A4A6-5A388224D857}" srcOrd="0" destOrd="2" presId="urn:microsoft.com/office/officeart/2005/8/layout/list1"/>
    <dgm:cxn modelId="{43AE5E7D-BFFF-48B4-9C63-F4E2F4BEA885}" type="presOf" srcId="{C28D6473-17E9-4EC8-9F00-027995113DEE}" destId="{F580C635-1F4F-4781-B7EF-A798724874EE}" srcOrd="0" destOrd="0" presId="urn:microsoft.com/office/officeart/2005/8/layout/list1"/>
    <dgm:cxn modelId="{6FDA76A0-6FE9-4A04-8366-6BB0E9703C4A}" type="presOf" srcId="{0E85F050-0089-46BE-93D8-D92A1F2A651B}" destId="{EC64F52C-60B8-436D-BF2E-2A3F91AED552}" srcOrd="0" destOrd="0" presId="urn:microsoft.com/office/officeart/2005/8/layout/list1"/>
    <dgm:cxn modelId="{1C1D1EA1-3A29-46F4-806B-066B3CE125E8}" srcId="{C28D6473-17E9-4EC8-9F00-027995113DEE}" destId="{91C991FF-EE60-42F2-A959-BA686D4BBB12}" srcOrd="2" destOrd="0" parTransId="{7283D5B8-E553-4C7B-B3C1-E10F36076335}" sibTransId="{4028668D-727B-476B-AC01-A60B0E21E59C}"/>
    <dgm:cxn modelId="{CA2BE2A4-0CEA-4F9E-897A-8AF5048CB9B7}" type="presOf" srcId="{CC9C9AE0-1EE5-4ACD-8301-A4CFD95A688A}" destId="{709BF14C-22E9-43E1-B6E6-8FFA17591083}" srcOrd="0" destOrd="0" presId="urn:microsoft.com/office/officeart/2005/8/layout/list1"/>
    <dgm:cxn modelId="{5E9766D6-C745-4017-8AB6-D54C34686EC8}" srcId="{CC9C9AE0-1EE5-4ACD-8301-A4CFD95A688A}" destId="{0E85F050-0089-46BE-93D8-D92A1F2A651B}" srcOrd="0" destOrd="0" parTransId="{1C7B9B52-F5A9-4B93-A62D-4145AE0ADF99}" sibTransId="{69EC66D2-36DE-4D66-B303-BAE190AF5A82}"/>
    <dgm:cxn modelId="{FB8712F9-9CFE-432F-B0E7-6F2049692DEB}" type="presOf" srcId="{CC9C9AE0-1EE5-4ACD-8301-A4CFD95A688A}" destId="{5FA004CC-22BB-41D1-80AE-7FD87E789821}" srcOrd="1" destOrd="0" presId="urn:microsoft.com/office/officeart/2005/8/layout/list1"/>
    <dgm:cxn modelId="{6BDB23FE-F832-457E-9A87-F857D433D538}" srcId="{C28D6473-17E9-4EC8-9F00-027995113DEE}" destId="{96BD91C5-335E-42C4-8297-7B09E975CE2C}" srcOrd="1" destOrd="0" parTransId="{4E29B053-80AA-4E8B-9AD6-531C6ED395EF}" sibTransId="{05C35C85-C3C6-474E-B320-D09296F060B1}"/>
    <dgm:cxn modelId="{2B52E45E-C70B-48D9-994A-1D822E9C85BC}" type="presParOf" srcId="{91953D72-34A5-4DB7-A216-E153C0E9036E}" destId="{03D656B0-9DA6-4EA9-ABCE-0D97F1CBBDEF}" srcOrd="0" destOrd="0" presId="urn:microsoft.com/office/officeart/2005/8/layout/list1"/>
    <dgm:cxn modelId="{F3679B94-913D-4FDB-9FBD-A1AF35D154A7}" type="presParOf" srcId="{03D656B0-9DA6-4EA9-ABCE-0D97F1CBBDEF}" destId="{709BF14C-22E9-43E1-B6E6-8FFA17591083}" srcOrd="0" destOrd="0" presId="urn:microsoft.com/office/officeart/2005/8/layout/list1"/>
    <dgm:cxn modelId="{92A75D78-B0B8-45F0-90C0-BCF78BD18E77}" type="presParOf" srcId="{03D656B0-9DA6-4EA9-ABCE-0D97F1CBBDEF}" destId="{5FA004CC-22BB-41D1-80AE-7FD87E789821}" srcOrd="1" destOrd="0" presId="urn:microsoft.com/office/officeart/2005/8/layout/list1"/>
    <dgm:cxn modelId="{62753472-213A-446A-A8EE-98E3F40CFB75}" type="presParOf" srcId="{91953D72-34A5-4DB7-A216-E153C0E9036E}" destId="{19F36854-8B02-48FA-970A-188AD80E1D33}" srcOrd="1" destOrd="0" presId="urn:microsoft.com/office/officeart/2005/8/layout/list1"/>
    <dgm:cxn modelId="{734E1C06-3BBC-4B42-B28B-3BA58051FE5E}" type="presParOf" srcId="{91953D72-34A5-4DB7-A216-E153C0E9036E}" destId="{EC64F52C-60B8-436D-BF2E-2A3F91AED552}" srcOrd="2" destOrd="0" presId="urn:microsoft.com/office/officeart/2005/8/layout/list1"/>
    <dgm:cxn modelId="{F7E51105-FB3D-42A2-B3D4-CA4EBCAADBA2}" type="presParOf" srcId="{91953D72-34A5-4DB7-A216-E153C0E9036E}" destId="{C8596059-E8B4-418B-814D-C40DAFF341E5}" srcOrd="3" destOrd="0" presId="urn:microsoft.com/office/officeart/2005/8/layout/list1"/>
    <dgm:cxn modelId="{4F76F09C-A357-462E-85E0-F3EA7E1FB7C8}" type="presParOf" srcId="{91953D72-34A5-4DB7-A216-E153C0E9036E}" destId="{BF150138-C814-4A7D-9297-9CB2D0445F29}" srcOrd="4" destOrd="0" presId="urn:microsoft.com/office/officeart/2005/8/layout/list1"/>
    <dgm:cxn modelId="{6973132B-8A4C-4359-945D-8B695A34520C}" type="presParOf" srcId="{BF150138-C814-4A7D-9297-9CB2D0445F29}" destId="{F580C635-1F4F-4781-B7EF-A798724874EE}" srcOrd="0" destOrd="0" presId="urn:microsoft.com/office/officeart/2005/8/layout/list1"/>
    <dgm:cxn modelId="{C82FBB6B-727F-42B4-BECF-E4721DA081D0}" type="presParOf" srcId="{BF150138-C814-4A7D-9297-9CB2D0445F29}" destId="{7076443C-A4EC-4C64-B10F-D9E22C735F7F}" srcOrd="1" destOrd="0" presId="urn:microsoft.com/office/officeart/2005/8/layout/list1"/>
    <dgm:cxn modelId="{06A125A4-CD2E-441A-9174-FBB11073E702}" type="presParOf" srcId="{91953D72-34A5-4DB7-A216-E153C0E9036E}" destId="{F6C1AD1C-955F-4E0E-BCB1-5E44BF8C7F44}" srcOrd="5" destOrd="0" presId="urn:microsoft.com/office/officeart/2005/8/layout/list1"/>
    <dgm:cxn modelId="{E0985760-EE1E-4DB8-ABC0-6CAF56448CFF}" type="presParOf" srcId="{91953D72-34A5-4DB7-A216-E153C0E9036E}" destId="{CB8B1DAF-266B-4EF2-A4A6-5A388224D857}"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FF140B-23DF-4ACA-B8A3-2D91CA5AB0DC}">
      <dsp:nvSpPr>
        <dsp:cNvPr id="0" name=""/>
        <dsp:cNvSpPr/>
      </dsp:nvSpPr>
      <dsp:spPr>
        <a:xfrm>
          <a:off x="0" y="844325"/>
          <a:ext cx="2954940" cy="1876387"/>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8DA2C4-075E-4CA5-81E7-D00EF73B9980}">
      <dsp:nvSpPr>
        <dsp:cNvPr id="0" name=""/>
        <dsp:cNvSpPr/>
      </dsp:nvSpPr>
      <dsp:spPr>
        <a:xfrm>
          <a:off x="328326" y="1156235"/>
          <a:ext cx="2954940" cy="1876387"/>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b="1" kern="1200"/>
            <a:t>Protective Put Strategy</a:t>
          </a:r>
          <a:endParaRPr lang="en-US" sz="3500" kern="1200"/>
        </a:p>
      </dsp:txBody>
      <dsp:txXfrm>
        <a:off x="383283" y="1211192"/>
        <a:ext cx="2845026" cy="1766473"/>
      </dsp:txXfrm>
    </dsp:sp>
    <dsp:sp modelId="{AD916B75-9B0C-47C5-BD8A-E6922A4F81B4}">
      <dsp:nvSpPr>
        <dsp:cNvPr id="0" name=""/>
        <dsp:cNvSpPr/>
      </dsp:nvSpPr>
      <dsp:spPr>
        <a:xfrm>
          <a:off x="3611594" y="844325"/>
          <a:ext cx="2954940" cy="1876387"/>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BB927D-091C-4E19-9A81-6B9B7EC5A89E}">
      <dsp:nvSpPr>
        <dsp:cNvPr id="0" name=""/>
        <dsp:cNvSpPr/>
      </dsp:nvSpPr>
      <dsp:spPr>
        <a:xfrm>
          <a:off x="3939920" y="1156235"/>
          <a:ext cx="2954940" cy="1876387"/>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b="1" kern="1200"/>
            <a:t>Iron Butterfly Spread</a:t>
          </a:r>
          <a:endParaRPr lang="en-US" sz="3500" kern="1200"/>
        </a:p>
      </dsp:txBody>
      <dsp:txXfrm>
        <a:off x="3994877" y="1211192"/>
        <a:ext cx="2845026" cy="1766473"/>
      </dsp:txXfrm>
    </dsp:sp>
    <dsp:sp modelId="{90A4FC8A-7A8B-4AB0-BB09-622C545D8765}">
      <dsp:nvSpPr>
        <dsp:cNvPr id="0" name=""/>
        <dsp:cNvSpPr/>
      </dsp:nvSpPr>
      <dsp:spPr>
        <a:xfrm>
          <a:off x="7223188" y="844325"/>
          <a:ext cx="2954940" cy="1876387"/>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614774-C831-4B8F-BBB2-0D78D7E385EA}">
      <dsp:nvSpPr>
        <dsp:cNvPr id="0" name=""/>
        <dsp:cNvSpPr/>
      </dsp:nvSpPr>
      <dsp:spPr>
        <a:xfrm>
          <a:off x="7551515" y="1156235"/>
          <a:ext cx="2954940" cy="1876387"/>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b="1" kern="1200"/>
            <a:t>Strangles</a:t>
          </a:r>
          <a:endParaRPr lang="en-US" sz="3500" kern="1200"/>
        </a:p>
      </dsp:txBody>
      <dsp:txXfrm>
        <a:off x="7606472" y="1211192"/>
        <a:ext cx="2845026" cy="17664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64F52C-60B8-436D-BF2E-2A3F91AED552}">
      <dsp:nvSpPr>
        <dsp:cNvPr id="0" name=""/>
        <dsp:cNvSpPr/>
      </dsp:nvSpPr>
      <dsp:spPr>
        <a:xfrm>
          <a:off x="0" y="395974"/>
          <a:ext cx="10515600" cy="1340325"/>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479044" rIns="816127"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dirty="0"/>
            <a:t>Disney</a:t>
          </a:r>
        </a:p>
        <a:p>
          <a:pPr marL="228600" lvl="1" indent="-228600" algn="l" defTabSz="1022350">
            <a:lnSpc>
              <a:spcPct val="90000"/>
            </a:lnSpc>
            <a:spcBef>
              <a:spcPct val="0"/>
            </a:spcBef>
            <a:spcAft>
              <a:spcPct val="15000"/>
            </a:spcAft>
            <a:buChar char="•"/>
          </a:pPr>
          <a:r>
            <a:rPr lang="en-US" sz="2300" kern="1200">
              <a:latin typeface="Avenir Next LT Pro"/>
            </a:rPr>
            <a:t>Tesla</a:t>
          </a:r>
          <a:endParaRPr lang="en-US" sz="2300" kern="1200"/>
        </a:p>
      </dsp:txBody>
      <dsp:txXfrm>
        <a:off x="0" y="395974"/>
        <a:ext cx="10515600" cy="1340325"/>
      </dsp:txXfrm>
    </dsp:sp>
    <dsp:sp modelId="{5FA004CC-22BB-41D1-80AE-7FD87E789821}">
      <dsp:nvSpPr>
        <dsp:cNvPr id="0" name=""/>
        <dsp:cNvSpPr/>
      </dsp:nvSpPr>
      <dsp:spPr>
        <a:xfrm>
          <a:off x="525780" y="56494"/>
          <a:ext cx="7360920" cy="6789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022350">
            <a:lnSpc>
              <a:spcPct val="90000"/>
            </a:lnSpc>
            <a:spcBef>
              <a:spcPct val="0"/>
            </a:spcBef>
            <a:spcAft>
              <a:spcPct val="35000"/>
            </a:spcAft>
            <a:buNone/>
            <a:defRPr b="1"/>
          </a:pPr>
          <a:r>
            <a:rPr lang="en-US" sz="2300" kern="1200" dirty="0"/>
            <a:t>Stocks</a:t>
          </a:r>
        </a:p>
      </dsp:txBody>
      <dsp:txXfrm>
        <a:off x="558924" y="89638"/>
        <a:ext cx="7294632" cy="612672"/>
      </dsp:txXfrm>
    </dsp:sp>
    <dsp:sp modelId="{CB8B1DAF-266B-4EF2-A4A6-5A388224D857}">
      <dsp:nvSpPr>
        <dsp:cNvPr id="0" name=""/>
        <dsp:cNvSpPr/>
      </dsp:nvSpPr>
      <dsp:spPr>
        <a:xfrm>
          <a:off x="0" y="2199979"/>
          <a:ext cx="10515600" cy="2101050"/>
        </a:xfrm>
        <a:prstGeom prst="rect">
          <a:avLst/>
        </a:prstGeom>
        <a:solidFill>
          <a:schemeClr val="lt1">
            <a:alpha val="90000"/>
            <a:hueOff val="0"/>
            <a:satOff val="0"/>
            <a:lumOff val="0"/>
            <a:alphaOff val="0"/>
          </a:schemeClr>
        </a:solidFill>
        <a:ln w="12700" cap="flat" cmpd="sng" algn="ctr">
          <a:solidFill>
            <a:schemeClr val="accent2">
              <a:hueOff val="-2449550"/>
              <a:satOff val="-11314"/>
              <a:lumOff val="-23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479044" rIns="816127"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dirty="0"/>
            <a:t>Disney (DIS 19APR 24)</a:t>
          </a:r>
        </a:p>
        <a:p>
          <a:pPr marL="228600" lvl="1" indent="-228600" algn="l" defTabSz="1022350">
            <a:lnSpc>
              <a:spcPct val="90000"/>
            </a:lnSpc>
            <a:spcBef>
              <a:spcPct val="0"/>
            </a:spcBef>
            <a:spcAft>
              <a:spcPct val="15000"/>
            </a:spcAft>
            <a:buChar char="•"/>
          </a:pPr>
          <a:r>
            <a:rPr lang="en-US" sz="2300" kern="1200" dirty="0">
              <a:latin typeface="Avenir Next LT Pro"/>
            </a:rPr>
            <a:t>Tesla</a:t>
          </a:r>
          <a:r>
            <a:rPr lang="en-US" sz="2300" kern="1200" dirty="0"/>
            <a:t>(TSLA 19APR 24)</a:t>
          </a:r>
        </a:p>
        <a:p>
          <a:pPr marL="228600" lvl="1" indent="-228600" algn="l" defTabSz="1022350">
            <a:lnSpc>
              <a:spcPct val="90000"/>
            </a:lnSpc>
            <a:spcBef>
              <a:spcPct val="0"/>
            </a:spcBef>
            <a:spcAft>
              <a:spcPct val="15000"/>
            </a:spcAft>
            <a:buChar char="•"/>
          </a:pPr>
          <a:r>
            <a:rPr lang="en-US" sz="2300" kern="1200" dirty="0"/>
            <a:t>S&amp;P500 (SPXW 06MAR 24)</a:t>
          </a:r>
        </a:p>
        <a:p>
          <a:pPr marL="228600" lvl="1" indent="-228600" algn="l" defTabSz="1022350">
            <a:lnSpc>
              <a:spcPct val="90000"/>
            </a:lnSpc>
            <a:spcBef>
              <a:spcPct val="0"/>
            </a:spcBef>
            <a:spcAft>
              <a:spcPct val="15000"/>
            </a:spcAft>
            <a:buChar char="•"/>
          </a:pPr>
          <a:r>
            <a:rPr lang="en-US" sz="2300" kern="1200" dirty="0"/>
            <a:t>S&amp;P500 (SPXW 19APR 24)</a:t>
          </a:r>
        </a:p>
      </dsp:txBody>
      <dsp:txXfrm>
        <a:off x="0" y="2199979"/>
        <a:ext cx="10515600" cy="2101050"/>
      </dsp:txXfrm>
    </dsp:sp>
    <dsp:sp modelId="{7076443C-A4EC-4C64-B10F-D9E22C735F7F}">
      <dsp:nvSpPr>
        <dsp:cNvPr id="0" name=""/>
        <dsp:cNvSpPr/>
      </dsp:nvSpPr>
      <dsp:spPr>
        <a:xfrm>
          <a:off x="525780" y="1860499"/>
          <a:ext cx="7360920" cy="678960"/>
        </a:xfrm>
        <a:prstGeom prst="roundRect">
          <a:avLst/>
        </a:prstGeom>
        <a:solidFill>
          <a:schemeClr val="accent2">
            <a:hueOff val="-2449550"/>
            <a:satOff val="-11314"/>
            <a:lumOff val="-235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022350">
            <a:lnSpc>
              <a:spcPct val="90000"/>
            </a:lnSpc>
            <a:spcBef>
              <a:spcPct val="0"/>
            </a:spcBef>
            <a:spcAft>
              <a:spcPct val="35000"/>
            </a:spcAft>
            <a:buNone/>
            <a:defRPr b="1"/>
          </a:pPr>
          <a:r>
            <a:rPr lang="en-US" sz="2300" kern="1200" dirty="0"/>
            <a:t>Equity &amp; Index Options</a:t>
          </a:r>
        </a:p>
      </dsp:txBody>
      <dsp:txXfrm>
        <a:off x="558924" y="1893643"/>
        <a:ext cx="7294632" cy="61267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5/7/2024</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1745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5/7/2024</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31475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5/7/2024</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34148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5/7/2024</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94571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5/7/2024</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48662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5/7/2024</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27190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5/7/2024</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66266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5/7/2024</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03330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5/7/2024</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58057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5/7/2024</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87121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5/7/2024</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37641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5/7/2024</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459451071"/>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2" r:id="rId6"/>
    <p:sldLayoutId id="2147483698" r:id="rId7"/>
    <p:sldLayoutId id="2147483699" r:id="rId8"/>
    <p:sldLayoutId id="2147483700" r:id="rId9"/>
    <p:sldLayoutId id="2147483701" r:id="rId10"/>
    <p:sldLayoutId id="214748370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0" name="Rectangle 99">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64" descr="Stock numbers on a digital display">
            <a:extLst>
              <a:ext uri="{FF2B5EF4-FFF2-40B4-BE49-F238E27FC236}">
                <a16:creationId xmlns:a16="http://schemas.microsoft.com/office/drawing/2014/main" id="{60CE3FD4-977E-AACF-5CD5-E1B484BFC589}"/>
              </a:ext>
            </a:extLst>
          </p:cNvPr>
          <p:cNvPicPr>
            <a:picLocks noChangeAspect="1"/>
          </p:cNvPicPr>
          <p:nvPr/>
        </p:nvPicPr>
        <p:blipFill rotWithShape="1">
          <a:blip r:embed="rId2"/>
          <a:srcRect l="15679" r="15675" b="-1"/>
          <a:stretch/>
        </p:blipFill>
        <p:spPr>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useBgFill="1">
        <p:nvSpPr>
          <p:cNvPr id="102" name="Freeform: Shape 101">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4" name="Freeform: Shape 103">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477981" y="1122363"/>
            <a:ext cx="4023360" cy="3204134"/>
          </a:xfrm>
        </p:spPr>
        <p:txBody>
          <a:bodyPr vert="horz" lIns="91440" tIns="45720" rIns="91440" bIns="45720" rtlCol="0" anchor="b">
            <a:normAutofit/>
          </a:bodyPr>
          <a:lstStyle/>
          <a:p>
            <a:r>
              <a:rPr lang="en-US" sz="4100" cap="all" dirty="0"/>
              <a:t>Independent Study</a:t>
            </a:r>
            <a:endParaRPr lang="en-US" sz="4100" dirty="0"/>
          </a:p>
        </p:txBody>
      </p:sp>
      <p:sp>
        <p:nvSpPr>
          <p:cNvPr id="3" name="Subtitle 2"/>
          <p:cNvSpPr>
            <a:spLocks noGrp="1"/>
          </p:cNvSpPr>
          <p:nvPr>
            <p:ph type="subTitle" idx="1"/>
          </p:nvPr>
        </p:nvSpPr>
        <p:spPr>
          <a:xfrm>
            <a:off x="477981" y="4872922"/>
            <a:ext cx="3933306" cy="1208141"/>
          </a:xfrm>
        </p:spPr>
        <p:txBody>
          <a:bodyPr vert="horz" lIns="91440" tIns="45720" rIns="91440" bIns="45720" rtlCol="0">
            <a:normAutofit/>
          </a:bodyPr>
          <a:lstStyle/>
          <a:p>
            <a:pPr indent="-228600">
              <a:buFont typeface="Arial" panose="020B0604020202020204" pitchFamily="34" charset="0"/>
              <a:buChar char="•"/>
            </a:pPr>
            <a:r>
              <a:rPr lang="en-US" sz="2000" dirty="0"/>
              <a:t>Financial Engineering</a:t>
            </a:r>
            <a:endParaRPr lang="en-US" sz="2000"/>
          </a:p>
        </p:txBody>
      </p:sp>
      <p:sp>
        <p:nvSpPr>
          <p:cNvPr id="106" name="Rectangle 10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8" name="Rectangle 10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5FAAE-D524-52F7-456B-A56F4C52E605}"/>
              </a:ext>
            </a:extLst>
          </p:cNvPr>
          <p:cNvSpPr>
            <a:spLocks noGrp="1"/>
          </p:cNvSpPr>
          <p:nvPr>
            <p:ph type="title"/>
          </p:nvPr>
        </p:nvSpPr>
        <p:spPr/>
        <p:txBody>
          <a:bodyPr/>
          <a:lstStyle/>
          <a:p>
            <a:r>
              <a:rPr lang="en-US" dirty="0"/>
              <a:t>Strategy changes</a:t>
            </a:r>
          </a:p>
        </p:txBody>
      </p:sp>
      <p:sp>
        <p:nvSpPr>
          <p:cNvPr id="3" name="Content Placeholder 2">
            <a:extLst>
              <a:ext uri="{FF2B5EF4-FFF2-40B4-BE49-F238E27FC236}">
                <a16:creationId xmlns:a16="http://schemas.microsoft.com/office/drawing/2014/main" id="{E616E304-E638-30E7-556F-AD506D7B3F5E}"/>
              </a:ext>
            </a:extLst>
          </p:cNvPr>
          <p:cNvSpPr>
            <a:spLocks noGrp="1"/>
          </p:cNvSpPr>
          <p:nvPr>
            <p:ph idx="1"/>
          </p:nvPr>
        </p:nvSpPr>
        <p:spPr/>
        <p:txBody>
          <a:bodyPr vert="horz" lIns="91440" tIns="45720" rIns="91440" bIns="45720" rtlCol="0" anchor="t">
            <a:normAutofit/>
          </a:bodyPr>
          <a:lstStyle/>
          <a:p>
            <a:r>
              <a:rPr lang="en-US" dirty="0"/>
              <a:t>In week-4 I have </a:t>
            </a:r>
            <a:r>
              <a:rPr lang="en-US"/>
              <a:t>changed my strategies</a:t>
            </a:r>
            <a:endParaRPr lang="en-US" dirty="0"/>
          </a:p>
          <a:p>
            <a:r>
              <a:rPr lang="en-US" dirty="0"/>
              <a:t>Closed all my positions in Iron butterfly</a:t>
            </a:r>
          </a:p>
          <a:p>
            <a:r>
              <a:rPr lang="en-US" dirty="0"/>
              <a:t>Opened positions in Strangles expecting some movement in the S&amp;P Index.</a:t>
            </a:r>
          </a:p>
          <a:p>
            <a:endParaRPr lang="en-US" dirty="0"/>
          </a:p>
        </p:txBody>
      </p:sp>
    </p:spTree>
    <p:extLst>
      <p:ext uri="{BB962C8B-B14F-4D97-AF65-F5344CB8AC3E}">
        <p14:creationId xmlns:p14="http://schemas.microsoft.com/office/powerpoint/2010/main" val="684748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169A20F-99F0-921F-C452-0F4E1308EA45}"/>
              </a:ext>
            </a:extLst>
          </p:cNvPr>
          <p:cNvSpPr>
            <a:spLocks noGrp="1"/>
          </p:cNvSpPr>
          <p:nvPr>
            <p:ph type="title"/>
          </p:nvPr>
        </p:nvSpPr>
        <p:spPr>
          <a:xfrm>
            <a:off x="841246" y="978619"/>
            <a:ext cx="5991244" cy="1106424"/>
          </a:xfrm>
        </p:spPr>
        <p:txBody>
          <a:bodyPr>
            <a:normAutofit/>
          </a:bodyPr>
          <a:lstStyle/>
          <a:p>
            <a:r>
              <a:rPr lang="en-US" sz="3200"/>
              <a:t>Strangle-Combination</a:t>
            </a:r>
          </a:p>
        </p:txBody>
      </p:sp>
      <p:sp>
        <p:nvSpPr>
          <p:cNvPr id="24" name="Rectangle 23">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A9B6B14-4F79-54F3-0127-B8CB37514EE7}"/>
              </a:ext>
            </a:extLst>
          </p:cNvPr>
          <p:cNvSpPr>
            <a:spLocks noGrp="1"/>
          </p:cNvSpPr>
          <p:nvPr>
            <p:ph idx="1"/>
          </p:nvPr>
        </p:nvSpPr>
        <p:spPr>
          <a:xfrm>
            <a:off x="841248" y="2252870"/>
            <a:ext cx="5993892" cy="3560251"/>
          </a:xfrm>
        </p:spPr>
        <p:txBody>
          <a:bodyPr vert="horz" lIns="91440" tIns="45720" rIns="91440" bIns="45720" rtlCol="0">
            <a:normAutofit/>
          </a:bodyPr>
          <a:lstStyle/>
          <a:p>
            <a:pPr>
              <a:lnSpc>
                <a:spcPct val="100000"/>
              </a:lnSpc>
            </a:pPr>
            <a:r>
              <a:rPr lang="en-US" sz="1300">
                <a:ea typeface="+mn-lt"/>
                <a:cs typeface="+mn-lt"/>
              </a:rPr>
              <a:t>Options strategy involving simultaneous purchase of out-of-the-money (OTM) call and put options on the same underlying asset with the same expiration date.</a:t>
            </a:r>
          </a:p>
          <a:p>
            <a:pPr>
              <a:lnSpc>
                <a:spcPct val="100000"/>
              </a:lnSpc>
            </a:pPr>
            <a:r>
              <a:rPr lang="en-US" sz="1300" b="1" dirty="0">
                <a:ea typeface="+mn-lt"/>
                <a:cs typeface="+mn-lt"/>
              </a:rPr>
              <a:t>Call Option</a:t>
            </a:r>
            <a:r>
              <a:rPr lang="en-US" sz="1300" dirty="0">
                <a:ea typeface="+mn-lt"/>
                <a:cs typeface="+mn-lt"/>
              </a:rPr>
              <a:t>: Buy a call with a strike price above the current stock price.</a:t>
            </a:r>
            <a:endParaRPr lang="en-US" sz="1300" dirty="0"/>
          </a:p>
          <a:p>
            <a:pPr>
              <a:lnSpc>
                <a:spcPct val="100000"/>
              </a:lnSpc>
            </a:pPr>
            <a:r>
              <a:rPr lang="en-US" sz="1300" b="1" dirty="0">
                <a:ea typeface="+mn-lt"/>
                <a:cs typeface="+mn-lt"/>
              </a:rPr>
              <a:t>Put Option</a:t>
            </a:r>
            <a:r>
              <a:rPr lang="en-US" sz="1300" dirty="0">
                <a:ea typeface="+mn-lt"/>
                <a:cs typeface="+mn-lt"/>
              </a:rPr>
              <a:t>: Buy a put with a strike price below the current stock price.</a:t>
            </a:r>
            <a:endParaRPr lang="en-US" sz="1300" dirty="0"/>
          </a:p>
          <a:p>
            <a:pPr>
              <a:lnSpc>
                <a:spcPct val="100000"/>
              </a:lnSpc>
            </a:pPr>
            <a:r>
              <a:rPr lang="en-US" sz="1300" b="1">
                <a:ea typeface="+mn-lt"/>
                <a:cs typeface="+mn-lt"/>
              </a:rPr>
              <a:t>Possible Outcomes:</a:t>
            </a:r>
            <a:endParaRPr lang="en-US" sz="1300"/>
          </a:p>
          <a:p>
            <a:pPr lvl="1">
              <a:lnSpc>
                <a:spcPct val="100000"/>
              </a:lnSpc>
              <a:buFont typeface="Courier New" panose="020B0604020202020204" pitchFamily="34" charset="0"/>
              <a:buChar char="o"/>
            </a:pPr>
            <a:r>
              <a:rPr lang="en-US" sz="1300" b="1">
                <a:ea typeface="+mn-lt"/>
                <a:cs typeface="+mn-lt"/>
              </a:rPr>
              <a:t>Price Rises</a:t>
            </a:r>
            <a:r>
              <a:rPr lang="en-US" sz="1300">
                <a:ea typeface="+mn-lt"/>
                <a:cs typeface="+mn-lt"/>
              </a:rPr>
              <a:t>: Profit if the stock price rises significantly above the call option's strike price, covering the total premiums paid.</a:t>
            </a:r>
            <a:endParaRPr lang="en-US" sz="1300"/>
          </a:p>
          <a:p>
            <a:pPr lvl="1">
              <a:lnSpc>
                <a:spcPct val="100000"/>
              </a:lnSpc>
              <a:buFont typeface="Courier New" panose="020B0604020202020204" pitchFamily="34" charset="0"/>
              <a:buChar char="o"/>
            </a:pPr>
            <a:r>
              <a:rPr lang="en-US" sz="1300" b="1">
                <a:ea typeface="+mn-lt"/>
                <a:cs typeface="+mn-lt"/>
              </a:rPr>
              <a:t>Price Falls</a:t>
            </a:r>
            <a:r>
              <a:rPr lang="en-US" sz="1300">
                <a:ea typeface="+mn-lt"/>
                <a:cs typeface="+mn-lt"/>
              </a:rPr>
              <a:t>: Profit if the stock price falls significantly below the put option's strike price, covering the total premiums paid.</a:t>
            </a:r>
            <a:endParaRPr lang="en-US" sz="1300"/>
          </a:p>
          <a:p>
            <a:pPr lvl="1">
              <a:lnSpc>
                <a:spcPct val="100000"/>
              </a:lnSpc>
              <a:buFont typeface="Courier New" panose="020B0604020202020204" pitchFamily="34" charset="0"/>
              <a:buChar char="o"/>
            </a:pPr>
            <a:r>
              <a:rPr lang="en-US" sz="1300" b="1" dirty="0">
                <a:ea typeface="+mn-lt"/>
                <a:cs typeface="+mn-lt"/>
              </a:rPr>
              <a:t>Limited Loss</a:t>
            </a:r>
            <a:r>
              <a:rPr lang="en-US" sz="1300" dirty="0">
                <a:ea typeface="+mn-lt"/>
                <a:cs typeface="+mn-lt"/>
              </a:rPr>
              <a:t>: Maximum loss is limited to the total premiums paid for both options if the price stays between the two strike prices.</a:t>
            </a:r>
            <a:endParaRPr lang="en-US" sz="1300" dirty="0"/>
          </a:p>
          <a:p>
            <a:pPr>
              <a:lnSpc>
                <a:spcPct val="100000"/>
              </a:lnSpc>
            </a:pPr>
            <a:endParaRPr lang="en-US" sz="1300"/>
          </a:p>
        </p:txBody>
      </p:sp>
      <p:pic>
        <p:nvPicPr>
          <p:cNvPr id="4" name="Picture 3" descr="A screen shot of a graph&#10;&#10;Description automatically generated">
            <a:extLst>
              <a:ext uri="{FF2B5EF4-FFF2-40B4-BE49-F238E27FC236}">
                <a16:creationId xmlns:a16="http://schemas.microsoft.com/office/drawing/2014/main" id="{027552B1-1947-8C37-CAE5-D1C11BB38130}"/>
              </a:ext>
            </a:extLst>
          </p:cNvPr>
          <p:cNvPicPr>
            <a:picLocks noChangeAspect="1"/>
          </p:cNvPicPr>
          <p:nvPr/>
        </p:nvPicPr>
        <p:blipFill rotWithShape="1">
          <a:blip r:embed="rId2"/>
          <a:srcRect t="48349" r="-287" b="-240"/>
          <a:stretch/>
        </p:blipFill>
        <p:spPr>
          <a:xfrm>
            <a:off x="7679814" y="2163677"/>
            <a:ext cx="4097657" cy="2430062"/>
          </a:xfrm>
          <a:prstGeom prst="rect">
            <a:avLst/>
          </a:prstGeom>
        </p:spPr>
      </p:pic>
    </p:spTree>
    <p:extLst>
      <p:ext uri="{BB962C8B-B14F-4D97-AF65-F5344CB8AC3E}">
        <p14:creationId xmlns:p14="http://schemas.microsoft.com/office/powerpoint/2010/main" val="3338263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004BC-0E8E-84CA-FF01-29A37D4257B2}"/>
              </a:ext>
            </a:extLst>
          </p:cNvPr>
          <p:cNvSpPr>
            <a:spLocks noGrp="1"/>
          </p:cNvSpPr>
          <p:nvPr>
            <p:ph type="title"/>
          </p:nvPr>
        </p:nvSpPr>
        <p:spPr/>
        <p:txBody>
          <a:bodyPr/>
          <a:lstStyle/>
          <a:p>
            <a:r>
              <a:rPr lang="en-US" dirty="0"/>
              <a:t>Week5&amp;6</a:t>
            </a:r>
          </a:p>
        </p:txBody>
      </p:sp>
      <p:pic>
        <p:nvPicPr>
          <p:cNvPr id="4" name="Content Placeholder 3" descr="A screenshot of a computer&#10;&#10;Description automatically generated">
            <a:extLst>
              <a:ext uri="{FF2B5EF4-FFF2-40B4-BE49-F238E27FC236}">
                <a16:creationId xmlns:a16="http://schemas.microsoft.com/office/drawing/2014/main" id="{05E6C9FA-E132-DFF9-EDBF-75FE82C404C6}"/>
              </a:ext>
            </a:extLst>
          </p:cNvPr>
          <p:cNvPicPr>
            <a:picLocks noGrp="1" noChangeAspect="1"/>
          </p:cNvPicPr>
          <p:nvPr>
            <p:ph idx="1"/>
          </p:nvPr>
        </p:nvPicPr>
        <p:blipFill>
          <a:blip r:embed="rId2"/>
          <a:stretch>
            <a:fillRect/>
          </a:stretch>
        </p:blipFill>
        <p:spPr>
          <a:xfrm>
            <a:off x="1010060" y="2170316"/>
            <a:ext cx="10168128" cy="1753962"/>
          </a:xfrm>
        </p:spPr>
      </p:pic>
      <p:pic>
        <p:nvPicPr>
          <p:cNvPr id="5" name="Picture 4" descr="A screenshot of a computer&#10;&#10;Description automatically generated">
            <a:extLst>
              <a:ext uri="{FF2B5EF4-FFF2-40B4-BE49-F238E27FC236}">
                <a16:creationId xmlns:a16="http://schemas.microsoft.com/office/drawing/2014/main" id="{72BE441C-9D89-50B7-B0CB-73956182D565}"/>
              </a:ext>
            </a:extLst>
          </p:cNvPr>
          <p:cNvPicPr>
            <a:picLocks noChangeAspect="1"/>
          </p:cNvPicPr>
          <p:nvPr/>
        </p:nvPicPr>
        <p:blipFill>
          <a:blip r:embed="rId3"/>
          <a:stretch>
            <a:fillRect/>
          </a:stretch>
        </p:blipFill>
        <p:spPr>
          <a:xfrm>
            <a:off x="1012947" y="4114434"/>
            <a:ext cx="10166107" cy="2028825"/>
          </a:xfrm>
          <a:prstGeom prst="rect">
            <a:avLst/>
          </a:prstGeom>
        </p:spPr>
      </p:pic>
    </p:spTree>
    <p:extLst>
      <p:ext uri="{BB962C8B-B14F-4D97-AF65-F5344CB8AC3E}">
        <p14:creationId xmlns:p14="http://schemas.microsoft.com/office/powerpoint/2010/main" val="760092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26F71-3046-2BEB-F671-D9B6F5115FA0}"/>
              </a:ext>
            </a:extLst>
          </p:cNvPr>
          <p:cNvSpPr>
            <a:spLocks noGrp="1"/>
          </p:cNvSpPr>
          <p:nvPr>
            <p:ph type="title"/>
          </p:nvPr>
        </p:nvSpPr>
        <p:spPr/>
        <p:txBody>
          <a:bodyPr/>
          <a:lstStyle/>
          <a:p>
            <a:r>
              <a:rPr lang="en-US" dirty="0"/>
              <a:t>Week7</a:t>
            </a:r>
          </a:p>
        </p:txBody>
      </p:sp>
      <p:pic>
        <p:nvPicPr>
          <p:cNvPr id="7" name="Content Placeholder 6" descr="A screenshot of a computer&#10;&#10;Description automatically generated">
            <a:extLst>
              <a:ext uri="{FF2B5EF4-FFF2-40B4-BE49-F238E27FC236}">
                <a16:creationId xmlns:a16="http://schemas.microsoft.com/office/drawing/2014/main" id="{25C26FFD-C4E9-5BE9-5232-55B0E763EFEC}"/>
              </a:ext>
            </a:extLst>
          </p:cNvPr>
          <p:cNvPicPr>
            <a:picLocks noGrp="1" noChangeAspect="1"/>
          </p:cNvPicPr>
          <p:nvPr>
            <p:ph idx="1"/>
          </p:nvPr>
        </p:nvPicPr>
        <p:blipFill>
          <a:blip r:embed="rId2"/>
          <a:stretch>
            <a:fillRect/>
          </a:stretch>
        </p:blipFill>
        <p:spPr>
          <a:xfrm>
            <a:off x="1010060" y="2402707"/>
            <a:ext cx="10168128" cy="2473210"/>
          </a:xfrm>
        </p:spPr>
      </p:pic>
    </p:spTree>
    <p:extLst>
      <p:ext uri="{BB962C8B-B14F-4D97-AF65-F5344CB8AC3E}">
        <p14:creationId xmlns:p14="http://schemas.microsoft.com/office/powerpoint/2010/main" val="2872579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DD05283-DADF-B129-957E-A972E2A15000}"/>
              </a:ext>
            </a:extLst>
          </p:cNvPr>
          <p:cNvSpPr>
            <a:spLocks noGrp="1"/>
          </p:cNvSpPr>
          <p:nvPr>
            <p:ph type="title"/>
          </p:nvPr>
        </p:nvSpPr>
        <p:spPr>
          <a:xfrm>
            <a:off x="1051560" y="586822"/>
            <a:ext cx="3538728" cy="1645920"/>
          </a:xfrm>
        </p:spPr>
        <p:txBody>
          <a:bodyPr>
            <a:normAutofit/>
          </a:bodyPr>
          <a:lstStyle/>
          <a:p>
            <a:r>
              <a:rPr lang="en-US" sz="3200"/>
              <a:t>Week7(Cont...)</a:t>
            </a:r>
          </a:p>
        </p:txBody>
      </p:sp>
      <p:sp>
        <p:nvSpPr>
          <p:cNvPr id="14" name="Rectangle 13">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90D327D-6311-4CDB-B5D1-0F4D3FF08AB5}"/>
              </a:ext>
            </a:extLst>
          </p:cNvPr>
          <p:cNvSpPr>
            <a:spLocks noGrp="1"/>
          </p:cNvSpPr>
          <p:nvPr>
            <p:ph idx="1"/>
          </p:nvPr>
        </p:nvSpPr>
        <p:spPr>
          <a:xfrm>
            <a:off x="5349240" y="586822"/>
            <a:ext cx="6007608" cy="1645920"/>
          </a:xfrm>
        </p:spPr>
        <p:txBody>
          <a:bodyPr vert="horz" lIns="91440" tIns="45720" rIns="91440" bIns="45720" rtlCol="0" anchor="ctr">
            <a:normAutofit/>
          </a:bodyPr>
          <a:lstStyle/>
          <a:p>
            <a:r>
              <a:rPr lang="en-US" sz="1800"/>
              <a:t>Possible reasons for change in P/L % of portfolio from –0.10% to +5.48%</a:t>
            </a:r>
          </a:p>
        </p:txBody>
      </p:sp>
      <p:pic>
        <p:nvPicPr>
          <p:cNvPr id="4" name="Picture 3" descr="A close-up of a sign&#10;&#10;Description automatically generated">
            <a:extLst>
              <a:ext uri="{FF2B5EF4-FFF2-40B4-BE49-F238E27FC236}">
                <a16:creationId xmlns:a16="http://schemas.microsoft.com/office/drawing/2014/main" id="{63A1C5A5-D77A-9A32-764F-95D8664ACC84}"/>
              </a:ext>
            </a:extLst>
          </p:cNvPr>
          <p:cNvPicPr>
            <a:picLocks noChangeAspect="1"/>
          </p:cNvPicPr>
          <p:nvPr/>
        </p:nvPicPr>
        <p:blipFill>
          <a:blip r:embed="rId2"/>
          <a:stretch>
            <a:fillRect/>
          </a:stretch>
        </p:blipFill>
        <p:spPr>
          <a:xfrm>
            <a:off x="557783" y="3909474"/>
            <a:ext cx="5481509" cy="1123709"/>
          </a:xfrm>
          <a:prstGeom prst="rect">
            <a:avLst/>
          </a:prstGeom>
        </p:spPr>
      </p:pic>
      <p:pic>
        <p:nvPicPr>
          <p:cNvPr id="5" name="Picture 4" descr="A yellow rectangle with black text&#10;&#10;Description automatically generated">
            <a:extLst>
              <a:ext uri="{FF2B5EF4-FFF2-40B4-BE49-F238E27FC236}">
                <a16:creationId xmlns:a16="http://schemas.microsoft.com/office/drawing/2014/main" id="{B328ACDB-8DF7-0742-3174-CD4CA7ABE746}"/>
              </a:ext>
            </a:extLst>
          </p:cNvPr>
          <p:cNvPicPr>
            <a:picLocks noChangeAspect="1"/>
          </p:cNvPicPr>
          <p:nvPr/>
        </p:nvPicPr>
        <p:blipFill>
          <a:blip r:embed="rId3"/>
          <a:stretch>
            <a:fillRect/>
          </a:stretch>
        </p:blipFill>
        <p:spPr>
          <a:xfrm>
            <a:off x="6198781" y="4084713"/>
            <a:ext cx="5523082" cy="773231"/>
          </a:xfrm>
          <a:prstGeom prst="rect">
            <a:avLst/>
          </a:prstGeom>
        </p:spPr>
      </p:pic>
    </p:spTree>
    <p:extLst>
      <p:ext uri="{BB962C8B-B14F-4D97-AF65-F5344CB8AC3E}">
        <p14:creationId xmlns:p14="http://schemas.microsoft.com/office/powerpoint/2010/main" val="2615642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14">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Freeform: Shape 16">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072A66D-EF7A-D4E7-7F74-66B328E4A74F}"/>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t>Result and Conclusion</a:t>
            </a:r>
          </a:p>
        </p:txBody>
      </p:sp>
      <p:sp>
        <p:nvSpPr>
          <p:cNvPr id="19" name="Rectangle 1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descr="A screenshot of a graph&#10;&#10;Description automatically generated">
            <a:extLst>
              <a:ext uri="{FF2B5EF4-FFF2-40B4-BE49-F238E27FC236}">
                <a16:creationId xmlns:a16="http://schemas.microsoft.com/office/drawing/2014/main" id="{B85ABBEF-9C86-2EA2-3327-21F32F4844E2}"/>
              </a:ext>
            </a:extLst>
          </p:cNvPr>
          <p:cNvPicPr>
            <a:picLocks noGrp="1" noChangeAspect="1"/>
          </p:cNvPicPr>
          <p:nvPr>
            <p:ph idx="1"/>
          </p:nvPr>
        </p:nvPicPr>
        <p:blipFill>
          <a:blip r:embed="rId2"/>
          <a:stretch>
            <a:fillRect/>
          </a:stretch>
        </p:blipFill>
        <p:spPr>
          <a:xfrm>
            <a:off x="5414356" y="1150336"/>
            <a:ext cx="6408836" cy="4406075"/>
          </a:xfrm>
          <a:prstGeom prst="rect">
            <a:avLst/>
          </a:prstGeom>
        </p:spPr>
      </p:pic>
      <p:sp>
        <p:nvSpPr>
          <p:cNvPr id="3" name="TextBox 2">
            <a:extLst>
              <a:ext uri="{FF2B5EF4-FFF2-40B4-BE49-F238E27FC236}">
                <a16:creationId xmlns:a16="http://schemas.microsoft.com/office/drawing/2014/main" id="{842CA51C-E281-D8E4-305B-CF945B17C07D}"/>
              </a:ext>
            </a:extLst>
          </p:cNvPr>
          <p:cNvSpPr txBox="1"/>
          <p:nvPr/>
        </p:nvSpPr>
        <p:spPr>
          <a:xfrm>
            <a:off x="332014" y="5770652"/>
            <a:ext cx="11289373" cy="923330"/>
          </a:xfrm>
          <a:prstGeom prst="rect">
            <a:avLst/>
          </a:prstGeom>
          <a:noFill/>
        </p:spPr>
        <p:txBody>
          <a:bodyPr wrap="none" rtlCol="0">
            <a:spAutoFit/>
          </a:bodyPr>
          <a:lstStyle/>
          <a:p>
            <a:r>
              <a:rPr lang="en-US" dirty="0"/>
              <a:t>When comparing algorithmic trading to manual trading, there’s a slight variation in the entry points of the </a:t>
            </a:r>
          </a:p>
          <a:p>
            <a:r>
              <a:rPr lang="en-US" dirty="0"/>
              <a:t>trades made by the algorithm, which resulted in profitability, even though I was experiencing losses in the </a:t>
            </a:r>
          </a:p>
          <a:p>
            <a:r>
              <a:rPr lang="en-US" dirty="0"/>
              <a:t>manual trades.</a:t>
            </a:r>
          </a:p>
        </p:txBody>
      </p:sp>
    </p:spTree>
    <p:extLst>
      <p:ext uri="{BB962C8B-B14F-4D97-AF65-F5344CB8AC3E}">
        <p14:creationId xmlns:p14="http://schemas.microsoft.com/office/powerpoint/2010/main" val="568282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CB4E10-3A80-B537-AA44-90647177C351}"/>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Thank You</a:t>
            </a: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Graphic 5" descr="Smiling Face with No Fill">
            <a:extLst>
              <a:ext uri="{FF2B5EF4-FFF2-40B4-BE49-F238E27FC236}">
                <a16:creationId xmlns:a16="http://schemas.microsoft.com/office/drawing/2014/main" id="{010DFD37-E5C1-17AC-493C-20543CD6FF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60099" y="625683"/>
            <a:ext cx="5455380" cy="5455380"/>
          </a:xfrm>
          <a:prstGeom prst="rect">
            <a:avLst/>
          </a:prstGeom>
        </p:spPr>
      </p:pic>
    </p:spTree>
    <p:extLst>
      <p:ext uri="{BB962C8B-B14F-4D97-AF65-F5344CB8AC3E}">
        <p14:creationId xmlns:p14="http://schemas.microsoft.com/office/powerpoint/2010/main" val="1050708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81D377EB-C9D2-4ED0-86A6-740A297E3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6A7CAC-0433-9355-F200-9364118B1D37}"/>
              </a:ext>
            </a:extLst>
          </p:cNvPr>
          <p:cNvSpPr>
            <a:spLocks noGrp="1"/>
          </p:cNvSpPr>
          <p:nvPr>
            <p:ph type="title"/>
          </p:nvPr>
        </p:nvSpPr>
        <p:spPr>
          <a:xfrm>
            <a:off x="841248" y="685800"/>
            <a:ext cx="10506456" cy="1157005"/>
          </a:xfrm>
        </p:spPr>
        <p:txBody>
          <a:bodyPr anchor="b">
            <a:normAutofit/>
          </a:bodyPr>
          <a:lstStyle/>
          <a:p>
            <a:r>
              <a:rPr lang="en-US" sz="4800"/>
              <a:t>Strategies Used </a:t>
            </a:r>
          </a:p>
        </p:txBody>
      </p:sp>
      <p:sp>
        <p:nvSpPr>
          <p:cNvPr id="25" name="Rectangle 24">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093"/>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958056"/>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9D3DE336-4F5E-FF02-B4E8-FF145A50769B}"/>
              </a:ext>
            </a:extLst>
          </p:cNvPr>
          <p:cNvGraphicFramePr>
            <a:graphicFrameLocks noGrp="1"/>
          </p:cNvGraphicFramePr>
          <p:nvPr>
            <p:ph idx="1"/>
            <p:extLst>
              <p:ext uri="{D42A27DB-BD31-4B8C-83A1-F6EECF244321}">
                <p14:modId xmlns:p14="http://schemas.microsoft.com/office/powerpoint/2010/main" val="731495923"/>
              </p:ext>
            </p:extLst>
          </p:nvPr>
        </p:nvGraphicFramePr>
        <p:xfrm>
          <a:off x="838200" y="2295252"/>
          <a:ext cx="10506456" cy="3876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51057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DF5A47-281E-D644-C97B-EC5B26FC7FEE}"/>
              </a:ext>
            </a:extLst>
          </p:cNvPr>
          <p:cNvSpPr>
            <a:spLocks noGrp="1"/>
          </p:cNvSpPr>
          <p:nvPr>
            <p:ph type="title"/>
          </p:nvPr>
        </p:nvSpPr>
        <p:spPr>
          <a:xfrm>
            <a:off x="841248" y="256032"/>
            <a:ext cx="10506456" cy="1014984"/>
          </a:xfrm>
        </p:spPr>
        <p:txBody>
          <a:bodyPr anchor="b">
            <a:normAutofit/>
          </a:bodyPr>
          <a:lstStyle/>
          <a:p>
            <a:r>
              <a:rPr lang="en-US" dirty="0"/>
              <a:t>Financial Instruments</a:t>
            </a:r>
          </a:p>
        </p:txBody>
      </p:sp>
      <p:sp>
        <p:nvSpPr>
          <p:cNvPr id="23" name="Rectangle 22">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9144"/>
          </a:xfrm>
          <a:prstGeom prst="rect">
            <a:avLst/>
          </a:prstGeom>
          <a:solidFill>
            <a:schemeClr val="tx1">
              <a:lumMod val="65000"/>
              <a:lumOff val="35000"/>
              <a:alpha val="30000"/>
            </a:schemeClr>
          </a:solidFill>
          <a:ln w="9525">
            <a:solidFill>
              <a:schemeClr val="tx1">
                <a:lumMod val="65000"/>
                <a:lumOff val="3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6" name="Content Placeholder 2">
            <a:extLst>
              <a:ext uri="{FF2B5EF4-FFF2-40B4-BE49-F238E27FC236}">
                <a16:creationId xmlns:a16="http://schemas.microsoft.com/office/drawing/2014/main" id="{04422122-035D-6814-0B94-D16FDB64F4C4}"/>
              </a:ext>
            </a:extLst>
          </p:cNvPr>
          <p:cNvGraphicFramePr>
            <a:graphicFrameLocks noGrp="1"/>
          </p:cNvGraphicFramePr>
          <p:nvPr>
            <p:ph idx="1"/>
            <p:extLst>
              <p:ext uri="{D42A27DB-BD31-4B8C-83A1-F6EECF244321}">
                <p14:modId xmlns:p14="http://schemas.microsoft.com/office/powerpoint/2010/main" val="1161700545"/>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6151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Rectangle 17">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Rectangle 21">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AEE341-564D-1FAE-17F3-80C92E80AB23}"/>
              </a:ext>
            </a:extLst>
          </p:cNvPr>
          <p:cNvSpPr>
            <a:spLocks noGrp="1"/>
          </p:cNvSpPr>
          <p:nvPr>
            <p:ph type="title"/>
          </p:nvPr>
        </p:nvSpPr>
        <p:spPr>
          <a:xfrm>
            <a:off x="841248" y="251312"/>
            <a:ext cx="10506456" cy="1010264"/>
          </a:xfrm>
        </p:spPr>
        <p:txBody>
          <a:bodyPr vert="horz" lIns="91440" tIns="45720" rIns="91440" bIns="45720" rtlCol="0" anchor="ctr">
            <a:normAutofit/>
          </a:bodyPr>
          <a:lstStyle/>
          <a:p>
            <a:r>
              <a:rPr lang="en-US" dirty="0"/>
              <a:t>Week1</a:t>
            </a:r>
          </a:p>
        </p:txBody>
      </p:sp>
      <p:sp>
        <p:nvSpPr>
          <p:cNvPr id="24" name="Rectangle 23">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 Placeholder 2">
            <a:extLst>
              <a:ext uri="{FF2B5EF4-FFF2-40B4-BE49-F238E27FC236}">
                <a16:creationId xmlns:a16="http://schemas.microsoft.com/office/drawing/2014/main" id="{29F395D6-67DF-DDA6-668E-6929168C63BE}"/>
              </a:ext>
            </a:extLst>
          </p:cNvPr>
          <p:cNvSpPr>
            <a:spLocks/>
          </p:cNvSpPr>
          <p:nvPr/>
        </p:nvSpPr>
        <p:spPr>
          <a:xfrm>
            <a:off x="2763580" y="2128835"/>
            <a:ext cx="4765168" cy="795113"/>
          </a:xfrm>
          <a:prstGeom prst="rect">
            <a:avLst/>
          </a:prstGeom>
        </p:spPr>
        <p:txBody>
          <a:bodyPr lIns="91440" tIns="45720" rIns="91440" bIns="45720" anchor="t"/>
          <a:lstStyle/>
          <a:p>
            <a:pPr defTabSz="877824">
              <a:spcAft>
                <a:spcPts val="600"/>
              </a:spcAft>
            </a:pPr>
            <a:r>
              <a:rPr lang="en-US" sz="2400" b="1" kern="1200" dirty="0">
                <a:latin typeface="Times New Roman"/>
                <a:cs typeface="Times New Roman"/>
              </a:rPr>
              <a:t>Summary</a:t>
            </a:r>
            <a:endParaRPr lang="en-US" sz="2400" b="1" dirty="0">
              <a:latin typeface="Times New Roman"/>
              <a:cs typeface="Times New Roman"/>
            </a:endParaRPr>
          </a:p>
        </p:txBody>
      </p:sp>
      <p:sp>
        <p:nvSpPr>
          <p:cNvPr id="5" name="Text Placeholder 4">
            <a:extLst>
              <a:ext uri="{FF2B5EF4-FFF2-40B4-BE49-F238E27FC236}">
                <a16:creationId xmlns:a16="http://schemas.microsoft.com/office/drawing/2014/main" id="{1AC95E6F-6820-4235-BA68-C714FDAA21AE}"/>
              </a:ext>
            </a:extLst>
          </p:cNvPr>
          <p:cNvSpPr>
            <a:spLocks/>
          </p:cNvSpPr>
          <p:nvPr/>
        </p:nvSpPr>
        <p:spPr>
          <a:xfrm>
            <a:off x="1526842" y="2109325"/>
            <a:ext cx="4765168" cy="795113"/>
          </a:xfrm>
          <a:prstGeom prst="rect">
            <a:avLst/>
          </a:prstGeom>
        </p:spPr>
        <p:txBody>
          <a:bodyPr lIns="91440" tIns="45720" rIns="91440" bIns="45720" anchor="t"/>
          <a:lstStyle/>
          <a:p>
            <a:pPr defTabSz="877824">
              <a:spcAft>
                <a:spcPts val="600"/>
              </a:spcAft>
            </a:pPr>
            <a:r>
              <a:rPr lang="en-US" sz="2400" b="1">
                <a:latin typeface="Times New Roman"/>
                <a:cs typeface="Times New Roman"/>
              </a:rPr>
              <a:t>Strategy</a:t>
            </a:r>
          </a:p>
        </p:txBody>
      </p:sp>
      <p:sp>
        <p:nvSpPr>
          <p:cNvPr id="6" name="Content Placeholder 5">
            <a:extLst>
              <a:ext uri="{FF2B5EF4-FFF2-40B4-BE49-F238E27FC236}">
                <a16:creationId xmlns:a16="http://schemas.microsoft.com/office/drawing/2014/main" id="{21A6F3D3-C6E4-7A57-49B3-E2E8139F7110}"/>
              </a:ext>
            </a:extLst>
          </p:cNvPr>
          <p:cNvSpPr>
            <a:spLocks/>
          </p:cNvSpPr>
          <p:nvPr/>
        </p:nvSpPr>
        <p:spPr>
          <a:xfrm>
            <a:off x="6579488" y="2911314"/>
            <a:ext cx="4765168" cy="2864751"/>
          </a:xfrm>
          <a:prstGeom prst="rect">
            <a:avLst/>
          </a:prstGeom>
        </p:spPr>
        <p:txBody>
          <a:bodyPr vert="horz" lIns="91440" tIns="45720" rIns="91440" bIns="45720" rtlCol="0" anchor="t">
            <a:normAutofit/>
          </a:bodyPr>
          <a:lstStyle/>
          <a:p>
            <a:pPr defTabSz="877824">
              <a:spcAft>
                <a:spcPts val="600"/>
              </a:spcAft>
            </a:pPr>
            <a:r>
              <a:rPr lang="en-US" sz="1728" kern="1200">
                <a:solidFill>
                  <a:schemeClr val="tx1"/>
                </a:solidFill>
                <a:latin typeface="+mn-lt"/>
                <a:ea typeface="+mn-ea"/>
                <a:cs typeface="+mn-cs"/>
              </a:rPr>
              <a:t>Protective Put</a:t>
            </a:r>
          </a:p>
          <a:p>
            <a:pPr>
              <a:spcAft>
                <a:spcPts val="600"/>
              </a:spcAft>
            </a:pPr>
            <a:endParaRPr lang="en-US"/>
          </a:p>
        </p:txBody>
      </p:sp>
      <p:pic>
        <p:nvPicPr>
          <p:cNvPr id="8" name="Picture 7" descr="A diagram of a long put and a long put&#10;&#10;Description automatically generated">
            <a:extLst>
              <a:ext uri="{FF2B5EF4-FFF2-40B4-BE49-F238E27FC236}">
                <a16:creationId xmlns:a16="http://schemas.microsoft.com/office/drawing/2014/main" id="{52876F49-7BB3-75DE-4E49-CE27EB56AF81}"/>
              </a:ext>
            </a:extLst>
          </p:cNvPr>
          <p:cNvPicPr>
            <a:picLocks noChangeAspect="1"/>
          </p:cNvPicPr>
          <p:nvPr/>
        </p:nvPicPr>
        <p:blipFill>
          <a:blip r:embed="rId2"/>
          <a:stretch>
            <a:fillRect/>
          </a:stretch>
        </p:blipFill>
        <p:spPr>
          <a:xfrm>
            <a:off x="6585132" y="3426026"/>
            <a:ext cx="3521777" cy="2285183"/>
          </a:xfrm>
          <a:prstGeom prst="rect">
            <a:avLst/>
          </a:prstGeom>
        </p:spPr>
      </p:pic>
      <p:pic>
        <p:nvPicPr>
          <p:cNvPr id="12" name="Picture 11" descr="A screenshot of a spreadsheet&#10;&#10;Description automatically generated">
            <a:extLst>
              <a:ext uri="{FF2B5EF4-FFF2-40B4-BE49-F238E27FC236}">
                <a16:creationId xmlns:a16="http://schemas.microsoft.com/office/drawing/2014/main" id="{6161B582-2D6A-8492-EA43-B21FCEC9444C}"/>
              </a:ext>
            </a:extLst>
          </p:cNvPr>
          <p:cNvPicPr>
            <a:picLocks noChangeAspect="1"/>
          </p:cNvPicPr>
          <p:nvPr/>
        </p:nvPicPr>
        <p:blipFill>
          <a:blip r:embed="rId3"/>
          <a:stretch>
            <a:fillRect/>
          </a:stretch>
        </p:blipFill>
        <p:spPr>
          <a:xfrm>
            <a:off x="1008122" y="2583272"/>
            <a:ext cx="10718555" cy="3966174"/>
          </a:xfrm>
          <a:prstGeom prst="rect">
            <a:avLst/>
          </a:prstGeom>
        </p:spPr>
      </p:pic>
      <p:sp>
        <p:nvSpPr>
          <p:cNvPr id="31" name="TextBox 30">
            <a:extLst>
              <a:ext uri="{FF2B5EF4-FFF2-40B4-BE49-F238E27FC236}">
                <a16:creationId xmlns:a16="http://schemas.microsoft.com/office/drawing/2014/main" id="{85FC5EB0-13CE-A7B5-7A67-07EE62C0D95E}"/>
              </a:ext>
            </a:extLst>
          </p:cNvPr>
          <p:cNvSpPr txBox="1"/>
          <p:nvPr/>
        </p:nvSpPr>
        <p:spPr>
          <a:xfrm>
            <a:off x="1529861" y="3077308"/>
            <a:ext cx="4029807" cy="32932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dirty="0">
                <a:latin typeface="Times New Roman"/>
                <a:ea typeface="+mn-lt"/>
                <a:cs typeface="+mn-lt"/>
              </a:rPr>
              <a:t>A protective put strategy involves buying put options for stocks you already own, serving as a form of insurance against a drop in stock price. By purchasing put options, you acquire the right to sell your shares at a predetermined price, known as the strike price, before the option expires. This strategy limits potential losses if the stock price falls below the strike price, as you can sell your stocks at the strike price regardless of the lower market price. The cost of this protection is the premium paid for the put options, which is the only loss if the stock price does not decline.</a:t>
            </a:r>
            <a:endParaRPr lang="en-US" sz="1600">
              <a:latin typeface="Times New Roman"/>
              <a:cs typeface="Times New Roman"/>
            </a:endParaRPr>
          </a:p>
        </p:txBody>
      </p:sp>
    </p:spTree>
    <p:extLst>
      <p:ext uri="{BB962C8B-B14F-4D97-AF65-F5344CB8AC3E}">
        <p14:creationId xmlns:p14="http://schemas.microsoft.com/office/powerpoint/2010/main" val="1869834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4" presetClass="exit" presetSubtype="10" fill="hold" nodeType="clickEffect">
                                  <p:stCondLst>
                                    <p:cond delay="0"/>
                                  </p:stCondLst>
                                  <p:childTnLst>
                                    <p:animEffect transition="out" filter="randombar(horizontal)">
                                      <p:cBhvr>
                                        <p:cTn id="11" dur="500"/>
                                        <p:tgtEl>
                                          <p:spTgt spid="12"/>
                                        </p:tgtEl>
                                      </p:cBhvr>
                                    </p:animEffect>
                                    <p:set>
                                      <p:cBhvr>
                                        <p:cTn id="12" dur="1" fill="hold">
                                          <p:stCondLst>
                                            <p:cond delay="499"/>
                                          </p:stCondLst>
                                        </p:cTn>
                                        <p:tgtEl>
                                          <p:spTgt spid="1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750" fill="hold"/>
                                        <p:tgtEl>
                                          <p:spTgt spid="5"/>
                                        </p:tgtEl>
                                        <p:attrNameLst>
                                          <p:attrName>ppt_x</p:attrName>
                                        </p:attrNameLst>
                                      </p:cBhvr>
                                      <p:tavLst>
                                        <p:tav tm="0">
                                          <p:val>
                                            <p:strVal val="#ppt_x"/>
                                          </p:val>
                                        </p:tav>
                                        <p:tav tm="100000">
                                          <p:val>
                                            <p:strVal val="#ppt_x"/>
                                          </p:val>
                                        </p:tav>
                                      </p:tavLst>
                                    </p:anim>
                                    <p:anim calcmode="lin" valueType="num">
                                      <p:cBhvr additive="base">
                                        <p:cTn id="18" dur="75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arn(inVertical)">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blinds(horizontal)">
                                      <p:cBhvr>
                                        <p:cTn id="3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3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15BCA-C0ED-FF71-5E7A-EDFBA2372423}"/>
              </a:ext>
            </a:extLst>
          </p:cNvPr>
          <p:cNvSpPr>
            <a:spLocks noGrp="1"/>
          </p:cNvSpPr>
          <p:nvPr>
            <p:ph type="title"/>
          </p:nvPr>
        </p:nvSpPr>
        <p:spPr/>
        <p:txBody>
          <a:bodyPr/>
          <a:lstStyle/>
          <a:p>
            <a:r>
              <a:rPr lang="en-US" dirty="0"/>
              <a:t>Algorithmic Trading</a:t>
            </a:r>
          </a:p>
        </p:txBody>
      </p:sp>
      <p:sp>
        <p:nvSpPr>
          <p:cNvPr id="3" name="Text Placeholder 2">
            <a:extLst>
              <a:ext uri="{FF2B5EF4-FFF2-40B4-BE49-F238E27FC236}">
                <a16:creationId xmlns:a16="http://schemas.microsoft.com/office/drawing/2014/main" id="{AD4B3DFB-73F2-5C50-3240-AD76CEB1F9F3}"/>
              </a:ext>
            </a:extLst>
          </p:cNvPr>
          <p:cNvSpPr>
            <a:spLocks noGrp="1"/>
          </p:cNvSpPr>
          <p:nvPr>
            <p:ph type="body" idx="1"/>
          </p:nvPr>
        </p:nvSpPr>
        <p:spPr/>
        <p:txBody>
          <a:bodyPr/>
          <a:lstStyle/>
          <a:p>
            <a:r>
              <a:rPr lang="en-US" dirty="0"/>
              <a:t>Protective Put S&amp;P DISNEY</a:t>
            </a:r>
          </a:p>
        </p:txBody>
      </p:sp>
      <p:pic>
        <p:nvPicPr>
          <p:cNvPr id="9" name="Content Placeholder 8">
            <a:extLst>
              <a:ext uri="{FF2B5EF4-FFF2-40B4-BE49-F238E27FC236}">
                <a16:creationId xmlns:a16="http://schemas.microsoft.com/office/drawing/2014/main" id="{F861134B-6112-DC9F-78AF-D8102BD75DEF}"/>
              </a:ext>
            </a:extLst>
          </p:cNvPr>
          <p:cNvPicPr>
            <a:picLocks noGrp="1" noChangeAspect="1"/>
          </p:cNvPicPr>
          <p:nvPr>
            <p:ph sz="half" idx="2"/>
          </p:nvPr>
        </p:nvPicPr>
        <p:blipFill>
          <a:blip r:embed="rId2"/>
          <a:stretch>
            <a:fillRect/>
          </a:stretch>
        </p:blipFill>
        <p:spPr>
          <a:xfrm>
            <a:off x="1116013" y="3607000"/>
            <a:ext cx="4937125" cy="2161775"/>
          </a:xfrm>
          <a:prstGeom prst="rect">
            <a:avLst/>
          </a:prstGeom>
        </p:spPr>
      </p:pic>
      <p:pic>
        <p:nvPicPr>
          <p:cNvPr id="14" name="Content Placeholder 13">
            <a:extLst>
              <a:ext uri="{FF2B5EF4-FFF2-40B4-BE49-F238E27FC236}">
                <a16:creationId xmlns:a16="http://schemas.microsoft.com/office/drawing/2014/main" id="{5EC19544-3168-7504-0099-D55345290A9F}"/>
              </a:ext>
            </a:extLst>
          </p:cNvPr>
          <p:cNvPicPr>
            <a:picLocks noGrp="1" noChangeAspect="1"/>
          </p:cNvPicPr>
          <p:nvPr>
            <p:ph sz="quarter" idx="4"/>
          </p:nvPr>
        </p:nvPicPr>
        <p:blipFill>
          <a:blip r:embed="rId3"/>
          <a:stretch>
            <a:fillRect/>
          </a:stretch>
        </p:blipFill>
        <p:spPr>
          <a:xfrm>
            <a:off x="6345238" y="4453079"/>
            <a:ext cx="4938712" cy="469616"/>
          </a:xfrm>
        </p:spPr>
      </p:pic>
    </p:spTree>
    <p:extLst>
      <p:ext uri="{BB962C8B-B14F-4D97-AF65-F5344CB8AC3E}">
        <p14:creationId xmlns:p14="http://schemas.microsoft.com/office/powerpoint/2010/main" val="1306578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B1B6F5-9E1E-6F08-CA61-D511E2688FAE}"/>
              </a:ext>
            </a:extLst>
          </p:cNvPr>
          <p:cNvSpPr>
            <a:spLocks noGrp="1"/>
          </p:cNvSpPr>
          <p:nvPr>
            <p:ph type="title"/>
          </p:nvPr>
        </p:nvSpPr>
        <p:spPr>
          <a:xfrm>
            <a:off x="841246" y="978619"/>
            <a:ext cx="5991244" cy="1106424"/>
          </a:xfrm>
        </p:spPr>
        <p:txBody>
          <a:bodyPr>
            <a:normAutofit/>
          </a:bodyPr>
          <a:lstStyle/>
          <a:p>
            <a:r>
              <a:rPr lang="en-US" sz="3200"/>
              <a:t>Week2</a:t>
            </a:r>
          </a:p>
        </p:txBody>
      </p:sp>
      <p:sp>
        <p:nvSpPr>
          <p:cNvPr id="21" name="Rectangle 20">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ACAE9E58-9F9B-0006-87EA-64B6E79DC1B5}"/>
              </a:ext>
            </a:extLst>
          </p:cNvPr>
          <p:cNvSpPr>
            <a:spLocks noGrp="1"/>
          </p:cNvSpPr>
          <p:nvPr>
            <p:ph idx="1"/>
          </p:nvPr>
        </p:nvSpPr>
        <p:spPr>
          <a:xfrm>
            <a:off x="841248" y="2252870"/>
            <a:ext cx="5993892" cy="3560251"/>
          </a:xfrm>
        </p:spPr>
        <p:txBody>
          <a:bodyPr vert="horz" lIns="91440" tIns="45720" rIns="91440" bIns="45720" rtlCol="0">
            <a:normAutofit/>
          </a:bodyPr>
          <a:lstStyle/>
          <a:p>
            <a:pPr>
              <a:lnSpc>
                <a:spcPct val="100000"/>
              </a:lnSpc>
            </a:pPr>
            <a:r>
              <a:rPr lang="en-US" sz="1500" b="1">
                <a:latin typeface="Times New Roman"/>
                <a:cs typeface="Times New Roman"/>
              </a:rPr>
              <a:t>Strategy Used</a:t>
            </a:r>
          </a:p>
          <a:p>
            <a:pPr lvl="1">
              <a:lnSpc>
                <a:spcPct val="100000"/>
              </a:lnSpc>
              <a:buFont typeface="Courier New" panose="020B0604020202020204" pitchFamily="34" charset="0"/>
              <a:buChar char="o"/>
            </a:pPr>
            <a:r>
              <a:rPr lang="en-US" sz="1500">
                <a:latin typeface="Times New Roman"/>
                <a:cs typeface="Times New Roman"/>
              </a:rPr>
              <a:t>We used Iron Butterfly</a:t>
            </a:r>
            <a:r>
              <a:rPr lang="en-US" sz="1500">
                <a:latin typeface="Times New Roman"/>
                <a:ea typeface="+mn-lt"/>
                <a:cs typeface="Times New Roman"/>
              </a:rPr>
              <a:t> strategy where we will be</a:t>
            </a:r>
            <a:r>
              <a:rPr lang="en-US" sz="1500">
                <a:latin typeface="Times New Roman"/>
                <a:ea typeface="+mn-lt"/>
                <a:cs typeface="+mn-lt"/>
              </a:rPr>
              <a:t> combining both a long and short position on calls and puts with the same expiration date but at different strike prices.</a:t>
            </a:r>
            <a:endParaRPr lang="en-US" sz="1500">
              <a:latin typeface="Times New Roman"/>
              <a:cs typeface="Times New Roman"/>
            </a:endParaRPr>
          </a:p>
          <a:p>
            <a:pPr lvl="1">
              <a:lnSpc>
                <a:spcPct val="100000"/>
              </a:lnSpc>
              <a:buFont typeface="Courier New" panose="020B0604020202020204" pitchFamily="34" charset="0"/>
              <a:buChar char="o"/>
            </a:pPr>
            <a:r>
              <a:rPr lang="en-US" sz="1500">
                <a:latin typeface="Times New Roman"/>
                <a:cs typeface="Times New Roman"/>
              </a:rPr>
              <a:t>The strategy involves four options contracts:</a:t>
            </a:r>
          </a:p>
          <a:p>
            <a:pPr lvl="2">
              <a:lnSpc>
                <a:spcPct val="100000"/>
              </a:lnSpc>
              <a:buFont typeface="Wingdings" panose="020B0604020202020204" pitchFamily="34" charset="0"/>
              <a:buChar char="§"/>
            </a:pPr>
            <a:r>
              <a:rPr lang="en-US" sz="1500">
                <a:latin typeface="Times New Roman"/>
                <a:cs typeface="Times New Roman"/>
              </a:rPr>
              <a:t>Buy a Put at a lower strike price.</a:t>
            </a:r>
          </a:p>
          <a:p>
            <a:pPr lvl="2">
              <a:lnSpc>
                <a:spcPct val="100000"/>
              </a:lnSpc>
              <a:buFont typeface="Wingdings" panose="020B0604020202020204" pitchFamily="34" charset="0"/>
              <a:buChar char="§"/>
            </a:pPr>
            <a:r>
              <a:rPr lang="en-US" sz="1500">
                <a:latin typeface="Times New Roman"/>
                <a:cs typeface="Times New Roman"/>
              </a:rPr>
              <a:t>Sell a Put at the middle strike price, close to the current level of the underlying asset, which in this case you've specified as 5140.</a:t>
            </a:r>
          </a:p>
          <a:p>
            <a:pPr lvl="2">
              <a:lnSpc>
                <a:spcPct val="100000"/>
              </a:lnSpc>
              <a:buFont typeface="Wingdings" panose="020B0604020202020204" pitchFamily="34" charset="0"/>
              <a:buChar char="§"/>
            </a:pPr>
            <a:r>
              <a:rPr lang="en-US" sz="1500">
                <a:latin typeface="Times New Roman"/>
                <a:cs typeface="Times New Roman"/>
              </a:rPr>
              <a:t>Sell a Call at the same middle strike price as the put sold.</a:t>
            </a:r>
          </a:p>
          <a:p>
            <a:pPr lvl="2">
              <a:lnSpc>
                <a:spcPct val="100000"/>
              </a:lnSpc>
            </a:pPr>
            <a:r>
              <a:rPr lang="en-US" sz="1500">
                <a:latin typeface="Times New Roman"/>
                <a:cs typeface="Times New Roman"/>
              </a:rPr>
              <a:t>Buy a Call at a higher strike price.</a:t>
            </a:r>
          </a:p>
          <a:p>
            <a:pPr lvl="1">
              <a:lnSpc>
                <a:spcPct val="100000"/>
              </a:lnSpc>
              <a:buFont typeface="Courier New" panose="020B0604020202020204" pitchFamily="34" charset="0"/>
              <a:buChar char="o"/>
            </a:pPr>
            <a:endParaRPr lang="en-US" sz="1500">
              <a:latin typeface="Times New Roman"/>
              <a:cs typeface="Times New Roman"/>
            </a:endParaRPr>
          </a:p>
          <a:p>
            <a:pPr lvl="1">
              <a:lnSpc>
                <a:spcPct val="100000"/>
              </a:lnSpc>
              <a:buFont typeface="Courier New" panose="020B0604020202020204" pitchFamily="34" charset="0"/>
              <a:buChar char="o"/>
            </a:pPr>
            <a:endParaRPr lang="en-US" sz="1500">
              <a:latin typeface="Times New Roman"/>
              <a:cs typeface="Times New Roman"/>
            </a:endParaRPr>
          </a:p>
        </p:txBody>
      </p:sp>
      <p:pic>
        <p:nvPicPr>
          <p:cNvPr id="12" name="Picture 11" descr="A diagram of a butterfly&#10;&#10;Description automatically generated">
            <a:extLst>
              <a:ext uri="{FF2B5EF4-FFF2-40B4-BE49-F238E27FC236}">
                <a16:creationId xmlns:a16="http://schemas.microsoft.com/office/drawing/2014/main" id="{BB045F4B-A6BE-C1BC-F19D-067737B117EF}"/>
              </a:ext>
            </a:extLst>
          </p:cNvPr>
          <p:cNvPicPr>
            <a:picLocks noChangeAspect="1"/>
          </p:cNvPicPr>
          <p:nvPr/>
        </p:nvPicPr>
        <p:blipFill>
          <a:blip r:embed="rId2"/>
          <a:stretch>
            <a:fillRect/>
          </a:stretch>
        </p:blipFill>
        <p:spPr>
          <a:xfrm>
            <a:off x="7574306" y="2255497"/>
            <a:ext cx="4097657" cy="3160823"/>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14EACDAD-2B79-5AF6-37F7-FF9B24285BB6}"/>
              </a:ext>
            </a:extLst>
          </p:cNvPr>
          <p:cNvPicPr>
            <a:picLocks noChangeAspect="1"/>
          </p:cNvPicPr>
          <p:nvPr/>
        </p:nvPicPr>
        <p:blipFill>
          <a:blip r:embed="rId3"/>
          <a:stretch>
            <a:fillRect/>
          </a:stretch>
        </p:blipFill>
        <p:spPr>
          <a:xfrm>
            <a:off x="128588" y="2091471"/>
            <a:ext cx="11934825" cy="3577736"/>
          </a:xfrm>
          <a:prstGeom prst="rect">
            <a:avLst/>
          </a:prstGeom>
        </p:spPr>
      </p:pic>
    </p:spTree>
    <p:extLst>
      <p:ext uri="{BB962C8B-B14F-4D97-AF65-F5344CB8AC3E}">
        <p14:creationId xmlns:p14="http://schemas.microsoft.com/office/powerpoint/2010/main" val="2262458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45F02-E7FE-0ACD-AB34-BC02F05F5004}"/>
              </a:ext>
            </a:extLst>
          </p:cNvPr>
          <p:cNvSpPr>
            <a:spLocks noGrp="1"/>
          </p:cNvSpPr>
          <p:nvPr>
            <p:ph type="title"/>
          </p:nvPr>
        </p:nvSpPr>
        <p:spPr/>
        <p:txBody>
          <a:bodyPr/>
          <a:lstStyle/>
          <a:p>
            <a:r>
              <a:rPr lang="en-US" dirty="0"/>
              <a:t>Week3</a:t>
            </a:r>
          </a:p>
        </p:txBody>
      </p:sp>
      <p:pic>
        <p:nvPicPr>
          <p:cNvPr id="4" name="Content Placeholder 3" descr="A screenshot of a computer screen&#10;&#10;Description automatically generated">
            <a:extLst>
              <a:ext uri="{FF2B5EF4-FFF2-40B4-BE49-F238E27FC236}">
                <a16:creationId xmlns:a16="http://schemas.microsoft.com/office/drawing/2014/main" id="{E40E90E0-C366-6199-7CB6-AE68ED02D927}"/>
              </a:ext>
            </a:extLst>
          </p:cNvPr>
          <p:cNvPicPr>
            <a:picLocks noGrp="1" noChangeAspect="1"/>
          </p:cNvPicPr>
          <p:nvPr>
            <p:ph idx="1"/>
          </p:nvPr>
        </p:nvPicPr>
        <p:blipFill>
          <a:blip r:embed="rId2"/>
          <a:stretch>
            <a:fillRect/>
          </a:stretch>
        </p:blipFill>
        <p:spPr>
          <a:xfrm>
            <a:off x="1115568" y="2637487"/>
            <a:ext cx="10168128" cy="3199404"/>
          </a:xfrm>
        </p:spPr>
      </p:pic>
    </p:spTree>
    <p:extLst>
      <p:ext uri="{BB962C8B-B14F-4D97-AF65-F5344CB8AC3E}">
        <p14:creationId xmlns:p14="http://schemas.microsoft.com/office/powerpoint/2010/main" val="1923981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15BCA-C0ED-FF71-5E7A-EDFBA2372423}"/>
              </a:ext>
            </a:extLst>
          </p:cNvPr>
          <p:cNvSpPr>
            <a:spLocks noGrp="1"/>
          </p:cNvSpPr>
          <p:nvPr>
            <p:ph type="title"/>
          </p:nvPr>
        </p:nvSpPr>
        <p:spPr/>
        <p:txBody>
          <a:bodyPr/>
          <a:lstStyle/>
          <a:p>
            <a:r>
              <a:rPr lang="en-US" dirty="0"/>
              <a:t>Algorithmic Trading</a:t>
            </a:r>
          </a:p>
        </p:txBody>
      </p:sp>
      <p:sp>
        <p:nvSpPr>
          <p:cNvPr id="3" name="Text Placeholder 2">
            <a:extLst>
              <a:ext uri="{FF2B5EF4-FFF2-40B4-BE49-F238E27FC236}">
                <a16:creationId xmlns:a16="http://schemas.microsoft.com/office/drawing/2014/main" id="{AD4B3DFB-73F2-5C50-3240-AD76CEB1F9F3}"/>
              </a:ext>
            </a:extLst>
          </p:cNvPr>
          <p:cNvSpPr>
            <a:spLocks noGrp="1"/>
          </p:cNvSpPr>
          <p:nvPr>
            <p:ph type="body" idx="1"/>
          </p:nvPr>
        </p:nvSpPr>
        <p:spPr/>
        <p:txBody>
          <a:bodyPr/>
          <a:lstStyle/>
          <a:p>
            <a:r>
              <a:rPr lang="en-US" dirty="0"/>
              <a:t>Protective Put S&amp;P Tesla</a:t>
            </a:r>
          </a:p>
        </p:txBody>
      </p:sp>
      <p:pic>
        <p:nvPicPr>
          <p:cNvPr id="10" name="Content Placeholder 9">
            <a:extLst>
              <a:ext uri="{FF2B5EF4-FFF2-40B4-BE49-F238E27FC236}">
                <a16:creationId xmlns:a16="http://schemas.microsoft.com/office/drawing/2014/main" id="{DE95E078-7D13-079A-D915-480FE42DD820}"/>
              </a:ext>
            </a:extLst>
          </p:cNvPr>
          <p:cNvPicPr>
            <a:picLocks noGrp="1" noChangeAspect="1"/>
          </p:cNvPicPr>
          <p:nvPr>
            <p:ph sz="half" idx="2"/>
          </p:nvPr>
        </p:nvPicPr>
        <p:blipFill>
          <a:blip r:embed="rId2"/>
          <a:stretch>
            <a:fillRect/>
          </a:stretch>
        </p:blipFill>
        <p:spPr>
          <a:xfrm>
            <a:off x="1507945" y="3487633"/>
            <a:ext cx="4153260" cy="2400508"/>
          </a:xfrm>
        </p:spPr>
      </p:pic>
      <p:pic>
        <p:nvPicPr>
          <p:cNvPr id="8" name="Content Placeholder 7">
            <a:extLst>
              <a:ext uri="{FF2B5EF4-FFF2-40B4-BE49-F238E27FC236}">
                <a16:creationId xmlns:a16="http://schemas.microsoft.com/office/drawing/2014/main" id="{73F24456-FB1E-707E-97E0-C5C2D30AD6C2}"/>
              </a:ext>
            </a:extLst>
          </p:cNvPr>
          <p:cNvPicPr>
            <a:picLocks noGrp="1" noChangeAspect="1"/>
          </p:cNvPicPr>
          <p:nvPr>
            <p:ph sz="quarter" idx="4"/>
          </p:nvPr>
        </p:nvPicPr>
        <p:blipFill>
          <a:blip r:embed="rId3"/>
          <a:stretch>
            <a:fillRect/>
          </a:stretch>
        </p:blipFill>
        <p:spPr>
          <a:xfrm>
            <a:off x="6345238" y="4487106"/>
            <a:ext cx="4938712" cy="401563"/>
          </a:xfrm>
        </p:spPr>
      </p:pic>
    </p:spTree>
    <p:extLst>
      <p:ext uri="{BB962C8B-B14F-4D97-AF65-F5344CB8AC3E}">
        <p14:creationId xmlns:p14="http://schemas.microsoft.com/office/powerpoint/2010/main" val="680626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A6F29-E5EF-F8B4-03A7-CA0221EF5DD5}"/>
              </a:ext>
            </a:extLst>
          </p:cNvPr>
          <p:cNvSpPr>
            <a:spLocks noGrp="1"/>
          </p:cNvSpPr>
          <p:nvPr>
            <p:ph type="title"/>
          </p:nvPr>
        </p:nvSpPr>
        <p:spPr/>
        <p:txBody>
          <a:bodyPr/>
          <a:lstStyle/>
          <a:p>
            <a:r>
              <a:rPr lang="en-US" dirty="0"/>
              <a:t>Week4</a:t>
            </a:r>
          </a:p>
        </p:txBody>
      </p:sp>
      <p:pic>
        <p:nvPicPr>
          <p:cNvPr id="4" name="Content Placeholder 3" descr="A screenshot of a computer&#10;&#10;Description automatically generated">
            <a:extLst>
              <a:ext uri="{FF2B5EF4-FFF2-40B4-BE49-F238E27FC236}">
                <a16:creationId xmlns:a16="http://schemas.microsoft.com/office/drawing/2014/main" id="{5BD3ADAE-E77F-C097-456D-DC021F930014}"/>
              </a:ext>
            </a:extLst>
          </p:cNvPr>
          <p:cNvPicPr>
            <a:picLocks noGrp="1" noChangeAspect="1"/>
          </p:cNvPicPr>
          <p:nvPr>
            <p:ph idx="1"/>
          </p:nvPr>
        </p:nvPicPr>
        <p:blipFill>
          <a:blip r:embed="rId2"/>
          <a:stretch>
            <a:fillRect/>
          </a:stretch>
        </p:blipFill>
        <p:spPr>
          <a:xfrm>
            <a:off x="1010060" y="2419471"/>
            <a:ext cx="10168128" cy="3565096"/>
          </a:xfrm>
        </p:spPr>
      </p:pic>
    </p:spTree>
    <p:extLst>
      <p:ext uri="{BB962C8B-B14F-4D97-AF65-F5344CB8AC3E}">
        <p14:creationId xmlns:p14="http://schemas.microsoft.com/office/powerpoint/2010/main" val="1882766008"/>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emplate>office theme</Template>
  <TotalTime>25</TotalTime>
  <Words>521</Words>
  <Application>Microsoft Office PowerPoint</Application>
  <PresentationFormat>Widescreen</PresentationFormat>
  <Paragraphs>55</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Avenir Next LT Pro</vt:lpstr>
      <vt:lpstr>Calibri</vt:lpstr>
      <vt:lpstr>Courier New</vt:lpstr>
      <vt:lpstr>Times New Roman</vt:lpstr>
      <vt:lpstr>Wingdings</vt:lpstr>
      <vt:lpstr>AccentBoxVTI</vt:lpstr>
      <vt:lpstr>Independent Study</vt:lpstr>
      <vt:lpstr>Strategies Used </vt:lpstr>
      <vt:lpstr>Financial Instruments</vt:lpstr>
      <vt:lpstr>Week1</vt:lpstr>
      <vt:lpstr>Algorithmic Trading</vt:lpstr>
      <vt:lpstr>Week2</vt:lpstr>
      <vt:lpstr>Week3</vt:lpstr>
      <vt:lpstr>Algorithmic Trading</vt:lpstr>
      <vt:lpstr>Week4</vt:lpstr>
      <vt:lpstr>Strategy changes</vt:lpstr>
      <vt:lpstr>Strangle-Combination</vt:lpstr>
      <vt:lpstr>Week5&amp;6</vt:lpstr>
      <vt:lpstr>Week7</vt:lpstr>
      <vt:lpstr>Week7(Cont...)</vt:lpstr>
      <vt:lpstr>Result and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Rahul kanth Panganamamula</cp:lastModifiedBy>
  <cp:revision>341</cp:revision>
  <dcterms:created xsi:type="dcterms:W3CDTF">2024-04-23T14:59:24Z</dcterms:created>
  <dcterms:modified xsi:type="dcterms:W3CDTF">2024-05-07T14:04:19Z</dcterms:modified>
</cp:coreProperties>
</file>