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86" r:id="rId7"/>
    <p:sldId id="287" r:id="rId8"/>
    <p:sldId id="294" r:id="rId9"/>
    <p:sldId id="288" r:id="rId10"/>
    <p:sldId id="295" r:id="rId11"/>
    <p:sldId id="296" r:id="rId12"/>
    <p:sldId id="297" r:id="rId13"/>
    <p:sldId id="289" r:id="rId14"/>
    <p:sldId id="298" r:id="rId15"/>
    <p:sldId id="299" r:id="rId16"/>
    <p:sldId id="300" r:id="rId17"/>
    <p:sldId id="301" r:id="rId18"/>
    <p:sldId id="290" r:id="rId19"/>
    <p:sldId id="302" r:id="rId20"/>
    <p:sldId id="303" r:id="rId21"/>
    <p:sldId id="304" r:id="rId22"/>
    <p:sldId id="291" r:id="rId23"/>
    <p:sldId id="305" r:id="rId24"/>
    <p:sldId id="292" r:id="rId25"/>
    <p:sldId id="306" r:id="rId26"/>
    <p:sldId id="293"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3" autoAdjust="0"/>
    <p:restoredTop sz="90698" autoAdjust="0"/>
  </p:normalViewPr>
  <p:slideViewPr>
    <p:cSldViewPr snapToGrid="0">
      <p:cViewPr varScale="1">
        <p:scale>
          <a:sx n="144" d="100"/>
          <a:sy n="144" d="100"/>
        </p:scale>
        <p:origin x="440" y="1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C945C9-87BD-456A-845D-D37DC9B6569F}"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E35B0F60-0B3E-4E15-9264-2B96D80D817D}">
      <dgm:prSet/>
      <dgm:spPr>
        <a:solidFill>
          <a:schemeClr val="tx2"/>
        </a:solidFill>
      </dgm:spPr>
      <dgm:t>
        <a:bodyPr/>
        <a:lstStyle/>
        <a:p>
          <a:r>
            <a:rPr lang="en-US" b="1" i="0" baseline="0" dirty="0"/>
            <a:t>Objective:</a:t>
          </a:r>
          <a:endParaRPr lang="en-US" dirty="0"/>
        </a:p>
      </dgm:t>
    </dgm:pt>
    <dgm:pt modelId="{89224B43-9DAF-4938-9DDF-6EBECBDCCCD9}" type="parTrans" cxnId="{FB3A2984-DB85-45F0-AE04-00509039A695}">
      <dgm:prSet/>
      <dgm:spPr/>
      <dgm:t>
        <a:bodyPr/>
        <a:lstStyle/>
        <a:p>
          <a:endParaRPr lang="en-US"/>
        </a:p>
      </dgm:t>
    </dgm:pt>
    <dgm:pt modelId="{F2C72EBA-666B-431F-8E9C-B824811B3A58}" type="sibTrans" cxnId="{FB3A2984-DB85-45F0-AE04-00509039A695}">
      <dgm:prSet/>
      <dgm:spPr/>
      <dgm:t>
        <a:bodyPr/>
        <a:lstStyle/>
        <a:p>
          <a:endParaRPr lang="en-US"/>
        </a:p>
      </dgm:t>
    </dgm:pt>
    <dgm:pt modelId="{9C49A3E7-E158-430E-8645-82B1197D074E}">
      <dgm:prSet/>
      <dgm:spPr/>
      <dgm:t>
        <a:bodyPr/>
        <a:lstStyle/>
        <a:p>
          <a:r>
            <a:rPr lang="en-US" b="0" i="0" baseline="0"/>
            <a:t>To clean and prepare the dataset for modeling by handling missing data, imputing values, removing outliers, and encoding categorical variables.</a:t>
          </a:r>
          <a:endParaRPr lang="en-US"/>
        </a:p>
      </dgm:t>
    </dgm:pt>
    <dgm:pt modelId="{4BDEF06D-F828-4F86-8CCA-B4E390295FE1}" type="parTrans" cxnId="{296B7A3A-63A5-4762-A39B-F932239B4DF9}">
      <dgm:prSet/>
      <dgm:spPr/>
      <dgm:t>
        <a:bodyPr/>
        <a:lstStyle/>
        <a:p>
          <a:endParaRPr lang="en-US"/>
        </a:p>
      </dgm:t>
    </dgm:pt>
    <dgm:pt modelId="{32CA16C2-C08D-48E7-AFE9-4536D77AA88A}" type="sibTrans" cxnId="{296B7A3A-63A5-4762-A39B-F932239B4DF9}">
      <dgm:prSet/>
      <dgm:spPr/>
      <dgm:t>
        <a:bodyPr/>
        <a:lstStyle/>
        <a:p>
          <a:endParaRPr lang="en-US"/>
        </a:p>
      </dgm:t>
    </dgm:pt>
    <dgm:pt modelId="{77212357-6664-4AEF-86FE-6C2378C3DAA9}">
      <dgm:prSet/>
      <dgm:spPr>
        <a:solidFill>
          <a:schemeClr val="tx2"/>
        </a:solidFill>
      </dgm:spPr>
      <dgm:t>
        <a:bodyPr/>
        <a:lstStyle/>
        <a:p>
          <a:r>
            <a:rPr lang="en-US" b="1" i="0" baseline="0"/>
            <a:t>Missing Data Handling:</a:t>
          </a:r>
          <a:endParaRPr lang="en-US"/>
        </a:p>
      </dgm:t>
    </dgm:pt>
    <dgm:pt modelId="{3EC0AF79-811D-4A75-8AB2-E8BB9EC6BD71}" type="parTrans" cxnId="{13FF39DF-2901-405E-8E2C-39ECD59C2E57}">
      <dgm:prSet/>
      <dgm:spPr/>
      <dgm:t>
        <a:bodyPr/>
        <a:lstStyle/>
        <a:p>
          <a:endParaRPr lang="en-US"/>
        </a:p>
      </dgm:t>
    </dgm:pt>
    <dgm:pt modelId="{C7C31631-644A-4CA5-8821-C570F3A4760C}" type="sibTrans" cxnId="{13FF39DF-2901-405E-8E2C-39ECD59C2E57}">
      <dgm:prSet/>
      <dgm:spPr/>
      <dgm:t>
        <a:bodyPr/>
        <a:lstStyle/>
        <a:p>
          <a:endParaRPr lang="en-US"/>
        </a:p>
      </dgm:t>
    </dgm:pt>
    <dgm:pt modelId="{9FF3C06A-DC55-4730-89AD-B029596E0373}">
      <dgm:prSet/>
      <dgm:spPr>
        <a:solidFill>
          <a:schemeClr val="tx2"/>
        </a:solidFill>
      </dgm:spPr>
      <dgm:t>
        <a:bodyPr/>
        <a:lstStyle/>
        <a:p>
          <a:r>
            <a:rPr lang="en-US" b="1" i="0" baseline="0"/>
            <a:t>Overview of Missing Data:</a:t>
          </a:r>
          <a:endParaRPr lang="en-US"/>
        </a:p>
      </dgm:t>
    </dgm:pt>
    <dgm:pt modelId="{765090C6-155F-4161-A882-E25BD8E29763}" type="parTrans" cxnId="{9D74BC06-3707-42A3-99E3-9FC24509499F}">
      <dgm:prSet/>
      <dgm:spPr/>
      <dgm:t>
        <a:bodyPr/>
        <a:lstStyle/>
        <a:p>
          <a:endParaRPr lang="en-US"/>
        </a:p>
      </dgm:t>
    </dgm:pt>
    <dgm:pt modelId="{ECEA9581-E15A-4487-BE65-74360E22EB41}" type="sibTrans" cxnId="{9D74BC06-3707-42A3-99E3-9FC24509499F}">
      <dgm:prSet/>
      <dgm:spPr/>
      <dgm:t>
        <a:bodyPr/>
        <a:lstStyle/>
        <a:p>
          <a:endParaRPr lang="en-US"/>
        </a:p>
      </dgm:t>
    </dgm:pt>
    <dgm:pt modelId="{9AE4FD11-88A3-4985-8D10-AD2F9D93AC03}">
      <dgm:prSet/>
      <dgm:spPr/>
      <dgm:t>
        <a:bodyPr/>
        <a:lstStyle/>
        <a:p>
          <a:r>
            <a:rPr lang="en-US" b="0" i="0" baseline="0"/>
            <a:t>Significant missing values in columns like </a:t>
          </a:r>
          <a:r>
            <a:rPr lang="en-US" b="1" i="0" baseline="0"/>
            <a:t>RNTP</a:t>
          </a:r>
          <a:r>
            <a:rPr lang="en-US" b="0" i="0" baseline="0"/>
            <a:t>, </a:t>
          </a:r>
          <a:r>
            <a:rPr lang="en-US" b="1" i="0" baseline="0"/>
            <a:t>WORKSTAT</a:t>
          </a:r>
          <a:r>
            <a:rPr lang="en-US" b="0" i="0" baseline="0"/>
            <a:t>, and </a:t>
          </a:r>
          <a:r>
            <a:rPr lang="en-US" b="1" i="0" baseline="0"/>
            <a:t>NPF</a:t>
          </a:r>
          <a:r>
            <a:rPr lang="en-US" b="0" i="0" baseline="0"/>
            <a:t>.</a:t>
          </a:r>
          <a:endParaRPr lang="en-US"/>
        </a:p>
      </dgm:t>
    </dgm:pt>
    <dgm:pt modelId="{2AE0EBA8-0C75-4266-A7EC-4B7F90BD280B}" type="parTrans" cxnId="{01C528D0-5C79-4F52-862D-C096A5772B13}">
      <dgm:prSet/>
      <dgm:spPr/>
      <dgm:t>
        <a:bodyPr/>
        <a:lstStyle/>
        <a:p>
          <a:endParaRPr lang="en-US"/>
        </a:p>
      </dgm:t>
    </dgm:pt>
    <dgm:pt modelId="{8C6E8D3C-FA78-4AC1-86CD-0340C6213413}" type="sibTrans" cxnId="{01C528D0-5C79-4F52-862D-C096A5772B13}">
      <dgm:prSet/>
      <dgm:spPr/>
      <dgm:t>
        <a:bodyPr/>
        <a:lstStyle/>
        <a:p>
          <a:endParaRPr lang="en-US"/>
        </a:p>
      </dgm:t>
    </dgm:pt>
    <dgm:pt modelId="{044FA476-162B-4318-B547-827487AD51F2}">
      <dgm:prSet/>
      <dgm:spPr/>
      <dgm:t>
        <a:bodyPr/>
        <a:lstStyle/>
        <a:p>
          <a:r>
            <a:rPr lang="en-US" b="0" i="0" baseline="0"/>
            <a:t>Missing data proportions range from minor (e.g., </a:t>
          </a:r>
          <a:r>
            <a:rPr lang="en-US" b="1" i="0" baseline="0"/>
            <a:t>ELEP</a:t>
          </a:r>
          <a:r>
            <a:rPr lang="en-US" b="0" i="0" baseline="0"/>
            <a:t> 20.2%) to major (e.g., </a:t>
          </a:r>
          <a:r>
            <a:rPr lang="en-US" b="1" i="0" baseline="0"/>
            <a:t>RNTP</a:t>
          </a:r>
          <a:r>
            <a:rPr lang="en-US" b="0" i="0" baseline="0"/>
            <a:t> 75.7%).</a:t>
          </a:r>
          <a:endParaRPr lang="en-US"/>
        </a:p>
      </dgm:t>
    </dgm:pt>
    <dgm:pt modelId="{FD76F95A-0F94-4A6D-8533-0EE00D583B9B}" type="parTrans" cxnId="{401C403B-8088-4C45-96AB-097E54033D28}">
      <dgm:prSet/>
      <dgm:spPr/>
      <dgm:t>
        <a:bodyPr/>
        <a:lstStyle/>
        <a:p>
          <a:endParaRPr lang="en-US"/>
        </a:p>
      </dgm:t>
    </dgm:pt>
    <dgm:pt modelId="{E4B9F538-F328-4B6C-8ED2-E390767EECE0}" type="sibTrans" cxnId="{401C403B-8088-4C45-96AB-097E54033D28}">
      <dgm:prSet/>
      <dgm:spPr/>
      <dgm:t>
        <a:bodyPr/>
        <a:lstStyle/>
        <a:p>
          <a:endParaRPr lang="en-US"/>
        </a:p>
      </dgm:t>
    </dgm:pt>
    <dgm:pt modelId="{F662F7D3-3EE1-44E1-813E-312200D2CD45}">
      <dgm:prSet/>
      <dgm:spPr>
        <a:solidFill>
          <a:schemeClr val="tx2"/>
        </a:solidFill>
      </dgm:spPr>
      <dgm:t>
        <a:bodyPr/>
        <a:lstStyle/>
        <a:p>
          <a:r>
            <a:rPr lang="en-US" b="1" i="0" baseline="0"/>
            <a:t>Actions Taken:</a:t>
          </a:r>
          <a:endParaRPr lang="en-US"/>
        </a:p>
      </dgm:t>
    </dgm:pt>
    <dgm:pt modelId="{A8E111FB-02B4-4A76-AFE7-55695C86E341}" type="parTrans" cxnId="{EF5FDDD5-BC4A-486D-A636-C116D9FE0381}">
      <dgm:prSet/>
      <dgm:spPr/>
      <dgm:t>
        <a:bodyPr/>
        <a:lstStyle/>
        <a:p>
          <a:endParaRPr lang="en-US"/>
        </a:p>
      </dgm:t>
    </dgm:pt>
    <dgm:pt modelId="{07B4B739-0430-4D07-9C40-743B3F5EEB9F}" type="sibTrans" cxnId="{EF5FDDD5-BC4A-486D-A636-C116D9FE0381}">
      <dgm:prSet/>
      <dgm:spPr/>
      <dgm:t>
        <a:bodyPr/>
        <a:lstStyle/>
        <a:p>
          <a:endParaRPr lang="en-US"/>
        </a:p>
      </dgm:t>
    </dgm:pt>
    <dgm:pt modelId="{ABD35587-A323-4F89-9FA7-66EA7497237A}">
      <dgm:prSet/>
      <dgm:spPr/>
      <dgm:t>
        <a:bodyPr/>
        <a:lstStyle/>
        <a:p>
          <a:r>
            <a:rPr lang="en-US" b="0" i="0" baseline="0"/>
            <a:t>Columns with very high missing rates like </a:t>
          </a:r>
          <a:r>
            <a:rPr lang="en-US" b="1" i="0" baseline="0"/>
            <a:t>RNTP</a:t>
          </a:r>
          <a:r>
            <a:rPr lang="en-US" b="0" i="0" baseline="0"/>
            <a:t> have been handled specifically.</a:t>
          </a:r>
          <a:endParaRPr lang="en-US"/>
        </a:p>
      </dgm:t>
    </dgm:pt>
    <dgm:pt modelId="{215DE7D4-E73C-42E0-8EDC-7767DAD9338E}" type="parTrans" cxnId="{37A8967C-76DF-4DD3-BC66-F294186AFE29}">
      <dgm:prSet/>
      <dgm:spPr/>
      <dgm:t>
        <a:bodyPr/>
        <a:lstStyle/>
        <a:p>
          <a:endParaRPr lang="en-US"/>
        </a:p>
      </dgm:t>
    </dgm:pt>
    <dgm:pt modelId="{EC033452-D3A2-4F1F-82FF-667D5FBE406B}" type="sibTrans" cxnId="{37A8967C-76DF-4DD3-BC66-F294186AFE29}">
      <dgm:prSet/>
      <dgm:spPr/>
      <dgm:t>
        <a:bodyPr/>
        <a:lstStyle/>
        <a:p>
          <a:endParaRPr lang="en-US"/>
        </a:p>
      </dgm:t>
    </dgm:pt>
    <dgm:pt modelId="{3FDCEA54-1ACF-40A4-AC9F-0110B7B82635}">
      <dgm:prSet/>
      <dgm:spPr/>
      <dgm:t>
        <a:bodyPr/>
        <a:lstStyle/>
        <a:p>
          <a:r>
            <a:rPr lang="en-US" b="1" i="0" baseline="0"/>
            <a:t>HINCP</a:t>
          </a:r>
          <a:r>
            <a:rPr lang="en-US" b="0" i="0" baseline="0"/>
            <a:t> (Household Income) column missing values were dropped to ensure data integrity for income predictions.</a:t>
          </a:r>
          <a:endParaRPr lang="en-US"/>
        </a:p>
      </dgm:t>
    </dgm:pt>
    <dgm:pt modelId="{5BCA6E58-7141-4EA5-9353-32BEF24FB696}" type="parTrans" cxnId="{165A1059-2EAD-4488-9FA4-618D059E949D}">
      <dgm:prSet/>
      <dgm:spPr/>
      <dgm:t>
        <a:bodyPr/>
        <a:lstStyle/>
        <a:p>
          <a:endParaRPr lang="en-US"/>
        </a:p>
      </dgm:t>
    </dgm:pt>
    <dgm:pt modelId="{B3923DEC-7DE6-47EE-A480-847FAC18CBC5}" type="sibTrans" cxnId="{165A1059-2EAD-4488-9FA4-618D059E949D}">
      <dgm:prSet/>
      <dgm:spPr/>
      <dgm:t>
        <a:bodyPr/>
        <a:lstStyle/>
        <a:p>
          <a:endParaRPr lang="en-US"/>
        </a:p>
      </dgm:t>
    </dgm:pt>
    <dgm:pt modelId="{C5B98D76-1C32-41BB-8541-833DD4C50988}" type="pres">
      <dgm:prSet presAssocID="{C2C945C9-87BD-456A-845D-D37DC9B6569F}" presName="linear" presStyleCnt="0">
        <dgm:presLayoutVars>
          <dgm:dir/>
          <dgm:animLvl val="lvl"/>
          <dgm:resizeHandles val="exact"/>
        </dgm:presLayoutVars>
      </dgm:prSet>
      <dgm:spPr/>
    </dgm:pt>
    <dgm:pt modelId="{22E185E3-5010-4B9E-8331-6851A6DA884B}" type="pres">
      <dgm:prSet presAssocID="{E35B0F60-0B3E-4E15-9264-2B96D80D817D}" presName="parentLin" presStyleCnt="0"/>
      <dgm:spPr/>
    </dgm:pt>
    <dgm:pt modelId="{BA8B0C73-CB90-4AE6-A6F8-DB3FE62982F1}" type="pres">
      <dgm:prSet presAssocID="{E35B0F60-0B3E-4E15-9264-2B96D80D817D}" presName="parentLeftMargin" presStyleLbl="node1" presStyleIdx="0" presStyleCnt="4"/>
      <dgm:spPr/>
    </dgm:pt>
    <dgm:pt modelId="{7AA8CD23-0BBE-42DF-9E37-611AEB651244}" type="pres">
      <dgm:prSet presAssocID="{E35B0F60-0B3E-4E15-9264-2B96D80D817D}" presName="parentText" presStyleLbl="node1" presStyleIdx="0" presStyleCnt="4">
        <dgm:presLayoutVars>
          <dgm:chMax val="0"/>
          <dgm:bulletEnabled val="1"/>
        </dgm:presLayoutVars>
      </dgm:prSet>
      <dgm:spPr/>
    </dgm:pt>
    <dgm:pt modelId="{F11F54EC-EF4E-49DE-88D4-1C9B100574DE}" type="pres">
      <dgm:prSet presAssocID="{E35B0F60-0B3E-4E15-9264-2B96D80D817D}" presName="negativeSpace" presStyleCnt="0"/>
      <dgm:spPr/>
    </dgm:pt>
    <dgm:pt modelId="{DA0BC9E1-A8AF-4AFD-918D-59D083AEF2DF}" type="pres">
      <dgm:prSet presAssocID="{E35B0F60-0B3E-4E15-9264-2B96D80D817D}" presName="childText" presStyleLbl="conFgAcc1" presStyleIdx="0" presStyleCnt="4">
        <dgm:presLayoutVars>
          <dgm:bulletEnabled val="1"/>
        </dgm:presLayoutVars>
      </dgm:prSet>
      <dgm:spPr/>
    </dgm:pt>
    <dgm:pt modelId="{AFB81C06-DFF4-413D-B7AF-22D7BFC3FD68}" type="pres">
      <dgm:prSet presAssocID="{F2C72EBA-666B-431F-8E9C-B824811B3A58}" presName="spaceBetweenRectangles" presStyleCnt="0"/>
      <dgm:spPr/>
    </dgm:pt>
    <dgm:pt modelId="{4906E752-1291-474A-B7D7-2F6448FB4073}" type="pres">
      <dgm:prSet presAssocID="{77212357-6664-4AEF-86FE-6C2378C3DAA9}" presName="parentLin" presStyleCnt="0"/>
      <dgm:spPr/>
    </dgm:pt>
    <dgm:pt modelId="{9F111FD0-C4CC-42FB-8CDF-ABF412E938BD}" type="pres">
      <dgm:prSet presAssocID="{77212357-6664-4AEF-86FE-6C2378C3DAA9}" presName="parentLeftMargin" presStyleLbl="node1" presStyleIdx="0" presStyleCnt="4"/>
      <dgm:spPr/>
    </dgm:pt>
    <dgm:pt modelId="{A26D456E-EC1A-417E-87B3-13757121C585}" type="pres">
      <dgm:prSet presAssocID="{77212357-6664-4AEF-86FE-6C2378C3DAA9}" presName="parentText" presStyleLbl="node1" presStyleIdx="1" presStyleCnt="4">
        <dgm:presLayoutVars>
          <dgm:chMax val="0"/>
          <dgm:bulletEnabled val="1"/>
        </dgm:presLayoutVars>
      </dgm:prSet>
      <dgm:spPr/>
    </dgm:pt>
    <dgm:pt modelId="{70C45131-75A7-4042-A70C-4523094DC808}" type="pres">
      <dgm:prSet presAssocID="{77212357-6664-4AEF-86FE-6C2378C3DAA9}" presName="negativeSpace" presStyleCnt="0"/>
      <dgm:spPr/>
    </dgm:pt>
    <dgm:pt modelId="{8CC4C55F-C866-4BCC-8782-958BE0200C41}" type="pres">
      <dgm:prSet presAssocID="{77212357-6664-4AEF-86FE-6C2378C3DAA9}" presName="childText" presStyleLbl="conFgAcc1" presStyleIdx="1" presStyleCnt="4">
        <dgm:presLayoutVars>
          <dgm:bulletEnabled val="1"/>
        </dgm:presLayoutVars>
      </dgm:prSet>
      <dgm:spPr/>
    </dgm:pt>
    <dgm:pt modelId="{27ABF764-0AD2-4C7A-9102-AFB3D4FFBC55}" type="pres">
      <dgm:prSet presAssocID="{C7C31631-644A-4CA5-8821-C570F3A4760C}" presName="spaceBetweenRectangles" presStyleCnt="0"/>
      <dgm:spPr/>
    </dgm:pt>
    <dgm:pt modelId="{4AFFD8FD-46FB-494D-981F-9E9ECFFADB95}" type="pres">
      <dgm:prSet presAssocID="{9FF3C06A-DC55-4730-89AD-B029596E0373}" presName="parentLin" presStyleCnt="0"/>
      <dgm:spPr/>
    </dgm:pt>
    <dgm:pt modelId="{7D93E44A-0D04-4B52-85A5-573E24A92C0B}" type="pres">
      <dgm:prSet presAssocID="{9FF3C06A-DC55-4730-89AD-B029596E0373}" presName="parentLeftMargin" presStyleLbl="node1" presStyleIdx="1" presStyleCnt="4"/>
      <dgm:spPr/>
    </dgm:pt>
    <dgm:pt modelId="{8BC6FCFC-A93F-4B98-855B-357C4CA5E590}" type="pres">
      <dgm:prSet presAssocID="{9FF3C06A-DC55-4730-89AD-B029596E0373}" presName="parentText" presStyleLbl="node1" presStyleIdx="2" presStyleCnt="4">
        <dgm:presLayoutVars>
          <dgm:chMax val="0"/>
          <dgm:bulletEnabled val="1"/>
        </dgm:presLayoutVars>
      </dgm:prSet>
      <dgm:spPr/>
    </dgm:pt>
    <dgm:pt modelId="{BC509028-7438-48AA-AA30-5842A201122C}" type="pres">
      <dgm:prSet presAssocID="{9FF3C06A-DC55-4730-89AD-B029596E0373}" presName="negativeSpace" presStyleCnt="0"/>
      <dgm:spPr/>
    </dgm:pt>
    <dgm:pt modelId="{8DB4B198-DA9C-4FB0-B5EE-201C2FE34988}" type="pres">
      <dgm:prSet presAssocID="{9FF3C06A-DC55-4730-89AD-B029596E0373}" presName="childText" presStyleLbl="conFgAcc1" presStyleIdx="2" presStyleCnt="4">
        <dgm:presLayoutVars>
          <dgm:bulletEnabled val="1"/>
        </dgm:presLayoutVars>
      </dgm:prSet>
      <dgm:spPr/>
    </dgm:pt>
    <dgm:pt modelId="{75517693-00F8-4A2B-B9F5-D9059B189EA4}" type="pres">
      <dgm:prSet presAssocID="{ECEA9581-E15A-4487-BE65-74360E22EB41}" presName="spaceBetweenRectangles" presStyleCnt="0"/>
      <dgm:spPr/>
    </dgm:pt>
    <dgm:pt modelId="{5813D66F-67F9-4C42-992C-CECCAD416448}" type="pres">
      <dgm:prSet presAssocID="{F662F7D3-3EE1-44E1-813E-312200D2CD45}" presName="parentLin" presStyleCnt="0"/>
      <dgm:spPr/>
    </dgm:pt>
    <dgm:pt modelId="{3178E3DA-F839-489F-87D1-0031E061E39E}" type="pres">
      <dgm:prSet presAssocID="{F662F7D3-3EE1-44E1-813E-312200D2CD45}" presName="parentLeftMargin" presStyleLbl="node1" presStyleIdx="2" presStyleCnt="4"/>
      <dgm:spPr/>
    </dgm:pt>
    <dgm:pt modelId="{700CF7A8-3DC9-4820-AD67-EF59A3A88540}" type="pres">
      <dgm:prSet presAssocID="{F662F7D3-3EE1-44E1-813E-312200D2CD45}" presName="parentText" presStyleLbl="node1" presStyleIdx="3" presStyleCnt="4">
        <dgm:presLayoutVars>
          <dgm:chMax val="0"/>
          <dgm:bulletEnabled val="1"/>
        </dgm:presLayoutVars>
      </dgm:prSet>
      <dgm:spPr/>
    </dgm:pt>
    <dgm:pt modelId="{B3914EEB-5563-4472-83E3-9F7B1D89DFC1}" type="pres">
      <dgm:prSet presAssocID="{F662F7D3-3EE1-44E1-813E-312200D2CD45}" presName="negativeSpace" presStyleCnt="0"/>
      <dgm:spPr/>
    </dgm:pt>
    <dgm:pt modelId="{3A9FBC66-6A79-4F88-AA03-9158824E893A}" type="pres">
      <dgm:prSet presAssocID="{F662F7D3-3EE1-44E1-813E-312200D2CD45}" presName="childText" presStyleLbl="conFgAcc1" presStyleIdx="3" presStyleCnt="4">
        <dgm:presLayoutVars>
          <dgm:bulletEnabled val="1"/>
        </dgm:presLayoutVars>
      </dgm:prSet>
      <dgm:spPr/>
    </dgm:pt>
  </dgm:ptLst>
  <dgm:cxnLst>
    <dgm:cxn modelId="{3F1BFD05-0CEA-46A3-B425-68388F488825}" type="presOf" srcId="{9FF3C06A-DC55-4730-89AD-B029596E0373}" destId="{8BC6FCFC-A93F-4B98-855B-357C4CA5E590}" srcOrd="1" destOrd="0" presId="urn:microsoft.com/office/officeart/2005/8/layout/list1"/>
    <dgm:cxn modelId="{9D74BC06-3707-42A3-99E3-9FC24509499F}" srcId="{C2C945C9-87BD-456A-845D-D37DC9B6569F}" destId="{9FF3C06A-DC55-4730-89AD-B029596E0373}" srcOrd="2" destOrd="0" parTransId="{765090C6-155F-4161-A882-E25BD8E29763}" sibTransId="{ECEA9581-E15A-4487-BE65-74360E22EB41}"/>
    <dgm:cxn modelId="{EC41C829-D89C-46A0-8383-0D52589C2C56}" type="presOf" srcId="{ABD35587-A323-4F89-9FA7-66EA7497237A}" destId="{3A9FBC66-6A79-4F88-AA03-9158824E893A}" srcOrd="0" destOrd="0" presId="urn:microsoft.com/office/officeart/2005/8/layout/list1"/>
    <dgm:cxn modelId="{296B7A3A-63A5-4762-A39B-F932239B4DF9}" srcId="{E35B0F60-0B3E-4E15-9264-2B96D80D817D}" destId="{9C49A3E7-E158-430E-8645-82B1197D074E}" srcOrd="0" destOrd="0" parTransId="{4BDEF06D-F828-4F86-8CCA-B4E390295FE1}" sibTransId="{32CA16C2-C08D-48E7-AFE9-4536D77AA88A}"/>
    <dgm:cxn modelId="{401C403B-8088-4C45-96AB-097E54033D28}" srcId="{9FF3C06A-DC55-4730-89AD-B029596E0373}" destId="{044FA476-162B-4318-B547-827487AD51F2}" srcOrd="1" destOrd="0" parTransId="{FD76F95A-0F94-4A6D-8533-0EE00D583B9B}" sibTransId="{E4B9F538-F328-4B6C-8ED2-E390767EECE0}"/>
    <dgm:cxn modelId="{165A1059-2EAD-4488-9FA4-618D059E949D}" srcId="{F662F7D3-3EE1-44E1-813E-312200D2CD45}" destId="{3FDCEA54-1ACF-40A4-AC9F-0110B7B82635}" srcOrd="1" destOrd="0" parTransId="{5BCA6E58-7141-4EA5-9353-32BEF24FB696}" sibTransId="{B3923DEC-7DE6-47EE-A480-847FAC18CBC5}"/>
    <dgm:cxn modelId="{271F6366-D6DA-49DA-8CC9-70F970406B78}" type="presOf" srcId="{E35B0F60-0B3E-4E15-9264-2B96D80D817D}" destId="{BA8B0C73-CB90-4AE6-A6F8-DB3FE62982F1}" srcOrd="0" destOrd="0" presId="urn:microsoft.com/office/officeart/2005/8/layout/list1"/>
    <dgm:cxn modelId="{5776BE69-1FE7-464C-A224-7E8A34F23D04}" type="presOf" srcId="{3FDCEA54-1ACF-40A4-AC9F-0110B7B82635}" destId="{3A9FBC66-6A79-4F88-AA03-9158824E893A}" srcOrd="0" destOrd="1" presId="urn:microsoft.com/office/officeart/2005/8/layout/list1"/>
    <dgm:cxn modelId="{37A8967C-76DF-4DD3-BC66-F294186AFE29}" srcId="{F662F7D3-3EE1-44E1-813E-312200D2CD45}" destId="{ABD35587-A323-4F89-9FA7-66EA7497237A}" srcOrd="0" destOrd="0" parTransId="{215DE7D4-E73C-42E0-8EDC-7767DAD9338E}" sibTransId="{EC033452-D3A2-4F1F-82FF-667D5FBE406B}"/>
    <dgm:cxn modelId="{FB3A2984-DB85-45F0-AE04-00509039A695}" srcId="{C2C945C9-87BD-456A-845D-D37DC9B6569F}" destId="{E35B0F60-0B3E-4E15-9264-2B96D80D817D}" srcOrd="0" destOrd="0" parTransId="{89224B43-9DAF-4938-9DDF-6EBECBDCCCD9}" sibTransId="{F2C72EBA-666B-431F-8E9C-B824811B3A58}"/>
    <dgm:cxn modelId="{9BE9EF87-C37C-4B5C-9EEE-9A98FCF21B12}" type="presOf" srcId="{9FF3C06A-DC55-4730-89AD-B029596E0373}" destId="{7D93E44A-0D04-4B52-85A5-573E24A92C0B}" srcOrd="0" destOrd="0" presId="urn:microsoft.com/office/officeart/2005/8/layout/list1"/>
    <dgm:cxn modelId="{13D20390-39DD-457F-A917-0B58ECBCB221}" type="presOf" srcId="{044FA476-162B-4318-B547-827487AD51F2}" destId="{8DB4B198-DA9C-4FB0-B5EE-201C2FE34988}" srcOrd="0" destOrd="1" presId="urn:microsoft.com/office/officeart/2005/8/layout/list1"/>
    <dgm:cxn modelId="{7C449C95-C880-4DDA-BF3A-7FE68372CC96}" type="presOf" srcId="{77212357-6664-4AEF-86FE-6C2378C3DAA9}" destId="{9F111FD0-C4CC-42FB-8CDF-ABF412E938BD}" srcOrd="0" destOrd="0" presId="urn:microsoft.com/office/officeart/2005/8/layout/list1"/>
    <dgm:cxn modelId="{BD608BA2-9AEA-45F2-B8BE-E2FAEB02F7D3}" type="presOf" srcId="{C2C945C9-87BD-456A-845D-D37DC9B6569F}" destId="{C5B98D76-1C32-41BB-8541-833DD4C50988}" srcOrd="0" destOrd="0" presId="urn:microsoft.com/office/officeart/2005/8/layout/list1"/>
    <dgm:cxn modelId="{196C4CAF-C556-4EF7-AB62-4FDA37D14F88}" type="presOf" srcId="{77212357-6664-4AEF-86FE-6C2378C3DAA9}" destId="{A26D456E-EC1A-417E-87B3-13757121C585}" srcOrd="1" destOrd="0" presId="urn:microsoft.com/office/officeart/2005/8/layout/list1"/>
    <dgm:cxn modelId="{9E136BC1-1B6A-4C5A-9661-1444C51AD7F2}" type="presOf" srcId="{F662F7D3-3EE1-44E1-813E-312200D2CD45}" destId="{700CF7A8-3DC9-4820-AD67-EF59A3A88540}" srcOrd="1" destOrd="0" presId="urn:microsoft.com/office/officeart/2005/8/layout/list1"/>
    <dgm:cxn modelId="{E8D010CC-414C-4ADF-A810-582B3B3950D6}" type="presOf" srcId="{E35B0F60-0B3E-4E15-9264-2B96D80D817D}" destId="{7AA8CD23-0BBE-42DF-9E37-611AEB651244}" srcOrd="1" destOrd="0" presId="urn:microsoft.com/office/officeart/2005/8/layout/list1"/>
    <dgm:cxn modelId="{01C528D0-5C79-4F52-862D-C096A5772B13}" srcId="{9FF3C06A-DC55-4730-89AD-B029596E0373}" destId="{9AE4FD11-88A3-4985-8D10-AD2F9D93AC03}" srcOrd="0" destOrd="0" parTransId="{2AE0EBA8-0C75-4266-A7EC-4B7F90BD280B}" sibTransId="{8C6E8D3C-FA78-4AC1-86CD-0340C6213413}"/>
    <dgm:cxn modelId="{7CAF97D3-B3C1-4E23-A342-59AF4FD38898}" type="presOf" srcId="{F662F7D3-3EE1-44E1-813E-312200D2CD45}" destId="{3178E3DA-F839-489F-87D1-0031E061E39E}" srcOrd="0" destOrd="0" presId="urn:microsoft.com/office/officeart/2005/8/layout/list1"/>
    <dgm:cxn modelId="{66C002D5-A5FE-4BAB-9306-FC39CA538161}" type="presOf" srcId="{9AE4FD11-88A3-4985-8D10-AD2F9D93AC03}" destId="{8DB4B198-DA9C-4FB0-B5EE-201C2FE34988}" srcOrd="0" destOrd="0" presId="urn:microsoft.com/office/officeart/2005/8/layout/list1"/>
    <dgm:cxn modelId="{EF5FDDD5-BC4A-486D-A636-C116D9FE0381}" srcId="{C2C945C9-87BD-456A-845D-D37DC9B6569F}" destId="{F662F7D3-3EE1-44E1-813E-312200D2CD45}" srcOrd="3" destOrd="0" parTransId="{A8E111FB-02B4-4A76-AFE7-55695C86E341}" sibTransId="{07B4B739-0430-4D07-9C40-743B3F5EEB9F}"/>
    <dgm:cxn modelId="{13FF39DF-2901-405E-8E2C-39ECD59C2E57}" srcId="{C2C945C9-87BD-456A-845D-D37DC9B6569F}" destId="{77212357-6664-4AEF-86FE-6C2378C3DAA9}" srcOrd="1" destOrd="0" parTransId="{3EC0AF79-811D-4A75-8AB2-E8BB9EC6BD71}" sibTransId="{C7C31631-644A-4CA5-8821-C570F3A4760C}"/>
    <dgm:cxn modelId="{B07360FD-0BA9-4C64-8DF5-68D57C541233}" type="presOf" srcId="{9C49A3E7-E158-430E-8645-82B1197D074E}" destId="{DA0BC9E1-A8AF-4AFD-918D-59D083AEF2DF}" srcOrd="0" destOrd="0" presId="urn:microsoft.com/office/officeart/2005/8/layout/list1"/>
    <dgm:cxn modelId="{100B1FB5-A014-4A14-8F74-C2C67BEAD4A1}" type="presParOf" srcId="{C5B98D76-1C32-41BB-8541-833DD4C50988}" destId="{22E185E3-5010-4B9E-8331-6851A6DA884B}" srcOrd="0" destOrd="0" presId="urn:microsoft.com/office/officeart/2005/8/layout/list1"/>
    <dgm:cxn modelId="{50A678BE-2600-47B6-8834-BF8EDF6186C5}" type="presParOf" srcId="{22E185E3-5010-4B9E-8331-6851A6DA884B}" destId="{BA8B0C73-CB90-4AE6-A6F8-DB3FE62982F1}" srcOrd="0" destOrd="0" presId="urn:microsoft.com/office/officeart/2005/8/layout/list1"/>
    <dgm:cxn modelId="{286FF984-1BAA-4A44-AD0A-547744E7FDE6}" type="presParOf" srcId="{22E185E3-5010-4B9E-8331-6851A6DA884B}" destId="{7AA8CD23-0BBE-42DF-9E37-611AEB651244}" srcOrd="1" destOrd="0" presId="urn:microsoft.com/office/officeart/2005/8/layout/list1"/>
    <dgm:cxn modelId="{603C6752-C183-42E9-BB81-ED495C27010B}" type="presParOf" srcId="{C5B98D76-1C32-41BB-8541-833DD4C50988}" destId="{F11F54EC-EF4E-49DE-88D4-1C9B100574DE}" srcOrd="1" destOrd="0" presId="urn:microsoft.com/office/officeart/2005/8/layout/list1"/>
    <dgm:cxn modelId="{4326D8C5-100E-40B3-904F-9CAF9331E17F}" type="presParOf" srcId="{C5B98D76-1C32-41BB-8541-833DD4C50988}" destId="{DA0BC9E1-A8AF-4AFD-918D-59D083AEF2DF}" srcOrd="2" destOrd="0" presId="urn:microsoft.com/office/officeart/2005/8/layout/list1"/>
    <dgm:cxn modelId="{5E173DEE-4347-45B1-841B-93B180DBE665}" type="presParOf" srcId="{C5B98D76-1C32-41BB-8541-833DD4C50988}" destId="{AFB81C06-DFF4-413D-B7AF-22D7BFC3FD68}" srcOrd="3" destOrd="0" presId="urn:microsoft.com/office/officeart/2005/8/layout/list1"/>
    <dgm:cxn modelId="{EA6B9BC0-7464-49F2-BC65-DD8B79658D4F}" type="presParOf" srcId="{C5B98D76-1C32-41BB-8541-833DD4C50988}" destId="{4906E752-1291-474A-B7D7-2F6448FB4073}" srcOrd="4" destOrd="0" presId="urn:microsoft.com/office/officeart/2005/8/layout/list1"/>
    <dgm:cxn modelId="{71009A7C-FB22-4266-B9C1-FA35C36BF26D}" type="presParOf" srcId="{4906E752-1291-474A-B7D7-2F6448FB4073}" destId="{9F111FD0-C4CC-42FB-8CDF-ABF412E938BD}" srcOrd="0" destOrd="0" presId="urn:microsoft.com/office/officeart/2005/8/layout/list1"/>
    <dgm:cxn modelId="{1CD72137-730E-4846-B387-352EB0390A3B}" type="presParOf" srcId="{4906E752-1291-474A-B7D7-2F6448FB4073}" destId="{A26D456E-EC1A-417E-87B3-13757121C585}" srcOrd="1" destOrd="0" presId="urn:microsoft.com/office/officeart/2005/8/layout/list1"/>
    <dgm:cxn modelId="{7EBC8E1D-B81B-481B-B3AE-729102A04B84}" type="presParOf" srcId="{C5B98D76-1C32-41BB-8541-833DD4C50988}" destId="{70C45131-75A7-4042-A70C-4523094DC808}" srcOrd="5" destOrd="0" presId="urn:microsoft.com/office/officeart/2005/8/layout/list1"/>
    <dgm:cxn modelId="{524BD72C-91CE-4B5B-BEC5-693B46C8DAC9}" type="presParOf" srcId="{C5B98D76-1C32-41BB-8541-833DD4C50988}" destId="{8CC4C55F-C866-4BCC-8782-958BE0200C41}" srcOrd="6" destOrd="0" presId="urn:microsoft.com/office/officeart/2005/8/layout/list1"/>
    <dgm:cxn modelId="{6DFE35A2-530A-4F93-AB62-78694E228951}" type="presParOf" srcId="{C5B98D76-1C32-41BB-8541-833DD4C50988}" destId="{27ABF764-0AD2-4C7A-9102-AFB3D4FFBC55}" srcOrd="7" destOrd="0" presId="urn:microsoft.com/office/officeart/2005/8/layout/list1"/>
    <dgm:cxn modelId="{CBA8FEDF-0E13-4D45-A3F0-7957D5E6CA65}" type="presParOf" srcId="{C5B98D76-1C32-41BB-8541-833DD4C50988}" destId="{4AFFD8FD-46FB-494D-981F-9E9ECFFADB95}" srcOrd="8" destOrd="0" presId="urn:microsoft.com/office/officeart/2005/8/layout/list1"/>
    <dgm:cxn modelId="{441C5201-C601-41D6-8F48-2EFF7F062FA8}" type="presParOf" srcId="{4AFFD8FD-46FB-494D-981F-9E9ECFFADB95}" destId="{7D93E44A-0D04-4B52-85A5-573E24A92C0B}" srcOrd="0" destOrd="0" presId="urn:microsoft.com/office/officeart/2005/8/layout/list1"/>
    <dgm:cxn modelId="{CFF09796-E547-45D6-A76F-E8BC9E24F4F7}" type="presParOf" srcId="{4AFFD8FD-46FB-494D-981F-9E9ECFFADB95}" destId="{8BC6FCFC-A93F-4B98-855B-357C4CA5E590}" srcOrd="1" destOrd="0" presId="urn:microsoft.com/office/officeart/2005/8/layout/list1"/>
    <dgm:cxn modelId="{ABFBC521-E6AD-4262-BC66-257709B23CD9}" type="presParOf" srcId="{C5B98D76-1C32-41BB-8541-833DD4C50988}" destId="{BC509028-7438-48AA-AA30-5842A201122C}" srcOrd="9" destOrd="0" presId="urn:microsoft.com/office/officeart/2005/8/layout/list1"/>
    <dgm:cxn modelId="{DACE84B3-8A59-4D5A-BA1B-514E681E0820}" type="presParOf" srcId="{C5B98D76-1C32-41BB-8541-833DD4C50988}" destId="{8DB4B198-DA9C-4FB0-B5EE-201C2FE34988}" srcOrd="10" destOrd="0" presId="urn:microsoft.com/office/officeart/2005/8/layout/list1"/>
    <dgm:cxn modelId="{D4B43DD5-6E92-420D-83BB-BE84B0718275}" type="presParOf" srcId="{C5B98D76-1C32-41BB-8541-833DD4C50988}" destId="{75517693-00F8-4A2B-B9F5-D9059B189EA4}" srcOrd="11" destOrd="0" presId="urn:microsoft.com/office/officeart/2005/8/layout/list1"/>
    <dgm:cxn modelId="{DB366350-621E-47E3-9FAE-30D2A1D39C13}" type="presParOf" srcId="{C5B98D76-1C32-41BB-8541-833DD4C50988}" destId="{5813D66F-67F9-4C42-992C-CECCAD416448}" srcOrd="12" destOrd="0" presId="urn:microsoft.com/office/officeart/2005/8/layout/list1"/>
    <dgm:cxn modelId="{DB446E40-7C12-44C7-A9B4-B29DBBFF9A5B}" type="presParOf" srcId="{5813D66F-67F9-4C42-992C-CECCAD416448}" destId="{3178E3DA-F839-489F-87D1-0031E061E39E}" srcOrd="0" destOrd="0" presId="urn:microsoft.com/office/officeart/2005/8/layout/list1"/>
    <dgm:cxn modelId="{D09D9E39-C6E4-4D5D-8F3D-F25BC8691371}" type="presParOf" srcId="{5813D66F-67F9-4C42-992C-CECCAD416448}" destId="{700CF7A8-3DC9-4820-AD67-EF59A3A88540}" srcOrd="1" destOrd="0" presId="urn:microsoft.com/office/officeart/2005/8/layout/list1"/>
    <dgm:cxn modelId="{B3E41BA4-AF0A-4DA2-B8DA-7BB560F172BB}" type="presParOf" srcId="{C5B98D76-1C32-41BB-8541-833DD4C50988}" destId="{B3914EEB-5563-4472-83E3-9F7B1D89DFC1}" srcOrd="13" destOrd="0" presId="urn:microsoft.com/office/officeart/2005/8/layout/list1"/>
    <dgm:cxn modelId="{C2C68FD2-6563-4BCC-B198-D8CE8FD9B5E8}" type="presParOf" srcId="{C5B98D76-1C32-41BB-8541-833DD4C50988}" destId="{3A9FBC66-6A79-4F88-AA03-9158824E893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BC9E1-A8AF-4AFD-918D-59D083AEF2DF}">
      <dsp:nvSpPr>
        <dsp:cNvPr id="0" name=""/>
        <dsp:cNvSpPr/>
      </dsp:nvSpPr>
      <dsp:spPr>
        <a:xfrm>
          <a:off x="0" y="313232"/>
          <a:ext cx="7137404"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942" tIns="312420" rIns="55394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To clean and prepare the dataset for modeling by handling missing data, imputing values, removing outliers, and encoding categorical variables.</a:t>
          </a:r>
          <a:endParaRPr lang="en-US" sz="1500" kern="1200"/>
        </a:p>
      </dsp:txBody>
      <dsp:txXfrm>
        <a:off x="0" y="313232"/>
        <a:ext cx="7137404" cy="1039500"/>
      </dsp:txXfrm>
    </dsp:sp>
    <dsp:sp modelId="{7AA8CD23-0BBE-42DF-9E37-611AEB651244}">
      <dsp:nvSpPr>
        <dsp:cNvPr id="0" name=""/>
        <dsp:cNvSpPr/>
      </dsp:nvSpPr>
      <dsp:spPr>
        <a:xfrm>
          <a:off x="356870" y="91832"/>
          <a:ext cx="4996182" cy="442800"/>
        </a:xfrm>
        <a:prstGeom prst="roundRect">
          <a:avLst/>
        </a:prstGeom>
        <a:solidFill>
          <a:schemeClr val="tx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844" tIns="0" rIns="188844" bIns="0" numCol="1" spcCol="1270" anchor="ctr" anchorCtr="0">
          <a:noAutofit/>
        </a:bodyPr>
        <a:lstStyle/>
        <a:p>
          <a:pPr marL="0" lvl="0" indent="0" algn="l" defTabSz="666750">
            <a:lnSpc>
              <a:spcPct val="90000"/>
            </a:lnSpc>
            <a:spcBef>
              <a:spcPct val="0"/>
            </a:spcBef>
            <a:spcAft>
              <a:spcPct val="35000"/>
            </a:spcAft>
            <a:buNone/>
          </a:pPr>
          <a:r>
            <a:rPr lang="en-US" sz="1500" b="1" i="0" kern="1200" baseline="0" dirty="0"/>
            <a:t>Objective:</a:t>
          </a:r>
          <a:endParaRPr lang="en-US" sz="1500" kern="1200" dirty="0"/>
        </a:p>
      </dsp:txBody>
      <dsp:txXfrm>
        <a:off x="378486" y="113448"/>
        <a:ext cx="4952950" cy="399568"/>
      </dsp:txXfrm>
    </dsp:sp>
    <dsp:sp modelId="{8CC4C55F-C866-4BCC-8782-958BE0200C41}">
      <dsp:nvSpPr>
        <dsp:cNvPr id="0" name=""/>
        <dsp:cNvSpPr/>
      </dsp:nvSpPr>
      <dsp:spPr>
        <a:xfrm>
          <a:off x="0" y="1655132"/>
          <a:ext cx="7137404"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6D456E-EC1A-417E-87B3-13757121C585}">
      <dsp:nvSpPr>
        <dsp:cNvPr id="0" name=""/>
        <dsp:cNvSpPr/>
      </dsp:nvSpPr>
      <dsp:spPr>
        <a:xfrm>
          <a:off x="356870" y="1433732"/>
          <a:ext cx="4996182" cy="442800"/>
        </a:xfrm>
        <a:prstGeom prst="roundRect">
          <a:avLst/>
        </a:prstGeom>
        <a:solidFill>
          <a:schemeClr val="tx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844" tIns="0" rIns="188844"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Missing Data Handling:</a:t>
          </a:r>
          <a:endParaRPr lang="en-US" sz="1500" kern="1200"/>
        </a:p>
      </dsp:txBody>
      <dsp:txXfrm>
        <a:off x="378486" y="1455348"/>
        <a:ext cx="4952950" cy="399568"/>
      </dsp:txXfrm>
    </dsp:sp>
    <dsp:sp modelId="{8DB4B198-DA9C-4FB0-B5EE-201C2FE34988}">
      <dsp:nvSpPr>
        <dsp:cNvPr id="0" name=""/>
        <dsp:cNvSpPr/>
      </dsp:nvSpPr>
      <dsp:spPr>
        <a:xfrm>
          <a:off x="0" y="2335532"/>
          <a:ext cx="7137404" cy="1086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942" tIns="312420" rIns="55394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Significant missing values in columns like </a:t>
          </a:r>
          <a:r>
            <a:rPr lang="en-US" sz="1500" b="1" i="0" kern="1200" baseline="0"/>
            <a:t>RNTP</a:t>
          </a:r>
          <a:r>
            <a:rPr lang="en-US" sz="1500" b="0" i="0" kern="1200" baseline="0"/>
            <a:t>, </a:t>
          </a:r>
          <a:r>
            <a:rPr lang="en-US" sz="1500" b="1" i="0" kern="1200" baseline="0"/>
            <a:t>WORKSTAT</a:t>
          </a:r>
          <a:r>
            <a:rPr lang="en-US" sz="1500" b="0" i="0" kern="1200" baseline="0"/>
            <a:t>, and </a:t>
          </a:r>
          <a:r>
            <a:rPr lang="en-US" sz="1500" b="1" i="0" kern="1200" baseline="0"/>
            <a:t>NPF</a:t>
          </a:r>
          <a:r>
            <a:rPr lang="en-US" sz="1500" b="0" i="0" kern="1200" baseline="0"/>
            <a:t>.</a:t>
          </a:r>
          <a:endParaRPr lang="en-US" sz="1500" kern="1200"/>
        </a:p>
        <a:p>
          <a:pPr marL="114300" lvl="1" indent="-114300" algn="l" defTabSz="666750">
            <a:lnSpc>
              <a:spcPct val="90000"/>
            </a:lnSpc>
            <a:spcBef>
              <a:spcPct val="0"/>
            </a:spcBef>
            <a:spcAft>
              <a:spcPct val="15000"/>
            </a:spcAft>
            <a:buChar char="•"/>
          </a:pPr>
          <a:r>
            <a:rPr lang="en-US" sz="1500" b="0" i="0" kern="1200" baseline="0"/>
            <a:t>Missing data proportions range from minor (e.g., </a:t>
          </a:r>
          <a:r>
            <a:rPr lang="en-US" sz="1500" b="1" i="0" kern="1200" baseline="0"/>
            <a:t>ELEP</a:t>
          </a:r>
          <a:r>
            <a:rPr lang="en-US" sz="1500" b="0" i="0" kern="1200" baseline="0"/>
            <a:t> 20.2%) to major (e.g., </a:t>
          </a:r>
          <a:r>
            <a:rPr lang="en-US" sz="1500" b="1" i="0" kern="1200" baseline="0"/>
            <a:t>RNTP</a:t>
          </a:r>
          <a:r>
            <a:rPr lang="en-US" sz="1500" b="0" i="0" kern="1200" baseline="0"/>
            <a:t> 75.7%).</a:t>
          </a:r>
          <a:endParaRPr lang="en-US" sz="1500" kern="1200"/>
        </a:p>
      </dsp:txBody>
      <dsp:txXfrm>
        <a:off x="0" y="2335532"/>
        <a:ext cx="7137404" cy="1086750"/>
      </dsp:txXfrm>
    </dsp:sp>
    <dsp:sp modelId="{8BC6FCFC-A93F-4B98-855B-357C4CA5E590}">
      <dsp:nvSpPr>
        <dsp:cNvPr id="0" name=""/>
        <dsp:cNvSpPr/>
      </dsp:nvSpPr>
      <dsp:spPr>
        <a:xfrm>
          <a:off x="356870" y="2114132"/>
          <a:ext cx="4996182" cy="442800"/>
        </a:xfrm>
        <a:prstGeom prst="roundRect">
          <a:avLst/>
        </a:prstGeom>
        <a:solidFill>
          <a:schemeClr val="tx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844" tIns="0" rIns="188844"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Overview of Missing Data:</a:t>
          </a:r>
          <a:endParaRPr lang="en-US" sz="1500" kern="1200"/>
        </a:p>
      </dsp:txBody>
      <dsp:txXfrm>
        <a:off x="378486" y="2135748"/>
        <a:ext cx="4952950" cy="399568"/>
      </dsp:txXfrm>
    </dsp:sp>
    <dsp:sp modelId="{3A9FBC66-6A79-4F88-AA03-9158824E893A}">
      <dsp:nvSpPr>
        <dsp:cNvPr id="0" name=""/>
        <dsp:cNvSpPr/>
      </dsp:nvSpPr>
      <dsp:spPr>
        <a:xfrm>
          <a:off x="0" y="3724682"/>
          <a:ext cx="7137404" cy="1299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942" tIns="312420" rIns="55394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Columns with very high missing rates like </a:t>
          </a:r>
          <a:r>
            <a:rPr lang="en-US" sz="1500" b="1" i="0" kern="1200" baseline="0"/>
            <a:t>RNTP</a:t>
          </a:r>
          <a:r>
            <a:rPr lang="en-US" sz="1500" b="0" i="0" kern="1200" baseline="0"/>
            <a:t> have been handled specifically.</a:t>
          </a:r>
          <a:endParaRPr lang="en-US" sz="1500" kern="1200"/>
        </a:p>
        <a:p>
          <a:pPr marL="114300" lvl="1" indent="-114300" algn="l" defTabSz="666750">
            <a:lnSpc>
              <a:spcPct val="90000"/>
            </a:lnSpc>
            <a:spcBef>
              <a:spcPct val="0"/>
            </a:spcBef>
            <a:spcAft>
              <a:spcPct val="15000"/>
            </a:spcAft>
            <a:buChar char="•"/>
          </a:pPr>
          <a:r>
            <a:rPr lang="en-US" sz="1500" b="1" i="0" kern="1200" baseline="0"/>
            <a:t>HINCP</a:t>
          </a:r>
          <a:r>
            <a:rPr lang="en-US" sz="1500" b="0" i="0" kern="1200" baseline="0"/>
            <a:t> (Household Income) column missing values were dropped to ensure data integrity for income predictions.</a:t>
          </a:r>
          <a:endParaRPr lang="en-US" sz="1500" kern="1200"/>
        </a:p>
      </dsp:txBody>
      <dsp:txXfrm>
        <a:off x="0" y="3724682"/>
        <a:ext cx="7137404" cy="1299375"/>
      </dsp:txXfrm>
    </dsp:sp>
    <dsp:sp modelId="{700CF7A8-3DC9-4820-AD67-EF59A3A88540}">
      <dsp:nvSpPr>
        <dsp:cNvPr id="0" name=""/>
        <dsp:cNvSpPr/>
      </dsp:nvSpPr>
      <dsp:spPr>
        <a:xfrm>
          <a:off x="356870" y="3503282"/>
          <a:ext cx="4996182" cy="442800"/>
        </a:xfrm>
        <a:prstGeom prst="roundRect">
          <a:avLst/>
        </a:prstGeom>
        <a:solidFill>
          <a:schemeClr val="tx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844" tIns="0" rIns="188844"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Actions Taken:</a:t>
          </a:r>
          <a:endParaRPr lang="en-US" sz="1500" kern="1200"/>
        </a:p>
      </dsp:txBody>
      <dsp:txXfrm>
        <a:off x="378486" y="3524898"/>
        <a:ext cx="495295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01040" y="4691230"/>
            <a:ext cx="10611529" cy="1912770"/>
          </a:xfrm>
        </p:spPr>
        <p:txBody>
          <a:bodyPr anchor="ctr"/>
          <a:lstStyle/>
          <a:p>
            <a:r>
              <a:rPr lang="en-US" dirty="0"/>
              <a:t>Exploring Socioeconomic and Housing Dynamics with Machine Learning to predict Household Income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1317-D08A-DFB0-3017-BA8E715EDB8B}"/>
              </a:ext>
            </a:extLst>
          </p:cNvPr>
          <p:cNvSpPr>
            <a:spLocks noGrp="1"/>
          </p:cNvSpPr>
          <p:nvPr>
            <p:ph type="title"/>
          </p:nvPr>
        </p:nvSpPr>
        <p:spPr>
          <a:xfrm>
            <a:off x="838201" y="895350"/>
            <a:ext cx="3247662" cy="1917700"/>
          </a:xfrm>
        </p:spPr>
        <p:txBody>
          <a:bodyPr anchor="ctr">
            <a:normAutofit/>
          </a:bodyPr>
          <a:lstStyle/>
          <a:p>
            <a:r>
              <a:rPr lang="en-US" dirty="0"/>
              <a:t>Data Preparation and Feature Selection</a:t>
            </a:r>
            <a:br>
              <a:rPr lang="en-US" dirty="0"/>
            </a:br>
            <a:endParaRPr lang="en-US" dirty="0"/>
          </a:p>
        </p:txBody>
      </p:sp>
      <p:sp>
        <p:nvSpPr>
          <p:cNvPr id="4" name="Slide Number Placeholder 3">
            <a:extLst>
              <a:ext uri="{FF2B5EF4-FFF2-40B4-BE49-F238E27FC236}">
                <a16:creationId xmlns:a16="http://schemas.microsoft.com/office/drawing/2014/main" id="{38ADA31F-42C0-542B-7635-4ABA8EE5A4E7}"/>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7" name="Rectangle 1">
            <a:extLst>
              <a:ext uri="{FF2B5EF4-FFF2-40B4-BE49-F238E27FC236}">
                <a16:creationId xmlns:a16="http://schemas.microsoft.com/office/drawing/2014/main" id="{D06E0E31-6BD9-CCE2-5D1A-617226A6A378}"/>
              </a:ext>
            </a:extLst>
          </p:cNvPr>
          <p:cNvGraphicFramePr>
            <a:graphicFrameLocks noGrp="1"/>
          </p:cNvGraphicFramePr>
          <p:nvPr>
            <p:ph type="tbl" sz="quarter" idx="14"/>
            <p:extLst>
              <p:ext uri="{D42A27DB-BD31-4B8C-83A1-F6EECF244321}">
                <p14:modId xmlns:p14="http://schemas.microsoft.com/office/powerpoint/2010/main" val="3411737866"/>
              </p:ext>
            </p:extLst>
          </p:nvPr>
        </p:nvGraphicFramePr>
        <p:xfrm>
          <a:off x="4216396" y="895927"/>
          <a:ext cx="7137404" cy="5115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Content Placeholder 11">
            <a:extLst>
              <a:ext uri="{FF2B5EF4-FFF2-40B4-BE49-F238E27FC236}">
                <a16:creationId xmlns:a16="http://schemas.microsoft.com/office/drawing/2014/main" id="{DB957C0F-BCE4-2B55-FE54-782CA1E88905}"/>
              </a:ext>
            </a:extLst>
          </p:cNvPr>
          <p:cNvPicPr>
            <a:picLocks noGrp="1" noChangeAspect="1"/>
          </p:cNvPicPr>
          <p:nvPr>
            <p:ph sz="half" idx="16"/>
          </p:nvPr>
        </p:nvPicPr>
        <p:blipFill>
          <a:blip r:embed="rId7"/>
          <a:stretch>
            <a:fillRect/>
          </a:stretch>
        </p:blipFill>
        <p:spPr>
          <a:xfrm>
            <a:off x="707668" y="2441798"/>
            <a:ext cx="3248025" cy="3206306"/>
          </a:xfrm>
          <a:prstGeom prst="rect">
            <a:avLst/>
          </a:prstGeom>
        </p:spPr>
      </p:pic>
    </p:spTree>
    <p:extLst>
      <p:ext uri="{BB962C8B-B14F-4D97-AF65-F5344CB8AC3E}">
        <p14:creationId xmlns:p14="http://schemas.microsoft.com/office/powerpoint/2010/main" val="45017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F0F03-2256-589C-6126-E027A1B8E542}"/>
              </a:ext>
            </a:extLst>
          </p:cNvPr>
          <p:cNvSpPr>
            <a:spLocks noGrp="1"/>
          </p:cNvSpPr>
          <p:nvPr>
            <p:ph type="title"/>
          </p:nvPr>
        </p:nvSpPr>
        <p:spPr>
          <a:xfrm>
            <a:off x="1341120" y="558800"/>
            <a:ext cx="9916160" cy="2519679"/>
          </a:xfrm>
        </p:spPr>
        <p:txBody>
          <a:bodyPr anchor="b">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Söhne"/>
              </a:rPr>
              <a:t>Imputation:</a:t>
            </a:r>
          </a:p>
          <a:p>
            <a:pPr marL="0" marR="0" lvl="0" indent="0"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effectLst/>
                <a:latin typeface="Söhne"/>
              </a:rPr>
              <a:t>Method:</a:t>
            </a:r>
            <a:endParaRPr kumimoji="0" lang="en-US" altLang="en-US" sz="1600" b="0" i="0" u="none" strike="noStrike" cap="none" normalizeH="0" baseline="0" dirty="0">
              <a:ln>
                <a:noFill/>
              </a:ln>
              <a:effectLst/>
              <a:latin typeface="Söhne"/>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Used the median for imputing missing numerical values in columns such as </a:t>
            </a:r>
            <a:r>
              <a:rPr kumimoji="0" lang="en-US" altLang="en-US" sz="1600" b="1" i="0" u="none" strike="noStrike" cap="none" normalizeH="0" baseline="0" dirty="0">
                <a:ln>
                  <a:noFill/>
                </a:ln>
                <a:solidFill>
                  <a:schemeClr val="tx1"/>
                </a:solidFill>
                <a:effectLst/>
                <a:latin typeface="Söhne"/>
              </a:rPr>
              <a:t>NPF</a:t>
            </a:r>
            <a:r>
              <a:rPr kumimoji="0" lang="en-US" altLang="en-US" sz="1600" b="0" i="0" u="none" strike="noStrike" cap="none" normalizeH="0" baseline="0" dirty="0">
                <a:ln>
                  <a:noFill/>
                </a:ln>
                <a:solidFill>
                  <a:schemeClr val="tx1"/>
                </a:solidFill>
                <a:effectLst/>
                <a:latin typeface="Söhne"/>
              </a:rPr>
              <a:t>, </a:t>
            </a:r>
            <a:r>
              <a:rPr kumimoji="0" lang="en-US" altLang="en-US" sz="1600" b="1" i="0" u="none" strike="noStrike" cap="none" normalizeH="0" baseline="0" dirty="0">
                <a:ln>
                  <a:noFill/>
                </a:ln>
                <a:solidFill>
                  <a:schemeClr val="tx1"/>
                </a:solidFill>
                <a:effectLst/>
                <a:latin typeface="Söhne"/>
              </a:rPr>
              <a:t>OCPIP</a:t>
            </a:r>
            <a:r>
              <a:rPr kumimoji="0" lang="en-US" altLang="en-US" sz="1600" b="0" i="0" u="none" strike="noStrike" cap="none" normalizeH="0" baseline="0" dirty="0">
                <a:ln>
                  <a:noFill/>
                </a:ln>
                <a:solidFill>
                  <a:schemeClr val="tx1"/>
                </a:solidFill>
                <a:effectLst/>
                <a:latin typeface="Söhne"/>
              </a:rPr>
              <a:t>, etc.</a:t>
            </a:r>
          </a:p>
          <a:p>
            <a:pPr marL="457200" marR="0" lvl="1" indent="0" algn="l" defTabSz="914400" rtl="0" eaLnBrk="0" fontAlgn="base" latinLnBrk="0" hangingPunct="0">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This method helps retain the central tendency without being affected by outliers.</a:t>
            </a:r>
          </a:p>
          <a:p>
            <a:pPr marL="0" marR="0" lvl="0" indent="0" defTabSz="914400" rtl="0" eaLnBrk="0" fontAlgn="base" latinLnBrk="0" hangingPunct="0">
              <a:spcBef>
                <a:spcPct val="0"/>
              </a:spcBef>
              <a:spcAft>
                <a:spcPct val="0"/>
              </a:spcAft>
              <a:buClrTx/>
              <a:buSzTx/>
              <a:buFontTx/>
              <a:buNone/>
              <a:tabLst/>
            </a:pPr>
            <a:endParaRPr kumimoji="0" lang="en-US" altLang="en-US" sz="1600" b="1" i="0" u="none" strike="noStrike" cap="none" normalizeH="0" baseline="0" dirty="0">
              <a:ln>
                <a:noFill/>
              </a:ln>
              <a:effectLst/>
              <a:latin typeface="Söhne"/>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Söhne"/>
              </a:rPr>
              <a:t>Outlier Removal:</a:t>
            </a:r>
          </a:p>
          <a:p>
            <a:pPr marL="0" marR="0" lvl="0" indent="0"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effectLst/>
                <a:latin typeface="Söhne"/>
              </a:rPr>
              <a:t>Process:</a:t>
            </a:r>
            <a:endParaRPr kumimoji="0" lang="en-US" altLang="en-US" sz="1600" b="0" i="0" u="none" strike="noStrike" cap="none" normalizeH="0" baseline="0" dirty="0">
              <a:ln>
                <a:noFill/>
              </a:ln>
              <a:effectLst/>
              <a:latin typeface="Söhne"/>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Calculated the interquartile range (IQR) and removed outliers beyond 1.5 times the IQR for </a:t>
            </a:r>
            <a:r>
              <a:rPr kumimoji="0" lang="en-US" altLang="en-US" sz="1600" b="1" i="0" u="none" strike="noStrike" cap="none" normalizeH="0" baseline="0" dirty="0">
                <a:ln>
                  <a:noFill/>
                </a:ln>
                <a:solidFill>
                  <a:schemeClr val="tx1"/>
                </a:solidFill>
                <a:effectLst/>
                <a:latin typeface="Söhne"/>
              </a:rPr>
              <a:t>HINCP</a:t>
            </a:r>
            <a:r>
              <a:rPr kumimoji="0" lang="en-US" altLang="en-US" sz="1600" b="0" i="0" u="none" strike="noStrike" cap="none" normalizeH="0" baseline="0" dirty="0">
                <a:ln>
                  <a:noFill/>
                </a:ln>
                <a:solidFill>
                  <a:schemeClr val="tx1"/>
                </a:solidFill>
                <a:effectLst/>
                <a:latin typeface="Söhne"/>
              </a:rPr>
              <a:t> and other variables.</a:t>
            </a:r>
          </a:p>
          <a:p>
            <a:pPr marL="457200" marR="0" lvl="1" indent="0" algn="l" defTabSz="914400" rtl="0" eaLnBrk="0" fontAlgn="base" latinLnBrk="0" hangingPunct="0">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This step helps in normalizing the data distribution and improving model accuracy.</a:t>
            </a:r>
          </a:p>
        </p:txBody>
      </p:sp>
      <p:pic>
        <p:nvPicPr>
          <p:cNvPr id="8" name="Content Placeholder 7">
            <a:extLst>
              <a:ext uri="{FF2B5EF4-FFF2-40B4-BE49-F238E27FC236}">
                <a16:creationId xmlns:a16="http://schemas.microsoft.com/office/drawing/2014/main" id="{87E0E8EB-6519-7CB4-4121-63242249BED9}"/>
              </a:ext>
            </a:extLst>
          </p:cNvPr>
          <p:cNvPicPr>
            <a:picLocks noGrp="1" noChangeAspect="1"/>
          </p:cNvPicPr>
          <p:nvPr>
            <p:ph sz="half" idx="15"/>
          </p:nvPr>
        </p:nvPicPr>
        <p:blipFill>
          <a:blip r:embed="rId2"/>
          <a:stretch>
            <a:fillRect/>
          </a:stretch>
        </p:blipFill>
        <p:spPr>
          <a:xfrm>
            <a:off x="371525" y="3266983"/>
            <a:ext cx="4821912" cy="2306543"/>
          </a:xfrm>
        </p:spPr>
      </p:pic>
      <p:pic>
        <p:nvPicPr>
          <p:cNvPr id="6" name="Picture 5">
            <a:extLst>
              <a:ext uri="{FF2B5EF4-FFF2-40B4-BE49-F238E27FC236}">
                <a16:creationId xmlns:a16="http://schemas.microsoft.com/office/drawing/2014/main" id="{B8C8B204-9075-18E6-0E33-F2199770FFEE}"/>
              </a:ext>
            </a:extLst>
          </p:cNvPr>
          <p:cNvPicPr>
            <a:picLocks noChangeAspect="1"/>
          </p:cNvPicPr>
          <p:nvPr/>
        </p:nvPicPr>
        <p:blipFill>
          <a:blip r:embed="rId3"/>
          <a:stretch>
            <a:fillRect/>
          </a:stretch>
        </p:blipFill>
        <p:spPr>
          <a:xfrm>
            <a:off x="5445920" y="3266982"/>
            <a:ext cx="6354547" cy="1207363"/>
          </a:xfrm>
          <a:prstGeom prst="rect">
            <a:avLst/>
          </a:prstGeom>
          <a:noFill/>
        </p:spPr>
      </p:pic>
      <p:sp>
        <p:nvSpPr>
          <p:cNvPr id="4" name="Slide Number Placeholder 3">
            <a:extLst>
              <a:ext uri="{FF2B5EF4-FFF2-40B4-BE49-F238E27FC236}">
                <a16:creationId xmlns:a16="http://schemas.microsoft.com/office/drawing/2014/main" id="{22D9D5B4-BF61-A5AD-FD59-7361F3DD7573}"/>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308561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62CD9-B1EE-1C15-53DE-4A60625D567C}"/>
              </a:ext>
            </a:extLst>
          </p:cNvPr>
          <p:cNvSpPr>
            <a:spLocks noGrp="1"/>
          </p:cNvSpPr>
          <p:nvPr>
            <p:ph sz="half" idx="2"/>
          </p:nvPr>
        </p:nvSpPr>
        <p:spPr>
          <a:xfrm>
            <a:off x="743268" y="883478"/>
            <a:ext cx="8217852" cy="292652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D0D0D"/>
                </a:solidFill>
                <a:effectLst/>
                <a:latin typeface="Söhne"/>
              </a:rPr>
              <a:t>Feature Engineering: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Income Category:</a:t>
            </a:r>
            <a:endParaRPr kumimoji="0" lang="en-US" altLang="en-US" sz="12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Transformed </a:t>
            </a:r>
            <a:r>
              <a:rPr kumimoji="0" lang="en-US" altLang="en-US" sz="1200" b="1" i="0" u="none" strike="noStrike" cap="none" normalizeH="0" baseline="0" dirty="0">
                <a:ln>
                  <a:noFill/>
                </a:ln>
                <a:solidFill>
                  <a:srgbClr val="0D0D0D"/>
                </a:solidFill>
                <a:effectLst/>
                <a:latin typeface="Söhne"/>
              </a:rPr>
              <a:t>HINCP</a:t>
            </a:r>
            <a:r>
              <a:rPr kumimoji="0" lang="en-US" altLang="en-US" sz="1200" b="0" i="0" u="none" strike="noStrike" cap="none" normalizeH="0" baseline="0" dirty="0">
                <a:ln>
                  <a:noFill/>
                </a:ln>
                <a:solidFill>
                  <a:srgbClr val="0D0D0D"/>
                </a:solidFill>
                <a:effectLst/>
                <a:latin typeface="Söhne"/>
              </a:rPr>
              <a:t> into categorical bins (</a:t>
            </a:r>
            <a:r>
              <a:rPr kumimoji="0" lang="en-US" altLang="en-US" sz="1200" b="1" i="0" u="none" strike="noStrike" cap="none" normalizeH="0" baseline="0" dirty="0">
                <a:ln>
                  <a:noFill/>
                </a:ln>
                <a:solidFill>
                  <a:srgbClr val="0D0D0D"/>
                </a:solidFill>
                <a:effectLst/>
                <a:latin typeface="Söhne"/>
              </a:rPr>
              <a:t>Very Low</a:t>
            </a:r>
            <a:r>
              <a:rPr kumimoji="0" lang="en-US" altLang="en-US" sz="1200" b="0" i="0" u="none" strike="noStrike" cap="none" normalizeH="0" baseline="0" dirty="0">
                <a:ln>
                  <a:noFill/>
                </a:ln>
                <a:solidFill>
                  <a:srgbClr val="0D0D0D"/>
                </a:solidFill>
                <a:effectLst/>
                <a:latin typeface="Söhne"/>
              </a:rPr>
              <a:t>, </a:t>
            </a:r>
            <a:r>
              <a:rPr kumimoji="0" lang="en-US" altLang="en-US" sz="1200" b="1" i="0" u="none" strike="noStrike" cap="none" normalizeH="0" baseline="0" dirty="0">
                <a:ln>
                  <a:noFill/>
                </a:ln>
                <a:solidFill>
                  <a:srgbClr val="0D0D0D"/>
                </a:solidFill>
                <a:effectLst/>
                <a:latin typeface="Söhne"/>
              </a:rPr>
              <a:t>Low</a:t>
            </a:r>
            <a:r>
              <a:rPr kumimoji="0" lang="en-US" altLang="en-US" sz="1200" b="0" i="0" u="none" strike="noStrike" cap="none" normalizeH="0" baseline="0" dirty="0">
                <a:ln>
                  <a:noFill/>
                </a:ln>
                <a:solidFill>
                  <a:srgbClr val="0D0D0D"/>
                </a:solidFill>
                <a:effectLst/>
                <a:latin typeface="Söhne"/>
              </a:rPr>
              <a:t>, </a:t>
            </a:r>
            <a:r>
              <a:rPr kumimoji="0" lang="en-US" altLang="en-US" sz="1200" b="1" i="0" u="none" strike="noStrike" cap="none" normalizeH="0" baseline="0" dirty="0">
                <a:ln>
                  <a:noFill/>
                </a:ln>
                <a:solidFill>
                  <a:srgbClr val="0D0D0D"/>
                </a:solidFill>
                <a:effectLst/>
                <a:latin typeface="Söhne"/>
              </a:rPr>
              <a:t>Medium</a:t>
            </a:r>
            <a:r>
              <a:rPr kumimoji="0" lang="en-US" altLang="en-US" sz="1200" b="0" i="0" u="none" strike="noStrike" cap="none" normalizeH="0" baseline="0" dirty="0">
                <a:ln>
                  <a:noFill/>
                </a:ln>
                <a:solidFill>
                  <a:srgbClr val="0D0D0D"/>
                </a:solidFill>
                <a:effectLst/>
                <a:latin typeface="Söhne"/>
              </a:rPr>
              <a:t>, </a:t>
            </a:r>
            <a:r>
              <a:rPr kumimoji="0" lang="en-US" altLang="en-US" sz="1200" b="1" i="0" u="none" strike="noStrike" cap="none" normalizeH="0" baseline="0" dirty="0">
                <a:ln>
                  <a:noFill/>
                </a:ln>
                <a:solidFill>
                  <a:srgbClr val="0D0D0D"/>
                </a:solidFill>
                <a:effectLst/>
                <a:latin typeface="Söhne"/>
              </a:rPr>
              <a:t>High</a:t>
            </a:r>
            <a:r>
              <a:rPr kumimoji="0" lang="en-US" altLang="en-US" sz="1200" b="0" i="0" u="none" strike="noStrike" cap="none" normalizeH="0" baseline="0" dirty="0">
                <a:ln>
                  <a:noFill/>
                </a:ln>
                <a:solidFill>
                  <a:srgbClr val="0D0D0D"/>
                </a:solidFill>
                <a:effectLst/>
                <a:latin typeface="Söhne"/>
              </a:rPr>
              <a:t>, </a:t>
            </a:r>
            <a:r>
              <a:rPr kumimoji="0" lang="en-US" altLang="en-US" sz="1200" b="1" i="0" u="none" strike="noStrike" cap="none" normalizeH="0" baseline="0" dirty="0">
                <a:ln>
                  <a:noFill/>
                </a:ln>
                <a:solidFill>
                  <a:srgbClr val="0D0D0D"/>
                </a:solidFill>
                <a:effectLst/>
                <a:latin typeface="Söhne"/>
              </a:rPr>
              <a:t>Very High</a:t>
            </a:r>
            <a:r>
              <a:rPr kumimoji="0" lang="en-US" altLang="en-US" sz="1200" b="0" i="0" u="none" strike="noStrike" cap="none" normalizeH="0" baseline="0" dirty="0">
                <a:ln>
                  <a:noFill/>
                </a:ln>
                <a:solidFill>
                  <a:srgbClr val="0D0D0D"/>
                </a:solidFill>
                <a:effectLst/>
                <a:latin typeface="Söhne"/>
              </a:rPr>
              <a:t>) based on quantiles to simplify income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Household Type and Tenure:</a:t>
            </a:r>
            <a:endParaRPr kumimoji="0" lang="en-US" altLang="en-US" sz="12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Created new categorical features like </a:t>
            </a:r>
            <a:r>
              <a:rPr kumimoji="0" lang="en-US" altLang="en-US" sz="1200" b="1" i="0" u="none" strike="noStrike" cap="none" normalizeH="0" baseline="0" dirty="0" err="1">
                <a:ln>
                  <a:noFill/>
                </a:ln>
                <a:solidFill>
                  <a:srgbClr val="0D0D0D"/>
                </a:solidFill>
                <a:effectLst/>
                <a:latin typeface="Söhne"/>
              </a:rPr>
              <a:t>Family_Type</a:t>
            </a:r>
            <a:r>
              <a:rPr kumimoji="0" lang="en-US" altLang="en-US" sz="1200" b="0" i="0" u="none" strike="noStrike" cap="none" normalizeH="0" baseline="0" dirty="0">
                <a:ln>
                  <a:noFill/>
                </a:ln>
                <a:solidFill>
                  <a:srgbClr val="0D0D0D"/>
                </a:solidFill>
                <a:effectLst/>
                <a:latin typeface="Söhne"/>
              </a:rPr>
              <a:t> based on the number of persons and </a:t>
            </a:r>
            <a:r>
              <a:rPr kumimoji="0" lang="en-US" altLang="en-US" sz="1200" b="1" i="0" u="none" strike="noStrike" cap="none" normalizeH="0" baseline="0" dirty="0">
                <a:ln>
                  <a:noFill/>
                </a:ln>
                <a:solidFill>
                  <a:srgbClr val="0D0D0D"/>
                </a:solidFill>
                <a:effectLst/>
                <a:latin typeface="Söhne"/>
              </a:rPr>
              <a:t>TEN</a:t>
            </a:r>
            <a:r>
              <a:rPr kumimoji="0" lang="en-US" altLang="en-US" sz="1200" b="0" i="0" u="none" strike="noStrike" cap="none" normalizeH="0" baseline="0" dirty="0">
                <a:ln>
                  <a:noFill/>
                </a:ln>
                <a:solidFill>
                  <a:srgbClr val="0D0D0D"/>
                </a:solidFill>
                <a:effectLst/>
                <a:latin typeface="Söhne"/>
              </a:rPr>
              <a:t> based on the type of tenure.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Standardization and Encoding:</a:t>
            </a:r>
            <a:endParaRPr kumimoji="0" lang="en-US" altLang="en-US" sz="12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Standardized numerical features to bring them to a common scale.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Applied encoding to transform categorical variables for model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D0D0D"/>
                </a:solidFill>
                <a:effectLst/>
                <a:latin typeface="Söhne"/>
              </a:rPr>
              <a:t>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Income Distribution:</a:t>
            </a:r>
            <a:endParaRPr kumimoji="0" lang="en-US" altLang="en-US" sz="12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Visualized the log-transformed household income to analyze the distribution after outlier removal and log transformation</a:t>
            </a:r>
            <a:endParaRPr lang="en-US" sz="1200" dirty="0">
              <a:latin typeface="Söhne"/>
            </a:endParaRPr>
          </a:p>
        </p:txBody>
      </p:sp>
      <p:sp>
        <p:nvSpPr>
          <p:cNvPr id="4" name="Slide Number Placeholder 3">
            <a:extLst>
              <a:ext uri="{FF2B5EF4-FFF2-40B4-BE49-F238E27FC236}">
                <a16:creationId xmlns:a16="http://schemas.microsoft.com/office/drawing/2014/main" id="{D83C24AB-7A30-CFE2-935D-2E46E5529E7E}"/>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6" name="Picture 5">
            <a:extLst>
              <a:ext uri="{FF2B5EF4-FFF2-40B4-BE49-F238E27FC236}">
                <a16:creationId xmlns:a16="http://schemas.microsoft.com/office/drawing/2014/main" id="{351184E7-3204-9DC0-A8BD-FF040E4BE28F}"/>
              </a:ext>
            </a:extLst>
          </p:cNvPr>
          <p:cNvPicPr>
            <a:picLocks noChangeAspect="1"/>
          </p:cNvPicPr>
          <p:nvPr/>
        </p:nvPicPr>
        <p:blipFill>
          <a:blip r:embed="rId2"/>
          <a:stretch>
            <a:fillRect/>
          </a:stretch>
        </p:blipFill>
        <p:spPr>
          <a:xfrm>
            <a:off x="4766018" y="3955047"/>
            <a:ext cx="6744284" cy="2019475"/>
          </a:xfrm>
          <a:prstGeom prst="rect">
            <a:avLst/>
          </a:prstGeom>
        </p:spPr>
      </p:pic>
      <p:pic>
        <p:nvPicPr>
          <p:cNvPr id="8" name="Picture 7">
            <a:extLst>
              <a:ext uri="{FF2B5EF4-FFF2-40B4-BE49-F238E27FC236}">
                <a16:creationId xmlns:a16="http://schemas.microsoft.com/office/drawing/2014/main" id="{273BF8B0-29B2-CA64-DCA9-7DDD5497E84F}"/>
              </a:ext>
            </a:extLst>
          </p:cNvPr>
          <p:cNvPicPr>
            <a:picLocks noChangeAspect="1"/>
          </p:cNvPicPr>
          <p:nvPr/>
        </p:nvPicPr>
        <p:blipFill>
          <a:blip r:embed="rId3"/>
          <a:stretch>
            <a:fillRect/>
          </a:stretch>
        </p:blipFill>
        <p:spPr>
          <a:xfrm>
            <a:off x="250953" y="3901702"/>
            <a:ext cx="4515065" cy="2072820"/>
          </a:xfrm>
          <a:prstGeom prst="rect">
            <a:avLst/>
          </a:prstGeom>
        </p:spPr>
      </p:pic>
    </p:spTree>
    <p:extLst>
      <p:ext uri="{BB962C8B-B14F-4D97-AF65-F5344CB8AC3E}">
        <p14:creationId xmlns:p14="http://schemas.microsoft.com/office/powerpoint/2010/main" val="53691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1471-71B0-ECCC-5227-626B0F1EDF4D}"/>
              </a:ext>
            </a:extLst>
          </p:cNvPr>
          <p:cNvSpPr>
            <a:spLocks noGrp="1"/>
          </p:cNvSpPr>
          <p:nvPr>
            <p:ph type="title"/>
          </p:nvPr>
        </p:nvSpPr>
        <p:spPr>
          <a:xfrm>
            <a:off x="1341120" y="558801"/>
            <a:ext cx="9953308" cy="1780860"/>
          </a:xfrm>
        </p:spPr>
        <p:txBody>
          <a:bodyPr anchor="b">
            <a:normAutofit/>
          </a:bodyPr>
          <a:lstStyle/>
          <a:p>
            <a:r>
              <a:rPr lang="en-US" b="0" i="0">
                <a:effectLst/>
                <a:highlight>
                  <a:srgbClr val="FFFFFF"/>
                </a:highlight>
              </a:rPr>
              <a:t>Feature selection</a:t>
            </a:r>
            <a:endParaRPr lang="en-US" dirty="0"/>
          </a:p>
        </p:txBody>
      </p:sp>
      <p:pic>
        <p:nvPicPr>
          <p:cNvPr id="9218" name="Picture 2" descr="No description has been provided for this image">
            <a:extLst>
              <a:ext uri="{FF2B5EF4-FFF2-40B4-BE49-F238E27FC236}">
                <a16:creationId xmlns:a16="http://schemas.microsoft.com/office/drawing/2014/main" id="{BE904035-A7DC-28FE-087E-A1B34242C7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588" y="3019002"/>
            <a:ext cx="3425412" cy="3031489"/>
          </a:xfrm>
          <a:prstGeom prst="rect">
            <a:avLst/>
          </a:prstGeom>
          <a:solidFill>
            <a:srgbClr val="FFFFFF"/>
          </a:solidFill>
        </p:spPr>
      </p:pic>
      <p:sp>
        <p:nvSpPr>
          <p:cNvPr id="3" name="Content Placeholder 2">
            <a:extLst>
              <a:ext uri="{FF2B5EF4-FFF2-40B4-BE49-F238E27FC236}">
                <a16:creationId xmlns:a16="http://schemas.microsoft.com/office/drawing/2014/main" id="{E286C6C7-F017-624D-7CBF-E7C26B55D4D2}"/>
              </a:ext>
            </a:extLst>
          </p:cNvPr>
          <p:cNvSpPr>
            <a:spLocks noGrp="1"/>
          </p:cNvSpPr>
          <p:nvPr>
            <p:ph sz="half" idx="14"/>
          </p:nvPr>
        </p:nvSpPr>
        <p:spPr>
          <a:xfrm>
            <a:off x="4754881" y="3324859"/>
            <a:ext cx="5506720" cy="3031489"/>
          </a:xfrm>
        </p:spPr>
        <p:txBody>
          <a:bodyPr>
            <a:normAutofit/>
          </a:bodyPr>
          <a:lstStyle/>
          <a:p>
            <a:pPr>
              <a:lnSpc>
                <a:spcPct val="90000"/>
              </a:lnSpc>
            </a:pPr>
            <a:r>
              <a:rPr lang="en-US" sz="1500" b="0" i="0" dirty="0">
                <a:effectLst/>
                <a:highlight>
                  <a:srgbClr val="FFFFFF"/>
                </a:highlight>
              </a:rPr>
              <a:t>Feature selection is a crucial step to identify the most relevant predictors for our model. In this section, we explore two methods: Linear Discriminant Analysis (LDA) and Random Forest Feature Selection.</a:t>
            </a:r>
          </a:p>
          <a:p>
            <a:pPr>
              <a:lnSpc>
                <a:spcPct val="90000"/>
              </a:lnSpc>
            </a:pPr>
            <a:r>
              <a:rPr lang="en-US" sz="1500" b="0" i="0" dirty="0">
                <a:effectLst/>
                <a:highlight>
                  <a:srgbClr val="FFFFFF"/>
                </a:highlight>
              </a:rPr>
              <a:t>Linear Discriminant Analysis (LDA):</a:t>
            </a:r>
          </a:p>
          <a:p>
            <a:pPr>
              <a:lnSpc>
                <a:spcPct val="90000"/>
              </a:lnSpc>
              <a:buFont typeface="Arial" panose="020B0604020202020204" pitchFamily="34" charset="0"/>
              <a:buChar char="•"/>
            </a:pPr>
            <a:r>
              <a:rPr lang="en-US" sz="1500" b="0" i="0" dirty="0">
                <a:effectLst/>
                <a:highlight>
                  <a:srgbClr val="FFFFFF"/>
                </a:highlight>
              </a:rPr>
              <a:t>LDA is a dimensionality reduction technique used for feature extraction.</a:t>
            </a:r>
          </a:p>
          <a:p>
            <a:pPr>
              <a:lnSpc>
                <a:spcPct val="90000"/>
              </a:lnSpc>
              <a:buFont typeface="Arial" panose="020B0604020202020204" pitchFamily="34" charset="0"/>
              <a:buChar char="•"/>
            </a:pPr>
            <a:r>
              <a:rPr lang="en-US" sz="1500" b="0" i="0" dirty="0">
                <a:effectLst/>
                <a:highlight>
                  <a:srgbClr val="FFFFFF"/>
                </a:highlight>
              </a:rPr>
              <a:t>We applied LDA to the dataset with the goal of visualizing the separation of income categories.</a:t>
            </a:r>
          </a:p>
          <a:p>
            <a:pPr>
              <a:lnSpc>
                <a:spcPct val="90000"/>
              </a:lnSpc>
              <a:buFont typeface="Arial" panose="020B0604020202020204" pitchFamily="34" charset="0"/>
              <a:buChar char="•"/>
            </a:pPr>
            <a:r>
              <a:rPr lang="en-US" sz="1500" b="0" i="0" dirty="0">
                <a:effectLst/>
                <a:highlight>
                  <a:srgbClr val="FFFFFF"/>
                </a:highlight>
              </a:rPr>
              <a:t>The number of samples in our dataset is 200,428, with 26 features considered.</a:t>
            </a:r>
          </a:p>
          <a:p>
            <a:pPr>
              <a:lnSpc>
                <a:spcPct val="90000"/>
              </a:lnSpc>
            </a:pPr>
            <a:endParaRPr lang="en-US" sz="1500" dirty="0"/>
          </a:p>
        </p:txBody>
      </p:sp>
      <p:sp>
        <p:nvSpPr>
          <p:cNvPr id="4" name="Slide Number Placeholder 3">
            <a:extLst>
              <a:ext uri="{FF2B5EF4-FFF2-40B4-BE49-F238E27FC236}">
                <a16:creationId xmlns:a16="http://schemas.microsoft.com/office/drawing/2014/main" id="{091AE628-1679-F7FF-C677-ECDFB82D2D69}"/>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417292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2B168C-0E31-4BFC-67B8-4758ABD1FBC5}"/>
              </a:ext>
            </a:extLst>
          </p:cNvPr>
          <p:cNvSpPr>
            <a:spLocks noGrp="1"/>
          </p:cNvSpPr>
          <p:nvPr>
            <p:ph type="body" idx="1"/>
          </p:nvPr>
        </p:nvSpPr>
        <p:spPr>
          <a:xfrm>
            <a:off x="1341120" y="1253997"/>
            <a:ext cx="2722880" cy="351284"/>
          </a:xfrm>
        </p:spPr>
        <p:txBody>
          <a:bodyPr>
            <a:normAutofit fontScale="70000" lnSpcReduction="20000"/>
          </a:bodyPr>
          <a:lstStyle/>
          <a:p>
            <a:r>
              <a:rPr lang="en-US" dirty="0" err="1"/>
              <a:t>RandomForest</a:t>
            </a:r>
            <a:r>
              <a:rPr lang="en-US" dirty="0"/>
              <a:t> feature Selection</a:t>
            </a:r>
          </a:p>
        </p:txBody>
      </p:sp>
      <p:sp>
        <p:nvSpPr>
          <p:cNvPr id="4" name="Content Placeholder 3">
            <a:extLst>
              <a:ext uri="{FF2B5EF4-FFF2-40B4-BE49-F238E27FC236}">
                <a16:creationId xmlns:a16="http://schemas.microsoft.com/office/drawing/2014/main" id="{4F07BE0E-CD6E-EBC6-AE9F-5FDAC0960032}"/>
              </a:ext>
            </a:extLst>
          </p:cNvPr>
          <p:cNvSpPr>
            <a:spLocks noGrp="1"/>
          </p:cNvSpPr>
          <p:nvPr>
            <p:ph sz="half" idx="15"/>
          </p:nvPr>
        </p:nvSpPr>
        <p:spPr>
          <a:xfrm>
            <a:off x="1341120" y="1975418"/>
            <a:ext cx="2722880" cy="2907164"/>
          </a:xfrm>
        </p:spPr>
        <p:txBody>
          <a:bodyPr>
            <a:normAutofit fontScale="70000" lnSpcReduction="20000"/>
          </a:bodyPr>
          <a:lstStyle/>
          <a:p>
            <a:pPr algn="l"/>
            <a:r>
              <a:rPr lang="en-US" b="0" i="0" dirty="0">
                <a:solidFill>
                  <a:srgbClr val="0D0D0D"/>
                </a:solidFill>
                <a:effectLst/>
                <a:highlight>
                  <a:srgbClr val="FFFFFF"/>
                </a:highlight>
                <a:latin typeface="Söhne"/>
              </a:rPr>
              <a:t>Random Forest Feature Selection:</a:t>
            </a:r>
          </a:p>
          <a:p>
            <a:pPr algn="l">
              <a:buFont typeface="Arial" panose="020B0604020202020204" pitchFamily="34" charset="0"/>
              <a:buChar char="•"/>
            </a:pPr>
            <a:r>
              <a:rPr lang="en-US" b="0" i="0" dirty="0">
                <a:solidFill>
                  <a:srgbClr val="0D0D0D"/>
                </a:solidFill>
                <a:effectLst/>
                <a:highlight>
                  <a:srgbClr val="FFFFFF"/>
                </a:highlight>
                <a:latin typeface="Söhne"/>
              </a:rPr>
              <a:t>Random Forest is a popular ensemble learning method that provides a feature importance ranking.</a:t>
            </a:r>
          </a:p>
          <a:p>
            <a:pPr algn="l">
              <a:buFont typeface="Arial" panose="020B0604020202020204" pitchFamily="34" charset="0"/>
              <a:buChar char="•"/>
            </a:pPr>
            <a:r>
              <a:rPr lang="en-US" b="0" i="0" dirty="0">
                <a:solidFill>
                  <a:srgbClr val="0D0D0D"/>
                </a:solidFill>
                <a:effectLst/>
                <a:highlight>
                  <a:srgbClr val="FFFFFF"/>
                </a:highlight>
                <a:latin typeface="Söhne"/>
              </a:rPr>
              <a:t>We trained a Random Forest classifier to determine the importance of each feature in predicting income categories.</a:t>
            </a:r>
          </a:p>
          <a:p>
            <a:pPr algn="l">
              <a:buFont typeface="Arial" panose="020B0604020202020204" pitchFamily="34" charset="0"/>
              <a:buChar char="•"/>
            </a:pPr>
            <a:r>
              <a:rPr lang="en-US" b="0" i="0" dirty="0">
                <a:solidFill>
                  <a:srgbClr val="0D0D0D"/>
                </a:solidFill>
                <a:effectLst/>
                <a:highlight>
                  <a:srgbClr val="FFFFFF"/>
                </a:highlight>
                <a:latin typeface="Söhne"/>
              </a:rPr>
              <a:t>The top features identified by Random Forest include OCPIP, SMOCP, VALP, and others, indicating their significance in our model.</a:t>
            </a:r>
          </a:p>
          <a:p>
            <a:endParaRPr lang="en-US" dirty="0"/>
          </a:p>
        </p:txBody>
      </p:sp>
      <p:sp>
        <p:nvSpPr>
          <p:cNvPr id="7" name="Slide Number Placeholder 6">
            <a:extLst>
              <a:ext uri="{FF2B5EF4-FFF2-40B4-BE49-F238E27FC236}">
                <a16:creationId xmlns:a16="http://schemas.microsoft.com/office/drawing/2014/main" id="{54E86F0A-710F-8049-02AA-16CE8B60D28F}"/>
              </a:ext>
            </a:extLst>
          </p:cNvPr>
          <p:cNvSpPr>
            <a:spLocks noGrp="1"/>
          </p:cNvSpPr>
          <p:nvPr>
            <p:ph type="sldNum" sz="quarter" idx="13"/>
          </p:nvPr>
        </p:nvSpPr>
        <p:spPr/>
        <p:txBody>
          <a:bodyPr/>
          <a:lstStyle/>
          <a:p>
            <a:fld id="{A49DFD55-3C28-40EF-9E31-A92D2E4017FF}" type="slidenum">
              <a:rPr lang="en-US" smtClean="0"/>
              <a:pPr/>
              <a:t>14</a:t>
            </a:fld>
            <a:endParaRPr lang="en-US" dirty="0"/>
          </a:p>
        </p:txBody>
      </p:sp>
      <p:pic>
        <p:nvPicPr>
          <p:cNvPr id="11266" name="Picture 2" descr="No description has been provided for this image">
            <a:extLst>
              <a:ext uri="{FF2B5EF4-FFF2-40B4-BE49-F238E27FC236}">
                <a16:creationId xmlns:a16="http://schemas.microsoft.com/office/drawing/2014/main" id="{73C03529-80B9-192C-BB96-93B9F72B3C44}"/>
              </a:ext>
            </a:extLst>
          </p:cNvPr>
          <p:cNvPicPr>
            <a:picLocks noGrp="1" noChangeAspect="1" noChangeArrowheads="1"/>
          </p:cNvPicPr>
          <p:nvPr>
            <p:ph sz="half" idx="14"/>
          </p:nvPr>
        </p:nvPicPr>
        <p:blipFill>
          <a:blip r:embed="rId2">
            <a:extLst>
              <a:ext uri="{28A0092B-C50C-407E-A947-70E740481C1C}">
                <a14:useLocalDpi xmlns:a14="http://schemas.microsoft.com/office/drawing/2010/main" val="0"/>
              </a:ext>
            </a:extLst>
          </a:blip>
          <a:srcRect/>
          <a:stretch>
            <a:fillRect/>
          </a:stretch>
        </p:blipFill>
        <p:spPr bwMode="auto">
          <a:xfrm>
            <a:off x="4232675" y="1253997"/>
            <a:ext cx="6962066" cy="4509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75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E1A7-B05B-EF32-468B-C9EA87B93BD4}"/>
              </a:ext>
            </a:extLst>
          </p:cNvPr>
          <p:cNvSpPr>
            <a:spLocks noGrp="1"/>
          </p:cNvSpPr>
          <p:nvPr>
            <p:ph type="title"/>
          </p:nvPr>
        </p:nvSpPr>
        <p:spPr>
          <a:xfrm>
            <a:off x="1322318" y="268361"/>
            <a:ext cx="7288282" cy="666360"/>
          </a:xfrm>
        </p:spPr>
        <p:txBody>
          <a:bodyPr>
            <a:normAutofit/>
          </a:bodyPr>
          <a:lstStyle/>
          <a:p>
            <a:r>
              <a:rPr lang="en-US" dirty="0"/>
              <a:t>Models</a:t>
            </a:r>
          </a:p>
        </p:txBody>
      </p:sp>
      <p:sp>
        <p:nvSpPr>
          <p:cNvPr id="3" name="Content Placeholder 2">
            <a:extLst>
              <a:ext uri="{FF2B5EF4-FFF2-40B4-BE49-F238E27FC236}">
                <a16:creationId xmlns:a16="http://schemas.microsoft.com/office/drawing/2014/main" id="{63867728-C903-F855-6E9A-DCD61E041E45}"/>
              </a:ext>
            </a:extLst>
          </p:cNvPr>
          <p:cNvSpPr>
            <a:spLocks noGrp="1"/>
          </p:cNvSpPr>
          <p:nvPr>
            <p:ph sz="half" idx="2"/>
          </p:nvPr>
        </p:nvSpPr>
        <p:spPr>
          <a:xfrm>
            <a:off x="1322388" y="1117600"/>
            <a:ext cx="7288212" cy="5052529"/>
          </a:xfrm>
        </p:spPr>
        <p:txBody>
          <a:bodyPr/>
          <a:lstStyle/>
          <a:p>
            <a:r>
              <a:rPr lang="en-US" b="0" i="0" dirty="0">
                <a:solidFill>
                  <a:srgbClr val="0D0D0D"/>
                </a:solidFill>
                <a:effectLst/>
                <a:highlight>
                  <a:srgbClr val="FFFFFF"/>
                </a:highlight>
                <a:latin typeface="Söhne"/>
              </a:rPr>
              <a:t>we explore various machine learning models for predicting income categories. We assess the performance of each model and provide insights into their strengths and weaknesses.</a:t>
            </a:r>
          </a:p>
          <a:p>
            <a:endParaRPr lang="en-US" b="0" dirty="0">
              <a:solidFill>
                <a:srgbClr val="0D0D0D"/>
              </a:solidFill>
              <a:highlight>
                <a:srgbClr val="FFFFFF"/>
              </a:highlight>
              <a:latin typeface="Söhne"/>
            </a:endParaRPr>
          </a:p>
          <a:p>
            <a:r>
              <a:rPr lang="en-US" b="0" dirty="0">
                <a:solidFill>
                  <a:srgbClr val="0D0D0D"/>
                </a:solidFill>
                <a:highlight>
                  <a:srgbClr val="FFFFFF"/>
                </a:highlight>
                <a:latin typeface="Söhne"/>
              </a:rPr>
              <a:t>We have used:</a:t>
            </a:r>
          </a:p>
          <a:p>
            <a:pPr marL="285750" indent="-285750">
              <a:buFont typeface="Arial" panose="020B0604020202020204" pitchFamily="34" charset="0"/>
              <a:buChar char="•"/>
            </a:pPr>
            <a:r>
              <a:rPr lang="en-US" b="0" i="0" dirty="0" err="1">
                <a:solidFill>
                  <a:srgbClr val="0D0D0D"/>
                </a:solidFill>
                <a:effectLst/>
                <a:highlight>
                  <a:srgbClr val="FFFFFF"/>
                </a:highlight>
                <a:latin typeface="Söhne"/>
              </a:rPr>
              <a:t>RandomForest</a:t>
            </a:r>
            <a:r>
              <a:rPr lang="en-US" b="0" i="0" dirty="0">
                <a:solidFill>
                  <a:srgbClr val="0D0D0D"/>
                </a:solidFill>
                <a:effectLst/>
                <a:highlight>
                  <a:srgbClr val="FFFFFF"/>
                </a:highlight>
                <a:latin typeface="Söhne"/>
              </a:rPr>
              <a:t> Model</a:t>
            </a:r>
          </a:p>
          <a:p>
            <a:pPr marL="285750" indent="-285750">
              <a:buFont typeface="Arial" panose="020B0604020202020204" pitchFamily="34" charset="0"/>
              <a:buChar char="•"/>
            </a:pP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Model</a:t>
            </a:r>
            <a:endParaRPr lang="en-US" b="0" dirty="0">
              <a:solidFill>
                <a:srgbClr val="0D0D0D"/>
              </a:solidFill>
              <a:highlight>
                <a:srgbClr val="FFFFFF"/>
              </a:highlight>
              <a:latin typeface="Söhne"/>
            </a:endParaRPr>
          </a:p>
          <a:p>
            <a:pPr marL="285750" indent="-285750">
              <a:buFont typeface="Arial" panose="020B0604020202020204" pitchFamily="34" charset="0"/>
              <a:buChar char="•"/>
            </a:pPr>
            <a:r>
              <a:rPr lang="en-US" b="0" i="0" dirty="0">
                <a:solidFill>
                  <a:srgbClr val="0D0D0D"/>
                </a:solidFill>
                <a:effectLst/>
                <a:highlight>
                  <a:srgbClr val="FFFFFF"/>
                </a:highlight>
                <a:latin typeface="Söhne"/>
              </a:rPr>
              <a:t>Neural Network Model</a:t>
            </a:r>
            <a:endParaRPr lang="en-US" dirty="0"/>
          </a:p>
        </p:txBody>
      </p:sp>
      <p:sp>
        <p:nvSpPr>
          <p:cNvPr id="4" name="Slide Number Placeholder 3">
            <a:extLst>
              <a:ext uri="{FF2B5EF4-FFF2-40B4-BE49-F238E27FC236}">
                <a16:creationId xmlns:a16="http://schemas.microsoft.com/office/drawing/2014/main" id="{D1B82C0E-6011-34C2-8B1B-D068EEA5A81B}"/>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87977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52C3-8109-156B-7D8D-84F22E67A935}"/>
              </a:ext>
            </a:extLst>
          </p:cNvPr>
          <p:cNvSpPr>
            <a:spLocks noGrp="1"/>
          </p:cNvSpPr>
          <p:nvPr>
            <p:ph type="title"/>
          </p:nvPr>
        </p:nvSpPr>
        <p:spPr>
          <a:xfrm>
            <a:off x="838200" y="337192"/>
            <a:ext cx="5655197" cy="1997867"/>
          </a:xfrm>
        </p:spPr>
        <p:txBody>
          <a:bodyPr anchor="b">
            <a:normAutofit/>
          </a:bodyPr>
          <a:lstStyle/>
          <a:p>
            <a:r>
              <a:rPr lang="en-US" b="0" i="0" dirty="0">
                <a:effectLst/>
                <a:highlight>
                  <a:srgbClr val="FFFFFF"/>
                </a:highlight>
              </a:rPr>
              <a:t>Random Forest Model</a:t>
            </a:r>
            <a:endParaRPr lang="en-US" dirty="0"/>
          </a:p>
        </p:txBody>
      </p:sp>
      <p:pic>
        <p:nvPicPr>
          <p:cNvPr id="6" name="Picture 5">
            <a:extLst>
              <a:ext uri="{FF2B5EF4-FFF2-40B4-BE49-F238E27FC236}">
                <a16:creationId xmlns:a16="http://schemas.microsoft.com/office/drawing/2014/main" id="{B5B75A7B-1F1D-3309-950D-81C1BDB9D457}"/>
              </a:ext>
            </a:extLst>
          </p:cNvPr>
          <p:cNvPicPr>
            <a:picLocks noChangeAspect="1"/>
          </p:cNvPicPr>
          <p:nvPr/>
        </p:nvPicPr>
        <p:blipFill>
          <a:blip r:embed="rId2"/>
          <a:stretch>
            <a:fillRect/>
          </a:stretch>
        </p:blipFill>
        <p:spPr>
          <a:xfrm>
            <a:off x="619450" y="3036164"/>
            <a:ext cx="5948484" cy="3150736"/>
          </a:xfrm>
          <a:prstGeom prst="rect">
            <a:avLst/>
          </a:prstGeom>
          <a:noFill/>
        </p:spPr>
      </p:pic>
      <p:sp>
        <p:nvSpPr>
          <p:cNvPr id="3" name="Content Placeholder 2">
            <a:extLst>
              <a:ext uri="{FF2B5EF4-FFF2-40B4-BE49-F238E27FC236}">
                <a16:creationId xmlns:a16="http://schemas.microsoft.com/office/drawing/2014/main" id="{9407BD90-BA48-7395-424D-E77EFCC02DEF}"/>
              </a:ext>
            </a:extLst>
          </p:cNvPr>
          <p:cNvSpPr>
            <a:spLocks noGrp="1"/>
          </p:cNvSpPr>
          <p:nvPr>
            <p:ph sz="half" idx="14"/>
          </p:nvPr>
        </p:nvSpPr>
        <p:spPr>
          <a:xfrm>
            <a:off x="7887107" y="3164867"/>
            <a:ext cx="3943627" cy="3032733"/>
          </a:xfrm>
        </p:spPr>
        <p:txBody>
          <a:bodyPr>
            <a:normAutofit/>
          </a:bodyPr>
          <a:lstStyle/>
          <a:p>
            <a:pPr>
              <a:lnSpc>
                <a:spcPct val="90000"/>
              </a:lnSpc>
              <a:buFont typeface="Arial" panose="020B0604020202020204" pitchFamily="34" charset="0"/>
              <a:buChar char="•"/>
            </a:pPr>
            <a:r>
              <a:rPr lang="en-US" sz="1500" b="0" i="0">
                <a:effectLst/>
                <a:highlight>
                  <a:srgbClr val="FFFFFF"/>
                </a:highlight>
              </a:rPr>
              <a:t>We utilized a </a:t>
            </a:r>
            <a:r>
              <a:rPr lang="en-US" sz="1500" b="0" i="0" err="1">
                <a:effectLst/>
                <a:highlight>
                  <a:srgbClr val="FFFFFF"/>
                </a:highlight>
              </a:rPr>
              <a:t>RandomForestClassifier</a:t>
            </a:r>
            <a:r>
              <a:rPr lang="en-US" sz="1500" b="0" i="0">
                <a:effectLst/>
                <a:highlight>
                  <a:srgbClr val="FFFFFF"/>
                </a:highlight>
              </a:rPr>
              <a:t> with 100 estimators to predict income categories.</a:t>
            </a:r>
          </a:p>
          <a:p>
            <a:pPr>
              <a:lnSpc>
                <a:spcPct val="90000"/>
              </a:lnSpc>
              <a:buFont typeface="Arial" panose="020B0604020202020204" pitchFamily="34" charset="0"/>
              <a:buChar char="•"/>
            </a:pPr>
            <a:r>
              <a:rPr lang="en-US" sz="1500" b="0" i="0">
                <a:effectLst/>
                <a:highlight>
                  <a:srgbClr val="FFFFFF"/>
                </a:highlight>
              </a:rPr>
              <a:t>The model achieved an accuracy of approximately 91% on the test set.</a:t>
            </a:r>
          </a:p>
          <a:p>
            <a:pPr>
              <a:lnSpc>
                <a:spcPct val="90000"/>
              </a:lnSpc>
              <a:buFont typeface="Arial" panose="020B0604020202020204" pitchFamily="34" charset="0"/>
              <a:buChar char="•"/>
            </a:pPr>
            <a:r>
              <a:rPr lang="en-US" sz="1500" b="0" i="0">
                <a:effectLst/>
                <a:highlight>
                  <a:srgbClr val="FFFFFF"/>
                </a:highlight>
              </a:rPr>
              <a:t>Precision, recall, and F1-score metrics were computed for each income category, showing consistent performance across classes.</a:t>
            </a:r>
          </a:p>
          <a:p>
            <a:pPr>
              <a:lnSpc>
                <a:spcPct val="90000"/>
              </a:lnSpc>
              <a:buFont typeface="Arial" panose="020B0604020202020204" pitchFamily="34" charset="0"/>
              <a:buChar char="•"/>
            </a:pPr>
            <a:r>
              <a:rPr lang="en-US" sz="1500" b="0" i="0">
                <a:effectLst/>
                <a:highlight>
                  <a:srgbClr val="FFFFFF"/>
                </a:highlight>
              </a:rPr>
              <a:t>The confusion matrix visually represents the model's performance in classifying true and predicted labels.</a:t>
            </a:r>
          </a:p>
        </p:txBody>
      </p:sp>
      <p:sp>
        <p:nvSpPr>
          <p:cNvPr id="4" name="Slide Number Placeholder 3">
            <a:extLst>
              <a:ext uri="{FF2B5EF4-FFF2-40B4-BE49-F238E27FC236}">
                <a16:creationId xmlns:a16="http://schemas.microsoft.com/office/drawing/2014/main" id="{0634275F-07A9-3263-E133-96EDC88ECA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246127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AEE7-D3CE-21BA-D732-8158343E0521}"/>
              </a:ext>
            </a:extLst>
          </p:cNvPr>
          <p:cNvSpPr>
            <a:spLocks noGrp="1"/>
          </p:cNvSpPr>
          <p:nvPr>
            <p:ph type="title"/>
          </p:nvPr>
        </p:nvSpPr>
        <p:spPr>
          <a:xfrm>
            <a:off x="838200" y="337192"/>
            <a:ext cx="5655197" cy="1997867"/>
          </a:xfrm>
        </p:spPr>
        <p:txBody>
          <a:bodyPr anchor="b">
            <a:normAutofit/>
          </a:bodyPr>
          <a:lstStyle/>
          <a:p>
            <a:r>
              <a:rPr lang="en-US" b="0" i="0">
                <a:effectLst/>
                <a:highlight>
                  <a:srgbClr val="FFFFFF"/>
                </a:highlight>
              </a:rPr>
              <a:t>XG Boost Model</a:t>
            </a:r>
            <a:endParaRPr lang="en-US" dirty="0"/>
          </a:p>
        </p:txBody>
      </p:sp>
      <p:pic>
        <p:nvPicPr>
          <p:cNvPr id="6" name="Picture 5">
            <a:extLst>
              <a:ext uri="{FF2B5EF4-FFF2-40B4-BE49-F238E27FC236}">
                <a16:creationId xmlns:a16="http://schemas.microsoft.com/office/drawing/2014/main" id="{F28D93A3-4DF8-E400-5C8C-E29B128D3A7B}"/>
              </a:ext>
            </a:extLst>
          </p:cNvPr>
          <p:cNvPicPr>
            <a:picLocks noChangeAspect="1"/>
          </p:cNvPicPr>
          <p:nvPr/>
        </p:nvPicPr>
        <p:blipFill>
          <a:blip r:embed="rId2"/>
          <a:stretch>
            <a:fillRect/>
          </a:stretch>
        </p:blipFill>
        <p:spPr>
          <a:xfrm>
            <a:off x="672804" y="2778712"/>
            <a:ext cx="5462769" cy="3408188"/>
          </a:xfrm>
          <a:prstGeom prst="rect">
            <a:avLst/>
          </a:prstGeom>
          <a:noFill/>
        </p:spPr>
      </p:pic>
      <p:sp>
        <p:nvSpPr>
          <p:cNvPr id="3" name="Content Placeholder 2">
            <a:extLst>
              <a:ext uri="{FF2B5EF4-FFF2-40B4-BE49-F238E27FC236}">
                <a16:creationId xmlns:a16="http://schemas.microsoft.com/office/drawing/2014/main" id="{3685A380-2422-53F4-EB06-2EC979441171}"/>
              </a:ext>
            </a:extLst>
          </p:cNvPr>
          <p:cNvSpPr>
            <a:spLocks noGrp="1"/>
          </p:cNvSpPr>
          <p:nvPr>
            <p:ph sz="half" idx="14"/>
          </p:nvPr>
        </p:nvSpPr>
        <p:spPr>
          <a:xfrm>
            <a:off x="7887107" y="3164867"/>
            <a:ext cx="3943627" cy="3032733"/>
          </a:xfrm>
        </p:spPr>
        <p:txBody>
          <a:bodyPr>
            <a:normAutofit/>
          </a:bodyPr>
          <a:lstStyle/>
          <a:p>
            <a:pPr>
              <a:lnSpc>
                <a:spcPct val="90000"/>
              </a:lnSpc>
              <a:buFont typeface="Arial" panose="020B0604020202020204" pitchFamily="34" charset="0"/>
              <a:buChar char="•"/>
            </a:pPr>
            <a:r>
              <a:rPr lang="en-US" sz="1500" b="0" i="0">
                <a:effectLst/>
                <a:highlight>
                  <a:srgbClr val="FFFFFF"/>
                </a:highlight>
              </a:rPr>
              <a:t>An XG Boost classifier was trained using encoded target variables.</a:t>
            </a:r>
          </a:p>
          <a:p>
            <a:pPr>
              <a:lnSpc>
                <a:spcPct val="90000"/>
              </a:lnSpc>
              <a:buFont typeface="Arial" panose="020B0604020202020204" pitchFamily="34" charset="0"/>
              <a:buChar char="•"/>
            </a:pPr>
            <a:r>
              <a:rPr lang="en-US" sz="1500" b="0" i="0">
                <a:effectLst/>
                <a:highlight>
                  <a:srgbClr val="FFFFFF"/>
                </a:highlight>
              </a:rPr>
              <a:t>The XG Boost model demonstrated higher accuracy compared to </a:t>
            </a:r>
            <a:r>
              <a:rPr lang="en-US" sz="1500" b="0" i="0" err="1">
                <a:effectLst/>
                <a:highlight>
                  <a:srgbClr val="FFFFFF"/>
                </a:highlight>
              </a:rPr>
              <a:t>RandomForest</a:t>
            </a:r>
            <a:r>
              <a:rPr lang="en-US" sz="1500" b="0" i="0">
                <a:effectLst/>
                <a:highlight>
                  <a:srgbClr val="FFFFFF"/>
                </a:highlight>
              </a:rPr>
              <a:t>, reaching approximately 93% on the test set.</a:t>
            </a:r>
          </a:p>
          <a:p>
            <a:pPr>
              <a:lnSpc>
                <a:spcPct val="90000"/>
              </a:lnSpc>
              <a:buFont typeface="Arial" panose="020B0604020202020204" pitchFamily="34" charset="0"/>
              <a:buChar char="•"/>
            </a:pPr>
            <a:r>
              <a:rPr lang="en-US" sz="1500" b="0" i="0">
                <a:effectLst/>
                <a:highlight>
                  <a:srgbClr val="FFFFFF"/>
                </a:highlight>
              </a:rPr>
              <a:t>Like the </a:t>
            </a:r>
            <a:r>
              <a:rPr lang="en-US" sz="1500" b="0" i="0" err="1">
                <a:effectLst/>
                <a:highlight>
                  <a:srgbClr val="FFFFFF"/>
                </a:highlight>
              </a:rPr>
              <a:t>RandomForest</a:t>
            </a:r>
            <a:r>
              <a:rPr lang="en-US" sz="1500" b="0" i="0">
                <a:effectLst/>
                <a:highlight>
                  <a:srgbClr val="FFFFFF"/>
                </a:highlight>
              </a:rPr>
              <a:t> model, precision, recall, and F1-score metrics were computed for each income category.</a:t>
            </a:r>
          </a:p>
          <a:p>
            <a:pPr>
              <a:lnSpc>
                <a:spcPct val="90000"/>
              </a:lnSpc>
              <a:buFont typeface="Arial" panose="020B0604020202020204" pitchFamily="34" charset="0"/>
              <a:buChar char="•"/>
            </a:pPr>
            <a:r>
              <a:rPr lang="en-US" sz="1500" b="0" i="0">
                <a:effectLst/>
                <a:highlight>
                  <a:srgbClr val="FFFFFF"/>
                </a:highlight>
              </a:rPr>
              <a:t>The confusion matrix provides a detailed overview of the model's classification performance.</a:t>
            </a:r>
          </a:p>
        </p:txBody>
      </p:sp>
      <p:sp>
        <p:nvSpPr>
          <p:cNvPr id="4" name="Slide Number Placeholder 3">
            <a:extLst>
              <a:ext uri="{FF2B5EF4-FFF2-40B4-BE49-F238E27FC236}">
                <a16:creationId xmlns:a16="http://schemas.microsoft.com/office/drawing/2014/main" id="{8E423EE1-1A80-5C6A-423B-8B3702E4D5A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Tree>
    <p:extLst>
      <p:ext uri="{BB962C8B-B14F-4D97-AF65-F5344CB8AC3E}">
        <p14:creationId xmlns:p14="http://schemas.microsoft.com/office/powerpoint/2010/main" val="270994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398E-3B96-6F26-9A60-6728A2218204}"/>
              </a:ext>
            </a:extLst>
          </p:cNvPr>
          <p:cNvSpPr>
            <a:spLocks noGrp="1"/>
          </p:cNvSpPr>
          <p:nvPr>
            <p:ph type="title"/>
          </p:nvPr>
        </p:nvSpPr>
        <p:spPr>
          <a:xfrm>
            <a:off x="838200" y="337192"/>
            <a:ext cx="5655197" cy="1997867"/>
          </a:xfrm>
        </p:spPr>
        <p:txBody>
          <a:bodyPr anchor="b">
            <a:normAutofit/>
          </a:bodyPr>
          <a:lstStyle/>
          <a:p>
            <a:r>
              <a:rPr lang="en-US" b="0" i="0">
                <a:effectLst/>
                <a:highlight>
                  <a:srgbClr val="FFFFFF"/>
                </a:highlight>
              </a:rPr>
              <a:t>Neural Network Model</a:t>
            </a:r>
            <a:endParaRPr lang="en-US" dirty="0"/>
          </a:p>
        </p:txBody>
      </p:sp>
      <p:pic>
        <p:nvPicPr>
          <p:cNvPr id="6" name="Picture 5">
            <a:extLst>
              <a:ext uri="{FF2B5EF4-FFF2-40B4-BE49-F238E27FC236}">
                <a16:creationId xmlns:a16="http://schemas.microsoft.com/office/drawing/2014/main" id="{70BAD073-D212-47AA-9437-DAC89DEF9F1E}"/>
              </a:ext>
            </a:extLst>
          </p:cNvPr>
          <p:cNvPicPr>
            <a:picLocks noChangeAspect="1"/>
          </p:cNvPicPr>
          <p:nvPr/>
        </p:nvPicPr>
        <p:blipFill rotWithShape="1">
          <a:blip r:embed="rId2"/>
          <a:srcRect r="16282" b="-2"/>
          <a:stretch/>
        </p:blipFill>
        <p:spPr>
          <a:xfrm>
            <a:off x="838201" y="3008292"/>
            <a:ext cx="5482180" cy="3178607"/>
          </a:xfrm>
          <a:prstGeom prst="rect">
            <a:avLst/>
          </a:prstGeom>
          <a:noFill/>
        </p:spPr>
      </p:pic>
      <p:sp>
        <p:nvSpPr>
          <p:cNvPr id="3" name="Content Placeholder 2">
            <a:extLst>
              <a:ext uri="{FF2B5EF4-FFF2-40B4-BE49-F238E27FC236}">
                <a16:creationId xmlns:a16="http://schemas.microsoft.com/office/drawing/2014/main" id="{4009887C-61E0-82BF-5894-99CFAD80520A}"/>
              </a:ext>
            </a:extLst>
          </p:cNvPr>
          <p:cNvSpPr>
            <a:spLocks noGrp="1"/>
          </p:cNvSpPr>
          <p:nvPr>
            <p:ph sz="half" idx="14"/>
          </p:nvPr>
        </p:nvSpPr>
        <p:spPr>
          <a:xfrm>
            <a:off x="7887107" y="3164867"/>
            <a:ext cx="3943627" cy="3032733"/>
          </a:xfrm>
        </p:spPr>
        <p:txBody>
          <a:bodyPr>
            <a:normAutofit/>
          </a:bodyPr>
          <a:lstStyle/>
          <a:p>
            <a:pPr>
              <a:lnSpc>
                <a:spcPct val="90000"/>
              </a:lnSpc>
              <a:buFont typeface="Arial" panose="020B0604020202020204" pitchFamily="34" charset="0"/>
              <a:buChar char="•"/>
            </a:pPr>
            <a:r>
              <a:rPr lang="en-US" sz="1500" b="0" i="0">
                <a:effectLst/>
                <a:highlight>
                  <a:srgbClr val="FFFFFF"/>
                </a:highlight>
              </a:rPr>
              <a:t>A neural network model was constructed using TensorFlow and </a:t>
            </a:r>
            <a:r>
              <a:rPr lang="en-US" sz="1500" b="0" i="0" err="1">
                <a:effectLst/>
                <a:highlight>
                  <a:srgbClr val="FFFFFF"/>
                </a:highlight>
              </a:rPr>
              <a:t>Keras</a:t>
            </a:r>
            <a:r>
              <a:rPr lang="en-US" sz="1500" b="0" i="0">
                <a:effectLst/>
                <a:highlight>
                  <a:srgbClr val="FFFFFF"/>
                </a:highlight>
              </a:rPr>
              <a:t>.</a:t>
            </a:r>
          </a:p>
          <a:p>
            <a:pPr>
              <a:lnSpc>
                <a:spcPct val="90000"/>
              </a:lnSpc>
              <a:buFont typeface="Arial" panose="020B0604020202020204" pitchFamily="34" charset="0"/>
              <a:buChar char="•"/>
            </a:pPr>
            <a:r>
              <a:rPr lang="en-US" sz="1500" b="0" i="0">
                <a:effectLst/>
                <a:highlight>
                  <a:srgbClr val="FFFFFF"/>
                </a:highlight>
              </a:rPr>
              <a:t>The model consists of multiple layers with </a:t>
            </a:r>
            <a:r>
              <a:rPr lang="en-US" sz="1500" b="0" i="0" err="1">
                <a:effectLst/>
                <a:highlight>
                  <a:srgbClr val="FFFFFF"/>
                </a:highlight>
              </a:rPr>
              <a:t>ReLU</a:t>
            </a:r>
            <a:r>
              <a:rPr lang="en-US" sz="1500" b="0" i="0">
                <a:effectLst/>
                <a:highlight>
                  <a:srgbClr val="FFFFFF"/>
                </a:highlight>
              </a:rPr>
              <a:t> activation functions and </a:t>
            </a:r>
            <a:r>
              <a:rPr lang="en-US" sz="1500" b="0" i="0" err="1">
                <a:effectLst/>
                <a:highlight>
                  <a:srgbClr val="FFFFFF"/>
                </a:highlight>
              </a:rPr>
              <a:t>softmax</a:t>
            </a:r>
            <a:r>
              <a:rPr lang="en-US" sz="1500" b="0" i="0">
                <a:effectLst/>
                <a:highlight>
                  <a:srgbClr val="FFFFFF"/>
                </a:highlight>
              </a:rPr>
              <a:t> activation in the output layer.</a:t>
            </a:r>
          </a:p>
          <a:p>
            <a:pPr>
              <a:lnSpc>
                <a:spcPct val="90000"/>
              </a:lnSpc>
              <a:buFont typeface="Arial" panose="020B0604020202020204" pitchFamily="34" charset="0"/>
              <a:buChar char="•"/>
            </a:pPr>
            <a:r>
              <a:rPr lang="en-US" sz="1500" b="0" i="0">
                <a:effectLst/>
                <a:highlight>
                  <a:srgbClr val="FFFFFF"/>
                </a:highlight>
              </a:rPr>
              <a:t>Training history indicates the model's progression in accuracy and loss over epochs.</a:t>
            </a:r>
          </a:p>
          <a:p>
            <a:pPr>
              <a:lnSpc>
                <a:spcPct val="90000"/>
              </a:lnSpc>
              <a:buFont typeface="Arial" panose="020B0604020202020204" pitchFamily="34" charset="0"/>
              <a:buChar char="•"/>
            </a:pPr>
            <a:r>
              <a:rPr lang="en-US" sz="1500" b="0" i="0">
                <a:effectLst/>
                <a:highlight>
                  <a:srgbClr val="FFFFFF"/>
                </a:highlight>
              </a:rPr>
              <a:t>The model achieved an accuracy of around 93% on the test set, demonstrating competitive performance.</a:t>
            </a:r>
          </a:p>
        </p:txBody>
      </p:sp>
      <p:sp>
        <p:nvSpPr>
          <p:cNvPr id="4" name="Slide Number Placeholder 3">
            <a:extLst>
              <a:ext uri="{FF2B5EF4-FFF2-40B4-BE49-F238E27FC236}">
                <a16:creationId xmlns:a16="http://schemas.microsoft.com/office/drawing/2014/main" id="{E1109784-8017-1D1F-474C-2252F5804CF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119380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3FFA-0150-3E92-30D1-8883F94E7A4E}"/>
              </a:ext>
            </a:extLst>
          </p:cNvPr>
          <p:cNvSpPr>
            <a:spLocks noGrp="1"/>
          </p:cNvSpPr>
          <p:nvPr>
            <p:ph type="title"/>
          </p:nvPr>
        </p:nvSpPr>
        <p:spPr>
          <a:xfrm>
            <a:off x="1322318" y="268361"/>
            <a:ext cx="7288282" cy="524120"/>
          </a:xfrm>
        </p:spPr>
        <p:txBody>
          <a:bodyPr/>
          <a:lstStyle/>
          <a:p>
            <a:r>
              <a:rPr lang="en-US" dirty="0"/>
              <a:t>Preferred Model</a:t>
            </a:r>
          </a:p>
        </p:txBody>
      </p:sp>
      <p:sp>
        <p:nvSpPr>
          <p:cNvPr id="3" name="Content Placeholder 2">
            <a:extLst>
              <a:ext uri="{FF2B5EF4-FFF2-40B4-BE49-F238E27FC236}">
                <a16:creationId xmlns:a16="http://schemas.microsoft.com/office/drawing/2014/main" id="{F9DDDB71-3E79-3B8F-F8E3-8DC01EA5590C}"/>
              </a:ext>
            </a:extLst>
          </p:cNvPr>
          <p:cNvSpPr>
            <a:spLocks noGrp="1"/>
          </p:cNvSpPr>
          <p:nvPr>
            <p:ph sz="half" idx="2"/>
          </p:nvPr>
        </p:nvSpPr>
        <p:spPr>
          <a:xfrm>
            <a:off x="1322388" y="894080"/>
            <a:ext cx="7288212" cy="5276049"/>
          </a:xfrm>
        </p:spPr>
        <p:txBody>
          <a:bodyPr>
            <a:normAutofit fontScale="92500" lnSpcReduction="10000"/>
          </a:bodyPr>
          <a:lstStyle/>
          <a:p>
            <a:pPr algn="l">
              <a:buFont typeface="+mj-lt"/>
              <a:buAutoNum type="arabicPeriod"/>
            </a:pPr>
            <a:r>
              <a:rPr lang="en-US" b="0" i="0" dirty="0">
                <a:solidFill>
                  <a:srgbClr val="0D0D0D"/>
                </a:solidFill>
                <a:effectLst/>
                <a:highlight>
                  <a:srgbClr val="FFFFFF"/>
                </a:highlight>
                <a:latin typeface="Söhne"/>
              </a:rPr>
              <a:t>Accuracy Comparison:</a:t>
            </a:r>
          </a:p>
          <a:p>
            <a:pPr marL="742950" lvl="1" indent="-285750" algn="l">
              <a:buFont typeface="+mj-lt"/>
              <a:buAutoNum type="arabicPeriod"/>
            </a:pPr>
            <a:r>
              <a:rPr lang="en-US" b="0" i="0" dirty="0">
                <a:solidFill>
                  <a:srgbClr val="0D0D0D"/>
                </a:solidFill>
                <a:effectLst/>
                <a:highlight>
                  <a:srgbClr val="FFFFFF"/>
                </a:highlight>
                <a:latin typeface="Söhne"/>
              </a:rPr>
              <a:t>Random Forest: Achieved an accuracy of approximately 91%.</a:t>
            </a:r>
          </a:p>
          <a:p>
            <a:pPr marL="742950" lvl="1" indent="-285750" algn="l">
              <a:buFont typeface="+mj-lt"/>
              <a:buAutoNum type="arabicPeriod"/>
            </a:pPr>
            <a:r>
              <a:rPr lang="en-US" b="0" i="0" dirty="0">
                <a:solidFill>
                  <a:srgbClr val="0D0D0D"/>
                </a:solidFill>
                <a:effectLst/>
                <a:highlight>
                  <a:srgbClr val="FFFFFF"/>
                </a:highlight>
                <a:latin typeface="Söhne"/>
              </a:rPr>
              <a:t>XG Boost: Outperformed Random Forest with an accuracy of around 93%.</a:t>
            </a:r>
          </a:p>
          <a:p>
            <a:pPr marL="742950" lvl="1" indent="-285750" algn="l">
              <a:buFont typeface="+mj-lt"/>
              <a:buAutoNum type="arabicPeriod"/>
            </a:pPr>
            <a:r>
              <a:rPr lang="en-US" b="0" i="0" dirty="0">
                <a:solidFill>
                  <a:srgbClr val="0D0D0D"/>
                </a:solidFill>
                <a:effectLst/>
                <a:highlight>
                  <a:srgbClr val="FFFFFF"/>
                </a:highlight>
                <a:latin typeface="Söhne"/>
              </a:rPr>
              <a:t>Neural Network: Demonstrated competitive performance with an accuracy of about 93%.</a:t>
            </a:r>
          </a:p>
          <a:p>
            <a:pPr algn="l">
              <a:buFont typeface="+mj-lt"/>
              <a:buAutoNum type="arabicPeriod"/>
            </a:pPr>
            <a:r>
              <a:rPr lang="en-US" b="0" i="0" dirty="0">
                <a:solidFill>
                  <a:srgbClr val="0D0D0D"/>
                </a:solidFill>
                <a:effectLst/>
                <a:highlight>
                  <a:srgbClr val="FFFFFF"/>
                </a:highlight>
                <a:latin typeface="Söhne"/>
              </a:rPr>
              <a:t>Precision, Recall, and F1-score:</a:t>
            </a:r>
          </a:p>
          <a:p>
            <a:pPr marL="742950" lvl="1" indent="-285750" algn="l">
              <a:buFont typeface="+mj-lt"/>
              <a:buAutoNum type="arabicPeriod"/>
            </a:pPr>
            <a:r>
              <a:rPr lang="en-US" b="0" i="0" dirty="0">
                <a:solidFill>
                  <a:srgbClr val="0D0D0D"/>
                </a:solidFill>
                <a:effectLst/>
                <a:highlight>
                  <a:srgbClr val="FFFFFF"/>
                </a:highlight>
                <a:latin typeface="Söhne"/>
              </a:rPr>
              <a:t>All models exhibited consistent precision, recall, and F1-score across different income categories.</a:t>
            </a:r>
          </a:p>
          <a:p>
            <a:pPr marL="742950" lvl="1" indent="-285750" algn="l">
              <a:buFont typeface="+mj-lt"/>
              <a:buAutoNum type="arabicPeriod"/>
            </a:pPr>
            <a:r>
              <a:rPr lang="en-US" b="0" i="0" dirty="0">
                <a:solidFill>
                  <a:srgbClr val="0D0D0D"/>
                </a:solidFill>
                <a:effectLst/>
                <a:highlight>
                  <a:srgbClr val="FFFFFF"/>
                </a:highlight>
                <a:latin typeface="Söhne"/>
              </a:rPr>
              <a:t>Precision measures the model's ability to avoid false positives, recall measures its ability to find all relevant cases, and F1-score provides a balance between precision and recall.</a:t>
            </a:r>
          </a:p>
          <a:p>
            <a:pPr algn="l">
              <a:buFont typeface="+mj-lt"/>
              <a:buAutoNum type="arabicPeriod"/>
            </a:pPr>
            <a:r>
              <a:rPr lang="en-US" b="0" i="0" dirty="0">
                <a:solidFill>
                  <a:srgbClr val="0D0D0D"/>
                </a:solidFill>
                <a:effectLst/>
                <a:highlight>
                  <a:srgbClr val="FFFFFF"/>
                </a:highlight>
                <a:latin typeface="Söhne"/>
              </a:rPr>
              <a:t>Computational Complexity:</a:t>
            </a:r>
          </a:p>
          <a:p>
            <a:pPr marL="742950" lvl="1" indent="-285750" algn="l">
              <a:buFont typeface="+mj-lt"/>
              <a:buAutoNum type="arabicPeriod"/>
            </a:pPr>
            <a:r>
              <a:rPr lang="en-US" b="0" i="0" dirty="0">
                <a:solidFill>
                  <a:srgbClr val="0D0D0D"/>
                </a:solidFill>
                <a:effectLst/>
                <a:highlight>
                  <a:srgbClr val="FFFFFF"/>
                </a:highlight>
                <a:latin typeface="Söhne"/>
              </a:rPr>
              <a:t>Random Forest and XG Boost are ensemble methods and generally faster to train compared to neural networks.</a:t>
            </a:r>
          </a:p>
          <a:p>
            <a:pPr marL="742950" lvl="1" indent="-285750" algn="l">
              <a:buFont typeface="+mj-lt"/>
              <a:buAutoNum type="arabicPeriod"/>
            </a:pPr>
            <a:r>
              <a:rPr lang="en-US" b="0" i="0" dirty="0">
                <a:solidFill>
                  <a:srgbClr val="0D0D0D"/>
                </a:solidFill>
                <a:effectLst/>
                <a:highlight>
                  <a:srgbClr val="FFFFFF"/>
                </a:highlight>
                <a:latin typeface="Söhne"/>
              </a:rPr>
              <a:t>Neural networks, especially deep architectures, may require more computational resources and longer training times.</a:t>
            </a:r>
          </a:p>
        </p:txBody>
      </p:sp>
      <p:sp>
        <p:nvSpPr>
          <p:cNvPr id="4" name="Slide Number Placeholder 3">
            <a:extLst>
              <a:ext uri="{FF2B5EF4-FFF2-40B4-BE49-F238E27FC236}">
                <a16:creationId xmlns:a16="http://schemas.microsoft.com/office/drawing/2014/main" id="{B7DE862F-A4E2-AB3F-8633-C62B29DB6F48}"/>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43852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682336"/>
          </a:xfrm>
        </p:spPr>
        <p:txBody>
          <a:bodyPr>
            <a:normAutofit fontScale="85000" lnSpcReduction="10000"/>
          </a:bodyPr>
          <a:lstStyle/>
          <a:p>
            <a:r>
              <a:rPr lang="en-US" dirty="0"/>
              <a:t>Research Question	</a:t>
            </a:r>
          </a:p>
          <a:p>
            <a:r>
              <a:rPr lang="en-US" dirty="0"/>
              <a:t>Dataset Overview</a:t>
            </a:r>
          </a:p>
          <a:p>
            <a:r>
              <a:rPr lang="en-US" dirty="0"/>
              <a:t>EDA</a:t>
            </a:r>
          </a:p>
          <a:p>
            <a:r>
              <a:rPr lang="en-US" dirty="0"/>
              <a:t>Data Preparation and Feature Selection</a:t>
            </a:r>
          </a:p>
          <a:p>
            <a:r>
              <a:rPr lang="en-US" dirty="0"/>
              <a:t>Models</a:t>
            </a:r>
          </a:p>
          <a:p>
            <a:r>
              <a:rPr lang="en-US" dirty="0"/>
              <a:t>Preferred Model</a:t>
            </a:r>
          </a:p>
          <a:p>
            <a:r>
              <a:rPr lang="en-US" dirty="0"/>
              <a:t>Ensemble Model</a:t>
            </a:r>
          </a:p>
          <a:p>
            <a:r>
              <a:rPr lang="en-US" dirty="0"/>
              <a:t>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7F857-1A7D-5059-383C-42C3BBB9FC37}"/>
              </a:ext>
            </a:extLst>
          </p:cNvPr>
          <p:cNvSpPr>
            <a:spLocks noGrp="1"/>
          </p:cNvSpPr>
          <p:nvPr>
            <p:ph sz="half" idx="2"/>
          </p:nvPr>
        </p:nvSpPr>
        <p:spPr>
          <a:xfrm>
            <a:off x="1322388" y="711200"/>
            <a:ext cx="7288212" cy="5458929"/>
          </a:xfrm>
        </p:spPr>
        <p:txBody>
          <a:bodyPr>
            <a:normAutofit lnSpcReduction="10000"/>
          </a:bodyPr>
          <a:lstStyle/>
          <a:p>
            <a:pPr algn="l"/>
            <a:r>
              <a:rPr lang="en-US" b="0" i="0" dirty="0">
                <a:solidFill>
                  <a:srgbClr val="0D0D0D"/>
                </a:solidFill>
                <a:effectLst/>
                <a:highlight>
                  <a:srgbClr val="FFFFFF"/>
                </a:highlight>
                <a:latin typeface="Söhne"/>
              </a:rPr>
              <a:t>5. Interpretability:</a:t>
            </a:r>
          </a:p>
          <a:p>
            <a:pPr marL="742950" lvl="1" indent="-285750" algn="l">
              <a:buFont typeface="+mj-lt"/>
              <a:buAutoNum type="arabicPeriod"/>
            </a:pPr>
            <a:r>
              <a:rPr lang="en-US" b="0" i="0" dirty="0">
                <a:solidFill>
                  <a:srgbClr val="0D0D0D"/>
                </a:solidFill>
                <a:effectLst/>
                <a:highlight>
                  <a:srgbClr val="FFFFFF"/>
                </a:highlight>
                <a:latin typeface="Söhne"/>
              </a:rPr>
              <a:t>Random Forest and XG Boost offer feature importances, which provide insights into the importance of each feature for prediction.</a:t>
            </a:r>
          </a:p>
          <a:p>
            <a:pPr marL="742950" lvl="1" indent="-285750" algn="l">
              <a:buFont typeface="+mj-lt"/>
              <a:buAutoNum type="arabicPeriod"/>
            </a:pPr>
            <a:r>
              <a:rPr lang="en-US" b="0" i="0" dirty="0">
                <a:solidFill>
                  <a:srgbClr val="0D0D0D"/>
                </a:solidFill>
                <a:effectLst/>
                <a:highlight>
                  <a:srgbClr val="FFFFFF"/>
                </a:highlight>
                <a:latin typeface="Söhne"/>
              </a:rPr>
              <a:t>Neural networks, particularly deep architectures, are often considered black-box models, making interpretation challenging.</a:t>
            </a:r>
          </a:p>
          <a:p>
            <a:pPr algn="l"/>
            <a:r>
              <a:rPr lang="en-US" b="0" i="0" dirty="0">
                <a:solidFill>
                  <a:srgbClr val="0D0D0D"/>
                </a:solidFill>
                <a:effectLst/>
                <a:highlight>
                  <a:srgbClr val="FFFFFF"/>
                </a:highlight>
                <a:latin typeface="Söhne"/>
              </a:rPr>
              <a:t>6. Deployment and Scalability:</a:t>
            </a:r>
          </a:p>
          <a:p>
            <a:pPr marL="742950" lvl="1" indent="-285750" algn="l">
              <a:buFont typeface="+mj-lt"/>
              <a:buAutoNum type="arabicPeriod"/>
            </a:pPr>
            <a:r>
              <a:rPr lang="en-US" b="0" i="0" dirty="0">
                <a:solidFill>
                  <a:srgbClr val="0D0D0D"/>
                </a:solidFill>
                <a:effectLst/>
                <a:highlight>
                  <a:srgbClr val="FFFFFF"/>
                </a:highlight>
                <a:latin typeface="Söhne"/>
              </a:rPr>
              <a:t>Random Forest and XG Boost models are easier to deploy and scale due to their simplicity and efficiency.</a:t>
            </a:r>
          </a:p>
          <a:p>
            <a:pPr marL="742950" lvl="1" indent="-285750" algn="l">
              <a:buFont typeface="+mj-lt"/>
              <a:buAutoNum type="arabicPeriod"/>
            </a:pPr>
            <a:r>
              <a:rPr lang="en-US" b="0" i="0" dirty="0">
                <a:solidFill>
                  <a:srgbClr val="0D0D0D"/>
                </a:solidFill>
                <a:effectLst/>
                <a:highlight>
                  <a:srgbClr val="FFFFFF"/>
                </a:highlight>
                <a:latin typeface="Söhne"/>
              </a:rPr>
              <a:t>Neural networks may require specialized hardware for deployment and might not scale well with large datasets.</a:t>
            </a:r>
          </a:p>
          <a:p>
            <a:pPr algn="l"/>
            <a:r>
              <a:rPr lang="en-US" b="0" i="0" dirty="0">
                <a:solidFill>
                  <a:srgbClr val="0D0D0D"/>
                </a:solidFill>
                <a:effectLst/>
                <a:highlight>
                  <a:srgbClr val="FFFFFF"/>
                </a:highlight>
                <a:latin typeface="Söhne"/>
              </a:rPr>
              <a:t>Based on these considerations, the </a:t>
            </a:r>
            <a:r>
              <a:rPr lang="en-US" i="0" dirty="0">
                <a:solidFill>
                  <a:srgbClr val="0D0D0D"/>
                </a:solidFill>
                <a:effectLst/>
                <a:highlight>
                  <a:srgbClr val="FFFFFF"/>
                </a:highlight>
                <a:latin typeface="Söhne"/>
              </a:rPr>
              <a:t>XG Boost</a:t>
            </a:r>
            <a:r>
              <a:rPr lang="en-US" b="0" i="0" dirty="0">
                <a:solidFill>
                  <a:srgbClr val="0D0D0D"/>
                </a:solidFill>
                <a:effectLst/>
                <a:highlight>
                  <a:srgbClr val="FFFFFF"/>
                </a:highlight>
                <a:latin typeface="Söhne"/>
              </a:rPr>
              <a:t> model emerges as the preferred choice due to its superior accuracy, efficient training, and interpretability. However, the final decision should also consider factors such as deployment environment, computational resources, and the need for model interpretability.</a:t>
            </a:r>
          </a:p>
          <a:p>
            <a:endParaRPr lang="en-US" dirty="0"/>
          </a:p>
        </p:txBody>
      </p:sp>
      <p:sp>
        <p:nvSpPr>
          <p:cNvPr id="4" name="Slide Number Placeholder 3">
            <a:extLst>
              <a:ext uri="{FF2B5EF4-FFF2-40B4-BE49-F238E27FC236}">
                <a16:creationId xmlns:a16="http://schemas.microsoft.com/office/drawing/2014/main" id="{FC81A11D-7016-46E7-08CA-DF7A3E0CFA55}"/>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29785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B1BD-B988-C077-14DC-EBEA57548836}"/>
              </a:ext>
            </a:extLst>
          </p:cNvPr>
          <p:cNvSpPr>
            <a:spLocks noGrp="1"/>
          </p:cNvSpPr>
          <p:nvPr>
            <p:ph type="title"/>
          </p:nvPr>
        </p:nvSpPr>
        <p:spPr>
          <a:xfrm>
            <a:off x="1322388" y="259214"/>
            <a:ext cx="7288282" cy="540417"/>
          </a:xfrm>
        </p:spPr>
        <p:txBody>
          <a:bodyPr/>
          <a:lstStyle/>
          <a:p>
            <a:r>
              <a:rPr lang="en-US" dirty="0"/>
              <a:t>Ensemble Model</a:t>
            </a:r>
          </a:p>
        </p:txBody>
      </p:sp>
      <p:sp>
        <p:nvSpPr>
          <p:cNvPr id="3" name="Content Placeholder 2">
            <a:extLst>
              <a:ext uri="{FF2B5EF4-FFF2-40B4-BE49-F238E27FC236}">
                <a16:creationId xmlns:a16="http://schemas.microsoft.com/office/drawing/2014/main" id="{A7865F17-B80E-8418-F980-DC611E9F7AB3}"/>
              </a:ext>
            </a:extLst>
          </p:cNvPr>
          <p:cNvSpPr>
            <a:spLocks noGrp="1"/>
          </p:cNvSpPr>
          <p:nvPr>
            <p:ph sz="half" idx="2"/>
          </p:nvPr>
        </p:nvSpPr>
        <p:spPr>
          <a:xfrm>
            <a:off x="1322388" y="1239520"/>
            <a:ext cx="7288212" cy="4930610"/>
          </a:xfrm>
        </p:spPr>
        <p:txBody>
          <a:bodyPr/>
          <a:lstStyle/>
          <a:p>
            <a:pPr algn="l"/>
            <a:r>
              <a:rPr lang="en-US" b="0" i="0" dirty="0">
                <a:solidFill>
                  <a:srgbClr val="0D0D0D"/>
                </a:solidFill>
                <a:effectLst/>
                <a:highlight>
                  <a:srgbClr val="FFFFFF"/>
                </a:highlight>
                <a:latin typeface="Söhne"/>
              </a:rPr>
              <a:t>The implementation of an ensemble model combining Random Forest, XG Boost, and Neural Network classifiers, along with the evaluation of its performance.</a:t>
            </a:r>
          </a:p>
          <a:p>
            <a:pPr algn="l">
              <a:buFont typeface="+mj-lt"/>
              <a:buAutoNum type="arabicPeriod"/>
            </a:pPr>
            <a:r>
              <a:rPr lang="en-US" b="0" i="0" dirty="0">
                <a:solidFill>
                  <a:srgbClr val="0D0D0D"/>
                </a:solidFill>
                <a:effectLst/>
                <a:highlight>
                  <a:srgbClr val="FFFFFF"/>
                </a:highlight>
                <a:latin typeface="Söhne"/>
              </a:rPr>
              <a:t>Ensemble Model Construction:</a:t>
            </a:r>
          </a:p>
          <a:p>
            <a:pPr marL="742950" lvl="1" indent="-285750" algn="l">
              <a:buFont typeface="+mj-lt"/>
              <a:buAutoNum type="arabicPeriod"/>
            </a:pPr>
            <a:r>
              <a:rPr lang="en-US" b="0" i="0" dirty="0">
                <a:solidFill>
                  <a:srgbClr val="0D0D0D"/>
                </a:solidFill>
                <a:effectLst/>
                <a:highlight>
                  <a:srgbClr val="FFFFFF"/>
                </a:highlight>
                <a:latin typeface="Söhne"/>
              </a:rPr>
              <a:t>We combine predictions from Random Forest, XG Boost, and Neural Network classifiers to create an ensemble model.</a:t>
            </a:r>
          </a:p>
          <a:p>
            <a:pPr marL="742950" lvl="1" indent="-285750" algn="l">
              <a:buFont typeface="+mj-lt"/>
              <a:buAutoNum type="arabicPeriod"/>
            </a:pPr>
            <a:r>
              <a:rPr lang="en-US" b="0" i="0" dirty="0">
                <a:solidFill>
                  <a:srgbClr val="0D0D0D"/>
                </a:solidFill>
                <a:effectLst/>
                <a:highlight>
                  <a:srgbClr val="FFFFFF"/>
                </a:highlight>
                <a:latin typeface="Söhne"/>
              </a:rPr>
              <a:t>Each model provides probability estimates for each class, which are averaged to generate ensemble predictions.</a:t>
            </a:r>
          </a:p>
          <a:p>
            <a:pPr algn="l">
              <a:buFont typeface="+mj-lt"/>
              <a:buAutoNum type="arabicPeriod"/>
            </a:pPr>
            <a:r>
              <a:rPr lang="en-US" b="0" i="0" dirty="0">
                <a:solidFill>
                  <a:srgbClr val="0D0D0D"/>
                </a:solidFill>
                <a:effectLst/>
                <a:highlight>
                  <a:srgbClr val="FFFFFF"/>
                </a:highlight>
                <a:latin typeface="Söhne"/>
              </a:rPr>
              <a:t>Model Configuration and Training:</a:t>
            </a:r>
          </a:p>
          <a:p>
            <a:pPr marL="742950" lvl="1" indent="-285750" algn="l">
              <a:buFont typeface="+mj-lt"/>
              <a:buAutoNum type="arabicPeriod"/>
            </a:pPr>
            <a:r>
              <a:rPr lang="en-US" b="0" i="0" dirty="0">
                <a:solidFill>
                  <a:srgbClr val="0D0D0D"/>
                </a:solidFill>
                <a:effectLst/>
                <a:highlight>
                  <a:srgbClr val="FFFFFF"/>
                </a:highlight>
                <a:latin typeface="Söhne"/>
              </a:rPr>
              <a:t>Random Forest and XG Boost models are trained using their respective classifiers with suitable hyperparameters.</a:t>
            </a:r>
          </a:p>
          <a:p>
            <a:pPr marL="742950" lvl="1" indent="-285750" algn="l">
              <a:buFont typeface="+mj-lt"/>
              <a:buAutoNum type="arabicPeriod"/>
            </a:pPr>
            <a:r>
              <a:rPr lang="en-US" b="0" i="0" dirty="0">
                <a:solidFill>
                  <a:srgbClr val="0D0D0D"/>
                </a:solidFill>
                <a:effectLst/>
                <a:highlight>
                  <a:srgbClr val="FFFFFF"/>
                </a:highlight>
                <a:latin typeface="Söhne"/>
              </a:rPr>
              <a:t>The Neural Network architecture consists of multiple dense layers with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activation, trained using the Adam optimizer.</a:t>
            </a:r>
          </a:p>
        </p:txBody>
      </p:sp>
      <p:sp>
        <p:nvSpPr>
          <p:cNvPr id="4" name="Slide Number Placeholder 3">
            <a:extLst>
              <a:ext uri="{FF2B5EF4-FFF2-40B4-BE49-F238E27FC236}">
                <a16:creationId xmlns:a16="http://schemas.microsoft.com/office/drawing/2014/main" id="{486F6686-4A91-B362-6F8C-8DFBC7A1574F}"/>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294603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6FA7D-3466-612F-3637-49D8DFFFA3FC}"/>
              </a:ext>
            </a:extLst>
          </p:cNvPr>
          <p:cNvSpPr>
            <a:spLocks/>
          </p:cNvSpPr>
          <p:nvPr/>
        </p:nvSpPr>
        <p:spPr>
          <a:xfrm>
            <a:off x="1219200" y="1329555"/>
            <a:ext cx="7752080" cy="2389006"/>
          </a:xfrm>
          <a:prstGeom prst="rect">
            <a:avLst/>
          </a:prstGeom>
        </p:spPr>
        <p:txBody>
          <a:bodyPr vert="horz" lIns="91440" tIns="0" rIns="91440" bIns="45720" rtlCol="0">
            <a:normAutofit/>
          </a:bodyPr>
          <a:lstStyle/>
          <a:p>
            <a:pPr>
              <a:lnSpc>
                <a:spcPct val="90000"/>
              </a:lnSpc>
              <a:spcBef>
                <a:spcPts val="1000"/>
              </a:spcBef>
              <a:spcAft>
                <a:spcPts val="372"/>
              </a:spcAft>
            </a:pPr>
            <a:r>
              <a:rPr lang="en-US" sz="1400" b="0" spc="50" dirty="0">
                <a:highlight>
                  <a:srgbClr val="FFFFFF"/>
                </a:highlight>
              </a:rPr>
              <a:t>3. Performance Evaluation:</a:t>
            </a:r>
          </a:p>
          <a:p>
            <a:pPr marL="740664" lvl="2" indent="-283464">
              <a:lnSpc>
                <a:spcPct val="90000"/>
              </a:lnSpc>
              <a:spcBef>
                <a:spcPts val="1000"/>
              </a:spcBef>
              <a:spcAft>
                <a:spcPts val="372"/>
              </a:spcAft>
              <a:buFont typeface="+mj-lt"/>
              <a:buAutoNum type="arabicPeriod"/>
            </a:pPr>
            <a:r>
              <a:rPr lang="en-US" sz="1400" b="0" spc="50" dirty="0">
                <a:highlight>
                  <a:srgbClr val="FFFFFF"/>
                </a:highlight>
              </a:rPr>
              <a:t>Ensemble accuracy: 93.19%</a:t>
            </a:r>
          </a:p>
          <a:p>
            <a:pPr marL="740664" lvl="2" indent="-283464">
              <a:lnSpc>
                <a:spcPct val="90000"/>
              </a:lnSpc>
              <a:spcBef>
                <a:spcPts val="1000"/>
              </a:spcBef>
              <a:spcAft>
                <a:spcPts val="372"/>
              </a:spcAft>
              <a:buFont typeface="+mj-lt"/>
              <a:buAutoNum type="arabicPeriod"/>
            </a:pPr>
            <a:r>
              <a:rPr lang="en-US" sz="1400" b="0" spc="50" dirty="0">
                <a:highlight>
                  <a:srgbClr val="FFFFFF"/>
                </a:highlight>
              </a:rPr>
              <a:t>We achieve a high accuracy by combining the predictions of individual models.</a:t>
            </a:r>
          </a:p>
          <a:p>
            <a:pPr marL="740664" lvl="2" indent="-283464">
              <a:lnSpc>
                <a:spcPct val="90000"/>
              </a:lnSpc>
              <a:spcBef>
                <a:spcPts val="1000"/>
              </a:spcBef>
              <a:spcAft>
                <a:spcPts val="372"/>
              </a:spcAft>
              <a:buFont typeface="+mj-lt"/>
              <a:buAutoNum type="arabicPeriod"/>
            </a:pPr>
            <a:r>
              <a:rPr lang="en-US" sz="1400" b="0" spc="50" dirty="0">
                <a:highlight>
                  <a:srgbClr val="FFFFFF"/>
                </a:highlight>
              </a:rPr>
              <a:t>Ensemble methods often lead to improved generalization and robustness compared to individual models.</a:t>
            </a:r>
            <a:endParaRPr lang="en-US" sz="1400" b="0" i="0" spc="50" dirty="0">
              <a:effectLst/>
              <a:highlight>
                <a:srgbClr val="FFFFFF"/>
              </a:highlight>
            </a:endParaRPr>
          </a:p>
        </p:txBody>
      </p:sp>
      <p:sp>
        <p:nvSpPr>
          <p:cNvPr id="37" name="Slide Number Placeholder 6">
            <a:extLst>
              <a:ext uri="{FF2B5EF4-FFF2-40B4-BE49-F238E27FC236}">
                <a16:creationId xmlns:a16="http://schemas.microsoft.com/office/drawing/2014/main" id="{CD5F172C-EAF3-93CA-4922-6910138D43FA}"/>
              </a:ext>
            </a:extLst>
          </p:cNvPr>
          <p:cNvSpPr>
            <a:spLocks noGrp="1"/>
          </p:cNvSpPr>
          <p:nvPr>
            <p:ph type="sldNum" sz="quarter" idx="13"/>
          </p:nvPr>
        </p:nvSpPr>
        <p:spPr>
          <a:xfrm>
            <a:off x="10373350" y="6356349"/>
            <a:ext cx="987552" cy="365125"/>
          </a:xfrm>
        </p:spPr>
        <p:txBody>
          <a:bodyPr/>
          <a:lstStyle/>
          <a:p>
            <a:pPr>
              <a:spcAft>
                <a:spcPts val="600"/>
              </a:spcAft>
            </a:pPr>
            <a:fld id="{A49DFD55-3C28-40EF-9E31-A92D2E4017FF}" type="slidenum">
              <a:rPr lang="en-US" smtClean="0"/>
              <a:pPr>
                <a:spcAft>
                  <a:spcPts val="600"/>
                </a:spcAft>
              </a:pPr>
              <a:t>22</a:t>
            </a:fld>
            <a:endParaRPr lang="en-US"/>
          </a:p>
        </p:txBody>
      </p:sp>
      <p:pic>
        <p:nvPicPr>
          <p:cNvPr id="7" name="Content Placeholder 6">
            <a:extLst>
              <a:ext uri="{FF2B5EF4-FFF2-40B4-BE49-F238E27FC236}">
                <a16:creationId xmlns:a16="http://schemas.microsoft.com/office/drawing/2014/main" id="{F9B07704-947E-CA09-39BD-48C9D70D7807}"/>
              </a:ext>
            </a:extLst>
          </p:cNvPr>
          <p:cNvPicPr>
            <a:picLocks noChangeAspect="1"/>
          </p:cNvPicPr>
          <p:nvPr/>
        </p:nvPicPr>
        <p:blipFill>
          <a:blip r:embed="rId2"/>
          <a:stretch>
            <a:fillRect/>
          </a:stretch>
        </p:blipFill>
        <p:spPr>
          <a:xfrm>
            <a:off x="2385284" y="4007767"/>
            <a:ext cx="4930136" cy="1084036"/>
          </a:xfrm>
          <a:prstGeom prst="rect">
            <a:avLst/>
          </a:prstGeom>
        </p:spPr>
      </p:pic>
    </p:spTree>
    <p:extLst>
      <p:ext uri="{BB962C8B-B14F-4D97-AF65-F5344CB8AC3E}">
        <p14:creationId xmlns:p14="http://schemas.microsoft.com/office/powerpoint/2010/main" val="2909826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28BD-4452-266D-3587-9A1261808BD1}"/>
              </a:ext>
            </a:extLst>
          </p:cNvPr>
          <p:cNvSpPr>
            <a:spLocks noGrp="1"/>
          </p:cNvSpPr>
          <p:nvPr>
            <p:ph type="title"/>
          </p:nvPr>
        </p:nvSpPr>
        <p:spPr>
          <a:xfrm>
            <a:off x="1322318" y="268361"/>
            <a:ext cx="7288282" cy="646040"/>
          </a:xfrm>
        </p:spPr>
        <p:txBody>
          <a:bodyPr/>
          <a:lstStyle/>
          <a:p>
            <a:r>
              <a:rPr lang="en-US" dirty="0"/>
              <a:t>Conclusion</a:t>
            </a:r>
          </a:p>
        </p:txBody>
      </p:sp>
      <p:sp>
        <p:nvSpPr>
          <p:cNvPr id="3" name="Content Placeholder 2">
            <a:extLst>
              <a:ext uri="{FF2B5EF4-FFF2-40B4-BE49-F238E27FC236}">
                <a16:creationId xmlns:a16="http://schemas.microsoft.com/office/drawing/2014/main" id="{FA9EE5F1-A203-09E9-25EA-598B92F99851}"/>
              </a:ext>
            </a:extLst>
          </p:cNvPr>
          <p:cNvSpPr>
            <a:spLocks noGrp="1"/>
          </p:cNvSpPr>
          <p:nvPr>
            <p:ph sz="half" idx="2"/>
          </p:nvPr>
        </p:nvSpPr>
        <p:spPr>
          <a:xfrm>
            <a:off x="1322388" y="1036320"/>
            <a:ext cx="7288212" cy="5133809"/>
          </a:xfrm>
        </p:spPr>
        <p:txBody>
          <a:bodyPr/>
          <a:lstStyle/>
          <a:p>
            <a:pPr algn="l"/>
            <a:r>
              <a:rPr lang="en-US" b="0" i="0" dirty="0">
                <a:solidFill>
                  <a:srgbClr val="0D0D0D"/>
                </a:solidFill>
                <a:effectLst/>
                <a:highlight>
                  <a:srgbClr val="FFFFFF"/>
                </a:highlight>
                <a:latin typeface="Söhne"/>
              </a:rPr>
              <a:t>Our analysis included the implementation of various algorithms such as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Random Forest, and Neural Networks. Each model underwent preprocessing steps, including one-hot encoding for categorical variables and scaling for numerical features, ensuring consistent data handling across the pipeline.</a:t>
            </a:r>
          </a:p>
          <a:p>
            <a:pPr algn="l"/>
            <a:r>
              <a:rPr lang="en-US" b="0" i="0" dirty="0">
                <a:solidFill>
                  <a:srgbClr val="0D0D0D"/>
                </a:solidFill>
                <a:effectLst/>
                <a:highlight>
                  <a:srgbClr val="FFFFFF"/>
                </a:highlight>
                <a:latin typeface="Söhne"/>
              </a:rPr>
              <a:t>Upon evaluation, our models demonstrated promising performance, with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achieving an accuracy of approximately 93.21%, Random Forest achieving 90.63%, and the Neural Network reaching 93.17%. Additionally, our ensemble model, combining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and Random Forest, achieved an accuracy of 93.19%. These results indicate the effectiveness of our approach in accurately predicting the target variable.</a:t>
            </a:r>
          </a:p>
        </p:txBody>
      </p:sp>
      <p:sp>
        <p:nvSpPr>
          <p:cNvPr id="4" name="Slide Number Placeholder 3">
            <a:extLst>
              <a:ext uri="{FF2B5EF4-FFF2-40B4-BE49-F238E27FC236}">
                <a16:creationId xmlns:a16="http://schemas.microsoft.com/office/drawing/2014/main" id="{5E22B415-4293-52C9-5F1F-32C914C9C5F8}"/>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07521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err="1"/>
              <a:t>Minjae</a:t>
            </a:r>
            <a:r>
              <a:rPr lang="en-US" dirty="0"/>
              <a:t> lee</a:t>
            </a:r>
          </a:p>
          <a:p>
            <a:r>
              <a:rPr lang="en-US" dirty="0"/>
              <a:t>Rahul kanth Panganamamula</a:t>
            </a:r>
          </a:p>
          <a:p>
            <a:r>
              <a:rPr lang="en-US" dirty="0" err="1"/>
              <a:t>Mahanth</a:t>
            </a:r>
            <a:r>
              <a:rPr lang="en-US" dirty="0"/>
              <a:t> </a:t>
            </a:r>
            <a:r>
              <a:rPr lang="en-US" dirty="0" err="1"/>
              <a:t>Dasari</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352F82-6A90-9312-C321-78F63D4B6945}"/>
              </a:ext>
            </a:extLst>
          </p:cNvPr>
          <p:cNvSpPr>
            <a:spLocks noGrp="1"/>
          </p:cNvSpPr>
          <p:nvPr>
            <p:ph type="title"/>
          </p:nvPr>
        </p:nvSpPr>
        <p:spPr>
          <a:xfrm>
            <a:off x="3796263" y="254000"/>
            <a:ext cx="5884027" cy="609600"/>
          </a:xfrm>
        </p:spPr>
        <p:txBody>
          <a:bodyPr anchor="b">
            <a:normAutofit/>
          </a:bodyPr>
          <a:lstStyle/>
          <a:p>
            <a:r>
              <a:rPr lang="en-US" dirty="0"/>
              <a:t>Research Question</a:t>
            </a:r>
          </a:p>
        </p:txBody>
      </p:sp>
      <p:pic>
        <p:nvPicPr>
          <p:cNvPr id="15" name="Picture 14" descr="Four wooden houses with different sizes">
            <a:extLst>
              <a:ext uri="{FF2B5EF4-FFF2-40B4-BE49-F238E27FC236}">
                <a16:creationId xmlns:a16="http://schemas.microsoft.com/office/drawing/2014/main" id="{40398A02-5E7C-1B62-1180-51AB80A29D3A}"/>
              </a:ext>
            </a:extLst>
          </p:cNvPr>
          <p:cNvPicPr>
            <a:picLocks noChangeAspect="1"/>
          </p:cNvPicPr>
          <p:nvPr/>
        </p:nvPicPr>
        <p:blipFill rotWithShape="1">
          <a:blip r:embed="rId2"/>
          <a:srcRect l="29188" r="17597"/>
          <a:stretch/>
        </p:blipFill>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a:noFill/>
        </p:spPr>
      </p:pic>
      <p:sp>
        <p:nvSpPr>
          <p:cNvPr id="11" name="Slide Number Placeholder 3">
            <a:extLst>
              <a:ext uri="{FF2B5EF4-FFF2-40B4-BE49-F238E27FC236}">
                <a16:creationId xmlns:a16="http://schemas.microsoft.com/office/drawing/2014/main" id="{2DBC7E9C-2634-7FFF-494E-D6EEC8110B18}"/>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3</a:t>
            </a:fld>
            <a:endParaRPr lang="en-US"/>
          </a:p>
        </p:txBody>
      </p:sp>
      <p:sp>
        <p:nvSpPr>
          <p:cNvPr id="3" name="Rectangle 1">
            <a:extLst>
              <a:ext uri="{FF2B5EF4-FFF2-40B4-BE49-F238E27FC236}">
                <a16:creationId xmlns:a16="http://schemas.microsoft.com/office/drawing/2014/main" id="{2346B3E1-76E3-B6EE-DE59-81CD1D501375}"/>
              </a:ext>
            </a:extLst>
          </p:cNvPr>
          <p:cNvSpPr>
            <a:spLocks noGrp="1" noChangeArrowheads="1"/>
          </p:cNvSpPr>
          <p:nvPr>
            <p:ph sz="half" idx="14"/>
          </p:nvPr>
        </p:nvSpPr>
        <p:spPr bwMode="auto">
          <a:xfrm>
            <a:off x="4193884" y="1126743"/>
            <a:ext cx="7703475" cy="522960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79350" numCol="1" anchorCtr="0" compatLnSpc="1">
            <a:prstTxWarp prst="textNoShape">
              <a:avLst/>
            </a:prstTxWarp>
            <a:normAutofit/>
          </a:bodyPr>
          <a:lstStyle/>
          <a:p>
            <a:pPr algn="l"/>
            <a:r>
              <a:rPr lang="en-US" b="1" i="0" dirty="0">
                <a:solidFill>
                  <a:srgbClr val="0D0D0D"/>
                </a:solidFill>
                <a:effectLst/>
                <a:highlight>
                  <a:srgbClr val="FFFFFF"/>
                </a:highlight>
                <a:latin typeface="Söhne"/>
              </a:rPr>
              <a:t>Main Question: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Can we predict a household's income level based on demographic, housing, and employment characteristics?</a:t>
            </a:r>
          </a:p>
          <a:p>
            <a:pPr algn="l"/>
            <a:r>
              <a:rPr lang="en-US" b="1" i="0" dirty="0">
                <a:solidFill>
                  <a:srgbClr val="0D0D0D"/>
                </a:solidFill>
                <a:effectLst/>
                <a:highlight>
                  <a:srgbClr val="FFFFFF"/>
                </a:highlight>
                <a:latin typeface="Söhne"/>
              </a:rPr>
              <a:t>Objective:</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To explore and analyze the influence of various socioeconomic and housing factors on the income levels of households using machine learning techniques.</a:t>
            </a:r>
          </a:p>
          <a:p>
            <a:pPr algn="l"/>
            <a:r>
              <a:rPr lang="en-US" b="1" i="0" dirty="0">
                <a:solidFill>
                  <a:srgbClr val="0D0D0D"/>
                </a:solidFill>
                <a:effectLst/>
                <a:highlight>
                  <a:srgbClr val="FFFFFF"/>
                </a:highlight>
                <a:latin typeface="Söhne"/>
              </a:rPr>
              <a:t>Importance:</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Understanding the relationship between these factors and household income can help in policy formulation, targeted interventions, and improving economic research.</a:t>
            </a:r>
          </a:p>
          <a:p>
            <a:pPr marL="173736"/>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26200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24782A2-DCB0-ABBC-C34F-E6AE60DFE739}"/>
              </a:ext>
            </a:extLst>
          </p:cNvPr>
          <p:cNvSpPr>
            <a:spLocks noGrp="1"/>
          </p:cNvSpPr>
          <p:nvPr>
            <p:ph type="title"/>
          </p:nvPr>
        </p:nvSpPr>
        <p:spPr>
          <a:xfrm>
            <a:off x="1322318" y="268360"/>
            <a:ext cx="7288282" cy="2121177"/>
          </a:xfrm>
        </p:spPr>
        <p:txBody>
          <a:bodyPr anchor="ctr">
            <a:normAutofit/>
          </a:bodyPr>
          <a:lstStyle/>
          <a:p>
            <a:r>
              <a:rPr lang="en-US" dirty="0"/>
              <a:t>Data Set overview</a:t>
            </a:r>
          </a:p>
        </p:txBody>
      </p:sp>
      <p:sp>
        <p:nvSpPr>
          <p:cNvPr id="4" name="Rectangle 1">
            <a:extLst>
              <a:ext uri="{FF2B5EF4-FFF2-40B4-BE49-F238E27FC236}">
                <a16:creationId xmlns:a16="http://schemas.microsoft.com/office/drawing/2014/main" id="{936236D5-C811-3864-C844-DF7E45E76A09}"/>
              </a:ext>
            </a:extLst>
          </p:cNvPr>
          <p:cNvSpPr>
            <a:spLocks noGrp="1" noChangeArrowheads="1"/>
          </p:cNvSpPr>
          <p:nvPr>
            <p:ph sz="half" idx="2"/>
          </p:nvPr>
        </p:nvSpPr>
        <p:spPr bwMode="auto">
          <a:xfrm>
            <a:off x="1107440" y="1598520"/>
            <a:ext cx="9762242" cy="499112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7935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1" i="0" dirty="0">
                <a:solidFill>
                  <a:srgbClr val="0D0D0D"/>
                </a:solidFill>
                <a:effectLst/>
                <a:highlight>
                  <a:srgbClr val="FFFFFF"/>
                </a:highlight>
                <a:latin typeface="Söhne"/>
              </a:rPr>
              <a:t>Source:</a:t>
            </a:r>
            <a:endParaRPr lang="en-US" b="0" i="0" dirty="0">
              <a:solidFill>
                <a:srgbClr val="0D0D0D"/>
              </a:solidFill>
              <a:effectLst/>
              <a:highlight>
                <a:srgbClr val="FFFFFF"/>
              </a:highlight>
              <a:latin typeface="Söhne"/>
            </a:endParaRPr>
          </a:p>
          <a:p>
            <a:pPr marL="459486" indent="-285750">
              <a:buFont typeface="Arial" panose="020B0604020202020204" pitchFamily="34" charset="0"/>
              <a:buChar char="•"/>
            </a:pPr>
            <a:r>
              <a:rPr lang="en-US" b="0" i="0" dirty="0">
                <a:solidFill>
                  <a:srgbClr val="0D0D0D"/>
                </a:solidFill>
                <a:effectLst/>
                <a:highlight>
                  <a:srgbClr val="FFFFFF"/>
                </a:highlight>
                <a:latin typeface="Söhne"/>
              </a:rPr>
              <a:t>Data derived from the </a:t>
            </a:r>
            <a:r>
              <a:rPr lang="en-US" b="1" i="0" dirty="0">
                <a:solidFill>
                  <a:srgbClr val="0D0D0D"/>
                </a:solidFill>
                <a:effectLst/>
                <a:highlight>
                  <a:srgbClr val="FFFFFF"/>
                </a:highlight>
                <a:latin typeface="Söhne"/>
              </a:rPr>
              <a:t>American Community Survey (ACS) 2022</a:t>
            </a:r>
            <a:r>
              <a:rPr lang="en-US" b="0" i="0" dirty="0">
                <a:solidFill>
                  <a:srgbClr val="0D0D0D"/>
                </a:solidFill>
                <a:effectLst/>
                <a:highlight>
                  <a:srgbClr val="FFFFFF"/>
                </a:highlight>
                <a:latin typeface="Söhne"/>
              </a:rPr>
              <a:t>.</a:t>
            </a:r>
          </a:p>
          <a:p>
            <a:pPr marL="459486" indent="-285750">
              <a:buFont typeface="Arial" panose="020B0604020202020204" pitchFamily="34" charset="0"/>
              <a:buChar char="•"/>
            </a:pPr>
            <a:r>
              <a:rPr lang="en-US" b="0" i="0" dirty="0">
                <a:solidFill>
                  <a:srgbClr val="0D0D0D"/>
                </a:solidFill>
                <a:effectLst/>
                <a:highlight>
                  <a:srgbClr val="FFFFFF"/>
                </a:highlight>
                <a:latin typeface="Söhne"/>
              </a:rPr>
              <a:t>Specifically, the Public Use Microdata Sample (PUMS) files.</a:t>
            </a:r>
          </a:p>
          <a:p>
            <a:pPr marL="173736"/>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Key Features:</a:t>
            </a:r>
          </a:p>
          <a:p>
            <a:pPr algn="l">
              <a:buFont typeface="Arial" panose="020B0604020202020204" pitchFamily="34" charset="0"/>
              <a:buChar char="•"/>
            </a:pPr>
            <a:r>
              <a:rPr lang="en-US" b="1" i="0" dirty="0">
                <a:solidFill>
                  <a:srgbClr val="0D0D0D"/>
                </a:solidFill>
                <a:effectLst/>
                <a:highlight>
                  <a:srgbClr val="FFFFFF"/>
                </a:highlight>
                <a:latin typeface="Söhne"/>
              </a:rPr>
              <a:t>Volume and Scope:</a:t>
            </a:r>
            <a:endParaRPr lang="en-US" b="0" i="0" dirty="0">
              <a:solidFill>
                <a:srgbClr val="0D0D0D"/>
              </a:solidFill>
              <a:effectLst/>
              <a:highlight>
                <a:srgbClr val="FFFFFF"/>
              </a:highlight>
              <a:latin typeface="Söhne"/>
            </a:endParaRPr>
          </a:p>
          <a:p>
            <a:pPr marL="459486" indent="-285750">
              <a:buFont typeface="Arial" panose="020B0604020202020204" pitchFamily="34" charset="0"/>
              <a:buChar char="•"/>
            </a:pPr>
            <a:r>
              <a:rPr lang="en-US" b="0" i="0" dirty="0">
                <a:solidFill>
                  <a:srgbClr val="0D0D0D"/>
                </a:solidFill>
                <a:effectLst/>
                <a:highlight>
                  <a:srgbClr val="FFFFFF"/>
                </a:highlight>
                <a:latin typeface="Söhne"/>
              </a:rPr>
              <a:t>The dataset includes </a:t>
            </a:r>
            <a:r>
              <a:rPr lang="en-US" b="1" i="0" dirty="0">
                <a:solidFill>
                  <a:srgbClr val="0D0D0D"/>
                </a:solidFill>
                <a:effectLst/>
                <a:highlight>
                  <a:srgbClr val="FFFFFF"/>
                </a:highlight>
                <a:latin typeface="Söhne"/>
              </a:rPr>
              <a:t>819,228 records and 241 features</a:t>
            </a:r>
            <a:r>
              <a:rPr lang="en-US" b="0" i="0" dirty="0">
                <a:solidFill>
                  <a:srgbClr val="0D0D0D"/>
                </a:solidFill>
                <a:effectLst/>
                <a:highlight>
                  <a:srgbClr val="FFFFFF"/>
                </a:highlight>
                <a:latin typeface="Söhne"/>
              </a:rPr>
              <a:t>.</a:t>
            </a:r>
          </a:p>
          <a:p>
            <a:pPr marL="459486" indent="-285750">
              <a:buFont typeface="Arial" panose="020B0604020202020204" pitchFamily="34" charset="0"/>
              <a:buChar char="•"/>
            </a:pPr>
            <a:r>
              <a:rPr lang="en-US" b="0" i="0" dirty="0">
                <a:solidFill>
                  <a:srgbClr val="0D0D0D"/>
                </a:solidFill>
                <a:effectLst/>
                <a:highlight>
                  <a:srgbClr val="FFFFFF"/>
                </a:highlight>
                <a:latin typeface="Söhne"/>
              </a:rPr>
              <a:t>For the scope of this study, data for </a:t>
            </a:r>
            <a:r>
              <a:rPr lang="en-US" b="1" i="0" dirty="0">
                <a:solidFill>
                  <a:srgbClr val="0D0D0D"/>
                </a:solidFill>
                <a:effectLst/>
                <a:highlight>
                  <a:srgbClr val="FFFFFF"/>
                </a:highlight>
                <a:latin typeface="Söhne"/>
              </a:rPr>
              <a:t>26 states</a:t>
            </a:r>
            <a:r>
              <a:rPr lang="en-US" b="0" i="0" dirty="0">
                <a:solidFill>
                  <a:srgbClr val="0D0D0D"/>
                </a:solidFill>
                <a:effectLst/>
                <a:highlight>
                  <a:srgbClr val="FFFFFF"/>
                </a:highlight>
                <a:latin typeface="Söhne"/>
              </a:rPr>
              <a:t> was considered, focusing on the most significant variables.</a:t>
            </a:r>
          </a:p>
          <a:p>
            <a:pPr marL="173736"/>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Selected Features:</a:t>
            </a:r>
          </a:p>
          <a:p>
            <a:pPr algn="l">
              <a:buFont typeface="Arial" panose="020B0604020202020204" pitchFamily="34" charset="0"/>
              <a:buChar char="•"/>
            </a:pPr>
            <a:r>
              <a:rPr lang="en-US" b="1" i="0" dirty="0">
                <a:solidFill>
                  <a:srgbClr val="0D0D0D"/>
                </a:solidFill>
                <a:effectLst/>
                <a:highlight>
                  <a:srgbClr val="FFFFFF"/>
                </a:highlight>
                <a:latin typeface="Söhne"/>
              </a:rPr>
              <a:t>Demographics:</a:t>
            </a:r>
            <a:r>
              <a:rPr lang="en-US" b="0" i="0" dirty="0">
                <a:solidFill>
                  <a:srgbClr val="0D0D0D"/>
                </a:solidFill>
                <a:effectLst/>
                <a:highlight>
                  <a:srgbClr val="FFFFFF"/>
                </a:highlight>
                <a:latin typeface="Söhne"/>
              </a:rPr>
              <a:t> Age, Sex, Race, Marital Status.</a:t>
            </a:r>
          </a:p>
          <a:p>
            <a:pPr algn="l">
              <a:buFont typeface="Arial" panose="020B0604020202020204" pitchFamily="34" charset="0"/>
              <a:buChar char="•"/>
            </a:pPr>
            <a:r>
              <a:rPr lang="en-US" b="1" i="0" dirty="0">
                <a:solidFill>
                  <a:srgbClr val="0D0D0D"/>
                </a:solidFill>
                <a:effectLst/>
                <a:highlight>
                  <a:srgbClr val="FFFFFF"/>
                </a:highlight>
                <a:latin typeface="Söhne"/>
              </a:rPr>
              <a:t>Economic:</a:t>
            </a:r>
            <a:r>
              <a:rPr lang="en-US" b="0" i="0" dirty="0">
                <a:solidFill>
                  <a:srgbClr val="0D0D0D"/>
                </a:solidFill>
                <a:effectLst/>
                <a:highlight>
                  <a:srgbClr val="FFFFFF"/>
                </a:highlight>
                <a:latin typeface="Söhne"/>
              </a:rPr>
              <a:t> Household Income, Personal Income, Employment Status.</a:t>
            </a:r>
          </a:p>
          <a:p>
            <a:pPr algn="l">
              <a:buFont typeface="Arial" panose="020B0604020202020204" pitchFamily="34" charset="0"/>
              <a:buChar char="•"/>
            </a:pPr>
            <a:r>
              <a:rPr lang="en-US" b="1" i="0" dirty="0">
                <a:solidFill>
                  <a:srgbClr val="0D0D0D"/>
                </a:solidFill>
                <a:effectLst/>
                <a:highlight>
                  <a:srgbClr val="FFFFFF"/>
                </a:highlight>
                <a:latin typeface="Söhne"/>
              </a:rPr>
              <a:t>Housing:</a:t>
            </a:r>
            <a:r>
              <a:rPr lang="en-US" b="0" i="0" dirty="0">
                <a:solidFill>
                  <a:srgbClr val="0D0D0D"/>
                </a:solidFill>
                <a:effectLst/>
                <a:highlight>
                  <a:srgbClr val="FFFFFF"/>
                </a:highlight>
                <a:latin typeface="Söhne"/>
              </a:rPr>
              <a:t> Property Value, Monthly Rent, Number of Bedrooms.</a:t>
            </a:r>
          </a:p>
        </p:txBody>
      </p:sp>
      <p:sp>
        <p:nvSpPr>
          <p:cNvPr id="14" name="Slide Number Placeholder 4">
            <a:extLst>
              <a:ext uri="{FF2B5EF4-FFF2-40B4-BE49-F238E27FC236}">
                <a16:creationId xmlns:a16="http://schemas.microsoft.com/office/drawing/2014/main" id="{CCAEAEBD-579F-2C6E-7F18-83A43F545014}"/>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392441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394ADC22-EE12-2A79-25D8-527293F40031}"/>
              </a:ext>
            </a:extLst>
          </p:cNvPr>
          <p:cNvSpPr>
            <a:spLocks noGrp="1"/>
          </p:cNvSpPr>
          <p:nvPr>
            <p:ph type="title"/>
          </p:nvPr>
        </p:nvSpPr>
        <p:spPr>
          <a:xfrm>
            <a:off x="1322318" y="268360"/>
            <a:ext cx="7288282" cy="2121177"/>
          </a:xfrm>
        </p:spPr>
        <p:txBody>
          <a:bodyPr anchor="b">
            <a:normAutofit/>
          </a:bodyPr>
          <a:lstStyle/>
          <a:p>
            <a:r>
              <a:rPr lang="en-US" sz="1800" b="1" i="0" dirty="0">
                <a:effectLst/>
                <a:highlight>
                  <a:srgbClr val="FFFFFF"/>
                </a:highlight>
              </a:rPr>
              <a:t>Data Handling:</a:t>
            </a:r>
          </a:p>
          <a:p>
            <a:pPr>
              <a:buFont typeface="Arial" panose="020B0604020202020204" pitchFamily="34" charset="0"/>
              <a:buChar char="•"/>
            </a:pPr>
            <a:r>
              <a:rPr lang="en-US" sz="1800" b="1" i="0" dirty="0">
                <a:effectLst/>
                <a:highlight>
                  <a:srgbClr val="FFFFFF"/>
                </a:highlight>
              </a:rPr>
              <a:t>Storage and Access:</a:t>
            </a:r>
            <a:endParaRPr lang="en-US" sz="1800" b="0" i="0" dirty="0">
              <a:effectLst/>
              <a:highlight>
                <a:srgbClr val="FFFFFF"/>
              </a:highlight>
            </a:endParaRPr>
          </a:p>
          <a:p>
            <a:pPr marL="742950" lvl="1" indent="-285750" algn="l">
              <a:buFont typeface="Arial" panose="020B0604020202020204" pitchFamily="34" charset="0"/>
              <a:buChar char="•"/>
            </a:pPr>
            <a:r>
              <a:rPr lang="en-US" b="0" i="0" dirty="0">
                <a:solidFill>
                  <a:schemeClr val="tx1"/>
                </a:solidFill>
                <a:effectLst/>
                <a:highlight>
                  <a:srgbClr val="FFFFFF"/>
                </a:highlight>
              </a:rPr>
              <a:t>Data is stored and managed using GitHub LFS, ensuring efficient handling of large-scale data.</a:t>
            </a:r>
          </a:p>
          <a:p>
            <a:pPr>
              <a:buFont typeface="Arial" panose="020B0604020202020204" pitchFamily="34" charset="0"/>
              <a:buChar char="•"/>
            </a:pPr>
            <a:r>
              <a:rPr lang="en-US" sz="1800" b="1" i="0" dirty="0">
                <a:effectLst/>
                <a:highlight>
                  <a:srgbClr val="FFFFFF"/>
                </a:highlight>
              </a:rPr>
              <a:t>Preprocessing Considerations:</a:t>
            </a:r>
            <a:endParaRPr lang="en-US" sz="1800" b="0" i="0" dirty="0">
              <a:effectLst/>
              <a:highlight>
                <a:srgbClr val="FFFFFF"/>
              </a:highlight>
            </a:endParaRPr>
          </a:p>
          <a:p>
            <a:pPr marL="742950" lvl="1" indent="-285750" algn="l">
              <a:buFont typeface="Arial" panose="020B0604020202020204" pitchFamily="34" charset="0"/>
              <a:buChar char="•"/>
            </a:pPr>
            <a:r>
              <a:rPr lang="en-US" b="0" i="0" dirty="0">
                <a:solidFill>
                  <a:schemeClr val="tx1"/>
                </a:solidFill>
                <a:effectLst/>
                <a:highlight>
                  <a:srgbClr val="FFFFFF"/>
                </a:highlight>
              </a:rPr>
              <a:t>Initial focus on filtering states with more than 50,000 records to ensure robust sample sizes for analysis.</a:t>
            </a:r>
            <a:endParaRPr lang="en-US" altLang="en-US" b="0" dirty="0">
              <a:solidFill>
                <a:schemeClr val="tx1"/>
              </a:solidFill>
            </a:endParaRPr>
          </a:p>
          <a:p>
            <a:endParaRPr lang="en-US" sz="1800" dirty="0"/>
          </a:p>
        </p:txBody>
      </p:sp>
      <p:pic>
        <p:nvPicPr>
          <p:cNvPr id="6" name="Content Placeholder 5" descr="A table with text and words&#10;&#10;Description automatically generated with medium confidence">
            <a:extLst>
              <a:ext uri="{FF2B5EF4-FFF2-40B4-BE49-F238E27FC236}">
                <a16:creationId xmlns:a16="http://schemas.microsoft.com/office/drawing/2014/main" id="{43E8EFD1-19BC-D5C5-39CE-4FD979FCE588}"/>
              </a:ext>
            </a:extLst>
          </p:cNvPr>
          <p:cNvPicPr>
            <a:picLocks noGrp="1" noChangeAspect="1"/>
          </p:cNvPicPr>
          <p:nvPr>
            <p:ph sz="half" idx="2"/>
          </p:nvPr>
        </p:nvPicPr>
        <p:blipFill rotWithShape="1">
          <a:blip r:embed="rId2"/>
          <a:stretch/>
        </p:blipFill>
        <p:spPr>
          <a:xfrm>
            <a:off x="2150750" y="2763078"/>
            <a:ext cx="5631488" cy="3407051"/>
          </a:xfrm>
          <a:prstGeom prst="rect">
            <a:avLst/>
          </a:prstGeom>
          <a:noFill/>
        </p:spPr>
      </p:pic>
      <p:sp>
        <p:nvSpPr>
          <p:cNvPr id="4" name="Slide Number Placeholder 3">
            <a:extLst>
              <a:ext uri="{FF2B5EF4-FFF2-40B4-BE49-F238E27FC236}">
                <a16:creationId xmlns:a16="http://schemas.microsoft.com/office/drawing/2014/main" id="{AD9A03D3-BB02-E0C1-DA95-E053A18482B9}"/>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118135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5F45-A6B1-D038-7CEF-231DB33E478D}"/>
              </a:ext>
            </a:extLst>
          </p:cNvPr>
          <p:cNvSpPr>
            <a:spLocks noGrp="1"/>
          </p:cNvSpPr>
          <p:nvPr>
            <p:ph type="title"/>
          </p:nvPr>
        </p:nvSpPr>
        <p:spPr>
          <a:xfrm>
            <a:off x="838200" y="337192"/>
            <a:ext cx="5655197" cy="1997867"/>
          </a:xfrm>
        </p:spPr>
        <p:txBody>
          <a:bodyPr anchor="b">
            <a:normAutofit/>
          </a:bodyPr>
          <a:lstStyle/>
          <a:p>
            <a:r>
              <a:rPr lang="en-US" dirty="0"/>
              <a:t>EDA</a:t>
            </a:r>
          </a:p>
        </p:txBody>
      </p:sp>
      <p:sp>
        <p:nvSpPr>
          <p:cNvPr id="3" name="Content Placeholder 2">
            <a:extLst>
              <a:ext uri="{FF2B5EF4-FFF2-40B4-BE49-F238E27FC236}">
                <a16:creationId xmlns:a16="http://schemas.microsoft.com/office/drawing/2014/main" id="{2EB631F3-C847-A2B1-7070-0311EC11B286}"/>
              </a:ext>
            </a:extLst>
          </p:cNvPr>
          <p:cNvSpPr>
            <a:spLocks noGrp="1"/>
          </p:cNvSpPr>
          <p:nvPr>
            <p:ph sz="half" idx="2"/>
          </p:nvPr>
        </p:nvSpPr>
        <p:spPr>
          <a:xfrm>
            <a:off x="838199" y="3154166"/>
            <a:ext cx="5733773" cy="3032733"/>
          </a:xfrm>
        </p:spPr>
        <p:txBody>
          <a:bodyPr>
            <a:normAutofit/>
          </a:bodyPr>
          <a:lstStyle/>
          <a:p>
            <a:pPr marL="0" indent="0">
              <a:lnSpc>
                <a:spcPct val="90000"/>
              </a:lnSpc>
              <a:buNone/>
            </a:pPr>
            <a:r>
              <a:rPr lang="en-US" b="1" i="0" dirty="0">
                <a:effectLst/>
                <a:highlight>
                  <a:srgbClr val="FFFFFF"/>
                </a:highlight>
              </a:rPr>
              <a:t>Key Insights from Data Visualizations:</a:t>
            </a:r>
            <a:endParaRPr lang="en-US" b="0" i="0" dirty="0">
              <a:effectLst/>
              <a:highlight>
                <a:srgbClr val="FFFFFF"/>
              </a:highlight>
            </a:endParaRPr>
          </a:p>
          <a:p>
            <a:pPr marL="0" indent="0">
              <a:lnSpc>
                <a:spcPct val="90000"/>
              </a:lnSpc>
              <a:buNone/>
            </a:pPr>
            <a:r>
              <a:rPr lang="en-US" b="1" i="0" dirty="0">
                <a:effectLst/>
                <a:highlight>
                  <a:srgbClr val="FFFFFF"/>
                </a:highlight>
              </a:rPr>
              <a:t>Household Income by Building Type</a:t>
            </a:r>
            <a:r>
              <a:rPr lang="en-US" b="0" i="0" dirty="0">
                <a:effectLst/>
                <a:highlight>
                  <a:srgbClr val="FFFFFF"/>
                </a:highlight>
              </a:rPr>
              <a:t>:</a:t>
            </a:r>
          </a:p>
          <a:p>
            <a:pPr marL="742950" lvl="1" indent="-285750">
              <a:lnSpc>
                <a:spcPct val="90000"/>
              </a:lnSpc>
              <a:buFont typeface="+mj-lt"/>
              <a:buAutoNum type="arabicPeriod"/>
            </a:pPr>
            <a:r>
              <a:rPr lang="en-US" b="0" i="0" dirty="0">
                <a:effectLst/>
                <a:highlight>
                  <a:srgbClr val="FFFFFF"/>
                </a:highlight>
              </a:rPr>
              <a:t>The boxplot indicates a wide variation in income across different building types, with some building types showing more outliers, suggesting higher income variability.</a:t>
            </a:r>
          </a:p>
          <a:p>
            <a:pPr marL="742950" lvl="1" indent="-285750">
              <a:lnSpc>
                <a:spcPct val="90000"/>
              </a:lnSpc>
              <a:buFont typeface="+mj-lt"/>
              <a:buAutoNum type="arabicPeriod"/>
            </a:pPr>
            <a:r>
              <a:rPr lang="en-US" b="0" i="0" dirty="0">
                <a:effectLst/>
                <a:highlight>
                  <a:srgbClr val="FFFFFF"/>
                </a:highlight>
              </a:rPr>
              <a:t>Most building types have a similar median income, but the range differs significantly, pointing to a disparity in income distribution within types.</a:t>
            </a:r>
          </a:p>
        </p:txBody>
      </p:sp>
      <p:pic>
        <p:nvPicPr>
          <p:cNvPr id="3074" name="Picture 2" descr="No description has been provided for this image">
            <a:extLst>
              <a:ext uri="{FF2B5EF4-FFF2-40B4-BE49-F238E27FC236}">
                <a16:creationId xmlns:a16="http://schemas.microsoft.com/office/drawing/2014/main" id="{2408AB27-B25B-895E-C86B-B8D120FCE2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84885" y="2562565"/>
            <a:ext cx="5429713" cy="3624333"/>
          </a:xfrm>
          <a:prstGeom prst="rect">
            <a:avLst/>
          </a:prstGeom>
          <a:solidFill>
            <a:srgbClr val="FFFFFF"/>
          </a:solidFill>
        </p:spPr>
      </p:pic>
      <p:sp>
        <p:nvSpPr>
          <p:cNvPr id="4" name="Slide Number Placeholder 3">
            <a:extLst>
              <a:ext uri="{FF2B5EF4-FFF2-40B4-BE49-F238E27FC236}">
                <a16:creationId xmlns:a16="http://schemas.microsoft.com/office/drawing/2014/main" id="{F586DFF1-A352-2E07-E3CD-F084BC4E634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319153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1E68C7-A36D-8BB1-0259-4B0874440E87}"/>
              </a:ext>
            </a:extLst>
          </p:cNvPr>
          <p:cNvSpPr>
            <a:spLocks noGrp="1"/>
          </p:cNvSpPr>
          <p:nvPr>
            <p:ph sz="half" idx="2"/>
          </p:nvPr>
        </p:nvSpPr>
        <p:spPr/>
        <p:txBody>
          <a:bodyPr/>
          <a:lstStyle/>
          <a:p>
            <a:pPr marL="0" indent="0" algn="l">
              <a:buNone/>
            </a:pPr>
            <a:r>
              <a:rPr lang="en-US" b="1" i="0" dirty="0">
                <a:solidFill>
                  <a:srgbClr val="0D0D0D"/>
                </a:solidFill>
                <a:effectLst/>
                <a:highlight>
                  <a:srgbClr val="FFFFFF"/>
                </a:highlight>
                <a:latin typeface="Söhne"/>
              </a:rPr>
              <a:t>Household Income by Housing Unit Type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The boxplot shows a concentrated distribution for most housing unit types, with a small number of high-income outliers.</a:t>
            </a:r>
          </a:p>
          <a:p>
            <a:pPr marL="742950" lvl="1" indent="-285750" algn="l">
              <a:buFont typeface="+mj-lt"/>
              <a:buAutoNum type="arabicPeriod"/>
            </a:pPr>
            <a:r>
              <a:rPr lang="en-US" b="0" i="0" dirty="0">
                <a:solidFill>
                  <a:srgbClr val="0D0D0D"/>
                </a:solidFill>
                <a:effectLst/>
                <a:highlight>
                  <a:srgbClr val="FFFFFF"/>
                </a:highlight>
                <a:latin typeface="Söhne"/>
              </a:rPr>
              <a:t>This suggests a general homogeneity in income for the majority of housing types with few exceptions.</a:t>
            </a:r>
          </a:p>
          <a:p>
            <a:endParaRPr lang="en-US" dirty="0"/>
          </a:p>
        </p:txBody>
      </p:sp>
      <p:sp>
        <p:nvSpPr>
          <p:cNvPr id="7" name="Slide Number Placeholder 6">
            <a:extLst>
              <a:ext uri="{FF2B5EF4-FFF2-40B4-BE49-F238E27FC236}">
                <a16:creationId xmlns:a16="http://schemas.microsoft.com/office/drawing/2014/main" id="{A7436E78-6A54-519F-AE51-1CA84609D1C4}"/>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5122" name="Picture 2" descr="Uploaded image">
            <a:extLst>
              <a:ext uri="{FF2B5EF4-FFF2-40B4-BE49-F238E27FC236}">
                <a16:creationId xmlns:a16="http://schemas.microsoft.com/office/drawing/2014/main" id="{E8CE93E3-F7A9-8B6A-B85F-7DB2A46E21E5}"/>
              </a:ext>
            </a:extLst>
          </p:cNvPr>
          <p:cNvPicPr>
            <a:picLocks noGrp="1" noChangeAspect="1" noChangeArrowheads="1"/>
          </p:cNvPicPr>
          <p:nvPr>
            <p:ph sz="half" idx="14"/>
          </p:nvPr>
        </p:nvPicPr>
        <p:blipFill>
          <a:blip r:embed="rId2">
            <a:extLst>
              <a:ext uri="{28A0092B-C50C-407E-A947-70E740481C1C}">
                <a14:useLocalDpi xmlns:a14="http://schemas.microsoft.com/office/drawing/2010/main" val="0"/>
              </a:ext>
            </a:extLst>
          </a:blip>
          <a:srcRect/>
          <a:stretch>
            <a:fillRect/>
          </a:stretch>
        </p:blipFill>
        <p:spPr bwMode="auto">
          <a:xfrm>
            <a:off x="6684885" y="2454416"/>
            <a:ext cx="5318525" cy="373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4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A6B9EA-C61D-D465-E032-9567A2E577A9}"/>
              </a:ext>
            </a:extLst>
          </p:cNvPr>
          <p:cNvSpPr>
            <a:spLocks noGrp="1"/>
          </p:cNvSpPr>
          <p:nvPr>
            <p:ph sz="half" idx="2"/>
          </p:nvPr>
        </p:nvSpPr>
        <p:spPr/>
        <p:txBody>
          <a:bodyPr/>
          <a:lstStyle/>
          <a:p>
            <a:pPr marL="0" indent="0" algn="l">
              <a:buNone/>
            </a:pPr>
            <a:r>
              <a:rPr lang="en-US" b="1" i="0" dirty="0">
                <a:solidFill>
                  <a:srgbClr val="0D0D0D"/>
                </a:solidFill>
                <a:effectLst/>
                <a:highlight>
                  <a:srgbClr val="FFFFFF"/>
                </a:highlight>
                <a:latin typeface="Söhne"/>
              </a:rPr>
              <a:t>Income Distribution Across States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The boxplot across different states reveals that some states have a higher median income and more upper-range outliers.</a:t>
            </a:r>
          </a:p>
          <a:p>
            <a:pPr marL="742950" lvl="1" indent="-285750" algn="l">
              <a:buFont typeface="+mj-lt"/>
              <a:buAutoNum type="arabicPeriod"/>
            </a:pPr>
            <a:r>
              <a:rPr lang="en-US" b="0" i="0" dirty="0">
                <a:solidFill>
                  <a:srgbClr val="0D0D0D"/>
                </a:solidFill>
                <a:effectLst/>
                <a:highlight>
                  <a:srgbClr val="FFFFFF"/>
                </a:highlight>
                <a:latin typeface="Söhne"/>
              </a:rPr>
              <a:t>This geographic variation can indicate differing economic conditions or living costs across states.</a:t>
            </a:r>
          </a:p>
        </p:txBody>
      </p:sp>
      <p:sp>
        <p:nvSpPr>
          <p:cNvPr id="7" name="Slide Number Placeholder 6">
            <a:extLst>
              <a:ext uri="{FF2B5EF4-FFF2-40B4-BE49-F238E27FC236}">
                <a16:creationId xmlns:a16="http://schemas.microsoft.com/office/drawing/2014/main" id="{FC592D28-6463-3BB6-1D90-0A0A22716FDC}"/>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6146" name="Picture 2" descr="No description has been provided for this image">
            <a:extLst>
              <a:ext uri="{FF2B5EF4-FFF2-40B4-BE49-F238E27FC236}">
                <a16:creationId xmlns:a16="http://schemas.microsoft.com/office/drawing/2014/main" id="{09084C02-D8FA-FBF0-55FC-3A312E42B0C1}"/>
              </a:ext>
            </a:extLst>
          </p:cNvPr>
          <p:cNvPicPr>
            <a:picLocks noGrp="1" noChangeAspect="1" noChangeArrowheads="1"/>
          </p:cNvPicPr>
          <p:nvPr>
            <p:ph sz="half" idx="14"/>
          </p:nvPr>
        </p:nvPicPr>
        <p:blipFill>
          <a:blip r:embed="rId2">
            <a:extLst>
              <a:ext uri="{28A0092B-C50C-407E-A947-70E740481C1C}">
                <a14:useLocalDpi xmlns:a14="http://schemas.microsoft.com/office/drawing/2010/main" val="0"/>
              </a:ext>
            </a:extLst>
          </a:blip>
          <a:srcRect/>
          <a:stretch>
            <a:fillRect/>
          </a:stretch>
        </p:blipFill>
        <p:spPr bwMode="auto">
          <a:xfrm>
            <a:off x="6544126" y="2663301"/>
            <a:ext cx="5481504" cy="333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3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272EA9-7365-4CCB-95BB-8FEC009DF361}"/>
              </a:ext>
            </a:extLst>
          </p:cNvPr>
          <p:cNvSpPr>
            <a:spLocks noGrp="1"/>
          </p:cNvSpPr>
          <p:nvPr>
            <p:ph sz="half" idx="2"/>
          </p:nvPr>
        </p:nvSpPr>
        <p:spPr/>
        <p:txBody>
          <a:bodyPr/>
          <a:lstStyle/>
          <a:p>
            <a:pPr marL="0" indent="0" algn="l">
              <a:buNone/>
            </a:pPr>
            <a:r>
              <a:rPr lang="en-US" b="1" i="0" dirty="0">
                <a:solidFill>
                  <a:srgbClr val="0D0D0D"/>
                </a:solidFill>
                <a:effectLst/>
                <a:highlight>
                  <a:srgbClr val="FFFFFF"/>
                </a:highlight>
                <a:latin typeface="Söhne"/>
              </a:rPr>
              <a:t>Correlation Analysis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The heatmap of the correlation matrix highlights significant relationships between household income and variables like property value, rent price, and type of housing unit.</a:t>
            </a:r>
          </a:p>
          <a:p>
            <a:pPr marL="742950" lvl="1" indent="-285750" algn="l">
              <a:buFont typeface="+mj-lt"/>
              <a:buAutoNum type="arabicPeriod"/>
            </a:pPr>
            <a:r>
              <a:rPr lang="en-US" b="0" i="0" dirty="0">
                <a:solidFill>
                  <a:srgbClr val="0D0D0D"/>
                </a:solidFill>
                <a:effectLst/>
                <a:highlight>
                  <a:srgbClr val="FFFFFF"/>
                </a:highlight>
                <a:latin typeface="Söhne"/>
              </a:rPr>
              <a:t>Strong positive correlations between income and property values suggest that as household incomes increase, so do property values.</a:t>
            </a:r>
          </a:p>
          <a:p>
            <a:endParaRPr lang="en-US" dirty="0"/>
          </a:p>
        </p:txBody>
      </p:sp>
      <p:sp>
        <p:nvSpPr>
          <p:cNvPr id="7" name="Slide Number Placeholder 6">
            <a:extLst>
              <a:ext uri="{FF2B5EF4-FFF2-40B4-BE49-F238E27FC236}">
                <a16:creationId xmlns:a16="http://schemas.microsoft.com/office/drawing/2014/main" id="{C2AFC21C-E11B-CC2F-A291-CA780578882B}"/>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7170" name="Picture 2" descr="No description has been provided for this image">
            <a:extLst>
              <a:ext uri="{FF2B5EF4-FFF2-40B4-BE49-F238E27FC236}">
                <a16:creationId xmlns:a16="http://schemas.microsoft.com/office/drawing/2014/main" id="{7F75724F-6756-39BD-4D24-1DD9037AD54A}"/>
              </a:ext>
            </a:extLst>
          </p:cNvPr>
          <p:cNvPicPr>
            <a:picLocks noGrp="1" noChangeAspect="1" noChangeArrowheads="1"/>
          </p:cNvPicPr>
          <p:nvPr>
            <p:ph sz="half" idx="14"/>
          </p:nvPr>
        </p:nvPicPr>
        <p:blipFill>
          <a:blip r:embed="rId2">
            <a:extLst>
              <a:ext uri="{28A0092B-C50C-407E-A947-70E740481C1C}">
                <a14:useLocalDpi xmlns:a14="http://schemas.microsoft.com/office/drawing/2010/main" val="0"/>
              </a:ext>
            </a:extLst>
          </a:blip>
          <a:srcRect/>
          <a:stretch>
            <a:fillRect/>
          </a:stretch>
        </p:blipFill>
        <p:spPr bwMode="auto">
          <a:xfrm>
            <a:off x="6986726" y="2178668"/>
            <a:ext cx="4802820" cy="418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7715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{52DBB475-220A-4898-9455-D47F97E6BB76}tf67328976_win32</Template>
  <TotalTime>303</TotalTime>
  <Words>1676</Words>
  <Application>Microsoft Macintosh PowerPoint</Application>
  <PresentationFormat>Widescreen</PresentationFormat>
  <Paragraphs>177</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Söhne</vt:lpstr>
      <vt:lpstr>Arial</vt:lpstr>
      <vt:lpstr>Calibri</vt:lpstr>
      <vt:lpstr>Tenorite</vt:lpstr>
      <vt:lpstr>Custom</vt:lpstr>
      <vt:lpstr>Exploring Socioeconomic and Housing Dynamics with Machine Learning to predict Household Income</vt:lpstr>
      <vt:lpstr>AGENDA</vt:lpstr>
      <vt:lpstr>Research Question</vt:lpstr>
      <vt:lpstr>Data Set overview</vt:lpstr>
      <vt:lpstr>Data Handling: Storage and Access: Data is stored and managed using GitHub LFS, ensuring efficient handling of large-scale data. Preprocessing Considerations: Initial focus on filtering states with more than 50,000 records to ensure robust sample sizes for analysis. </vt:lpstr>
      <vt:lpstr>EDA</vt:lpstr>
      <vt:lpstr>PowerPoint Presentation</vt:lpstr>
      <vt:lpstr>PowerPoint Presentation</vt:lpstr>
      <vt:lpstr>PowerPoint Presentation</vt:lpstr>
      <vt:lpstr>Data Preparation and Feature Selection </vt:lpstr>
      <vt:lpstr>Imputation: Method: Used the median for imputing missing numerical values in columns such as NPF, OCPIP, etc. This method helps retain the central tendency without being affected by outliers.  Outlier Removal: Process: Calculated the interquartile range (IQR) and removed outliers beyond 1.5 times the IQR for HINCP and other variables. This step helps in normalizing the data distribution and improving model accuracy.</vt:lpstr>
      <vt:lpstr>PowerPoint Presentation</vt:lpstr>
      <vt:lpstr>Feature selection</vt:lpstr>
      <vt:lpstr>PowerPoint Presentation</vt:lpstr>
      <vt:lpstr>Models</vt:lpstr>
      <vt:lpstr>Random Forest Model</vt:lpstr>
      <vt:lpstr>XG Boost Model</vt:lpstr>
      <vt:lpstr>Neural Network Model</vt:lpstr>
      <vt:lpstr>Preferred Model</vt:lpstr>
      <vt:lpstr>PowerPoint Presentation</vt:lpstr>
      <vt:lpstr>Ensemble Model</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Socioeconomic and Housing Dynamics with Machine Learning to predict Household Income</dc:title>
  <dc:creator>Rahul kanth Panganamamula</dc:creator>
  <cp:lastModifiedBy>Minjae Lee</cp:lastModifiedBy>
  <cp:revision>3</cp:revision>
  <dcterms:created xsi:type="dcterms:W3CDTF">2024-05-01T15:20:37Z</dcterms:created>
  <dcterms:modified xsi:type="dcterms:W3CDTF">2024-05-01T20:52:56Z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