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5" r:id="rId4"/>
    <p:sldId id="260" r:id="rId5"/>
    <p:sldId id="261" r:id="rId6"/>
    <p:sldId id="262" r:id="rId7"/>
    <p:sldId id="264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EE133-A9EA-7CE9-42DB-74549D0FE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4E6FCF-48AA-C252-5322-32206B5F4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7B4BA-7423-98D8-7B2A-949822078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15979-8BC5-4B30-80F3-8C4962292C67}" type="datetimeFigureOut">
              <a:rPr lang="en-US" smtClean="0"/>
              <a:t>05-Sep-24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0E753-A35B-D021-167A-F903AC09D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1E898-6F82-7531-80D8-7E6F5A80A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10CF-D097-483E-A57F-628B16FA1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10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78972-1F3F-37AB-BCB8-F2CE77D12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07667D-EF51-8628-2D0C-15C9848DF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1B912-535B-1F47-7ED7-62AE7C4D1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15979-8BC5-4B30-80F3-8C4962292C67}" type="datetimeFigureOut">
              <a:rPr lang="en-US" smtClean="0"/>
              <a:t>05-Sep-24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4996F-D464-8964-FCDB-AEA091D1C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2C566-0BA7-34A9-4894-ECC7391AB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10CF-D097-483E-A57F-628B16FA1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82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3BEF67-DE8D-AB1A-FFAF-B997D9B722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D23C19-1883-6C4A-E026-50A6FAADC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06BA1-D8AF-81C3-9D6D-8C70D587F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15979-8BC5-4B30-80F3-8C4962292C67}" type="datetimeFigureOut">
              <a:rPr lang="en-US" smtClean="0"/>
              <a:t>05-Sep-24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7FC3C-A41E-32F4-8D5B-06234378C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A1FD6-89DD-6A9F-C752-37DE93C3C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10CF-D097-483E-A57F-628B16FA1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70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D23CE-6106-5611-18BF-6271F07A2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7F3EA-6BFB-7952-799E-B47C41B4A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8C95-7B28-7976-0AF7-08A8BBAA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15979-8BC5-4B30-80F3-8C4962292C67}" type="datetimeFigureOut">
              <a:rPr lang="en-US" smtClean="0"/>
              <a:t>05-Sep-24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CA18C-E64C-756C-4664-BA6EAFB06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B4018-E470-BCA4-2921-512DBF47B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10CF-D097-483E-A57F-628B16FA1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48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63564-D038-7A18-B8FC-8BB8EBA11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25619-9D25-A5B8-5975-ED1328145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031F6-02AF-C116-9B98-D46F4538D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15979-8BC5-4B30-80F3-8C4962292C67}" type="datetimeFigureOut">
              <a:rPr lang="en-US" smtClean="0"/>
              <a:t>05-Sep-24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C5333-1309-A8CF-17F3-21179D53A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038D0-37BE-8C2E-5E3E-2FA83A21F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10CF-D097-483E-A57F-628B16FA1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63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13737-5B67-5A52-1EC8-2474BA49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1A9D3-A962-4075-6D57-49685D719B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0EB47A-E1CB-505C-389E-83F6B2B4EC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EFF13-3F8B-DEF4-B8F5-9201D429D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15979-8BC5-4B30-80F3-8C4962292C67}" type="datetimeFigureOut">
              <a:rPr lang="en-US" smtClean="0"/>
              <a:t>05-Sep-24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B23077-007E-020D-E184-24094E833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96DA2-24DF-58CE-36E9-B1FD052B8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10CF-D097-483E-A57F-628B16FA1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19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3E0DF-3BB1-07E9-0A2F-5C68C0A98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DD289-8077-FD33-72B1-F5F197663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996049-6ACD-C782-8623-60B80CC71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8DE5CC-402E-740D-89D1-1AB7AC87D2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000B0C-36C2-C3CF-6420-0BB296CE28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4E9CD-F5A8-93F2-08DA-74A1239A7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15979-8BC5-4B30-80F3-8C4962292C67}" type="datetimeFigureOut">
              <a:rPr lang="en-US" smtClean="0"/>
              <a:t>05-Sep-24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4CDAFB-684A-D4CB-F435-AB07029A3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BBD06E-70B5-8515-49B0-70B242456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10CF-D097-483E-A57F-628B16FA1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78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94227-50AF-6071-F31D-8689BEB8A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A83F84-73FF-C3CA-9BFC-879A16BC5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15979-8BC5-4B30-80F3-8C4962292C67}" type="datetimeFigureOut">
              <a:rPr lang="en-US" smtClean="0"/>
              <a:t>05-Sep-24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8A9B10-40AF-5AA2-A75D-ABAABE659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B2B382-C47D-EC5E-AD3C-8942FE61F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10CF-D097-483E-A57F-628B16FA1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413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A20FD0-F9A8-7E64-49BD-8B98275BE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15979-8BC5-4B30-80F3-8C4962292C67}" type="datetimeFigureOut">
              <a:rPr lang="en-US" smtClean="0"/>
              <a:t>05-Sep-24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7EE68F-48FB-2C69-C15A-7EC61A899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E33E0-A8C0-3DCE-EF89-173B7A3E1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10CF-D097-483E-A57F-628B16FA1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23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53059-1A63-C815-469D-8A8D5E38F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68EE6-59F8-C993-935F-A16F4B4DD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A3FC42-176F-043F-4BA4-D433BCB13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98420-1A32-9093-73AA-FCA5B8838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15979-8BC5-4B30-80F3-8C4962292C67}" type="datetimeFigureOut">
              <a:rPr lang="en-US" smtClean="0"/>
              <a:t>05-Sep-24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46134-A03B-238F-FA91-DAF737A9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4778F-64A3-B5F5-AE4C-3915D287E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10CF-D097-483E-A57F-628B16FA1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48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A8844-565C-9016-5886-6FB751F3C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1B121C-F1E2-B589-FF92-70CF3AE741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E3496-2280-87B8-E82D-867E126CB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F30B92-057F-222B-8900-69BFECAC8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15979-8BC5-4B30-80F3-8C4962292C67}" type="datetimeFigureOut">
              <a:rPr lang="en-US" smtClean="0"/>
              <a:t>05-Sep-24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CEB215-9C6E-2752-7138-176ABEDA0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1FE43-12C4-6F47-977C-7798992AC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10CF-D097-483E-A57F-628B16FA1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07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41CCFF-EEF4-6940-70F3-C05170F6C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28850-4BFB-D198-32DB-FBB7BCEA2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BA425-AF60-C20E-82A5-44C934B37E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15979-8BC5-4B30-80F3-8C4962292C67}" type="datetimeFigureOut">
              <a:rPr lang="en-US" smtClean="0"/>
              <a:t>05-Sep-24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6C79B-2A03-53EE-ECA8-5A1F35A82D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4D686-36EF-5010-E714-B36511D45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110CF-D097-483E-A57F-628B16FA1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08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uthor/37274789000" TargetMode="External"/><Relationship Id="rId2" Type="http://schemas.openxmlformats.org/officeDocument/2006/relationships/hyperlink" Target="https://ieeexplore.ieee.org/author/37088241918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i.org/10.1109/APEC.2003.117923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89083-986C-425F-38EA-EA707DCDC4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Simulation of </a:t>
            </a:r>
            <a:r>
              <a:rPr lang="en-US" sz="4000" b="0" i="0" u="none" strike="noStrike" baseline="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Sensorless</a:t>
            </a:r>
            <a:r>
              <a:rPr lang="en-US" sz="40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 Digital Control of BLDC  Motor Based on </a:t>
            </a:r>
            <a:r>
              <a:rPr lang="en-US" sz="4000" b="0" i="0" u="none" strike="noStrike" baseline="0">
                <a:solidFill>
                  <a:srgbClr val="FF0000"/>
                </a:solidFill>
                <a:latin typeface="Times New Roman" panose="02020603050405020304" pitchFamily="18" charset="0"/>
              </a:rPr>
              <a:t>Zero Cross    Detection</a:t>
            </a:r>
            <a:r>
              <a:rPr lang="en-US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DB3AF-62E1-0CD6-BEB6-20FA44C767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87599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Neue Regular"/>
              </a:rPr>
              <a:t>             Author-</a:t>
            </a:r>
            <a:r>
              <a:rPr lang="en-US" u="sng" dirty="0">
                <a:solidFill>
                  <a:srgbClr val="006699"/>
                </a:solidFill>
                <a:highlight>
                  <a:srgbClr val="FFFFFF"/>
                </a:highlight>
                <a:latin typeface="HelveticaNeue Regular"/>
              </a:rPr>
              <a:t>Tae-Hyung </a:t>
            </a:r>
            <a:r>
              <a:rPr lang="en-US" u="sng" dirty="0" err="1">
                <a:solidFill>
                  <a:srgbClr val="006699"/>
                </a:solidFill>
                <a:highlight>
                  <a:srgbClr val="FFFFFF"/>
                </a:highlight>
                <a:latin typeface="HelveticaNeue Regular"/>
              </a:rPr>
              <a:t>Kim</a:t>
            </a:r>
            <a:r>
              <a:rPr lang="en-US" u="sng" dirty="0" err="1">
                <a:solidFill>
                  <a:srgbClr val="333333"/>
                </a:solidFill>
                <a:highlight>
                  <a:srgbClr val="FFFFFF"/>
                </a:highlight>
                <a:latin typeface="HelveticaNeue Regular"/>
              </a:rPr>
              <a:t>:</a:t>
            </a:r>
            <a:r>
              <a:rPr lang="en-US" b="0" i="0" u="none" strike="noStrike" dirty="0" err="1">
                <a:solidFill>
                  <a:srgbClr val="006699"/>
                </a:solidFill>
                <a:effectLst/>
                <a:highlight>
                  <a:srgbClr val="FFFFFF"/>
                </a:highlight>
                <a:latin typeface="HelveticaNeue Regular"/>
                <a:hlinkClick r:id="rId2"/>
              </a:rPr>
              <a:t>Byung-Kuk</a:t>
            </a:r>
            <a:r>
              <a:rPr lang="en-US" b="0" i="0" u="none" strike="noStrike" dirty="0">
                <a:solidFill>
                  <a:srgbClr val="006699"/>
                </a:solidFill>
                <a:effectLst/>
                <a:highlight>
                  <a:srgbClr val="FFFFFF"/>
                </a:highlight>
                <a:latin typeface="HelveticaNeue Regular"/>
                <a:hlinkClick r:id="rId2"/>
              </a:rPr>
              <a:t> Lee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Neue Regular"/>
              </a:rPr>
              <a:t>; </a:t>
            </a:r>
            <a:r>
              <a:rPr lang="en-US" b="0" i="0" u="none" strike="noStrike" dirty="0">
                <a:solidFill>
                  <a:srgbClr val="006699"/>
                </a:solidFill>
                <a:effectLst/>
                <a:highlight>
                  <a:srgbClr val="FFFFFF"/>
                </a:highlight>
                <a:latin typeface="HelveticaNeue Regular"/>
                <a:hlinkClick r:id="rId3"/>
              </a:rPr>
              <a:t>M. </a:t>
            </a:r>
            <a:r>
              <a:rPr lang="en-US" b="0" i="0" u="none" strike="noStrike" dirty="0" err="1">
                <a:solidFill>
                  <a:srgbClr val="006699"/>
                </a:solidFill>
                <a:effectLst/>
                <a:highlight>
                  <a:srgbClr val="FFFFFF"/>
                </a:highlight>
                <a:latin typeface="HelveticaNeue Regular"/>
                <a:hlinkClick r:id="rId3"/>
              </a:rPr>
              <a:t>Ehsani</a:t>
            </a:r>
            <a:r>
              <a:rPr 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Neue Regular"/>
              </a:rPr>
              <a:t>                            </a:t>
            </a:r>
          </a:p>
          <a:p>
            <a:pPr algn="l"/>
            <a:r>
              <a:rPr 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Neue Regular"/>
              </a:rPr>
              <a:t>                       DOI: </a:t>
            </a:r>
            <a:r>
              <a:rPr lang="en-US" b="0" i="0" u="none" strike="noStrike" dirty="0">
                <a:solidFill>
                  <a:srgbClr val="006699"/>
                </a:solidFill>
                <a:effectLst/>
                <a:highlight>
                  <a:srgbClr val="FFFFFF"/>
                </a:highlight>
                <a:latin typeface="HelveticaNeue Regular"/>
                <a:hlinkClick r:id="rId4"/>
              </a:rPr>
              <a:t>10.1109/APEC.2003.1179231</a:t>
            </a:r>
            <a:endParaRPr lang="en-US" b="0" i="0" u="none" strike="noStrike" dirty="0">
              <a:solidFill>
                <a:srgbClr val="006699"/>
              </a:solidFill>
              <a:effectLst/>
              <a:highlight>
                <a:srgbClr val="FFFFFF"/>
              </a:highlight>
              <a:latin typeface="HelveticaNeue Regular"/>
            </a:endParaRPr>
          </a:p>
          <a:p>
            <a:pPr algn="l"/>
            <a:endParaRPr lang="en-US" dirty="0">
              <a:solidFill>
                <a:srgbClr val="006699"/>
              </a:solidFill>
              <a:highlight>
                <a:srgbClr val="FFFFFF"/>
              </a:highlight>
              <a:latin typeface="HelveticaNeue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06692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44448-C093-03B3-1600-B445DDE8E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OBJECTIVE: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196DE-CB33-EE3B-CB42-4F301F490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Paper Presents Proposed New </a:t>
            </a:r>
            <a:r>
              <a:rPr lang="en-US" dirty="0" err="1"/>
              <a:t>sensorless</a:t>
            </a:r>
            <a:r>
              <a:rPr lang="en-US" dirty="0"/>
              <a:t> Drives Methods which eliminates the problem of Lack of low speed Operation So it ensures high accurate robust </a:t>
            </a:r>
            <a:r>
              <a:rPr lang="en-US" dirty="0" err="1"/>
              <a:t>sensorless</a:t>
            </a:r>
            <a:r>
              <a:rPr lang="en-US" dirty="0"/>
              <a:t> operation from zero to high speed               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082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C823F-EB86-B538-E082-42FE86592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14E0B-7BE2-601F-3052-33327FFA7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b="0" i="0" u="none" strike="noStrike" baseline="0" dirty="0"/>
              <a:t>This permanent magnet BLDC motor is increasingly being used in computer, aerospace,  military, automotive, industrial and household products because of its high torque, compactness, and high efficiency</a:t>
            </a:r>
          </a:p>
          <a:p>
            <a:r>
              <a:rPr lang="en-US" dirty="0"/>
              <a:t>For this purpose a speed independent function based on new flux linkage function is used. </a:t>
            </a:r>
            <a:endParaRPr lang="en-US" b="0" i="0" u="none" strike="noStrike" baseline="0" dirty="0"/>
          </a:p>
          <a:p>
            <a:pPr algn="l"/>
            <a:r>
              <a:rPr lang="en-US" b="0" i="0" u="none" strike="noStrike" baseline="0" dirty="0"/>
              <a:t> This motor is electronically controlled and requires rotor position information for proper commutation of currents</a:t>
            </a:r>
            <a:r>
              <a:rPr lang="en-US" sz="1800" b="0" i="0" u="none" strike="noStrike" baseline="0" dirty="0">
                <a:latin typeface="TimesNewRoman"/>
              </a:rPr>
              <a:t>.</a:t>
            </a:r>
          </a:p>
          <a:p>
            <a:pPr algn="l"/>
            <a:r>
              <a:rPr lang="en-US" dirty="0"/>
              <a:t>P</a:t>
            </a:r>
            <a:r>
              <a:rPr lang="en-US" b="0" i="0" u="none" strike="noStrike" baseline="0" dirty="0"/>
              <a:t>ractical minimum speed of the conventional </a:t>
            </a:r>
            <a:r>
              <a:rPr lang="en-US" b="0" i="0" u="none" strike="noStrike" baseline="0" dirty="0" err="1"/>
              <a:t>sensorless</a:t>
            </a:r>
            <a:r>
              <a:rPr lang="en-US" b="0" i="0" u="none" strike="noStrike" baseline="0" dirty="0"/>
              <a:t>  drive is around 10% of the rated speed</a:t>
            </a:r>
          </a:p>
          <a:p>
            <a:pPr algn="l"/>
            <a:r>
              <a:rPr lang="en-US" dirty="0"/>
              <a:t>P</a:t>
            </a:r>
            <a:r>
              <a:rPr lang="en-US" sz="2800" b="0" i="0" u="none" strike="noStrike" baseline="0" dirty="0"/>
              <a:t>osition error from a phase shifter in transient state deteriorates the performance of </a:t>
            </a:r>
            <a:r>
              <a:rPr lang="en-US" sz="2800" b="0" i="0" u="none" strike="noStrike" baseline="0" dirty="0" err="1"/>
              <a:t>sensorless</a:t>
            </a:r>
            <a:r>
              <a:rPr lang="en-US" sz="2800" b="0" i="0" u="none" strike="noStrike" baseline="0" dirty="0"/>
              <a:t> drive.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080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A8621-C45C-041D-4ED5-13C87718A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310"/>
            <a:ext cx="10515600" cy="5960653"/>
          </a:xfrm>
        </p:spPr>
        <p:txBody>
          <a:bodyPr>
            <a:normAutofit/>
          </a:bodyPr>
          <a:lstStyle/>
          <a:p>
            <a:pPr algn="l"/>
            <a:r>
              <a:rPr lang="en-US" b="0" i="0" u="none" strike="noStrike" baseline="0" dirty="0"/>
              <a:t>This paper presents a novel </a:t>
            </a:r>
            <a:r>
              <a:rPr lang="en-US" b="0" i="0" u="none" strike="noStrike" baseline="0" dirty="0" err="1"/>
              <a:t>sensorless</a:t>
            </a:r>
            <a:r>
              <a:rPr lang="en-US" b="0" i="0" u="none" strike="noStrike" baseline="0" dirty="0"/>
              <a:t> position detection technique with a new physical concept based on a </a:t>
            </a:r>
            <a:r>
              <a:rPr lang="en-US" b="0" i="0" u="none" strike="noStrike" baseline="0" dirty="0" err="1"/>
              <a:t>speedindependent</a:t>
            </a:r>
            <a:r>
              <a:rPr lang="en-US" dirty="0"/>
              <a:t> </a:t>
            </a:r>
            <a:r>
              <a:rPr lang="en-US" b="0" i="0" u="none" strike="noStrike" baseline="0" dirty="0"/>
              <a:t>position function for the BLDC motors.</a:t>
            </a:r>
          </a:p>
          <a:p>
            <a:pPr algn="l"/>
            <a:r>
              <a:rPr lang="en-US" dirty="0"/>
              <a:t>S</a:t>
            </a:r>
            <a:r>
              <a:rPr lang="en-US" b="0" i="0" u="none" strike="noStrike" baseline="0" dirty="0"/>
              <a:t>peed-independent position function that is a function of measured currents and calculated </a:t>
            </a:r>
            <a:r>
              <a:rPr lang="en-US" b="0" i="0" u="none" strike="noStrike" baseline="0" dirty="0" err="1"/>
              <a:t>voltages,the</a:t>
            </a:r>
            <a:r>
              <a:rPr lang="en-US" b="0" i="0" u="none" strike="noStrike" baseline="0" dirty="0"/>
              <a:t> commutation instants can be estimated from near zero (1% of the rated speed) to high speed.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684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06806-A2A1-6908-59BD-AB46B6D95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595" y="324465"/>
            <a:ext cx="10685206" cy="136622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CIRCUIT DIAGRAM: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3792AB-CFE5-913D-D784-B5404B8C22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" t="-1131" r="907" b="7687"/>
          <a:stretch/>
        </p:blipFill>
        <p:spPr>
          <a:xfrm>
            <a:off x="2772697" y="2015613"/>
            <a:ext cx="6027997" cy="4345858"/>
          </a:xfrm>
        </p:spPr>
      </p:pic>
    </p:spTree>
    <p:extLst>
      <p:ext uri="{BB962C8B-B14F-4D97-AF65-F5344CB8AC3E}">
        <p14:creationId xmlns:p14="http://schemas.microsoft.com/office/powerpoint/2010/main" val="856017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8419B-F559-7AA9-CC7E-268382AC0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i="1" u="none" strike="noStrike" baseline="0" dirty="0">
                <a:latin typeface="+mn-lt"/>
              </a:rPr>
              <a:t>Derivation of the Speed-independent Position Function</a:t>
            </a:r>
            <a:endParaRPr lang="en-US" sz="28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560BB-F75B-D09E-52E3-8677FE0B6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TimesNewRoman"/>
              </a:rPr>
              <a:t>To eliminate the speed term </a:t>
            </a:r>
            <a:r>
              <a:rPr lang="en-US" sz="1800" b="0" i="0" u="none" strike="noStrike" baseline="0" dirty="0">
                <a:latin typeface="Symbol" panose="05050102010706020507" pitchFamily="18" charset="2"/>
              </a:rPr>
              <a:t>ω</a:t>
            </a:r>
            <a:r>
              <a:rPr lang="en-US" sz="1800" b="0" i="0" u="none" strike="noStrike" baseline="0" dirty="0">
                <a:latin typeface="TimesNewRoman"/>
              </a:rPr>
              <a:t>, one line-to line</a:t>
            </a:r>
            <a:r>
              <a:rPr lang="en-US" sz="1800" dirty="0">
                <a:latin typeface="TimesNewRoman"/>
              </a:rPr>
              <a:t> </a:t>
            </a:r>
            <a:r>
              <a:rPr lang="en-US" sz="1800" b="0" i="1" u="none" strike="noStrike" baseline="0" dirty="0">
                <a:latin typeface="TimesNewRoman,Italic"/>
              </a:rPr>
              <a:t>H</a:t>
            </a:r>
            <a:r>
              <a:rPr lang="en-US" sz="1800" b="0" i="0" u="none" strike="noStrike" baseline="0" dirty="0">
                <a:latin typeface="Symbol" panose="05050102010706020507" pitchFamily="18" charset="2"/>
              </a:rPr>
              <a:t>( )</a:t>
            </a:r>
            <a:r>
              <a:rPr lang="en-US" sz="1800" b="0" i="0" u="none" strike="noStrike" baseline="0" dirty="0">
                <a:latin typeface="TimesNewRoman"/>
              </a:rPr>
              <a:t>function is divided by another line-to line</a:t>
            </a:r>
            <a:r>
              <a:rPr lang="en-US" sz="1800" dirty="0">
                <a:latin typeface="TimesNewRoman"/>
              </a:rPr>
              <a:t> </a:t>
            </a:r>
            <a:r>
              <a:rPr lang="en-US" sz="1800" b="0" i="1" u="none" strike="noStrike" baseline="0" dirty="0">
                <a:latin typeface="TimesNewRoman,Italic"/>
              </a:rPr>
              <a:t>H</a:t>
            </a:r>
            <a:r>
              <a:rPr lang="en-US" sz="1800" b="0" i="0" u="none" strike="noStrike" baseline="0" dirty="0">
                <a:latin typeface="Symbol" panose="05050102010706020507" pitchFamily="18" charset="2"/>
              </a:rPr>
              <a:t>(</a:t>
            </a:r>
            <a:r>
              <a:rPr lang="el-GR" sz="1800" b="0" i="0" u="none" strike="noStrike" baseline="0" dirty="0">
                <a:latin typeface="Symbol" panose="05050102010706020507" pitchFamily="18" charset="2"/>
              </a:rPr>
              <a:t>)</a:t>
            </a:r>
            <a:r>
              <a:rPr lang="en-US" sz="1800" b="0" i="0" u="none" strike="noStrike" baseline="0" dirty="0">
                <a:latin typeface="TimesNewRoman"/>
              </a:rPr>
              <a:t>function</a:t>
            </a:r>
          </a:p>
          <a:p>
            <a:pPr algn="l"/>
            <a:r>
              <a:rPr lang="en-US" sz="1800" b="0" i="0" u="none" strike="noStrike" baseline="0" dirty="0">
                <a:latin typeface="TimesNewRoman"/>
              </a:rPr>
              <a:t>To provide the best position information that is speed independent</a:t>
            </a:r>
            <a:r>
              <a:rPr lang="en-US" sz="1800" dirty="0">
                <a:latin typeface="TimesNewRoman"/>
              </a:rPr>
              <a:t> </a:t>
            </a:r>
            <a:r>
              <a:rPr lang="en-US" sz="1800" b="0" i="0" u="none" strike="noStrike" baseline="0" dirty="0">
                <a:latin typeface="TimesNewRoman"/>
              </a:rPr>
              <a:t>with high sensitivity at each commutation point, we utilize the ratio of two line-to-line </a:t>
            </a:r>
            <a:r>
              <a:rPr lang="en-US" sz="1800" b="0" i="1" u="none" strike="noStrike" baseline="0" dirty="0">
                <a:latin typeface="TimesNewRoman,Italic"/>
              </a:rPr>
              <a:t>H</a:t>
            </a:r>
            <a:r>
              <a:rPr lang="en-US" sz="1800" b="0" i="0" u="none" strike="noStrike" baseline="0" dirty="0">
                <a:latin typeface="Symbol" panose="05050102010706020507" pitchFamily="18" charset="2"/>
              </a:rPr>
              <a:t>(θ )</a:t>
            </a:r>
            <a:r>
              <a:rPr lang="en-US" sz="1800" b="0" i="0" u="none" strike="noStrike" baseline="0" dirty="0">
                <a:latin typeface="TimesNewRoman"/>
              </a:rPr>
              <a:t>functions. From the sequential combination of two line-to-line </a:t>
            </a:r>
            <a:r>
              <a:rPr lang="en-US" sz="1800" b="0" i="1" u="none" strike="noStrike" baseline="0" dirty="0">
                <a:latin typeface="TimesNewRoman,Italic"/>
              </a:rPr>
              <a:t>H</a:t>
            </a:r>
            <a:r>
              <a:rPr lang="en-US" sz="1800" b="0" i="0" u="none" strike="noStrike" baseline="0" dirty="0">
                <a:latin typeface="Symbol" panose="05050102010706020507" pitchFamily="18" charset="2"/>
              </a:rPr>
              <a:t>(θ )</a:t>
            </a:r>
            <a:r>
              <a:rPr lang="en-US" sz="1800" b="0" i="0" u="none" strike="noStrike" baseline="0" dirty="0">
                <a:latin typeface="TimesNewRoman"/>
              </a:rPr>
              <a:t>functions at each commutation interval, we derive the G</a:t>
            </a:r>
            <a:r>
              <a:rPr lang="en-US" sz="1800" b="0" i="0" u="none" strike="noStrike" baseline="0" dirty="0">
                <a:latin typeface="Symbol" panose="05050102010706020507" pitchFamily="18" charset="2"/>
              </a:rPr>
              <a:t>(θ) </a:t>
            </a:r>
            <a:r>
              <a:rPr lang="en-US" sz="1800" b="0" i="0" u="none" strike="noStrike" baseline="0" dirty="0">
                <a:latin typeface="TimesNewRoman"/>
              </a:rPr>
              <a:t>function that is independent of speed and contains continuous position information.</a:t>
            </a:r>
          </a:p>
          <a:p>
            <a:pPr algn="l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299273-8378-C59D-F8DE-99CC940F5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696" y="3549446"/>
            <a:ext cx="5058481" cy="227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63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E355B-C53C-D70B-BBBB-22802B693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SIMULATIONS AND RESULTS: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715A0A-99BE-DA1B-8821-033CCD7AEE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164" y="1789511"/>
            <a:ext cx="4815514" cy="434581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F9C8BF-8829-008F-A604-662D87EFC4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142" y="1666857"/>
            <a:ext cx="5031658" cy="462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657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DA40C-A5DA-F6AF-D968-CFFA4550E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CONCLUSIONS: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1294-246F-9023-A518-8E1424DE1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u="none" strike="noStrike" baseline="0" dirty="0"/>
              <a:t>This paper presented a novel </a:t>
            </a:r>
            <a:r>
              <a:rPr lang="en-US" b="0" i="0" u="none" strike="noStrike" baseline="0" dirty="0" err="1"/>
              <a:t>sensorless</a:t>
            </a:r>
            <a:r>
              <a:rPr lang="en-US" b="0" i="0" u="none" strike="noStrike" baseline="0" dirty="0"/>
              <a:t> drive method for BLDC motors. </a:t>
            </a:r>
          </a:p>
          <a:p>
            <a:pPr algn="l"/>
            <a:r>
              <a:rPr lang="en-US" b="0" i="0" u="none" strike="noStrike" baseline="0" dirty="0"/>
              <a:t>This technique makes it possible to detect the rotor position over a wide speed range from near zero to high speed. The capability of position detection at around 1% of the rated speed makes the starting procedure much simpler than conventional methods. Also, the proposed approach provides a precise commutation pulse even at transient state because of the speed independent characteristic of the G(θ ) function.</a:t>
            </a:r>
          </a:p>
        </p:txBody>
      </p:sp>
    </p:spTree>
    <p:extLst>
      <p:ext uri="{BB962C8B-B14F-4D97-AF65-F5344CB8AC3E}">
        <p14:creationId xmlns:p14="http://schemas.microsoft.com/office/powerpoint/2010/main" val="1106557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415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HelveticaNeue Regular</vt:lpstr>
      <vt:lpstr>Symbol</vt:lpstr>
      <vt:lpstr>Times New Roman</vt:lpstr>
      <vt:lpstr>TimesNewRoman</vt:lpstr>
      <vt:lpstr>TimesNewRoman,Italic</vt:lpstr>
      <vt:lpstr>Office Theme</vt:lpstr>
      <vt:lpstr>Simulation of Sensorless Digital Control of BLDC  Motor Based on Zero Cross    Detection.</vt:lpstr>
      <vt:lpstr>OBJECTIVE:</vt:lpstr>
      <vt:lpstr>ABSTRACT</vt:lpstr>
      <vt:lpstr>PowerPoint Presentation</vt:lpstr>
      <vt:lpstr>CIRCUIT DIAGRAM:</vt:lpstr>
      <vt:lpstr>Derivation of the Speed-independent Position Function</vt:lpstr>
      <vt:lpstr>SIMULATIONS AND RESULTS:</vt:lpstr>
      <vt:lpstr>CONCLUSIONS: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Sensorless Control Of the BLDC Motors From Near-Zero to High Speeds</dc:title>
  <dc:creator>Ranjeet Kumar</dc:creator>
  <cp:lastModifiedBy>Ranjeet Kumar</cp:lastModifiedBy>
  <cp:revision>3</cp:revision>
  <dcterms:created xsi:type="dcterms:W3CDTF">2024-05-07T01:39:18Z</dcterms:created>
  <dcterms:modified xsi:type="dcterms:W3CDTF">2024-09-05T06:00:46Z</dcterms:modified>
</cp:coreProperties>
</file>