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3" r:id="rId4"/>
  </p:sldMasterIdLst>
  <p:notesMasterIdLst>
    <p:notesMasterId r:id="rId15"/>
  </p:notesMasterIdLst>
  <p:handoutMasterIdLst>
    <p:handoutMasterId r:id="rId16"/>
  </p:handoutMasterIdLst>
  <p:sldIdLst>
    <p:sldId id="317" r:id="rId5"/>
    <p:sldId id="308" r:id="rId6"/>
    <p:sldId id="319" r:id="rId7"/>
    <p:sldId id="320" r:id="rId8"/>
    <p:sldId id="278" r:id="rId9"/>
    <p:sldId id="309" r:id="rId10"/>
    <p:sldId id="318" r:id="rId11"/>
    <p:sldId id="321" r:id="rId12"/>
    <p:sldId id="322" r:id="rId13"/>
    <p:sldId id="30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36A58"/>
    <a:srgbClr val="505A47"/>
    <a:srgbClr val="D1D8B7"/>
    <a:srgbClr val="A09D79"/>
    <a:srgbClr val="AD5C4D"/>
    <a:srgbClr val="543E35"/>
    <a:srgbClr val="637700"/>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417904-D4BF-468C-8E42-211416C667E9}" v="11" dt="2024-06-12T12:42:08.682"/>
  </p1510:revLst>
</p1510:revInfo>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78" d="100"/>
          <a:sy n="78" d="100"/>
        </p:scale>
        <p:origin x="154" y="72"/>
      </p:cViewPr>
      <p:guideLst>
        <p:guide orient="horz" pos="528"/>
        <p:guide pos="3864"/>
        <p:guide orient="horz" pos="1272"/>
        <p:guide orient="horz" pos="2312"/>
        <p:guide orient="horz" pos="1944"/>
        <p:guide orient="horz" pos="2328"/>
      </p:guideLst>
    </p:cSldViewPr>
  </p:slideViewPr>
  <p:outlineViewPr>
    <p:cViewPr>
      <p:scale>
        <a:sx n="33" d="100"/>
        <a:sy n="33" d="100"/>
      </p:scale>
      <p:origin x="0" y="-11582"/>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6/12/2024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6/12/2024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58FB4751-880F-D840-AAA9-3A15815CC996}"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202577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951551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643425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175786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0168685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762148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545561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675565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790111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7587237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289726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14047641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3682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344315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47124118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034204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867380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FB4751-880F-D840-AAA9-3A15815CC996}" type="slidenum">
              <a:rPr lang="en-US" smtClean="0"/>
              <a:pPr/>
              <a:t>‹#›</a:t>
            </a:fld>
            <a:endParaRPr lang="en-US" dirty="0"/>
          </a:p>
        </p:txBody>
      </p:sp>
      <p:grpSp>
        <p:nvGrpSpPr>
          <p:cNvPr id="5" name="Group 4">
            <a:extLst>
              <a:ext uri="{FF2B5EF4-FFF2-40B4-BE49-F238E27FC236}">
                <a16:creationId xmlns:a16="http://schemas.microsoft.com/office/drawing/2014/main" id="{9D880BC6-8E06-C907-753B-8210A5242FAA}"/>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6" name="Freeform: Shape 5">
              <a:extLst>
                <a:ext uri="{FF2B5EF4-FFF2-40B4-BE49-F238E27FC236}">
                  <a16:creationId xmlns:a16="http://schemas.microsoft.com/office/drawing/2014/main" id="{311D71AE-1456-2E43-06DB-719FC7EB766B}"/>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AC9585FC-A2A7-6F24-C0D8-EEEFB84B51D5}"/>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Freeform: Shape 7">
            <a:extLst>
              <a:ext uri="{FF2B5EF4-FFF2-40B4-BE49-F238E27FC236}">
                <a16:creationId xmlns:a16="http://schemas.microsoft.com/office/drawing/2014/main" id="{A77243F0-DE2C-ABD6-F045-C85E7ED1809D}"/>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227722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57718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21745823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32">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32">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FB4751-880F-D840-AAA9-3A15815CC996}" type="slidenum">
              <a:rPr lang="en-US" smtClean="0"/>
              <a:pPr/>
              <a:t>‹#›</a:t>
            </a:fld>
            <a:endParaRPr lang="en-US" dirty="0"/>
          </a:p>
        </p:txBody>
      </p:sp>
      <p:cxnSp>
        <p:nvCxnSpPr>
          <p:cNvPr id="12" name="Straight Connector 11">
            <a:extLst>
              <a:ext uri="{FF2B5EF4-FFF2-40B4-BE49-F238E27FC236}">
                <a16:creationId xmlns:a16="http://schemas.microsoft.com/office/drawing/2014/main" id="{C6D43FBF-6C4E-EA4C-8FA7-EAD9268DBF1E}"/>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466211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4" r:id="rId20"/>
    <p:sldLayoutId id="2147483673" r:id="rId21"/>
    <p:sldLayoutId id="2147483675" r:id="rId22"/>
    <p:sldLayoutId id="2147483651" r:id="rId23"/>
    <p:sldLayoutId id="2147483661" r:id="rId24"/>
    <p:sldLayoutId id="2147483678" r:id="rId25"/>
    <p:sldLayoutId id="2147483664" r:id="rId26"/>
    <p:sldLayoutId id="2147483680" r:id="rId27"/>
    <p:sldLayoutId id="2147483681" r:id="rId28"/>
    <p:sldLayoutId id="2147483654" r:id="rId29"/>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title"/>
          </p:nvPr>
        </p:nvSpPr>
        <p:spPr>
          <a:xfrm>
            <a:off x="914400" y="959434"/>
            <a:ext cx="10360152" cy="914400"/>
          </a:xfrm>
        </p:spPr>
        <p:txBody>
          <a:bodyPr anchor="ctr">
            <a:noAutofit/>
          </a:bodyPr>
          <a:lstStyle/>
          <a:p>
            <a:pPr algn="ctr"/>
            <a:r>
              <a:rPr lang="en-US" sz="2000" b="1" u="sng" kern="0" cap="all" dirty="0">
                <a:solidFill>
                  <a:srgbClr val="000000"/>
                </a:solidFill>
                <a:effectLst/>
                <a:latin typeface="Arial" panose="020B0604020202020204" pitchFamily="34" charset="0"/>
                <a:ea typeface="等线 Light" panose="020B0503020204020204" pitchFamily="2" charset="-122"/>
                <a:cs typeface="Arial" panose="020B0604020202020204" pitchFamily="34" charset="0"/>
              </a:rPr>
              <a:t>Analyzing THE PERFORMANCE OF MACHINE LEARNING ALGORITHMS for COVID-19 SYMPTOMS CHECKER</a:t>
            </a:r>
            <a:br>
              <a:rPr lang="en-US" sz="2000" b="1" u="sng" dirty="0">
                <a:effectLst/>
                <a:latin typeface="Arial" panose="020B0604020202020204" pitchFamily="34" charset="0"/>
                <a:cs typeface="Arial" panose="020B0604020202020204" pitchFamily="34" charset="0"/>
              </a:rPr>
            </a:br>
            <a:endParaRPr lang="en-US" sz="2000" b="1" u="sng"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811FFFC1-B74F-3A68-471D-5D96299FE443}"/>
              </a:ext>
            </a:extLst>
          </p:cNvPr>
          <p:cNvSpPr>
            <a:spLocks noGrp="1"/>
          </p:cNvSpPr>
          <p:nvPr>
            <p:ph sz="quarter" idx="11"/>
          </p:nvPr>
        </p:nvSpPr>
        <p:spPr/>
        <p:txBody>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sz="1800" b="1" u="sng" dirty="0">
                <a:latin typeface="Arial" panose="020B0604020202020204" pitchFamily="34" charset="0"/>
                <a:cs typeface="Arial" panose="020B0604020202020204" pitchFamily="34" charset="0"/>
              </a:rPr>
              <a:t>Prepared By :</a:t>
            </a:r>
          </a:p>
          <a:p>
            <a:r>
              <a:rPr lang="en-IN" sz="1800" b="1" u="sng" dirty="0">
                <a:latin typeface="Times New Roman" panose="02020603050405020304" pitchFamily="18" charset="0"/>
                <a:cs typeface="Times New Roman" panose="02020603050405020304" pitchFamily="18" charset="0"/>
              </a:rPr>
              <a:t>Name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Ruchitaben Kabariya(22062263)</a:t>
            </a:r>
          </a:p>
          <a:p>
            <a:r>
              <a:rPr lang="en-IN" sz="1800" b="1" u="sng" dirty="0">
                <a:latin typeface="Times New Roman" panose="02020603050405020304" pitchFamily="18" charset="0"/>
                <a:cs typeface="Times New Roman" panose="02020603050405020304" pitchFamily="18" charset="0"/>
              </a:rPr>
              <a:t>Module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Data Science Project</a:t>
            </a:r>
          </a:p>
          <a:p>
            <a:r>
              <a:rPr lang="en-IN" sz="1800" b="1" u="sng" dirty="0">
                <a:latin typeface="Times New Roman" panose="02020603050405020304" pitchFamily="18" charset="0"/>
                <a:cs typeface="Times New Roman" panose="02020603050405020304" pitchFamily="18" charset="0"/>
              </a:rPr>
              <a:t>Course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M.Sc. Data Science</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EF6C935-6C52-0A7C-D29B-C522CC23D583}"/>
              </a:ext>
            </a:extLst>
          </p:cNvPr>
          <p:cNvSpPr>
            <a:spLocks noGrp="1"/>
          </p:cNvSpPr>
          <p:nvPr>
            <p:ph sz="quarter" idx="12"/>
          </p:nvPr>
        </p:nvSpPr>
        <p:spPr>
          <a:xfrm>
            <a:off x="6357747" y="2039112"/>
            <a:ext cx="4916805" cy="3877055"/>
          </a:xfrm>
        </p:spPr>
        <p:txBody>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sz="1800" b="1" u="sng" dirty="0">
                <a:latin typeface="Arial" panose="020B0604020202020204" pitchFamily="34" charset="0"/>
                <a:cs typeface="Arial" panose="020B0604020202020204" pitchFamily="34" charset="0"/>
              </a:rPr>
              <a:t>Guide By :</a:t>
            </a:r>
          </a:p>
          <a:p>
            <a:r>
              <a:rPr lang="en-IN" sz="1800" b="1" u="sng" dirty="0">
                <a:latin typeface="Times New Roman" panose="02020603050405020304" pitchFamily="18" charset="0"/>
                <a:cs typeface="Times New Roman" panose="02020603050405020304" pitchFamily="18" charset="0"/>
              </a:rPr>
              <a:t>Name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Prof. Mykola Gordovskyy(Astrophysicist)</a:t>
            </a:r>
          </a:p>
          <a:p>
            <a:r>
              <a:rPr lang="en-IN" sz="1800" b="1" u="sng" dirty="0">
                <a:latin typeface="Times New Roman" panose="02020603050405020304" pitchFamily="18" charset="0"/>
                <a:cs typeface="Times New Roman" panose="02020603050405020304" pitchFamily="18" charset="0"/>
              </a:rPr>
              <a:t>Designation</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Tutor in M.Sc. Data Science</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028CFB-8A51-C9F3-72AB-4A315B1F8CE1}"/>
              </a:ext>
            </a:extLst>
          </p:cNvPr>
          <p:cNvSpPr>
            <a:spLocks noGrp="1"/>
          </p:cNvSpPr>
          <p:nvPr>
            <p:ph type="ctrTitle"/>
          </p:nvPr>
        </p:nvSpPr>
        <p:spPr>
          <a:xfrm>
            <a:off x="4001729" y="825909"/>
            <a:ext cx="5641848" cy="5029200"/>
          </a:xfrm>
        </p:spPr>
        <p:txBody>
          <a:bodyPr>
            <a:normAutofit/>
          </a:bodyPr>
          <a:lstStyle/>
          <a:p>
            <a:pPr algn="ctr"/>
            <a:r>
              <a:rPr lang="en-IN"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CAD73C-37F9-812D-A725-029897BC782F}"/>
              </a:ext>
            </a:extLst>
          </p:cNvPr>
          <p:cNvSpPr>
            <a:spLocks noGrp="1"/>
          </p:cNvSpPr>
          <p:nvPr>
            <p:ph type="title"/>
          </p:nvPr>
        </p:nvSpPr>
        <p:spPr>
          <a:xfrm>
            <a:off x="2060982" y="741668"/>
            <a:ext cx="7534656" cy="914400"/>
          </a:xfrm>
        </p:spPr>
        <p:txBody>
          <a:bodyPr>
            <a:normAutofit/>
          </a:bodyPr>
          <a:lstStyle/>
          <a:p>
            <a:pPr algn="ctr"/>
            <a:r>
              <a:rPr lang="en-IN" sz="2800" b="1" u="sng" dirty="0">
                <a:latin typeface="Arial" panose="020B0604020202020204" pitchFamily="34" charset="0"/>
                <a:cs typeface="Arial" panose="020B0604020202020204" pitchFamily="34" charset="0"/>
              </a:rPr>
              <a:t>Introduction</a:t>
            </a:r>
          </a:p>
        </p:txBody>
      </p:sp>
      <p:sp>
        <p:nvSpPr>
          <p:cNvPr id="6" name="Content Placeholder 5">
            <a:extLst>
              <a:ext uri="{FF2B5EF4-FFF2-40B4-BE49-F238E27FC236}">
                <a16:creationId xmlns:a16="http://schemas.microsoft.com/office/drawing/2014/main" id="{48FE2034-0E12-FDAD-40FC-E1D5C3C3D63F}"/>
              </a:ext>
            </a:extLst>
          </p:cNvPr>
          <p:cNvSpPr>
            <a:spLocks noGrp="1"/>
          </p:cNvSpPr>
          <p:nvPr>
            <p:ph sz="quarter" idx="10"/>
          </p:nvPr>
        </p:nvSpPr>
        <p:spPr>
          <a:xfrm>
            <a:off x="1278195" y="1917290"/>
            <a:ext cx="9409470" cy="3525532"/>
          </a:xfrm>
        </p:spPr>
        <p:txBody>
          <a:bodyPr>
            <a:noAutofit/>
          </a:bodyPr>
          <a:lstStyle/>
          <a:p>
            <a:pPr>
              <a:lnSpc>
                <a:spcPct val="150000"/>
              </a:lnSpc>
              <a:spcAft>
                <a:spcPts val="0"/>
              </a:spcAft>
            </a:pPr>
            <a:r>
              <a:rPr lang="en-US" sz="1600" kern="0" dirty="0">
                <a:effectLst/>
                <a:latin typeface="Times New Roman" panose="02020603050405020304" pitchFamily="18" charset="0"/>
                <a:cs typeface="Times New Roman" panose="02020603050405020304" pitchFamily="18" charset="0"/>
              </a:rPr>
              <a:t>Over the last couple of years, the COVID-19 pandemic has led to the loss of tens of thousands of lives. and has caused persistent physical and emotional distress among millions more. The only method to halt the disease and save lives in the absence of a vaccine or cure is through rapid diagnosis and treatment. The COVID-19 screening process could be enhanced through the utilization of machine learning. Predicting COVID-19 infections based on patient complaints using machine learning and extensive datasets of such complaints is an avenue worth exploring.</a:t>
            </a:r>
            <a:endParaRPr lang="en-US" sz="1600" dirty="0">
              <a:effectLst/>
              <a:latin typeface="Times New Roman" panose="02020603050405020304" pitchFamily="18" charset="0"/>
              <a:cs typeface="Times New Roman" panose="02020603050405020304" pitchFamily="18" charset="0"/>
            </a:endParaRPr>
          </a:p>
          <a:p>
            <a:pPr>
              <a:lnSpc>
                <a:spcPct val="114000"/>
              </a:lnSpc>
              <a:spcAft>
                <a:spcPts val="0"/>
              </a:spcAft>
            </a:pPr>
            <a:r>
              <a:rPr lang="en-US" sz="1600" kern="0" dirty="0">
                <a:effectLst/>
                <a:latin typeface="Times New Roman" panose="02020603050405020304" pitchFamily="18" charset="0"/>
                <a:cs typeface="Times New Roman" panose="02020603050405020304" pitchFamily="18" charset="0"/>
              </a:rPr>
              <a:t>This research aims to investigate various machine learning methods with the ultimate goal of developing a symptom checker for the COVID-19 database.</a:t>
            </a:r>
          </a:p>
          <a:p>
            <a:pPr>
              <a:lnSpc>
                <a:spcPct val="114000"/>
              </a:lnSpc>
            </a:pPr>
            <a:r>
              <a:rPr lang="en-US" sz="1600" kern="0" dirty="0">
                <a:effectLst/>
                <a:latin typeface="Times New Roman" panose="02020603050405020304" pitchFamily="18" charset="0"/>
                <a:cs typeface="Times New Roman" panose="02020603050405020304" pitchFamily="18" charset="0"/>
              </a:rPr>
              <a:t>The collected data was employed to enhance the accuracy of decision tree, random forest classifier, and logistic regression models for the diagnosis of COVID-19 patients. </a:t>
            </a:r>
            <a:endParaRPr lang="en-US" sz="1600" dirty="0">
              <a:effectLst/>
              <a:latin typeface="Times New Roman" panose="02020603050405020304" pitchFamily="18" charset="0"/>
              <a:cs typeface="Times New Roman" panose="02020603050405020304" pitchFamily="18" charset="0"/>
            </a:endParaRPr>
          </a:p>
          <a:p>
            <a:pPr>
              <a:lnSpc>
                <a:spcPct val="114000"/>
              </a:lnSpc>
              <a:spcAft>
                <a:spcPts val="0"/>
              </a:spcAft>
            </a:pPr>
            <a:endParaRPr lang="en-US" sz="1600" dirty="0">
              <a:effectLst/>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32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1804F-02E2-DED7-56F6-EF7CD6CF95CB}"/>
              </a:ext>
            </a:extLst>
          </p:cNvPr>
          <p:cNvSpPr>
            <a:spLocks noGrp="1"/>
          </p:cNvSpPr>
          <p:nvPr>
            <p:ph type="title"/>
          </p:nvPr>
        </p:nvSpPr>
        <p:spPr>
          <a:xfrm>
            <a:off x="2328672" y="366750"/>
            <a:ext cx="7534656" cy="914400"/>
          </a:xfrm>
        </p:spPr>
        <p:txBody>
          <a:bodyPr>
            <a:normAutofit/>
          </a:bodyPr>
          <a:lstStyle/>
          <a:p>
            <a:pPr algn="ctr"/>
            <a:r>
              <a:rPr lang="en-IN" sz="2800" b="1" u="sng" dirty="0">
                <a:latin typeface="Arial" panose="020B0604020202020204" pitchFamily="34" charset="0"/>
                <a:cs typeface="Arial" panose="020B0604020202020204" pitchFamily="34" charset="0"/>
              </a:rPr>
              <a:t>Objective</a:t>
            </a:r>
          </a:p>
        </p:txBody>
      </p:sp>
      <p:sp>
        <p:nvSpPr>
          <p:cNvPr id="3" name="Content Placeholder 2">
            <a:extLst>
              <a:ext uri="{FF2B5EF4-FFF2-40B4-BE49-F238E27FC236}">
                <a16:creationId xmlns:a16="http://schemas.microsoft.com/office/drawing/2014/main" id="{FCE110F5-2F27-1419-1283-E9EAED0A31CD}"/>
              </a:ext>
            </a:extLst>
          </p:cNvPr>
          <p:cNvSpPr>
            <a:spLocks noGrp="1"/>
          </p:cNvSpPr>
          <p:nvPr>
            <p:ph sz="quarter" idx="10"/>
          </p:nvPr>
        </p:nvSpPr>
        <p:spPr>
          <a:xfrm>
            <a:off x="1048311" y="1281150"/>
            <a:ext cx="10095377" cy="5040992"/>
          </a:xfrm>
        </p:spPr>
        <p:txBody>
          <a:bodyPr>
            <a:normAutofit/>
          </a:bodyPr>
          <a:lstStyle/>
          <a:p>
            <a:r>
              <a:rPr lang="en-IN" sz="1800" dirty="0">
                <a:latin typeface="Times New Roman" panose="02020603050405020304" pitchFamily="18" charset="0"/>
                <a:cs typeface="Times New Roman" panose="02020603050405020304" pitchFamily="18" charset="0"/>
              </a:rPr>
              <a:t>The main objective behind this research is :-</a:t>
            </a:r>
          </a:p>
          <a:p>
            <a:r>
              <a:rPr lang="en-US" sz="1800" dirty="0">
                <a:latin typeface="Times New Roman" panose="02020603050405020304" pitchFamily="18" charset="0"/>
                <a:cs typeface="Times New Roman" panose="02020603050405020304" pitchFamily="18" charset="0"/>
              </a:rPr>
              <a:t>This involves fine-tuning algorithms to correctly identify positive and negative cases, reducing false positives and false negatives.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Secondly,</a:t>
            </a:r>
            <a:r>
              <a:rPr lang="en-US" sz="1800" dirty="0">
                <a:latin typeface="Times New Roman" panose="02020603050405020304" pitchFamily="18" charset="0"/>
                <a:cs typeface="Times New Roman" panose="02020603050405020304" pitchFamily="18" charset="0"/>
              </a:rPr>
              <a:t> compare different machine learning algorithms to identify the most effective ones for symptom checking.</a:t>
            </a:r>
          </a:p>
          <a:p>
            <a:r>
              <a:rPr lang="en-US" sz="1800" dirty="0">
                <a:latin typeface="Times New Roman" panose="02020603050405020304" pitchFamily="18" charset="0"/>
                <a:cs typeface="Times New Roman" panose="02020603050405020304" pitchFamily="18" charset="0"/>
              </a:rPr>
              <a:t>As well as also predict that person as covid-19 diseases or not from the symptoms. </a:t>
            </a:r>
          </a:p>
          <a:p>
            <a:r>
              <a:rPr lang="en-US" sz="1800" dirty="0">
                <a:latin typeface="Times New Roman" panose="02020603050405020304" pitchFamily="18" charset="0"/>
                <a:cs typeface="Times New Roman" panose="02020603050405020304" pitchFamily="18" charset="0"/>
              </a:rPr>
              <a:t>Ensuring that the results are easy to understand.</a:t>
            </a:r>
          </a:p>
          <a:p>
            <a:r>
              <a:rPr lang="en-US" sz="1800" dirty="0">
                <a:latin typeface="Times New Roman" panose="02020603050405020304" pitchFamily="18" charset="0"/>
                <a:cs typeface="Times New Roman" panose="02020603050405020304" pitchFamily="18" charset="0"/>
              </a:rPr>
              <a:t>Making sure the tool works well for everyone, not just specific groups.</a:t>
            </a:r>
          </a:p>
          <a:p>
            <a:r>
              <a:rPr lang="en-US" sz="1800" dirty="0">
                <a:latin typeface="Times New Roman" panose="02020603050405020304" pitchFamily="18" charset="0"/>
                <a:cs typeface="Times New Roman" panose="02020603050405020304" pitchFamily="18" charset="0"/>
              </a:rPr>
              <a:t>Using high-quality data for better results.</a:t>
            </a:r>
          </a:p>
          <a:p>
            <a:r>
              <a:rPr lang="en-US" sz="1800" dirty="0">
                <a:latin typeface="Times New Roman" panose="02020603050405020304" pitchFamily="18" charset="0"/>
                <a:cs typeface="Times New Roman" panose="02020603050405020304" pitchFamily="18" charset="0"/>
              </a:rPr>
              <a:t>Decision trees, logistics regression and rand forest methods are use in this project for evaluate accuracy, precision and sensitivity for true results.</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1D272D-6C70-397A-0EE8-0561BA41B0DC}"/>
              </a:ext>
            </a:extLst>
          </p:cNvPr>
          <p:cNvSpPr>
            <a:spLocks noGrp="1"/>
          </p:cNvSpPr>
          <p:nvPr>
            <p:ph type="sldNum" sz="quarter" idx="4"/>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4233912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78A5-33D0-9F36-CE08-D3DDB930A7B0}"/>
              </a:ext>
            </a:extLst>
          </p:cNvPr>
          <p:cNvSpPr>
            <a:spLocks noGrp="1"/>
          </p:cNvSpPr>
          <p:nvPr>
            <p:ph type="title"/>
          </p:nvPr>
        </p:nvSpPr>
        <p:spPr>
          <a:xfrm>
            <a:off x="2328672" y="370933"/>
            <a:ext cx="7534656" cy="914400"/>
          </a:xfrm>
        </p:spPr>
        <p:txBody>
          <a:bodyPr>
            <a:normAutofit/>
          </a:bodyPr>
          <a:lstStyle/>
          <a:p>
            <a:pPr algn="ctr"/>
            <a:r>
              <a:rPr lang="en-IN" sz="2800" b="1" u="sng" dirty="0">
                <a:latin typeface="Arial" panose="020B0604020202020204" pitchFamily="34" charset="0"/>
                <a:cs typeface="Arial" panose="020B0604020202020204" pitchFamily="34" charset="0"/>
              </a:rPr>
              <a:t>Reason behind using the methods</a:t>
            </a:r>
          </a:p>
        </p:txBody>
      </p:sp>
      <p:sp>
        <p:nvSpPr>
          <p:cNvPr id="3" name="Content Placeholder 2">
            <a:extLst>
              <a:ext uri="{FF2B5EF4-FFF2-40B4-BE49-F238E27FC236}">
                <a16:creationId xmlns:a16="http://schemas.microsoft.com/office/drawing/2014/main" id="{993B3EB7-6102-805E-077F-FC0153FACB01}"/>
              </a:ext>
            </a:extLst>
          </p:cNvPr>
          <p:cNvSpPr>
            <a:spLocks noGrp="1"/>
          </p:cNvSpPr>
          <p:nvPr>
            <p:ph sz="quarter" idx="10"/>
          </p:nvPr>
        </p:nvSpPr>
        <p:spPr>
          <a:xfrm>
            <a:off x="1022554" y="1317748"/>
            <a:ext cx="10146891" cy="5017144"/>
          </a:xfrm>
        </p:spPr>
        <p:txBody>
          <a:bodyPr>
            <a:normAutofit lnSpcReduction="10000"/>
          </a:bodyPr>
          <a:lstStyle/>
          <a:p>
            <a:r>
              <a:rPr lang="en-IN" sz="1700" b="1" u="sng" kern="0" dirty="0">
                <a:effectLst/>
                <a:latin typeface="Arial" panose="020B0604020202020204" pitchFamily="34" charset="0"/>
                <a:ea typeface="Arial" panose="020B0604020202020204" pitchFamily="34" charset="0"/>
                <a:cs typeface="Arial" panose="020B0604020202020204" pitchFamily="34" charset="0"/>
              </a:rPr>
              <a:t>Logistic Regression:-</a:t>
            </a:r>
          </a:p>
          <a:p>
            <a:pPr>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Logistic regression is a straightforward algorithm that is easy to implement and understand. The results from logistic regression are easy to interpret, which is crucial in medical applications. Healthcare professionals can understand the significance of each symptom in predicting COVID-19, facilitating better decision-making. This aligns perfectly with the goal of a symptom checker, which aims to classify individuals as likely infected or not based on their symptoms because its designed for binary classification. Logistic regression performs well even with relatively small datasets, which is beneficial in situations where large volumes of data are not available.</a:t>
            </a:r>
            <a:endParaRPr lang="en-US" sz="1500" b="1" dirty="0">
              <a:latin typeface="Times New Roman" panose="02020603050405020304" pitchFamily="18" charset="0"/>
              <a:cs typeface="Times New Roman" panose="02020603050405020304" pitchFamily="18" charset="0"/>
            </a:endParaRPr>
          </a:p>
          <a:p>
            <a:r>
              <a:rPr lang="en-IN" sz="1700" b="1" u="sng" dirty="0">
                <a:effectLst/>
                <a:latin typeface="Arial" panose="020B0604020202020204" pitchFamily="34" charset="0"/>
              </a:rPr>
              <a:t>Decision Trees:-</a:t>
            </a:r>
          </a:p>
          <a:p>
            <a:pPr>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Decision trees require minimal data preprocessing. They can handle different types of data (numerical and categorical) and are less sensitive to issues like missing values or outliers compared to other algorithms. Decision trees are relatively fast to train and make predictions. This makes them suitable for real-time applications where quick assessments are needed, such as in a symptom checker.</a:t>
            </a:r>
            <a:r>
              <a:rPr lang="en-IN" sz="1500" dirty="0">
                <a:latin typeface="Times New Roman" panose="02020603050405020304" pitchFamily="18" charset="0"/>
                <a:cs typeface="Times New Roman" panose="02020603050405020304" pitchFamily="18" charset="0"/>
              </a:rPr>
              <a:t> Therefore,</a:t>
            </a:r>
            <a:r>
              <a:rPr lang="en-US" sz="1500" dirty="0">
                <a:latin typeface="Times New Roman" panose="02020603050405020304" pitchFamily="18" charset="0"/>
                <a:cs typeface="Times New Roman" panose="02020603050405020304" pitchFamily="18" charset="0"/>
              </a:rPr>
              <a:t>decision trees are a great choice for COVID-19 symptom checkers because they are easy to understand, handle complex data well, and are quick and efficient. They also work well with large datasets and can be combined with other methods for better performance.</a:t>
            </a:r>
          </a:p>
          <a:p>
            <a:r>
              <a:rPr lang="en-US" sz="1600" b="1" u="sng" dirty="0">
                <a:latin typeface="Arial" panose="020B0604020202020204" pitchFamily="34" charset="0"/>
                <a:cs typeface="Arial" panose="020B0604020202020204" pitchFamily="34" charset="0"/>
              </a:rPr>
              <a:t>Random Trees:-</a:t>
            </a:r>
          </a:p>
          <a:p>
            <a:pPr>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Random forests combine multiple decision trees to make more accurate predictions than a single </a:t>
            </a:r>
            <a:r>
              <a:rPr lang="en-US" sz="1500" dirty="0" err="1">
                <a:latin typeface="Times New Roman" panose="02020603050405020304" pitchFamily="18" charset="0"/>
                <a:cs typeface="Times New Roman" panose="02020603050405020304" pitchFamily="18" charset="0"/>
              </a:rPr>
              <a:t>tree.They</a:t>
            </a:r>
            <a:r>
              <a:rPr lang="en-US" sz="1500" dirty="0">
                <a:latin typeface="Times New Roman" panose="02020603050405020304" pitchFamily="18" charset="0"/>
                <a:cs typeface="Times New Roman" panose="02020603050405020304" pitchFamily="18" charset="0"/>
              </a:rPr>
              <a:t> can understand complicated relationships between symptoms and COVID-19, making them good at spotting patterns in the data. Handles complex data. Therefore, random forests are a great choice for COVID-19 symptom checkers because they are accurate, handle complex and large data well, reduce overfitting, and provide reliable results. They also highlight important symptoms and work quickly once trained.</a:t>
            </a:r>
            <a:endParaRPr lang="en-IN" sz="1500" dirty="0">
              <a:effectLst/>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938AF9D7-17C5-027B-28A5-0EF19CC93FD0}"/>
              </a:ext>
            </a:extLst>
          </p:cNvPr>
          <p:cNvSpPr>
            <a:spLocks noGrp="1"/>
          </p:cNvSpPr>
          <p:nvPr>
            <p:ph type="sldNum" sz="quarter" idx="4"/>
          </p:nvPr>
        </p:nvSpPr>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137665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328672" y="836312"/>
            <a:ext cx="7534656" cy="914400"/>
          </a:xfrm>
        </p:spPr>
        <p:txBody>
          <a:bodyPr anchor="b">
            <a:normAutofit/>
          </a:bodyPr>
          <a:lstStyle/>
          <a:p>
            <a:pPr algn="ctr"/>
            <a:r>
              <a:rPr lang="en-US" sz="2800" b="1" u="sng" dirty="0">
                <a:latin typeface="Arial" panose="020B0604020202020204" pitchFamily="34" charset="0"/>
                <a:cs typeface="Arial" panose="020B0604020202020204" pitchFamily="34" charset="0"/>
              </a:rPr>
              <a:t>Brief  Of  Datasets</a:t>
            </a:r>
          </a:p>
        </p:txBody>
      </p:sp>
      <p:sp>
        <p:nvSpPr>
          <p:cNvPr id="11" name="Content Placeholder 10">
            <a:extLst>
              <a:ext uri="{FF2B5EF4-FFF2-40B4-BE49-F238E27FC236}">
                <a16:creationId xmlns:a16="http://schemas.microsoft.com/office/drawing/2014/main" id="{000EBDF4-3413-FCF9-2E25-9A254A61F23E}"/>
              </a:ext>
            </a:extLst>
          </p:cNvPr>
          <p:cNvSpPr>
            <a:spLocks noGrp="1"/>
          </p:cNvSpPr>
          <p:nvPr>
            <p:ph sz="quarter" idx="10"/>
          </p:nvPr>
        </p:nvSpPr>
        <p:spPr>
          <a:xfrm>
            <a:off x="1396181" y="1750712"/>
            <a:ext cx="9193161" cy="3588204"/>
          </a:xfrm>
        </p:spPr>
        <p:txBody>
          <a:bodyPr>
            <a:noAutofit/>
          </a:bodyPr>
          <a:lstStyle/>
          <a:p>
            <a:r>
              <a:rPr lang="en-US" sz="1800" dirty="0">
                <a:latin typeface="Times New Roman" panose="02020603050405020304" pitchFamily="18" charset="0"/>
                <a:cs typeface="Times New Roman" panose="02020603050405020304" pitchFamily="18" charset="0"/>
              </a:rPr>
              <a:t>The Datasets which is using in this project contains five key variables </a:t>
            </a:r>
            <a:r>
              <a:rPr lang="en-US" sz="1800" kern="0" dirty="0">
                <a:effectLst/>
                <a:latin typeface="Times New Roman" panose="02020603050405020304" pitchFamily="18" charset="0"/>
                <a:cs typeface="Times New Roman" panose="02020603050405020304" pitchFamily="18" charset="0"/>
              </a:rPr>
              <a:t>that play a significant role in determining whether an individual has contracted the coronavirus disease.</a:t>
            </a:r>
          </a:p>
          <a:p>
            <a:r>
              <a:rPr lang="en-US" sz="1800" kern="0" dirty="0">
                <a:latin typeface="Times New Roman" panose="02020603050405020304" pitchFamily="18" charset="0"/>
                <a:cs typeface="Times New Roman" panose="02020603050405020304" pitchFamily="18" charset="0"/>
              </a:rPr>
              <a:t>The five key variables is mentioned below :-</a:t>
            </a:r>
          </a:p>
          <a:p>
            <a:pPr>
              <a:buFont typeface="Wingdings" panose="05000000000000000000" pitchFamily="2" charset="2"/>
              <a:buChar char="Ø"/>
            </a:pPr>
            <a:r>
              <a:rPr lang="en-US" sz="1800" kern="0" dirty="0">
                <a:latin typeface="Times New Roman" panose="02020603050405020304" pitchFamily="18" charset="0"/>
                <a:cs typeface="Times New Roman" panose="02020603050405020304" pitchFamily="18" charset="0"/>
              </a:rPr>
              <a:t>Country		</a:t>
            </a:r>
          </a:p>
          <a:p>
            <a:pPr>
              <a:buFont typeface="Wingdings" panose="05000000000000000000" pitchFamily="2" charset="2"/>
              <a:buChar char="Ø"/>
            </a:pPr>
            <a:r>
              <a:rPr lang="en-US" sz="1800" kern="0" dirty="0">
                <a:effectLst/>
                <a:latin typeface="Times New Roman" panose="02020603050405020304" pitchFamily="18" charset="0"/>
                <a:cs typeface="Times New Roman" panose="02020603050405020304" pitchFamily="18" charset="0"/>
              </a:rPr>
              <a:t>Age</a:t>
            </a:r>
          </a:p>
          <a:p>
            <a:pPr>
              <a:buFont typeface="Wingdings" panose="05000000000000000000" pitchFamily="2" charset="2"/>
              <a:buChar char="Ø"/>
            </a:pPr>
            <a:r>
              <a:rPr lang="en-US" sz="1800" kern="0" dirty="0">
                <a:latin typeface="Times New Roman" panose="02020603050405020304" pitchFamily="18" charset="0"/>
                <a:cs typeface="Times New Roman" panose="02020603050405020304" pitchFamily="18" charset="0"/>
              </a:rPr>
              <a:t>Symptoms</a:t>
            </a:r>
          </a:p>
          <a:p>
            <a:pPr>
              <a:buFont typeface="Wingdings" panose="05000000000000000000" pitchFamily="2" charset="2"/>
              <a:buChar char="Ø"/>
            </a:pPr>
            <a:r>
              <a:rPr lang="en-US" sz="1800" kern="0" dirty="0">
                <a:latin typeface="Times New Roman" panose="02020603050405020304" pitchFamily="18" charset="0"/>
                <a:cs typeface="Times New Roman" panose="02020603050405020304" pitchFamily="18" charset="0"/>
              </a:rPr>
              <a:t>Experience of other symptoms</a:t>
            </a:r>
          </a:p>
          <a:p>
            <a:pPr>
              <a:buFont typeface="Wingdings" panose="05000000000000000000" pitchFamily="2" charset="2"/>
              <a:buChar char="Ø"/>
            </a:pPr>
            <a:r>
              <a:rPr lang="en-US" sz="1800" kern="0" dirty="0">
                <a:latin typeface="Times New Roman" panose="02020603050405020304" pitchFamily="18" charset="0"/>
                <a:cs typeface="Times New Roman" panose="02020603050405020304" pitchFamily="18" charset="0"/>
              </a:rPr>
              <a:t>Contact</a:t>
            </a:r>
          </a:p>
          <a:p>
            <a:pPr marL="0" indent="0">
              <a:buNone/>
            </a:pPr>
            <a:endParaRPr lang="en-US" sz="1800" dirty="0">
              <a:effectLst/>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2328672" y="776749"/>
            <a:ext cx="7534656" cy="914400"/>
          </a:xfrm>
        </p:spPr>
        <p:txBody>
          <a:bodyPr>
            <a:normAutofit/>
          </a:bodyPr>
          <a:lstStyle/>
          <a:p>
            <a:pPr algn="ctr"/>
            <a:r>
              <a:rPr lang="en-US" sz="2800" b="1" u="sng" dirty="0">
                <a:latin typeface="Arial" panose="020B0604020202020204" pitchFamily="34" charset="0"/>
                <a:cs typeface="Arial" panose="020B0604020202020204" pitchFamily="34" charset="0"/>
              </a:rPr>
              <a:t>Brief discuss of variables of datasets</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81959" y="1785551"/>
            <a:ext cx="10228082" cy="4295700"/>
          </a:xfrm>
        </p:spPr>
        <p:txBody>
          <a:bodyPr>
            <a:normAutofit/>
          </a:bodyPr>
          <a:lstStyle/>
          <a:p>
            <a:pPr marL="0" indent="0">
              <a:buNone/>
            </a:pPr>
            <a:r>
              <a:rPr lang="en-US" sz="1800" dirty="0">
                <a:latin typeface="Arial" panose="020B0604020202020204" pitchFamily="34" charset="0"/>
                <a:cs typeface="Arial" panose="020B0604020202020204" pitchFamily="34" charset="0"/>
              </a:rPr>
              <a:t>1.</a:t>
            </a:r>
            <a:r>
              <a:rPr lang="en-US" dirty="0"/>
              <a:t> </a:t>
            </a:r>
            <a:r>
              <a:rPr lang="en-US" sz="1800" b="1" u="sng" dirty="0">
                <a:latin typeface="Times New Roman" panose="02020603050405020304" pitchFamily="18" charset="0"/>
                <a:cs typeface="Times New Roman" panose="02020603050405020304" pitchFamily="18" charset="0"/>
              </a:rPr>
              <a:t>Country</a:t>
            </a:r>
            <a:r>
              <a:rPr lang="en-US" u="sng" dirty="0"/>
              <a:t> </a:t>
            </a:r>
            <a:r>
              <a:rPr lang="en-US" sz="1800" b="1" dirty="0">
                <a:latin typeface="Arial" panose="020B0604020202020204" pitchFamily="34" charset="0"/>
                <a:cs typeface="Arial" panose="020B0604020202020204" pitchFamily="34" charset="0"/>
              </a:rPr>
              <a:t>:-</a:t>
            </a:r>
          </a:p>
          <a:p>
            <a:pPr>
              <a:buFont typeface="Wingdings" panose="05000000000000000000" pitchFamily="2" charset="2"/>
              <a:buChar char="Ø"/>
            </a:pPr>
            <a:r>
              <a:rPr lang="en-US" sz="1600" kern="0" dirty="0">
                <a:effectLst/>
                <a:latin typeface="Times New Roman" panose="02020603050405020304" pitchFamily="18" charset="0"/>
                <a:cs typeface="Times New Roman" panose="02020603050405020304" pitchFamily="18" charset="0"/>
              </a:rPr>
              <a:t>The "Country" variable represents the list of countries that each individual has visited. This categorical variable signifies the geographical locations where participants have been, which potentially contribute to their exposure to the virus. The country information is crucial in understanding the global distribution of cases and the spread of the virus across different regions.</a:t>
            </a:r>
            <a:endParaRPr lang="en-US" sz="1600" dirty="0">
              <a:effectLst/>
              <a:latin typeface="Times New Roman" panose="02020603050405020304" pitchFamily="18" charset="0"/>
              <a:cs typeface="Times New Roman" panose="02020603050405020304" pitchFamily="18" charset="0"/>
            </a:endParaRPr>
          </a:p>
          <a:p>
            <a:pPr marL="0" indent="0">
              <a:buNone/>
            </a:pPr>
            <a:r>
              <a:rPr lang="en-US" sz="1800" b="1" dirty="0">
                <a:latin typeface="Arial" panose="020B0604020202020204" pitchFamily="34" charset="0"/>
                <a:cs typeface="Arial" panose="020B0604020202020204" pitchFamily="34" charset="0"/>
              </a:rPr>
              <a:t>2. </a:t>
            </a:r>
            <a:r>
              <a:rPr lang="en-US" sz="1800" b="1" u="sng" dirty="0">
                <a:latin typeface="Arial" panose="020B0604020202020204" pitchFamily="34" charset="0"/>
                <a:cs typeface="Arial" panose="020B0604020202020204" pitchFamily="34" charset="0"/>
              </a:rPr>
              <a:t>Age </a:t>
            </a:r>
            <a:r>
              <a:rPr lang="en-US" sz="1800" b="1" dirty="0">
                <a:latin typeface="Arial" panose="020B0604020202020204" pitchFamily="34" charset="0"/>
                <a:cs typeface="Arial" panose="020B0604020202020204" pitchFamily="34" charset="0"/>
              </a:rPr>
              <a:t>:-</a:t>
            </a:r>
          </a:p>
          <a:p>
            <a:pPr>
              <a:buFont typeface="Wingdings" panose="05000000000000000000" pitchFamily="2" charset="2"/>
              <a:buChar char="Ø"/>
            </a:pPr>
            <a:r>
              <a:rPr lang="en-US" sz="1600" kern="0" dirty="0">
                <a:effectLst/>
                <a:latin typeface="Times New Roman" panose="02020603050405020304" pitchFamily="18" charset="0"/>
                <a:cs typeface="Times New Roman" panose="02020603050405020304" pitchFamily="18" charset="0"/>
              </a:rPr>
              <a:t>The "Age" variable categorizes individuals based on the WHO Age Group Standard. Age is a pivotal factor in determining the vulnerability of individuals to COVID-19. Different age groups exhibit varying degrees of susceptibility to the virus, making this variable vital for assessing the potential impact of the disease on different segments of the population.</a:t>
            </a:r>
            <a:endParaRPr lang="en-US" sz="1600" dirty="0">
              <a:effectLst/>
              <a:latin typeface="Times New Roman" panose="02020603050405020304" pitchFamily="18" charset="0"/>
              <a:cs typeface="Times New Roman" panose="02020603050405020304" pitchFamily="18" charset="0"/>
            </a:endParaRPr>
          </a:p>
          <a:p>
            <a:pPr marL="0" indent="0">
              <a:buNone/>
            </a:pPr>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E174C-C9B0-B61A-4FFC-96ED6F699FAB}"/>
              </a:ext>
            </a:extLst>
          </p:cNvPr>
          <p:cNvSpPr>
            <a:spLocks noGrp="1"/>
          </p:cNvSpPr>
          <p:nvPr>
            <p:ph type="title"/>
          </p:nvPr>
        </p:nvSpPr>
        <p:spPr>
          <a:xfrm>
            <a:off x="2328672" y="741254"/>
            <a:ext cx="7534656" cy="914400"/>
          </a:xfrm>
        </p:spPr>
        <p:txBody>
          <a:bodyPr>
            <a:normAutofit/>
          </a:bodyPr>
          <a:lstStyle/>
          <a:p>
            <a:r>
              <a:rPr lang="en-US" sz="2800" b="1" u="sng" dirty="0">
                <a:latin typeface="Arial" panose="020B0604020202020204" pitchFamily="34" charset="0"/>
                <a:cs typeface="Arial" panose="020B0604020202020204" pitchFamily="34" charset="0"/>
              </a:rPr>
              <a:t>Brief discuss of variables of datasets</a:t>
            </a:r>
            <a:endParaRPr lang="en-IN" sz="2800"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0D3AA7C-5C35-6F98-00D2-99F7527D6B4B}"/>
              </a:ext>
            </a:extLst>
          </p:cNvPr>
          <p:cNvSpPr>
            <a:spLocks noGrp="1"/>
          </p:cNvSpPr>
          <p:nvPr>
            <p:ph sz="quarter" idx="10"/>
          </p:nvPr>
        </p:nvSpPr>
        <p:spPr>
          <a:xfrm>
            <a:off x="986672" y="1688985"/>
            <a:ext cx="10218656" cy="4314554"/>
          </a:xfrm>
        </p:spPr>
        <p:txBody>
          <a:bodyPr>
            <a:normAutofit/>
          </a:bodyPr>
          <a:lstStyle/>
          <a:p>
            <a:pPr marL="0" indent="0">
              <a:buNone/>
            </a:pPr>
            <a:r>
              <a:rPr lang="en-IN" sz="1700" b="1" dirty="0">
                <a:latin typeface="Arial" panose="020B0604020202020204" pitchFamily="34" charset="0"/>
                <a:cs typeface="Arial" panose="020B0604020202020204" pitchFamily="34" charset="0"/>
              </a:rPr>
              <a:t>3. </a:t>
            </a:r>
            <a:r>
              <a:rPr lang="en-US" sz="1700" b="1" u="sng" kern="0" dirty="0">
                <a:effectLst/>
                <a:latin typeface="Arial" panose="020B0604020202020204" pitchFamily="34" charset="0"/>
                <a:cs typeface="Arial" panose="020B0604020202020204" pitchFamily="34" charset="0"/>
              </a:rPr>
              <a:t>Symptoms</a:t>
            </a:r>
            <a:r>
              <a:rPr lang="en-US" sz="1700" b="1" kern="0" dirty="0">
                <a:effectLst/>
                <a:latin typeface="Arial" panose="020B0604020202020204" pitchFamily="34" charset="0"/>
                <a:cs typeface="Arial" panose="020B0604020202020204" pitchFamily="34" charset="0"/>
              </a:rPr>
              <a:t>:-</a:t>
            </a:r>
            <a:endParaRPr lang="en-IN" sz="1700"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1600" kern="0" dirty="0">
                <a:effectLst/>
                <a:latin typeface="Times New Roman" panose="02020603050405020304" pitchFamily="18" charset="0"/>
              </a:rPr>
              <a:t>The "Symptoms" variable, the major COVID-19 symptoms as outlined by the WHO. These symptoms include fever, tiredness, difficulty in breathing, dry cough, and sore throat. These categorical indicators help in finding the presence of classic COVID-19 symptoms within the dataset, facilitating the identification of potential cases.</a:t>
            </a:r>
          </a:p>
          <a:p>
            <a:pPr marL="0" indent="0">
              <a:buNone/>
            </a:pPr>
            <a:r>
              <a:rPr lang="en-US" sz="1700" b="1" kern="0" dirty="0">
                <a:latin typeface="Arial" panose="020B0604020202020204" pitchFamily="34" charset="0"/>
                <a:cs typeface="Arial" panose="020B0604020202020204" pitchFamily="34" charset="0"/>
              </a:rPr>
              <a:t>4. </a:t>
            </a:r>
            <a:r>
              <a:rPr lang="en-US" sz="1700" b="1" u="sng" kern="0" dirty="0">
                <a:effectLst/>
                <a:latin typeface="Arial" panose="020B0604020202020204" pitchFamily="34" charset="0"/>
                <a:cs typeface="Arial" panose="020B0604020202020204" pitchFamily="34" charset="0"/>
              </a:rPr>
              <a:t>Experience any other symptoms</a:t>
            </a:r>
            <a:r>
              <a:rPr lang="en-US" sz="1700" b="1" kern="0" dirty="0">
                <a:effectLst/>
                <a:latin typeface="Arial" panose="020B0604020202020204" pitchFamily="34" charset="0"/>
                <a:cs typeface="Arial" panose="020B0604020202020204" pitchFamily="34" charset="0"/>
              </a:rPr>
              <a:t>:-</a:t>
            </a:r>
          </a:p>
          <a:p>
            <a:pPr>
              <a:buFont typeface="Wingdings" panose="05000000000000000000" pitchFamily="2" charset="2"/>
              <a:buChar char="Ø"/>
            </a:pPr>
            <a:r>
              <a:rPr lang="en-US" sz="1600" kern="0" dirty="0">
                <a:effectLst/>
                <a:latin typeface="Times New Roman" panose="02020603050405020304" pitchFamily="18" charset="0"/>
                <a:cs typeface="Times New Roman" panose="02020603050405020304" pitchFamily="18" charset="0"/>
              </a:rPr>
              <a:t>This variable, "Experience any other symptoms," accounts for additional symptoms that individuals might experience beyond the major COVID-19 symptoms. These supplementary symptoms comprise pains, nasal congestion, runny nose, diarrhea, and other unlisted symptoms. These indicators contribute to a more comprehensive understanding of the range of symptoms associated with the disease.</a:t>
            </a:r>
            <a:endParaRPr lang="en-IN" sz="1600" dirty="0">
              <a:latin typeface="Times New Roman" panose="02020603050405020304" pitchFamily="18" charset="0"/>
              <a:cs typeface="Times New Roman" panose="02020603050405020304" pitchFamily="18" charset="0"/>
            </a:endParaRPr>
          </a:p>
          <a:p>
            <a:pPr marL="0" indent="0">
              <a:buNone/>
            </a:pPr>
            <a:r>
              <a:rPr lang="en-IN" sz="1700" b="1" dirty="0">
                <a:latin typeface="Arial" panose="020B0604020202020204" pitchFamily="34" charset="0"/>
                <a:cs typeface="Arial" panose="020B0604020202020204" pitchFamily="34" charset="0"/>
              </a:rPr>
              <a:t>5. </a:t>
            </a:r>
            <a:r>
              <a:rPr lang="en-US" sz="1700" b="1" u="sng" kern="0" dirty="0">
                <a:effectLst/>
                <a:latin typeface="Arial" panose="020B0604020202020204" pitchFamily="34" charset="0"/>
                <a:cs typeface="Arial" panose="020B0604020202020204" pitchFamily="34" charset="0"/>
              </a:rPr>
              <a:t>Contact</a:t>
            </a:r>
            <a:r>
              <a:rPr lang="en-US" sz="1700" b="1" kern="0" dirty="0">
                <a:effectLst/>
                <a:latin typeface="Arial" panose="020B0604020202020204" pitchFamily="34" charset="0"/>
                <a:cs typeface="Arial" panose="020B0604020202020204" pitchFamily="34" charset="0"/>
              </a:rPr>
              <a:t>:-</a:t>
            </a:r>
            <a:endParaRPr lang="en-IN" sz="1700"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1600" kern="0" dirty="0">
                <a:effectLst/>
                <a:latin typeface="Times New Roman" panose="02020603050405020304" pitchFamily="18" charset="0"/>
                <a:cs typeface="Times New Roman" panose="02020603050405020304" pitchFamily="18" charset="0"/>
              </a:rPr>
              <a:t>An individual's contact with other COVID-19 patients is indicated by the "Contact" variable. Insight into potential exposure and transmission sources is provided by this binary indication. This characteristic aids in identifying probable clusters of cases because it increases risk for those who have interacted with COVID-19 patients.</a:t>
            </a:r>
            <a:endParaRPr lang="en-US" sz="1600" dirty="0">
              <a:effectLst/>
              <a:latin typeface="Times New Roman" panose="02020603050405020304" pitchFamily="18" charset="0"/>
              <a:cs typeface="Times New Roman" panose="02020603050405020304" pitchFamily="18" charset="0"/>
            </a:endParaRPr>
          </a:p>
          <a:p>
            <a:pPr marL="0" indent="0">
              <a:buNone/>
            </a:pPr>
            <a:endParaRPr lang="en-IN" dirty="0"/>
          </a:p>
          <a:p>
            <a:pPr>
              <a:buFont typeface="Wingdings" panose="05000000000000000000" pitchFamily="2" charset="2"/>
              <a:buChar char="Ø"/>
            </a:pPr>
            <a:endParaRPr lang="en-IN" dirty="0"/>
          </a:p>
        </p:txBody>
      </p:sp>
      <p:sp>
        <p:nvSpPr>
          <p:cNvPr id="4" name="Slide Number Placeholder 3">
            <a:extLst>
              <a:ext uri="{FF2B5EF4-FFF2-40B4-BE49-F238E27FC236}">
                <a16:creationId xmlns:a16="http://schemas.microsoft.com/office/drawing/2014/main" id="{0B6CEA72-8204-4ED8-26A4-FA75D3E02B4C}"/>
              </a:ext>
            </a:extLst>
          </p:cNvPr>
          <p:cNvSpPr>
            <a:spLocks noGrp="1"/>
          </p:cNvSpPr>
          <p:nvPr>
            <p:ph type="sldNum" sz="quarter" idx="4"/>
          </p:nvPr>
        </p:nvSpPr>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4274678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A315-7BC9-AF1D-6541-5B2F7CBCB6A7}"/>
              </a:ext>
            </a:extLst>
          </p:cNvPr>
          <p:cNvSpPr>
            <a:spLocks noGrp="1"/>
          </p:cNvSpPr>
          <p:nvPr>
            <p:ph type="title"/>
          </p:nvPr>
        </p:nvSpPr>
        <p:spPr>
          <a:xfrm>
            <a:off x="2328672" y="299770"/>
            <a:ext cx="7534656" cy="914400"/>
          </a:xfrm>
        </p:spPr>
        <p:txBody>
          <a:bodyPr>
            <a:normAutofit/>
          </a:bodyPr>
          <a:lstStyle/>
          <a:p>
            <a:r>
              <a:rPr lang="en-IN" sz="2800" b="1" u="sng" dirty="0">
                <a:latin typeface="Arial" panose="020B0604020202020204" pitchFamily="34" charset="0"/>
                <a:cs typeface="Arial" panose="020B0604020202020204" pitchFamily="34" charset="0"/>
              </a:rPr>
              <a:t>Literature Review</a:t>
            </a:r>
          </a:p>
        </p:txBody>
      </p:sp>
      <p:sp>
        <p:nvSpPr>
          <p:cNvPr id="3" name="Content Placeholder 2">
            <a:extLst>
              <a:ext uri="{FF2B5EF4-FFF2-40B4-BE49-F238E27FC236}">
                <a16:creationId xmlns:a16="http://schemas.microsoft.com/office/drawing/2014/main" id="{075DF432-8B2E-6987-0666-4D3761C2D0D5}"/>
              </a:ext>
            </a:extLst>
          </p:cNvPr>
          <p:cNvSpPr>
            <a:spLocks noGrp="1"/>
          </p:cNvSpPr>
          <p:nvPr>
            <p:ph sz="quarter" idx="10"/>
          </p:nvPr>
        </p:nvSpPr>
        <p:spPr>
          <a:xfrm>
            <a:off x="883674" y="1415845"/>
            <a:ext cx="10424652" cy="4095676"/>
          </a:xfrm>
        </p:spPr>
        <p:txBody>
          <a:bodyPr>
            <a:noAutofit/>
          </a:bodyPr>
          <a:lstStyle/>
          <a:p>
            <a:r>
              <a:rPr lang="en-US" sz="1600" dirty="0">
                <a:latin typeface="Times New Roman" panose="02020603050405020304" pitchFamily="18" charset="0"/>
                <a:cs typeface="Times New Roman" panose="02020603050405020304" pitchFamily="18" charset="0"/>
              </a:rPr>
              <a:t>how researchers have tackled the problem of analyzing the performance of machine learning algorithms for COVID-19 symptom checkers, along with specific studies and their references:-</a:t>
            </a:r>
          </a:p>
          <a:p>
            <a:r>
              <a:rPr lang="en-US" sz="1600" dirty="0">
                <a:latin typeface="Times New Roman" panose="02020603050405020304" pitchFamily="18" charset="0"/>
                <a:cs typeface="Times New Roman" panose="02020603050405020304" pitchFamily="18" charset="0"/>
              </a:rPr>
              <a:t>Scientists have explored various machine learning techniques to find the most effective ones for predicting COVID-19 based on symptoms by </a:t>
            </a:r>
            <a:r>
              <a:rPr lang="en-IN" sz="1600" dirty="0" err="1">
                <a:latin typeface="Times New Roman" panose="02020603050405020304" pitchFamily="18" charset="0"/>
                <a:cs typeface="Times New Roman" panose="02020603050405020304" pitchFamily="18" charset="0"/>
              </a:rPr>
              <a:t>Menni</a:t>
            </a:r>
            <a:r>
              <a:rPr lang="en-IN" sz="1600" dirty="0">
                <a:latin typeface="Times New Roman" panose="02020603050405020304" pitchFamily="18" charset="0"/>
                <a:cs typeface="Times New Roman" panose="02020603050405020304" pitchFamily="18" charset="0"/>
              </a:rPr>
              <a:t>, C., Valdes, A. M., </a:t>
            </a:r>
            <a:r>
              <a:rPr lang="en-IN" sz="1600" dirty="0" err="1">
                <a:latin typeface="Times New Roman" panose="02020603050405020304" pitchFamily="18" charset="0"/>
                <a:cs typeface="Times New Roman" panose="02020603050405020304" pitchFamily="18" charset="0"/>
              </a:rPr>
              <a:t>Freidin</a:t>
            </a:r>
            <a:r>
              <a:rPr lang="en-IN" sz="1600" dirty="0">
                <a:latin typeface="Times New Roman" panose="02020603050405020304" pitchFamily="18" charset="0"/>
                <a:cs typeface="Times New Roman" panose="02020603050405020304" pitchFamily="18" charset="0"/>
              </a:rPr>
              <a:t>, M. B., </a:t>
            </a:r>
            <a:r>
              <a:rPr lang="en-IN" sz="1600" dirty="0" err="1">
                <a:latin typeface="Times New Roman" panose="02020603050405020304" pitchFamily="18" charset="0"/>
                <a:cs typeface="Times New Roman" panose="02020603050405020304" pitchFamily="18" charset="0"/>
              </a:rPr>
              <a:t>Sudre</a:t>
            </a:r>
            <a:r>
              <a:rPr lang="en-IN" sz="1600" dirty="0">
                <a:latin typeface="Times New Roman" panose="02020603050405020304" pitchFamily="18" charset="0"/>
                <a:cs typeface="Times New Roman" panose="02020603050405020304" pitchFamily="18" charset="0"/>
              </a:rPr>
              <a:t>, C. H., Nguyen &amp; </a:t>
            </a:r>
            <a:r>
              <a:rPr lang="en-IN" sz="1600" dirty="0" err="1">
                <a:latin typeface="Times New Roman" panose="02020603050405020304" pitchFamily="18" charset="0"/>
                <a:cs typeface="Times New Roman" panose="02020603050405020304" pitchFamily="18" charset="0"/>
              </a:rPr>
              <a:t>Ourselin</a:t>
            </a:r>
            <a:r>
              <a:rPr lang="en-IN" sz="1600" dirty="0">
                <a:latin typeface="Times New Roman" panose="02020603050405020304" pitchFamily="18" charset="0"/>
                <a:cs typeface="Times New Roman" panose="02020603050405020304" pitchFamily="18" charset="0"/>
              </a:rPr>
              <a:t>, S. (2020) from Nature Medicine, 26(7), 1037-1040.</a:t>
            </a:r>
          </a:p>
          <a:p>
            <a:r>
              <a:rPr lang="en-US" sz="1600" dirty="0">
                <a:latin typeface="Times New Roman" panose="02020603050405020304" pitchFamily="18" charset="0"/>
                <a:cs typeface="Times New Roman" panose="02020603050405020304" pitchFamily="18" charset="0"/>
              </a:rPr>
              <a:t>Some studies have shown success with decision trees and random forests, which work like asking a series of questions about symptoms to decide if someone might have COVID-19 by Apostolopoulos, I. D., &amp; </a:t>
            </a:r>
            <a:r>
              <a:rPr lang="en-US" sz="1600" dirty="0" err="1">
                <a:latin typeface="Times New Roman" panose="02020603050405020304" pitchFamily="18" charset="0"/>
                <a:cs typeface="Times New Roman" panose="02020603050405020304" pitchFamily="18" charset="0"/>
              </a:rPr>
              <a:t>Mpesiana</a:t>
            </a:r>
            <a:r>
              <a:rPr lang="en-US" sz="1600" dirty="0">
                <a:latin typeface="Times New Roman" panose="02020603050405020304" pitchFamily="18" charset="0"/>
                <a:cs typeface="Times New Roman" panose="02020603050405020304" pitchFamily="18" charset="0"/>
              </a:rPr>
              <a:t>, T. A. (2020). Covid-19: automatic detection from x-ray images utilizing transfer learning with neural networks. Physical and Engineering Sciences in Medicine, 43(2), 635-640.</a:t>
            </a:r>
          </a:p>
          <a:p>
            <a:r>
              <a:rPr lang="en-US" sz="1600" dirty="0">
                <a:latin typeface="Times New Roman" panose="02020603050405020304" pitchFamily="18" charset="0"/>
                <a:cs typeface="Times New Roman" panose="02020603050405020304" pitchFamily="18" charset="0"/>
              </a:rPr>
              <a:t>Some of the researchers also tried to solve this problems by using neural networks because neural networks, which are like super-smart algorithms inspired by the human brain, have been utilized by researchers to find patterns in symptom data. This statement studied by </a:t>
            </a:r>
            <a:r>
              <a:rPr lang="en-IN" sz="1600" dirty="0" err="1">
                <a:latin typeface="Times New Roman" panose="02020603050405020304" pitchFamily="18" charset="0"/>
                <a:cs typeface="Times New Roman" panose="02020603050405020304" pitchFamily="18" charset="0"/>
              </a:rPr>
              <a:t>Maghdid</a:t>
            </a:r>
            <a:r>
              <a:rPr lang="en-IN" sz="1600" dirty="0">
                <a:latin typeface="Times New Roman" panose="02020603050405020304" pitchFamily="18" charset="0"/>
                <a:cs typeface="Times New Roman" panose="02020603050405020304" pitchFamily="18" charset="0"/>
              </a:rPr>
              <a:t>, H. S., Asaad, A. T., Ghafoor, K. Z., Sadiq, A. S., Khan, M. K., &amp; </a:t>
            </a:r>
            <a:r>
              <a:rPr lang="en-IN" sz="1600" dirty="0" err="1">
                <a:latin typeface="Times New Roman" panose="02020603050405020304" pitchFamily="18" charset="0"/>
                <a:cs typeface="Times New Roman" panose="02020603050405020304" pitchFamily="18" charset="0"/>
              </a:rPr>
              <a:t>Diabat</a:t>
            </a:r>
            <a:r>
              <a:rPr lang="en-IN" sz="1600" dirty="0">
                <a:latin typeface="Times New Roman" panose="02020603050405020304" pitchFamily="18" charset="0"/>
                <a:cs typeface="Times New Roman" panose="02020603050405020304" pitchFamily="18" charset="0"/>
              </a:rPr>
              <a:t>, A. (2020) and they also tried to diagnosing COVID-19 pneumonia from X-ray and CT images using deep learning and transfer learning algorithms. Pattern Recognition, 110, 107209.</a:t>
            </a:r>
          </a:p>
          <a:p>
            <a:endParaRPr lang="en-IN" sz="1600" dirty="0"/>
          </a:p>
        </p:txBody>
      </p:sp>
      <p:sp>
        <p:nvSpPr>
          <p:cNvPr id="4" name="Slide Number Placeholder 3">
            <a:extLst>
              <a:ext uri="{FF2B5EF4-FFF2-40B4-BE49-F238E27FC236}">
                <a16:creationId xmlns:a16="http://schemas.microsoft.com/office/drawing/2014/main" id="{AD122126-1CCE-D5C9-BCCD-740654752106}"/>
              </a:ext>
            </a:extLst>
          </p:cNvPr>
          <p:cNvSpPr>
            <a:spLocks noGrp="1"/>
          </p:cNvSpPr>
          <p:nvPr>
            <p:ph type="sldNum" sz="quarter" idx="4"/>
          </p:nvPr>
        </p:nvSpPr>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407907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0C79-BD54-669E-757C-D8CE57A448BA}"/>
              </a:ext>
            </a:extLst>
          </p:cNvPr>
          <p:cNvSpPr>
            <a:spLocks noGrp="1"/>
          </p:cNvSpPr>
          <p:nvPr>
            <p:ph type="title"/>
          </p:nvPr>
        </p:nvSpPr>
        <p:spPr>
          <a:xfrm>
            <a:off x="2328671" y="471948"/>
            <a:ext cx="7534656" cy="914400"/>
          </a:xfrm>
        </p:spPr>
        <p:txBody>
          <a:bodyPr/>
          <a:lstStyle/>
          <a:p>
            <a:r>
              <a:rPr lang="en-IN" sz="3200" b="1" u="sng" dirty="0">
                <a:latin typeface="Arial" panose="020B0604020202020204" pitchFamily="34" charset="0"/>
                <a:cs typeface="Arial" panose="020B0604020202020204" pitchFamily="34" charset="0"/>
              </a:rPr>
              <a:t>Literature Review</a:t>
            </a:r>
            <a:endParaRPr lang="en-IN" dirty="0"/>
          </a:p>
        </p:txBody>
      </p:sp>
      <p:sp>
        <p:nvSpPr>
          <p:cNvPr id="3" name="Content Placeholder 2">
            <a:extLst>
              <a:ext uri="{FF2B5EF4-FFF2-40B4-BE49-F238E27FC236}">
                <a16:creationId xmlns:a16="http://schemas.microsoft.com/office/drawing/2014/main" id="{40ABFF8C-8FAA-E51A-08B3-1E56B8A83672}"/>
              </a:ext>
            </a:extLst>
          </p:cNvPr>
          <p:cNvSpPr>
            <a:spLocks noGrp="1"/>
          </p:cNvSpPr>
          <p:nvPr>
            <p:ph sz="quarter" idx="10"/>
          </p:nvPr>
        </p:nvSpPr>
        <p:spPr>
          <a:xfrm>
            <a:off x="938980" y="1681316"/>
            <a:ext cx="10314039" cy="4090219"/>
          </a:xfrm>
        </p:spPr>
        <p:txBody>
          <a:bodyPr>
            <a:normAutofit/>
          </a:bodyPr>
          <a:lstStyle/>
          <a:p>
            <a:r>
              <a:rPr lang="en-US" sz="1600" dirty="0">
                <a:latin typeface="Times New Roman" panose="02020603050405020304" pitchFamily="18" charset="0"/>
                <a:cs typeface="Times New Roman" panose="02020603050405020304" pitchFamily="18" charset="0"/>
              </a:rPr>
              <a:t>Some scientists have opted for logistic regression, a simpler method that's easy to interpret, for predicting COVID-19 based on symptoms (</a:t>
            </a:r>
            <a:r>
              <a:rPr lang="en-IN" sz="1600" dirty="0">
                <a:latin typeface="Times New Roman" panose="02020603050405020304" pitchFamily="18" charset="0"/>
                <a:cs typeface="Times New Roman" panose="02020603050405020304" pitchFamily="18" charset="0"/>
              </a:rPr>
              <a:t>Tiwari, A., &amp; Mishra, S. (2020) from article ResearchGate Preprint, 1-7.</a:t>
            </a:r>
            <a:r>
              <a:rPr lang="en-US" sz="1600" dirty="0">
                <a:latin typeface="Times New Roman" panose="02020603050405020304" pitchFamily="18" charset="0"/>
                <a:cs typeface="Times New Roman" panose="02020603050405020304" pitchFamily="18" charset="0"/>
              </a:rPr>
              <a:t>). As well as many studies have focused on ensuring the data used for analysis is of good quality by cleaning up messy data and preparing it for machine learning algorithms (</a:t>
            </a:r>
            <a:r>
              <a:rPr lang="en-IN" sz="1600" dirty="0">
                <a:latin typeface="Times New Roman" panose="02020603050405020304" pitchFamily="18" charset="0"/>
                <a:cs typeface="Times New Roman" panose="02020603050405020304" pitchFamily="18" charset="0"/>
              </a:rPr>
              <a:t>Nguyen, Q. V. (2020) from </a:t>
            </a:r>
            <a:r>
              <a:rPr lang="it-IT" sz="1600" dirty="0">
                <a:latin typeface="Times New Roman" panose="02020603050405020304" pitchFamily="18" charset="0"/>
                <a:cs typeface="Times New Roman" panose="02020603050405020304" pitchFamily="18" charset="0"/>
              </a:rPr>
              <a:t>PeerJ Computer Science, 6, e362.</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Some researchers have combined multiple models to improve predictions, similar to seeking advice from several sources before making a decision(</a:t>
            </a:r>
            <a:r>
              <a:rPr lang="en-IN" sz="1600" dirty="0">
                <a:latin typeface="Times New Roman" panose="02020603050405020304" pitchFamily="18" charset="0"/>
                <a:cs typeface="Times New Roman" panose="02020603050405020304" pitchFamily="18" charset="0"/>
              </a:rPr>
              <a:t>Jiang, R. (2020) from ResearchGate Preprint, 1-18.</a:t>
            </a:r>
            <a:r>
              <a:rPr lang="en-US" sz="1600" dirty="0">
                <a:latin typeface="Times New Roman" panose="02020603050405020304" pitchFamily="18" charset="0"/>
                <a:cs typeface="Times New Roman" panose="02020603050405020304" pitchFamily="18" charset="0"/>
              </a:rPr>
              <a:t>) and also  scientists tackle this problem before by focused on determining which symptoms are most important for predicting COVID-19, which helps in understanding the disease better and improving symptom checkers(</a:t>
            </a:r>
            <a:r>
              <a:rPr lang="en-IN" sz="1600" dirty="0">
                <a:latin typeface="Times New Roman" panose="02020603050405020304" pitchFamily="18" charset="0"/>
                <a:cs typeface="Times New Roman" panose="02020603050405020304" pitchFamily="18" charset="0"/>
              </a:rPr>
              <a:t>Vaishya, R., Javaid, M., Khan, I. H., &amp; Haleem, A. (2020) from article </a:t>
            </a:r>
            <a:r>
              <a:rPr lang="en-US" sz="1600" dirty="0">
                <a:latin typeface="Times New Roman" panose="02020603050405020304" pitchFamily="18" charset="0"/>
                <a:cs typeface="Times New Roman" panose="02020603050405020304" pitchFamily="18" charset="0"/>
              </a:rPr>
              <a:t>Diabetes &amp; Metabolic Syndrome: Clinical Research &amp; Reviews, 14(4), 337-339.) </a:t>
            </a:r>
          </a:p>
          <a:p>
            <a:r>
              <a:rPr lang="en-US" sz="1600" dirty="0">
                <a:latin typeface="Times New Roman" panose="02020603050405020304" pitchFamily="18" charset="0"/>
                <a:cs typeface="Times New Roman" panose="02020603050405020304" pitchFamily="18" charset="0"/>
              </a:rPr>
              <a:t>These studies represent various approaches and contributions to the field of COVID-19 symptom prediction using machine learning algorithms. Each study provides valuable insights and methodologies to enhance the accuracy and reliability of COVID-19 symptom checkers.</a:t>
            </a: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A067E9E-90E0-035F-3347-F840FEE2A41F}"/>
              </a:ext>
            </a:extLst>
          </p:cNvPr>
          <p:cNvSpPr>
            <a:spLocks noGrp="1"/>
          </p:cNvSpPr>
          <p:nvPr>
            <p:ph type="sldNum" sz="quarter" idx="4"/>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9997223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1997</TotalTime>
  <Words>1530</Words>
  <Application>Microsoft Office PowerPoint</Application>
  <PresentationFormat>Widescreen</PresentationFormat>
  <Paragraphs>83</Paragraphs>
  <Slides>10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Courier New</vt:lpstr>
      <vt:lpstr>Garamond</vt:lpstr>
      <vt:lpstr>Sagona Book</vt:lpstr>
      <vt:lpstr>Times New Roman</vt:lpstr>
      <vt:lpstr>Wingdings</vt:lpstr>
      <vt:lpstr>Organic</vt:lpstr>
      <vt:lpstr>Analyzing THE PERFORMANCE OF MACHINE LEARNING ALGORITHMS for COVID-19 SYMPTOMS CHECKER </vt:lpstr>
      <vt:lpstr>Introduction</vt:lpstr>
      <vt:lpstr>Objective</vt:lpstr>
      <vt:lpstr>Reason behind using the methods</vt:lpstr>
      <vt:lpstr>Brief  Of  Datasets</vt:lpstr>
      <vt:lpstr>Brief discuss of variables of datasets</vt:lpstr>
      <vt:lpstr>Brief discuss of variables of datasets</vt:lpstr>
      <vt:lpstr>Literature Review</vt:lpstr>
      <vt:lpstr>Literature Review</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PERFORMANCE OF MACHINE LEARNING ALGORITHMS for COVID-19 SYMPTOMS CHECKER</dc:title>
  <dc:creator>Ruchita patel</dc:creator>
  <cp:lastModifiedBy>Ruchita patel</cp:lastModifiedBy>
  <cp:revision>3</cp:revision>
  <dcterms:created xsi:type="dcterms:W3CDTF">2024-06-10T15:26:14Z</dcterms:created>
  <dcterms:modified xsi:type="dcterms:W3CDTF">2024-06-12T12:42:08Z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