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92" r:id="rId5"/>
    <p:sldId id="279" r:id="rId6"/>
    <p:sldId id="280" r:id="rId7"/>
    <p:sldId id="273" r:id="rId8"/>
    <p:sldId id="293" r:id="rId9"/>
    <p:sldId id="283" r:id="rId10"/>
    <p:sldId id="282" r:id="rId11"/>
    <p:sldId id="284" r:id="rId12"/>
    <p:sldId id="285" r:id="rId13"/>
    <p:sldId id="286" r:id="rId14"/>
    <p:sldId id="287" r:id="rId15"/>
    <p:sldId id="288"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7ED8"/>
    <a:srgbClr val="58267E"/>
    <a:srgbClr val="F5ECF8"/>
    <a:srgbClr val="893BC3"/>
    <a:srgbClr val="D5B8EA"/>
    <a:srgbClr val="E1CCF0"/>
    <a:srgbClr val="E8D9F3"/>
    <a:srgbClr val="ECDF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ECBB-3ED8-424F-B3E6-A58B2E64D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AFE765-0BA7-40D0-813A-C8357FB2E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81A45-EB3A-4ADF-8A64-C3EF3644249E}"/>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1792035D-BAC8-4809-8177-BE5BCF66D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2B11C-CEF8-4C78-B798-F2BCF7F96D49}"/>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82437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AE89-601C-42B9-9BCF-F079CF7729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A872D-A6EE-450A-8F0D-A7E99B21EC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4DD6-C091-4D01-ABDB-3E1EC6EDA386}"/>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78231E98-995D-4303-9EDD-AAC65A249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82D99-8739-4A16-B070-26F051AD8FE2}"/>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123049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09528-AA66-42FF-89BF-D1E277FB16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F1A758-E182-4562-B9B8-CE7A61C37B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6DB04-E71F-4ECF-8966-93EF16C2B3EB}"/>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D20F994A-C568-4A1B-8E12-250627FDB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2A5E0-9946-43C9-8D95-D771BFC00882}"/>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9061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C7E3-9D13-497C-A34C-463C2B902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E65EB-8FBD-4C6B-A60B-A96220ED0B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7DA90-E398-422A-B2BC-BD3E33FE07E4}"/>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13BBB94B-0044-48ED-B5AF-9A7DF0B89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F9B6F-0EC2-40E0-84DC-C885B0EE5F10}"/>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6088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953A-5497-4D22-9572-B6401E29D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7DC47D-5C16-4148-8D44-1E20F91F8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9571D-9FA2-4555-B89E-A62269B5BA0E}"/>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2342C447-65B4-44E4-B4D6-6E23BEC33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4F1A5-1ABB-4783-A77D-735E1F0CC013}"/>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91072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C748-FD35-45F7-BD30-537C337FB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87CE9-F650-4E93-A5DE-9CD9D21DE6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20978-E0FA-47D5-AB1F-C008FF098D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A761D-5881-4073-B2DF-6A1BCEA0A2A2}"/>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6" name="Footer Placeholder 5">
            <a:extLst>
              <a:ext uri="{FF2B5EF4-FFF2-40B4-BE49-F238E27FC236}">
                <a16:creationId xmlns:a16="http://schemas.microsoft.com/office/drawing/2014/main" id="{753DC03C-B3E3-4676-BD36-FD0EC8DA8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F6ED2-BA6F-473D-8E0B-A105B8CFC105}"/>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412698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DBB3-33D6-48BF-80E6-9D6EAA3765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748E6-4CEE-420B-888D-433038821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00A60C-1C50-425C-8C5A-2B0842A78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2E18E-DA32-4A1A-A680-68F0F91FA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65FF2-22ED-4CC1-8C55-EDAD28B932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04CDA-F941-49D8-A192-9A9C08803F5A}"/>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8" name="Footer Placeholder 7">
            <a:extLst>
              <a:ext uri="{FF2B5EF4-FFF2-40B4-BE49-F238E27FC236}">
                <a16:creationId xmlns:a16="http://schemas.microsoft.com/office/drawing/2014/main" id="{CE01EAC2-2F54-4C03-9349-EBA26F3A7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6FC4B9-8E58-46BD-B6B2-AD00AFE528FE}"/>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405937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B50A-008D-4CA2-904D-97D60FCBD0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9538F0-0060-4C4B-884F-DB3F44D18F78}"/>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4" name="Footer Placeholder 3">
            <a:extLst>
              <a:ext uri="{FF2B5EF4-FFF2-40B4-BE49-F238E27FC236}">
                <a16:creationId xmlns:a16="http://schemas.microsoft.com/office/drawing/2014/main" id="{F0FAC36E-F7EA-4497-8FB2-A6EEDA832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D0A7B-5918-4E39-989C-ABA2AEE7E68F}"/>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37855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82097-BA39-4DCA-8FC4-B23C52152B3F}"/>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3" name="Footer Placeholder 2">
            <a:extLst>
              <a:ext uri="{FF2B5EF4-FFF2-40B4-BE49-F238E27FC236}">
                <a16:creationId xmlns:a16="http://schemas.microsoft.com/office/drawing/2014/main" id="{3E03F46E-DBDC-44A5-9B71-92AC78F32D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73B3A-3FBA-48C4-900B-9E1AA4E1A493}"/>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168326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54F0-05AF-4E89-8E06-7EF4A71C7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DE4B2-D6B0-470F-B333-A29DAC61D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6898E-AE06-4F16-897F-FCD2BF634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7FE6B3-FF5E-4178-88FF-BDF73BC94FA6}"/>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6" name="Footer Placeholder 5">
            <a:extLst>
              <a:ext uri="{FF2B5EF4-FFF2-40B4-BE49-F238E27FC236}">
                <a16:creationId xmlns:a16="http://schemas.microsoft.com/office/drawing/2014/main" id="{29CE45E8-0F0A-4680-BB3C-0F6C45E11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37C5B-A300-44CC-A6BB-F006FD172890}"/>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207701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75AE-9C5D-4101-9F9C-E05293067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CB713-19D3-4041-98FE-875E3690D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11C523-53EB-444E-918B-CFA45264E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E4A8D-D680-4328-8C8E-986E9507D690}"/>
              </a:ext>
            </a:extLst>
          </p:cNvPr>
          <p:cNvSpPr>
            <a:spLocks noGrp="1"/>
          </p:cNvSpPr>
          <p:nvPr>
            <p:ph type="dt" sz="half" idx="10"/>
          </p:nvPr>
        </p:nvSpPr>
        <p:spPr/>
        <p:txBody>
          <a:bodyPr/>
          <a:lstStyle/>
          <a:p>
            <a:fld id="{962B643E-20B5-45F9-8154-4D19C6F1707F}" type="datetimeFigureOut">
              <a:rPr lang="en-US" smtClean="0"/>
              <a:t>12/14/2021</a:t>
            </a:fld>
            <a:endParaRPr lang="en-US"/>
          </a:p>
        </p:txBody>
      </p:sp>
      <p:sp>
        <p:nvSpPr>
          <p:cNvPr id="6" name="Footer Placeholder 5">
            <a:extLst>
              <a:ext uri="{FF2B5EF4-FFF2-40B4-BE49-F238E27FC236}">
                <a16:creationId xmlns:a16="http://schemas.microsoft.com/office/drawing/2014/main" id="{2BE394EC-A47E-458E-8875-B950A75DB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D0150-423D-4F0A-81F6-18BDB0BDC5FC}"/>
              </a:ext>
            </a:extLst>
          </p:cNvPr>
          <p:cNvSpPr>
            <a:spLocks noGrp="1"/>
          </p:cNvSpPr>
          <p:nvPr>
            <p:ph type="sldNum" sz="quarter" idx="12"/>
          </p:nvPr>
        </p:nvSpPr>
        <p:spPr/>
        <p:txBody>
          <a:bodyPr/>
          <a:lstStyle/>
          <a:p>
            <a:fld id="{4CF6D9BD-A1FB-4CC9-AFED-D9B1A1AFD519}" type="slidenum">
              <a:rPr lang="en-US" smtClean="0"/>
              <a:t>‹#›</a:t>
            </a:fld>
            <a:endParaRPr lang="en-US"/>
          </a:p>
        </p:txBody>
      </p:sp>
    </p:spTree>
    <p:extLst>
      <p:ext uri="{BB962C8B-B14F-4D97-AF65-F5344CB8AC3E}">
        <p14:creationId xmlns:p14="http://schemas.microsoft.com/office/powerpoint/2010/main" val="176814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59A40-C4DD-4D48-8AFA-7BF2660AB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70739E-75CA-417F-AF89-9BE57B699D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2887E-EA92-4BFA-B611-3394D6A67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B643E-20B5-45F9-8154-4D19C6F1707F}" type="datetimeFigureOut">
              <a:rPr lang="en-US" smtClean="0"/>
              <a:t>12/14/2021</a:t>
            </a:fld>
            <a:endParaRPr lang="en-US"/>
          </a:p>
        </p:txBody>
      </p:sp>
      <p:sp>
        <p:nvSpPr>
          <p:cNvPr id="5" name="Footer Placeholder 4">
            <a:extLst>
              <a:ext uri="{FF2B5EF4-FFF2-40B4-BE49-F238E27FC236}">
                <a16:creationId xmlns:a16="http://schemas.microsoft.com/office/drawing/2014/main" id="{8779678B-561E-45D8-AAA6-1F531596C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D6F35-CF69-4DC6-9528-FFBF3C44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6D9BD-A1FB-4CC9-AFED-D9B1A1AFD519}" type="slidenum">
              <a:rPr lang="en-US" smtClean="0"/>
              <a:t>‹#›</a:t>
            </a:fld>
            <a:endParaRPr lang="en-US"/>
          </a:p>
        </p:txBody>
      </p:sp>
    </p:spTree>
    <p:extLst>
      <p:ext uri="{BB962C8B-B14F-4D97-AF65-F5344CB8AC3E}">
        <p14:creationId xmlns:p14="http://schemas.microsoft.com/office/powerpoint/2010/main" val="384250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2F446-2E74-4496-849B-D72056D69259}"/>
              </a:ext>
            </a:extLst>
          </p:cNvPr>
          <p:cNvSpPr/>
          <p:nvPr/>
        </p:nvSpPr>
        <p:spPr>
          <a:xfrm>
            <a:off x="812800" y="736600"/>
            <a:ext cx="10515600" cy="5088467"/>
          </a:xfrm>
          <a:prstGeom prst="rect">
            <a:avLst/>
          </a:prstGeom>
          <a:gradFill>
            <a:gsLst>
              <a:gs pos="100000">
                <a:schemeClr val="bg1"/>
              </a:gs>
              <a:gs pos="0">
                <a:srgbClr val="ECDFF5"/>
              </a:gs>
            </a:gsLst>
            <a:lin ang="5400000" scaled="1"/>
          </a:grad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5FECCC8-B753-46F6-8CB4-D130FEDA79AE}"/>
              </a:ext>
            </a:extLst>
          </p:cNvPr>
          <p:cNvSpPr>
            <a:spLocks noGrp="1"/>
          </p:cNvSpPr>
          <p:nvPr>
            <p:ph type="ctrTitle"/>
          </p:nvPr>
        </p:nvSpPr>
        <p:spPr/>
        <p:txBody>
          <a:bodyPr>
            <a:normAutofit/>
          </a:bodyPr>
          <a:lstStyle/>
          <a:p>
            <a:r>
              <a:rPr lang="en-US" sz="3600" b="1" dirty="0">
                <a:solidFill>
                  <a:srgbClr val="7030A0"/>
                </a:solidFill>
              </a:rPr>
              <a:t>NIDA Cocaine Collaborative Trial</a:t>
            </a:r>
            <a:br>
              <a:rPr lang="en-US" sz="3600" dirty="0"/>
            </a:br>
            <a:endParaRPr lang="en-US" sz="3600" dirty="0"/>
          </a:p>
        </p:txBody>
      </p:sp>
      <p:sp>
        <p:nvSpPr>
          <p:cNvPr id="3" name="Subtitle 2">
            <a:extLst>
              <a:ext uri="{FF2B5EF4-FFF2-40B4-BE49-F238E27FC236}">
                <a16:creationId xmlns:a16="http://schemas.microsoft.com/office/drawing/2014/main" id="{31EBFE83-1346-4250-9868-139B2FCA862E}"/>
              </a:ext>
            </a:extLst>
          </p:cNvPr>
          <p:cNvSpPr>
            <a:spLocks noGrp="1"/>
          </p:cNvSpPr>
          <p:nvPr>
            <p:ph type="subTitle" idx="1"/>
          </p:nvPr>
        </p:nvSpPr>
        <p:spPr>
          <a:xfrm>
            <a:off x="1524000" y="3940705"/>
            <a:ext cx="9144000" cy="1655762"/>
          </a:xfrm>
        </p:spPr>
        <p:txBody>
          <a:bodyPr/>
          <a:lstStyle/>
          <a:p>
            <a:r>
              <a:rPr lang="en-US" dirty="0">
                <a:solidFill>
                  <a:srgbClr val="7030A0"/>
                </a:solidFill>
              </a:rPr>
              <a:t>Rashmi Kalra</a:t>
            </a:r>
          </a:p>
          <a:p>
            <a:r>
              <a:rPr lang="en-US" sz="1600" dirty="0">
                <a:solidFill>
                  <a:srgbClr val="7030A0"/>
                </a:solidFill>
              </a:rPr>
              <a:t>STA 513</a:t>
            </a:r>
          </a:p>
        </p:txBody>
      </p:sp>
      <p:pic>
        <p:nvPicPr>
          <p:cNvPr id="1026" name="Picture 2" descr="West Chester University logo">
            <a:extLst>
              <a:ext uri="{FF2B5EF4-FFF2-40B4-BE49-F238E27FC236}">
                <a16:creationId xmlns:a16="http://schemas.microsoft.com/office/drawing/2014/main" id="{A04EF1A9-6EE7-483A-98E2-8700C9404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1" y="4613996"/>
            <a:ext cx="2438400" cy="121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7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54409"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Three Way Interaction (Cross Sectional Analysis at Month 3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690691" y="988660"/>
            <a:ext cx="5584274" cy="4436536"/>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latin typeface="Calibri" panose="020F0502020204030204" pitchFamily="34" charset="0"/>
                <a:ea typeface="Calibri" panose="020F0502020204030204" pitchFamily="34" charset="0"/>
              </a:rPr>
              <a:t>Various contrasts are performed which concludes that:</a:t>
            </a:r>
          </a:p>
          <a:p>
            <a:pPr marR="0" lvl="0">
              <a:lnSpc>
                <a:spcPct val="107000"/>
              </a:lnSpc>
              <a:spcBef>
                <a:spcPts val="0"/>
              </a:spcBef>
              <a:spcAft>
                <a:spcPts val="0"/>
              </a:spcAft>
              <a:tabLst>
                <a:tab pos="457200" algn="l"/>
              </a:tabLst>
            </a:pPr>
            <a:r>
              <a:rPr lang="en-US" sz="1400" dirty="0">
                <a:latin typeface="Calibri" panose="020F0502020204030204" pitchFamily="34" charset="0"/>
                <a:ea typeface="Calibri" panose="020F0502020204030204" pitchFamily="34" charset="0"/>
              </a:rPr>
              <a:t> </a:t>
            </a:r>
          </a:p>
          <a:p>
            <a:pPr marL="342900" marR="0" lvl="0" indent="-342900">
              <a:lnSpc>
                <a:spcPct val="107000"/>
              </a:lnSpc>
              <a:spcBef>
                <a:spcPts val="0"/>
              </a:spcBef>
              <a:spcAft>
                <a:spcPts val="0"/>
              </a:spcAft>
              <a:buFont typeface="+mj-lt"/>
              <a:buAutoNum type="arabicPeriod"/>
            </a:pPr>
            <a:r>
              <a:rPr lang="en-US" sz="1400" b="1" dirty="0">
                <a:latin typeface="Calibri" panose="020F0502020204030204" pitchFamily="34" charset="0"/>
                <a:cs typeface="Calibri" panose="020F0502020204030204" pitchFamily="34" charset="0"/>
              </a:rPr>
              <a:t>Caucasian Living alone females</a:t>
            </a:r>
            <a:r>
              <a:rPr lang="en-US" sz="1400" dirty="0">
                <a:latin typeface="Calibri" panose="020F0502020204030204" pitchFamily="34" charset="0"/>
                <a:cs typeface="Calibri" panose="020F0502020204030204" pitchFamily="34" charset="0"/>
              </a:rPr>
              <a:t> have the </a:t>
            </a:r>
            <a:r>
              <a:rPr lang="en-US" sz="1400" b="1" dirty="0">
                <a:latin typeface="Calibri" panose="020F0502020204030204" pitchFamily="34" charset="0"/>
                <a:cs typeface="Calibri" panose="020F0502020204030204" pitchFamily="34" charset="0"/>
              </a:rPr>
              <a:t>highest</a:t>
            </a:r>
            <a:r>
              <a:rPr lang="en-US" sz="1400" dirty="0">
                <a:latin typeface="Calibri" panose="020F0502020204030204" pitchFamily="34" charset="0"/>
                <a:cs typeface="Calibri" panose="020F0502020204030204" pitchFamily="34" charset="0"/>
              </a:rPr>
              <a:t> depression score followed by the </a:t>
            </a:r>
            <a:r>
              <a:rPr lang="en-US" sz="1400" b="1" dirty="0">
                <a:latin typeface="Calibri" panose="020F0502020204030204" pitchFamily="34" charset="0"/>
                <a:cs typeface="Calibri" panose="020F0502020204030204" pitchFamily="34" charset="0"/>
              </a:rPr>
              <a:t>Caucasian married females</a:t>
            </a:r>
            <a:r>
              <a:rPr lang="en-US" sz="1400" dirty="0">
                <a:latin typeface="Calibri" panose="020F0502020204030204" pitchFamily="34" charset="0"/>
                <a:cs typeface="Calibri" panose="020F0502020204030204" pitchFamily="34" charset="0"/>
              </a:rPr>
              <a:t>.</a:t>
            </a:r>
          </a:p>
          <a:p>
            <a:pPr marL="342900" marR="0" lvl="0" indent="-342900">
              <a:lnSpc>
                <a:spcPct val="107000"/>
              </a:lnSpc>
              <a:spcBef>
                <a:spcPts val="0"/>
              </a:spcBef>
              <a:spcAft>
                <a:spcPts val="0"/>
              </a:spcAft>
              <a:buFont typeface="+mj-lt"/>
              <a:buAutoNum type="arabicPeriod"/>
            </a:pPr>
            <a:r>
              <a:rPr lang="en-US" sz="1400" dirty="0">
                <a:latin typeface="Calibri" panose="020F0502020204030204" pitchFamily="34" charset="0"/>
                <a:cs typeface="Calibri" panose="020F0502020204030204" pitchFamily="34" charset="0"/>
              </a:rPr>
              <a:t>Looking at he contrasts we see that, there is </a:t>
            </a:r>
            <a:r>
              <a:rPr lang="en-US" sz="1400" b="1" dirty="0">
                <a:latin typeface="Calibri" panose="020F0502020204030204" pitchFamily="34" charset="0"/>
                <a:cs typeface="Calibri" panose="020F0502020204030204" pitchFamily="34" charset="0"/>
              </a:rPr>
              <a:t>significant difference</a:t>
            </a:r>
            <a:r>
              <a:rPr lang="en-US" sz="1400" dirty="0">
                <a:latin typeface="Calibri" panose="020F0502020204030204" pitchFamily="34" charset="0"/>
                <a:cs typeface="Calibri" panose="020F0502020204030204" pitchFamily="34" charset="0"/>
              </a:rPr>
              <a:t> in the Hamilton Depression score between</a:t>
            </a:r>
            <a:r>
              <a:rPr lang="en-US" sz="1400" b="1" dirty="0">
                <a:latin typeface="Calibri" panose="020F0502020204030204" pitchFamily="34" charset="0"/>
                <a:cs typeface="Calibri" panose="020F0502020204030204" pitchFamily="34" charset="0"/>
              </a:rPr>
              <a:t> CAUCASIAN ALONE FEMALE and CAUCASIAN ALONE MAL</a:t>
            </a:r>
            <a:r>
              <a:rPr lang="en-US" sz="1400" dirty="0">
                <a:latin typeface="Calibri" panose="020F0502020204030204" pitchFamily="34" charset="0"/>
                <a:cs typeface="Calibri" panose="020F0502020204030204" pitchFamily="34" charset="0"/>
              </a:rPr>
              <a:t>E with the females having more depression.</a:t>
            </a:r>
          </a:p>
          <a:p>
            <a:pPr marL="342900" marR="0" lvl="0" indent="-342900">
              <a:lnSpc>
                <a:spcPct val="107000"/>
              </a:lnSpc>
              <a:spcBef>
                <a:spcPts val="0"/>
              </a:spcBef>
              <a:spcAft>
                <a:spcPts val="800"/>
              </a:spcAft>
              <a:buFont typeface="+mj-lt"/>
              <a:buAutoNum type="arabicPeriod"/>
            </a:pPr>
            <a:r>
              <a:rPr lang="en-US" sz="1400" dirty="0">
                <a:latin typeface="Calibri" panose="020F0502020204030204" pitchFamily="34" charset="0"/>
                <a:cs typeface="Calibri" panose="020F0502020204030204" pitchFamily="34" charset="0"/>
              </a:rPr>
              <a:t>There is </a:t>
            </a:r>
            <a:r>
              <a:rPr lang="en-US" sz="1400" b="1" dirty="0">
                <a:latin typeface="Calibri" panose="020F0502020204030204" pitchFamily="34" charset="0"/>
                <a:cs typeface="Calibri" panose="020F0502020204030204" pitchFamily="34" charset="0"/>
              </a:rPr>
              <a:t>significant</a:t>
            </a:r>
            <a:r>
              <a:rPr lang="en-US" sz="1400" dirty="0">
                <a:latin typeface="Calibri" panose="020F0502020204030204" pitchFamily="34" charset="0"/>
                <a:cs typeface="Calibri" panose="020F0502020204030204" pitchFamily="34" charset="0"/>
              </a:rPr>
              <a:t> difference in the HD score between</a:t>
            </a:r>
            <a:r>
              <a:rPr lang="en-US" sz="1400" b="1" dirty="0">
                <a:latin typeface="Calibri" panose="020F0502020204030204" pitchFamily="34" charset="0"/>
                <a:cs typeface="Calibri" panose="020F0502020204030204" pitchFamily="34" charset="0"/>
              </a:rPr>
              <a:t> CAUCASIAN MARRIED FEMALE and CAUCASIAN MARRIED MALE</a:t>
            </a:r>
            <a:r>
              <a:rPr lang="en-US" sz="1400" dirty="0">
                <a:latin typeface="Calibri" panose="020F0502020204030204" pitchFamily="34" charset="0"/>
                <a:cs typeface="Calibri" panose="020F0502020204030204" pitchFamily="34" charset="0"/>
              </a:rPr>
              <a:t> with the females having more depression.</a:t>
            </a:r>
          </a:p>
          <a:p>
            <a:pPr marL="342900" marR="0" lvl="0" indent="-342900">
              <a:lnSpc>
                <a:spcPct val="107000"/>
              </a:lnSpc>
              <a:spcBef>
                <a:spcPts val="0"/>
              </a:spcBef>
              <a:spcAft>
                <a:spcPts val="800"/>
              </a:spcAft>
              <a:buFont typeface="+mj-lt"/>
              <a:buAutoNum type="arabicPeriod"/>
            </a:pPr>
            <a:r>
              <a:rPr lang="en-US" sz="1400" dirty="0">
                <a:latin typeface="Calibri" panose="020F0502020204030204" pitchFamily="34" charset="0"/>
                <a:cs typeface="Calibri" panose="020F0502020204030204" pitchFamily="34" charset="0"/>
              </a:rPr>
              <a:t>There is no significant difference in the male and female of Non- Caucasian Race.</a:t>
            </a: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latin typeface="Calibri" panose="020F0502020204030204" pitchFamily="34" charset="0"/>
              <a:cs typeface="Calibri" panose="020F0502020204030204" pitchFamily="34" charset="0"/>
            </a:endParaRPr>
          </a:p>
          <a:p>
            <a:pPr marL="285750" indent="-285750">
              <a:lnSpc>
                <a:spcPct val="107000"/>
              </a:lnSpc>
              <a:buFont typeface="Arial" panose="020B0604020202020204" pitchFamily="34" charset="0"/>
              <a:buChar char="•"/>
              <a:tabLst>
                <a:tab pos="457200" algn="l"/>
              </a:tabLst>
            </a:pPr>
            <a:endParaRPr lang="en-US" sz="1400" dirty="0">
              <a:latin typeface="Calibri" panose="020F0502020204030204" pitchFamily="34" charset="0"/>
              <a:cs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11" name="Picture 10">
            <a:extLst>
              <a:ext uri="{FF2B5EF4-FFF2-40B4-BE49-F238E27FC236}">
                <a16:creationId xmlns:a16="http://schemas.microsoft.com/office/drawing/2014/main" id="{5BDAEC0F-A983-44D0-BFE1-C4BEF0CEDFCC}"/>
              </a:ext>
            </a:extLst>
          </p:cNvPr>
          <p:cNvPicPr>
            <a:picLocks noChangeAspect="1"/>
          </p:cNvPicPr>
          <p:nvPr/>
        </p:nvPicPr>
        <p:blipFill rotWithShape="1">
          <a:blip r:embed="rId3"/>
          <a:srcRect l="44381" t="34788" r="26307" b="50000"/>
          <a:stretch/>
        </p:blipFill>
        <p:spPr>
          <a:xfrm>
            <a:off x="7448454" y="781636"/>
            <a:ext cx="3716326" cy="1353689"/>
          </a:xfrm>
          <a:prstGeom prst="rect">
            <a:avLst/>
          </a:prstGeom>
        </p:spPr>
      </p:pic>
      <p:sp>
        <p:nvSpPr>
          <p:cNvPr id="10" name="TextBox 9">
            <a:extLst>
              <a:ext uri="{FF2B5EF4-FFF2-40B4-BE49-F238E27FC236}">
                <a16:creationId xmlns:a16="http://schemas.microsoft.com/office/drawing/2014/main" id="{8E83A475-2B34-4587-AB5B-7188BD64E1AC}"/>
              </a:ext>
            </a:extLst>
          </p:cNvPr>
          <p:cNvSpPr txBox="1"/>
          <p:nvPr/>
        </p:nvSpPr>
        <p:spPr>
          <a:xfrm>
            <a:off x="342252" y="4385721"/>
            <a:ext cx="5851300" cy="1070871"/>
          </a:xfrm>
          <a:prstGeom prst="rect">
            <a:avLst/>
          </a:prstGeom>
          <a:solidFill>
            <a:schemeClr val="accent4">
              <a:lumMod val="60000"/>
              <a:lumOff val="40000"/>
            </a:schemeClr>
          </a:solid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Conclusion: “CAUCASIAN FEMALE has more depression score regardless of the marital status as compared to men”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Both Caucasian Female fall into the MILD Depression Zone.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raphic 7">
            <a:extLst>
              <a:ext uri="{FF2B5EF4-FFF2-40B4-BE49-F238E27FC236}">
                <a16:creationId xmlns:a16="http://schemas.microsoft.com/office/drawing/2014/main" id="{A3827B4D-4D2C-46A5-B1E5-7C1C87C753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1690" y="2408756"/>
            <a:ext cx="5428058" cy="3667607"/>
          </a:xfrm>
          <a:prstGeom prst="rect">
            <a:avLst/>
          </a:prstGeom>
        </p:spPr>
      </p:pic>
    </p:spTree>
    <p:extLst>
      <p:ext uri="{BB962C8B-B14F-4D97-AF65-F5344CB8AC3E}">
        <p14:creationId xmlns:p14="http://schemas.microsoft.com/office/powerpoint/2010/main" val="6098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7831503" cy="461665"/>
          </a:xfrm>
          <a:prstGeom prst="rect">
            <a:avLst/>
          </a:prstGeom>
          <a:noFill/>
        </p:spPr>
        <p:txBody>
          <a:bodyPr wrap="none" rtlCol="0">
            <a:spAutoFit/>
          </a:bodyPr>
          <a:lstStyle/>
          <a:p>
            <a:r>
              <a:rPr lang="en-US" sz="2400" b="1" dirty="0">
                <a:solidFill>
                  <a:schemeClr val="tx1">
                    <a:lumMod val="50000"/>
                    <a:lumOff val="50000"/>
                  </a:schemeClr>
                </a:solidFill>
              </a:rPr>
              <a:t>3. Model Development (Cross Sectional Analysis at Month 6)</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68998"/>
            <a:ext cx="6232450" cy="4763484"/>
          </a:xfrm>
          <a:prstGeom prst="rect">
            <a:avLst/>
          </a:prstGeom>
        </p:spPr>
        <p:txBody>
          <a:bodyPr wrap="square">
            <a:spAutoFit/>
          </a:bodyPr>
          <a:lstStyle/>
          <a:p>
            <a:pPr marL="342900" marR="0" indent="-342900">
              <a:lnSpc>
                <a:spcPct val="107000"/>
              </a:lnSpc>
              <a:spcBef>
                <a:spcPts val="0"/>
              </a:spcBef>
              <a:spcAft>
                <a:spcPts val="0"/>
              </a:spcAft>
              <a:buFont typeface="Wingdings" panose="05000000000000000000" pitchFamily="2" charset="2"/>
              <a:buChar char=""/>
              <a:tabLst>
                <a:tab pos="457200" algn="l"/>
              </a:tabLst>
            </a:pPr>
            <a:r>
              <a:rPr lang="en-US" sz="1400" dirty="0">
                <a:latin typeface="Calibri" panose="020F0502020204030204" pitchFamily="34" charset="0"/>
                <a:cs typeface="Calibri" panose="020F0502020204030204" pitchFamily="34" charset="0"/>
              </a:rPr>
              <a:t>Looking at these graph 1, we can say that the treatment 1 has lowest mean Hamilton depression score as compared to others and treatment 4 has highest depression score.</a:t>
            </a:r>
          </a:p>
          <a:p>
            <a:pPr marL="342900" marR="0" indent="-342900">
              <a:lnSpc>
                <a:spcPct val="107000"/>
              </a:lnSpc>
              <a:spcBef>
                <a:spcPts val="0"/>
              </a:spcBef>
              <a:spcAft>
                <a:spcPts val="0"/>
              </a:spcAft>
              <a:buFont typeface="Wingdings" panose="05000000000000000000" pitchFamily="2" charset="2"/>
              <a:buChar char=""/>
              <a:tabLst>
                <a:tab pos="457200" algn="l"/>
              </a:tabLst>
            </a:pPr>
            <a:endParaRPr lang="en-US" sz="1400" dirty="0">
              <a:latin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cs typeface="Calibri" panose="020F0502020204030204" pitchFamily="34" charset="0"/>
              </a:rPr>
              <a:t>Prior to the efficacy analysis, we analyzed the Goodness of Fit assumptions. For Cross sectional analysis at Month 6 the Hamilton depression score had the highly skewed distribution, so a shifted square root transformation was performed</a:t>
            </a:r>
            <a:r>
              <a:rPr lang="en-US" sz="1400"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tabLst>
                <a:tab pos="457200" algn="l"/>
              </a:tabLst>
            </a:pPr>
            <a:r>
              <a:rPr lang="en-US" sz="1050" b="1" i="1" dirty="0">
                <a:solidFill>
                  <a:srgbClr val="7030A0"/>
                </a:solidFill>
                <a:latin typeface="Calibri" panose="020F0502020204030204" pitchFamily="34" charset="0"/>
                <a:cs typeface="Calibri" panose="020F0502020204030204" pitchFamily="34" charset="0"/>
              </a:rPr>
              <a:t>            Note: Even after the transformation results are not Normal so proceed with caution</a:t>
            </a:r>
          </a:p>
          <a:p>
            <a:pPr>
              <a:lnSpc>
                <a:spcPct val="107000"/>
              </a:lnSpc>
              <a:tabLst>
                <a:tab pos="457200" algn="l"/>
              </a:tabLst>
            </a:pPr>
            <a:endParaRPr lang="en-US" sz="1400" dirty="0">
              <a:latin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ea typeface="Calibri" panose="020F0502020204030204" pitchFamily="34" charset="0"/>
                <a:cs typeface="Calibri" panose="020F0502020204030204" pitchFamily="34" charset="0"/>
              </a:rPr>
              <a:t>Upon running the ANCOVA model, we see that the p-value is 0.6192 which means that </a:t>
            </a:r>
            <a:r>
              <a:rPr lang="en-US" sz="1400" b="1" dirty="0">
                <a:latin typeface="Calibri" panose="020F0502020204030204" pitchFamily="34" charset="0"/>
                <a:ea typeface="Calibri" panose="020F0502020204030204" pitchFamily="34" charset="0"/>
                <a:cs typeface="Calibri" panose="020F0502020204030204" pitchFamily="34" charset="0"/>
              </a:rPr>
              <a:t>the </a:t>
            </a:r>
            <a:r>
              <a:rPr lang="en-US" sz="1400" b="1" dirty="0">
                <a:effectLst/>
                <a:latin typeface="Calibri" panose="020F0502020204030204" pitchFamily="34" charset="0"/>
                <a:ea typeface="Calibri" panose="020F0502020204030204" pitchFamily="34" charset="0"/>
                <a:cs typeface="Calibri" panose="020F0502020204030204" pitchFamily="34" charset="0"/>
              </a:rPr>
              <a:t>four treatments are not significant different from one another in treating the depression </a:t>
            </a:r>
            <a:r>
              <a:rPr lang="en-US" sz="1400" dirty="0">
                <a:effectLst/>
                <a:latin typeface="Calibri" panose="020F0502020204030204" pitchFamily="34" charset="0"/>
                <a:ea typeface="Calibri" panose="020F0502020204030204" pitchFamily="34" charset="0"/>
                <a:cs typeface="Calibri" panose="020F0502020204030204" pitchFamily="34" charset="0"/>
              </a:rPr>
              <a:t>after adjusting for the Baseline Hamilton Depression Score. </a:t>
            </a:r>
          </a:p>
          <a:p>
            <a:pPr marL="342900" indent="-342900">
              <a:lnSpc>
                <a:spcPct val="107000"/>
              </a:lnSpc>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ea typeface="Calibri" panose="020F0502020204030204" pitchFamily="34" charset="0"/>
                <a:cs typeface="Calibri" panose="020F0502020204030204" pitchFamily="34" charset="0"/>
              </a:rPr>
              <a:t>Table 2 shows the Mean Hamilton depression score per treatment </a:t>
            </a:r>
            <a:r>
              <a:rPr lang="en-US" sz="1400" dirty="0">
                <a:latin typeface="Calibri" panose="020F0502020204030204" pitchFamily="34" charset="0"/>
                <a:cs typeface="Calibri" panose="020F0502020204030204" pitchFamily="34" charset="0"/>
              </a:rPr>
              <a:t>level. We see that treatment 4 has highest depression score and treatment 1 has lowest but they are not significantly different.</a:t>
            </a:r>
          </a:p>
          <a:p>
            <a:pPr marL="342900" indent="-342900">
              <a:lnSpc>
                <a:spcPct val="107000"/>
              </a:lnSpc>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351941F7-F4CE-4091-86D6-9278B0737D95}"/>
              </a:ext>
            </a:extLst>
          </p:cNvPr>
          <p:cNvSpPr txBox="1"/>
          <p:nvPr/>
        </p:nvSpPr>
        <p:spPr>
          <a:xfrm>
            <a:off x="7549613" y="697507"/>
            <a:ext cx="809624" cy="230832"/>
          </a:xfrm>
          <a:prstGeom prst="rect">
            <a:avLst/>
          </a:prstGeom>
          <a:noFill/>
        </p:spPr>
        <p:txBody>
          <a:bodyPr wrap="square" rtlCol="0">
            <a:spAutoFit/>
          </a:bodyPr>
          <a:lstStyle/>
          <a:p>
            <a:r>
              <a:rPr lang="en-US" sz="900" i="1" dirty="0"/>
              <a:t>Graph1</a:t>
            </a:r>
          </a:p>
        </p:txBody>
      </p:sp>
      <p:sp>
        <p:nvSpPr>
          <p:cNvPr id="12" name="TextBox 11">
            <a:extLst>
              <a:ext uri="{FF2B5EF4-FFF2-40B4-BE49-F238E27FC236}">
                <a16:creationId xmlns:a16="http://schemas.microsoft.com/office/drawing/2014/main" id="{C20096CE-E4A8-4DC4-A992-B12A786907DB}"/>
              </a:ext>
            </a:extLst>
          </p:cNvPr>
          <p:cNvSpPr txBox="1"/>
          <p:nvPr/>
        </p:nvSpPr>
        <p:spPr>
          <a:xfrm>
            <a:off x="7368108" y="2371463"/>
            <a:ext cx="809624" cy="276999"/>
          </a:xfrm>
          <a:prstGeom prst="rect">
            <a:avLst/>
          </a:prstGeom>
          <a:noFill/>
        </p:spPr>
        <p:txBody>
          <a:bodyPr wrap="square" rtlCol="0">
            <a:spAutoFit/>
          </a:bodyPr>
          <a:lstStyle/>
          <a:p>
            <a:r>
              <a:rPr lang="en-US" sz="900" i="1" dirty="0"/>
              <a:t>Table</a:t>
            </a:r>
            <a:r>
              <a:rPr lang="en-US" sz="1200" dirty="0"/>
              <a:t> </a:t>
            </a:r>
            <a:r>
              <a:rPr lang="en-US" sz="900" i="1" dirty="0"/>
              <a:t>1</a:t>
            </a:r>
          </a:p>
        </p:txBody>
      </p:sp>
      <p:sp>
        <p:nvSpPr>
          <p:cNvPr id="13" name="TextBox 12">
            <a:extLst>
              <a:ext uri="{FF2B5EF4-FFF2-40B4-BE49-F238E27FC236}">
                <a16:creationId xmlns:a16="http://schemas.microsoft.com/office/drawing/2014/main" id="{0E563FE5-66E8-44A9-AD1A-56128CE51381}"/>
              </a:ext>
            </a:extLst>
          </p:cNvPr>
          <p:cNvSpPr txBox="1"/>
          <p:nvPr/>
        </p:nvSpPr>
        <p:spPr>
          <a:xfrm>
            <a:off x="7333786" y="3411662"/>
            <a:ext cx="809624" cy="230832"/>
          </a:xfrm>
          <a:prstGeom prst="rect">
            <a:avLst/>
          </a:prstGeom>
          <a:noFill/>
        </p:spPr>
        <p:txBody>
          <a:bodyPr wrap="square" rtlCol="0">
            <a:spAutoFit/>
          </a:bodyPr>
          <a:lstStyle/>
          <a:p>
            <a:r>
              <a:rPr lang="en-US" sz="900" i="1" dirty="0"/>
              <a:t>Table 2</a:t>
            </a:r>
          </a:p>
        </p:txBody>
      </p:sp>
      <p:pic>
        <p:nvPicPr>
          <p:cNvPr id="14" name="Picture 13" descr="Chart, bar chart&#10;&#10;Description automatically generated">
            <a:extLst>
              <a:ext uri="{FF2B5EF4-FFF2-40B4-BE49-F238E27FC236}">
                <a16:creationId xmlns:a16="http://schemas.microsoft.com/office/drawing/2014/main" id="{D96F4F78-F7F6-4CCB-8550-AC4B651B99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732" y="812693"/>
            <a:ext cx="2294565" cy="1719083"/>
          </a:xfrm>
          <a:prstGeom prst="rect">
            <a:avLst/>
          </a:prstGeom>
          <a:noFill/>
          <a:ln>
            <a:noFill/>
          </a:ln>
        </p:spPr>
      </p:pic>
      <p:pic>
        <p:nvPicPr>
          <p:cNvPr id="15" name="Picture 14" descr="Graphical user interface, text, application, table, email&#10;&#10;Description automatically generated">
            <a:extLst>
              <a:ext uri="{FF2B5EF4-FFF2-40B4-BE49-F238E27FC236}">
                <a16:creationId xmlns:a16="http://schemas.microsoft.com/office/drawing/2014/main" id="{FC6FB693-C29D-4254-91B7-1114503FF327}"/>
              </a:ext>
            </a:extLst>
          </p:cNvPr>
          <p:cNvPicPr>
            <a:picLocks noChangeAspect="1"/>
          </p:cNvPicPr>
          <p:nvPr/>
        </p:nvPicPr>
        <p:blipFill rotWithShape="1">
          <a:blip r:embed="rId4"/>
          <a:srcRect l="47617" t="41155" r="29013" b="49340"/>
          <a:stretch/>
        </p:blipFill>
        <p:spPr bwMode="auto">
          <a:xfrm>
            <a:off x="7724639" y="2592843"/>
            <a:ext cx="3773562" cy="83139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B051FA0-EF99-44CF-8972-C21CAD636263}"/>
              </a:ext>
            </a:extLst>
          </p:cNvPr>
          <p:cNvPicPr>
            <a:picLocks noChangeAspect="1"/>
          </p:cNvPicPr>
          <p:nvPr/>
        </p:nvPicPr>
        <p:blipFill rotWithShape="1">
          <a:blip r:embed="rId5"/>
          <a:srcRect l="41904" t="74675" r="23624" b="10192"/>
          <a:stretch/>
        </p:blipFill>
        <p:spPr>
          <a:xfrm>
            <a:off x="7561255" y="3655590"/>
            <a:ext cx="4202886" cy="999353"/>
          </a:xfrm>
          <a:prstGeom prst="rect">
            <a:avLst/>
          </a:prstGeom>
        </p:spPr>
      </p:pic>
      <p:pic>
        <p:nvPicPr>
          <p:cNvPr id="18" name="Picture 17" descr="Table&#10;&#10;Description automatically generated">
            <a:extLst>
              <a:ext uri="{FF2B5EF4-FFF2-40B4-BE49-F238E27FC236}">
                <a16:creationId xmlns:a16="http://schemas.microsoft.com/office/drawing/2014/main" id="{03697BB3-841D-4803-B4E7-F0904553B55B}"/>
              </a:ext>
            </a:extLst>
          </p:cNvPr>
          <p:cNvPicPr>
            <a:picLocks noChangeAspect="1"/>
          </p:cNvPicPr>
          <p:nvPr/>
        </p:nvPicPr>
        <p:blipFill rotWithShape="1">
          <a:blip r:embed="rId6"/>
          <a:srcRect l="50799" t="23168" r="32875" b="49962"/>
          <a:stretch/>
        </p:blipFill>
        <p:spPr bwMode="auto">
          <a:xfrm>
            <a:off x="8768311" y="4654943"/>
            <a:ext cx="1788774" cy="15945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431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92753"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Two Way Interaction (Cross Sectional Analysis at Month 6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53189"/>
            <a:ext cx="7213284" cy="4692375"/>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effectLst/>
                <a:latin typeface="Calibri" panose="020F0502020204030204" pitchFamily="34" charset="0"/>
                <a:ea typeface="Calibri" panose="020F0502020204030204" pitchFamily="34" charset="0"/>
              </a:rPr>
              <a:t>Since the treatment effect was not significant so we removed that from the model and now we are interested in analyzing the two-way interaction for my a priori variables (</a:t>
            </a:r>
            <a:r>
              <a:rPr lang="en-US" sz="1400" b="1" dirty="0">
                <a:effectLst/>
                <a:latin typeface="Calibri" panose="020F0502020204030204" pitchFamily="34" charset="0"/>
                <a:ea typeface="Calibri" panose="020F0502020204030204" pitchFamily="34" charset="0"/>
              </a:rPr>
              <a:t>Gender and Marital Status</a:t>
            </a:r>
            <a:r>
              <a:rPr lang="en-US" sz="1400" dirty="0">
                <a:effectLst/>
                <a:latin typeface="Calibri" panose="020F0502020204030204" pitchFamily="34" charset="0"/>
                <a:ea typeface="Calibri" panose="020F0502020204030204" pitchFamily="34" charset="0"/>
              </a:rPr>
              <a:t>). </a:t>
            </a: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endParaRPr>
          </a:p>
          <a:p>
            <a:pPr marL="285750" indent="-285750">
              <a:lnSpc>
                <a:spcPct val="107000"/>
              </a:lnSpc>
              <a:buFont typeface="Arial" panose="020B0604020202020204" pitchFamily="34" charset="0"/>
              <a:buChar char="•"/>
              <a:tabLst>
                <a:tab pos="457200" algn="l"/>
              </a:tabLst>
            </a:pPr>
            <a:r>
              <a:rPr lang="en-US" sz="1400" dirty="0">
                <a:latin typeface="Calibri" panose="020F0502020204030204" pitchFamily="34" charset="0"/>
              </a:rPr>
              <a:t>On eyeballing the graphs: It looks like the married/cohabiting male have the lowest Hamilton depression score and the Married/cohabiting Females have highest depression score (Graph2).</a:t>
            </a:r>
          </a:p>
          <a:p>
            <a:pPr marL="285750" indent="-285750">
              <a:lnSpc>
                <a:spcPct val="107000"/>
              </a:lnSpc>
              <a:buFont typeface="Arial" panose="020B0604020202020204" pitchFamily="34" charset="0"/>
              <a:buChar char="•"/>
              <a:tabLst>
                <a:tab pos="457200" algn="l"/>
              </a:tabLst>
            </a:pPr>
            <a:r>
              <a:rPr lang="en-US" sz="1400" dirty="0">
                <a:latin typeface="Calibri" panose="020F0502020204030204" pitchFamily="34" charset="0"/>
              </a:rPr>
              <a:t>Output from ANCOVA:</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The interaction between the gender and marital status is NOT significant which means that the </a:t>
            </a:r>
            <a:r>
              <a:rPr lang="en-US" sz="1400" b="1" dirty="0">
                <a:latin typeface="Calibri" panose="020F0502020204030204" pitchFamily="34" charset="0"/>
              </a:rPr>
              <a:t>on average difference in the SIGHD17 score for male and females DOES NOT vary differentially across different level of marital status (after controlling for covariate).</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There is NO main effect due to the gender term and Marital Status (Table 3).</a:t>
            </a:r>
          </a:p>
          <a:p>
            <a:pPr marL="742950" lvl="1" indent="-285750">
              <a:lnSpc>
                <a:spcPct val="107000"/>
              </a:lnSpc>
              <a:buFont typeface="+mj-lt"/>
              <a:buAutoNum type="arabicPeriod"/>
            </a:pPr>
            <a:r>
              <a:rPr lang="en-US" sz="1400" dirty="0">
                <a:latin typeface="Calibri" panose="020F0502020204030204" pitchFamily="34" charset="0"/>
              </a:rPr>
              <a:t>Looking at the pairwise comparisons(Table4) we see that there is </a:t>
            </a:r>
            <a:r>
              <a:rPr lang="en-US" sz="1400" b="1" dirty="0">
                <a:latin typeface="Calibri" panose="020F0502020204030204" pitchFamily="34" charset="0"/>
              </a:rPr>
              <a:t>NO significant difference IN ANY OF THE GROUP.</a:t>
            </a:r>
          </a:p>
          <a:p>
            <a:pPr>
              <a:lnSpc>
                <a:spcPct val="107000"/>
              </a:lnSpc>
              <a:tabLst>
                <a:tab pos="457200" algn="l"/>
              </a:tabLst>
            </a:pPr>
            <a:endParaRPr lang="en-US" sz="1400" dirty="0">
              <a:latin typeface="Calibri" panose="020F0502020204030204" pitchFamily="34" charset="0"/>
            </a:endParaRPr>
          </a:p>
          <a:p>
            <a:pPr>
              <a:lnSpc>
                <a:spcPct val="107000"/>
              </a:lnSpc>
              <a:tabLst>
                <a:tab pos="457200" algn="l"/>
              </a:tabLst>
            </a:pPr>
            <a:endParaRPr lang="en-US" sz="1400" dirty="0">
              <a:latin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sp>
        <p:nvSpPr>
          <p:cNvPr id="27" name="TextBox 26">
            <a:extLst>
              <a:ext uri="{FF2B5EF4-FFF2-40B4-BE49-F238E27FC236}">
                <a16:creationId xmlns:a16="http://schemas.microsoft.com/office/drawing/2014/main" id="{0684CE2D-F2CF-4966-BD4D-F8F7356ECC56}"/>
              </a:ext>
            </a:extLst>
          </p:cNvPr>
          <p:cNvSpPr txBox="1"/>
          <p:nvPr/>
        </p:nvSpPr>
        <p:spPr>
          <a:xfrm>
            <a:off x="8016344" y="867797"/>
            <a:ext cx="3154260" cy="369332"/>
          </a:xfrm>
          <a:prstGeom prst="rect">
            <a:avLst/>
          </a:prstGeom>
          <a:noFill/>
        </p:spPr>
        <p:txBody>
          <a:bodyPr wrap="square" rtlCol="0">
            <a:spAutoFit/>
          </a:bodyPr>
          <a:lstStyle/>
          <a:p>
            <a:r>
              <a:rPr lang="en-US" sz="900" i="1" dirty="0"/>
              <a:t>Graph2 showing that the Females who are married have highest depression score</a:t>
            </a:r>
          </a:p>
        </p:txBody>
      </p:sp>
      <p:sp>
        <p:nvSpPr>
          <p:cNvPr id="28" name="TextBox 27">
            <a:extLst>
              <a:ext uri="{FF2B5EF4-FFF2-40B4-BE49-F238E27FC236}">
                <a16:creationId xmlns:a16="http://schemas.microsoft.com/office/drawing/2014/main" id="{24E024B5-FCCE-4AE2-B24C-F4023F192DD6}"/>
              </a:ext>
            </a:extLst>
          </p:cNvPr>
          <p:cNvSpPr txBox="1"/>
          <p:nvPr/>
        </p:nvSpPr>
        <p:spPr>
          <a:xfrm>
            <a:off x="7825791" y="3072128"/>
            <a:ext cx="809624" cy="230832"/>
          </a:xfrm>
          <a:prstGeom prst="rect">
            <a:avLst/>
          </a:prstGeom>
          <a:noFill/>
        </p:spPr>
        <p:txBody>
          <a:bodyPr wrap="square" rtlCol="0">
            <a:spAutoFit/>
          </a:bodyPr>
          <a:lstStyle/>
          <a:p>
            <a:r>
              <a:rPr lang="en-US" sz="900" i="1" dirty="0"/>
              <a:t>Table3</a:t>
            </a:r>
          </a:p>
        </p:txBody>
      </p:sp>
      <p:sp>
        <p:nvSpPr>
          <p:cNvPr id="29" name="TextBox 28">
            <a:extLst>
              <a:ext uri="{FF2B5EF4-FFF2-40B4-BE49-F238E27FC236}">
                <a16:creationId xmlns:a16="http://schemas.microsoft.com/office/drawing/2014/main" id="{F2FD0CD9-9D8C-4D54-8CDA-8712E5632F99}"/>
              </a:ext>
            </a:extLst>
          </p:cNvPr>
          <p:cNvSpPr txBox="1"/>
          <p:nvPr/>
        </p:nvSpPr>
        <p:spPr>
          <a:xfrm>
            <a:off x="1339796" y="5830590"/>
            <a:ext cx="3925768" cy="230832"/>
          </a:xfrm>
          <a:prstGeom prst="rect">
            <a:avLst/>
          </a:prstGeom>
          <a:noFill/>
        </p:spPr>
        <p:txBody>
          <a:bodyPr wrap="square" rtlCol="0">
            <a:spAutoFit/>
          </a:bodyPr>
          <a:lstStyle/>
          <a:p>
            <a:r>
              <a:rPr lang="en-US" sz="900" i="1" dirty="0"/>
              <a:t>Table4-Estimates on the Back transformed Scale</a:t>
            </a:r>
          </a:p>
        </p:txBody>
      </p:sp>
      <p:pic>
        <p:nvPicPr>
          <p:cNvPr id="3" name="Picture 2">
            <a:extLst>
              <a:ext uri="{FF2B5EF4-FFF2-40B4-BE49-F238E27FC236}">
                <a16:creationId xmlns:a16="http://schemas.microsoft.com/office/drawing/2014/main" id="{CB0022AD-D413-4757-B422-603CFE3BDF3A}"/>
              </a:ext>
            </a:extLst>
          </p:cNvPr>
          <p:cNvPicPr>
            <a:picLocks noChangeAspect="1"/>
          </p:cNvPicPr>
          <p:nvPr/>
        </p:nvPicPr>
        <p:blipFill rotWithShape="1">
          <a:blip r:embed="rId3"/>
          <a:srcRect l="46032" t="50000" r="28097" b="36122"/>
          <a:stretch/>
        </p:blipFill>
        <p:spPr>
          <a:xfrm>
            <a:off x="8016343" y="3274273"/>
            <a:ext cx="3154261" cy="916497"/>
          </a:xfrm>
          <a:prstGeom prst="rect">
            <a:avLst/>
          </a:prstGeom>
        </p:spPr>
      </p:pic>
      <p:sp>
        <p:nvSpPr>
          <p:cNvPr id="6" name="Oval 5">
            <a:extLst>
              <a:ext uri="{FF2B5EF4-FFF2-40B4-BE49-F238E27FC236}">
                <a16:creationId xmlns:a16="http://schemas.microsoft.com/office/drawing/2014/main" id="{D405A962-AD47-468E-AAD8-445A0589E22C}"/>
              </a:ext>
            </a:extLst>
          </p:cNvPr>
          <p:cNvSpPr/>
          <p:nvPr/>
        </p:nvSpPr>
        <p:spPr>
          <a:xfrm>
            <a:off x="10738151" y="3941015"/>
            <a:ext cx="330182" cy="2205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Chart, line chart&#10;&#10;Description automatically generated">
            <a:extLst>
              <a:ext uri="{FF2B5EF4-FFF2-40B4-BE49-F238E27FC236}">
                <a16:creationId xmlns:a16="http://schemas.microsoft.com/office/drawing/2014/main" id="{21A4FE8E-5597-48B3-B4C4-882451CB57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18966" y="1219625"/>
            <a:ext cx="2549017" cy="1912502"/>
          </a:xfrm>
          <a:prstGeom prst="rect">
            <a:avLst/>
          </a:prstGeom>
          <a:noFill/>
          <a:ln>
            <a:noFill/>
          </a:ln>
        </p:spPr>
      </p:pic>
      <p:pic>
        <p:nvPicPr>
          <p:cNvPr id="12" name="Picture 11">
            <a:extLst>
              <a:ext uri="{FF2B5EF4-FFF2-40B4-BE49-F238E27FC236}">
                <a16:creationId xmlns:a16="http://schemas.microsoft.com/office/drawing/2014/main" id="{74E49F75-B0B2-4475-A83B-AA6A9DEBA3D9}"/>
              </a:ext>
            </a:extLst>
          </p:cNvPr>
          <p:cNvPicPr>
            <a:picLocks noChangeAspect="1"/>
          </p:cNvPicPr>
          <p:nvPr/>
        </p:nvPicPr>
        <p:blipFill rotWithShape="1">
          <a:blip r:embed="rId5"/>
          <a:srcRect l="47150" t="13100" r="29172" b="47180"/>
          <a:stretch/>
        </p:blipFill>
        <p:spPr>
          <a:xfrm>
            <a:off x="8294098" y="4190770"/>
            <a:ext cx="2444053" cy="2021660"/>
          </a:xfrm>
          <a:prstGeom prst="rect">
            <a:avLst/>
          </a:prstGeom>
        </p:spPr>
      </p:pic>
      <p:pic>
        <p:nvPicPr>
          <p:cNvPr id="14" name="Picture 13">
            <a:extLst>
              <a:ext uri="{FF2B5EF4-FFF2-40B4-BE49-F238E27FC236}">
                <a16:creationId xmlns:a16="http://schemas.microsoft.com/office/drawing/2014/main" id="{C6C82D4D-ED3F-42F8-AF84-9EF1EE11DB77}"/>
              </a:ext>
            </a:extLst>
          </p:cNvPr>
          <p:cNvPicPr>
            <a:picLocks noChangeAspect="1"/>
          </p:cNvPicPr>
          <p:nvPr/>
        </p:nvPicPr>
        <p:blipFill rotWithShape="1">
          <a:blip r:embed="rId6"/>
          <a:srcRect l="38188" t="28946" r="20115" b="57007"/>
          <a:stretch/>
        </p:blipFill>
        <p:spPr>
          <a:xfrm>
            <a:off x="1012272" y="4918607"/>
            <a:ext cx="5083728" cy="927647"/>
          </a:xfrm>
          <a:prstGeom prst="rect">
            <a:avLst/>
          </a:prstGeom>
        </p:spPr>
      </p:pic>
    </p:spTree>
    <p:extLst>
      <p:ext uri="{BB962C8B-B14F-4D97-AF65-F5344CB8AC3E}">
        <p14:creationId xmlns:p14="http://schemas.microsoft.com/office/powerpoint/2010/main" val="352205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755508"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Two Way Interaction (Cross Sectional Analysis at Month 6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68998"/>
            <a:ext cx="6083756" cy="3950184"/>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latin typeface="Calibri" panose="020F0502020204030204" pitchFamily="34" charset="0"/>
                <a:cs typeface="Calibri" panose="020F0502020204030204" pitchFamily="34" charset="0"/>
              </a:rPr>
              <a:t>Various contrasts are performed which concludes that:</a:t>
            </a:r>
          </a:p>
          <a:p>
            <a:pPr marR="0" lvl="0">
              <a:lnSpc>
                <a:spcPct val="107000"/>
              </a:lnSpc>
              <a:spcBef>
                <a:spcPts val="0"/>
              </a:spcBef>
              <a:spcAft>
                <a:spcPts val="0"/>
              </a:spcAft>
              <a:tabLst>
                <a:tab pos="457200" algn="l"/>
              </a:tabLst>
            </a:pPr>
            <a:r>
              <a:rPr lang="en-US" sz="1400" dirty="0">
                <a:latin typeface="Calibri" panose="020F0502020204030204" pitchFamily="34" charset="0"/>
                <a:cs typeface="Calibri" panose="020F0502020204030204" pitchFamily="34" charset="0"/>
              </a:rPr>
              <a:t> </a:t>
            </a:r>
          </a:p>
          <a:p>
            <a:pPr marL="342900" marR="0" indent="-342900">
              <a:lnSpc>
                <a:spcPct val="107000"/>
              </a:lnSpc>
              <a:spcBef>
                <a:spcPts val="0"/>
              </a:spcBef>
              <a:spcAft>
                <a:spcPts val="800"/>
              </a:spcAft>
              <a:buAutoNum type="arabicPeriod"/>
            </a:pPr>
            <a:r>
              <a:rPr lang="en-US" sz="1400" dirty="0">
                <a:latin typeface="Calibri" panose="020F0502020204030204" pitchFamily="34" charset="0"/>
                <a:cs typeface="Calibri" panose="020F0502020204030204" pitchFamily="34" charset="0"/>
              </a:rPr>
              <a:t>None of the term is significant means that “male vs female” or “alone vs married” are not significantly different from one another at month 6.</a:t>
            </a:r>
          </a:p>
          <a:p>
            <a:pPr marL="342900" marR="0" indent="-342900">
              <a:lnSpc>
                <a:spcPct val="107000"/>
              </a:lnSpc>
              <a:spcBef>
                <a:spcPts val="0"/>
              </a:spcBef>
              <a:spcAft>
                <a:spcPts val="800"/>
              </a:spcAft>
              <a:buAutoNum type="arabicPeriod"/>
            </a:pPr>
            <a:r>
              <a:rPr lang="en-US" sz="1400" dirty="0">
                <a:latin typeface="Calibri" panose="020F0502020204030204" pitchFamily="34" charset="0"/>
                <a:cs typeface="Calibri" panose="020F0502020204030204" pitchFamily="34" charset="0"/>
              </a:rPr>
              <a:t>We also checked the Female Alone vs Female Married and they are not significant different from one another.</a:t>
            </a:r>
          </a:p>
          <a:p>
            <a:pPr marL="342900" marR="0" indent="-342900">
              <a:lnSpc>
                <a:spcPct val="107000"/>
              </a:lnSpc>
              <a:spcBef>
                <a:spcPts val="0"/>
              </a:spcBef>
              <a:spcAft>
                <a:spcPts val="800"/>
              </a:spcAft>
              <a:buAutoNum type="arabicPeriod"/>
            </a:pPr>
            <a:r>
              <a:rPr lang="en-US" sz="1400" dirty="0">
                <a:latin typeface="Calibri" panose="020F0502020204030204" pitchFamily="34" charset="0"/>
                <a:cs typeface="Calibri" panose="020F0502020204030204" pitchFamily="34" charset="0"/>
              </a:rPr>
              <a:t>Similarly, there was no significant difference among the Male Alone and Male Married.</a:t>
            </a:r>
          </a:p>
          <a:p>
            <a:pPr marL="342900" marR="0" indent="-342900">
              <a:lnSpc>
                <a:spcPct val="107000"/>
              </a:lnSpc>
              <a:spcBef>
                <a:spcPts val="0"/>
              </a:spcBef>
              <a:spcAft>
                <a:spcPts val="800"/>
              </a:spcAft>
              <a:buAutoNum type="arabicPeriod"/>
            </a:pPr>
            <a:r>
              <a:rPr lang="en-US" sz="1400" dirty="0">
                <a:latin typeface="Calibri" panose="020F0502020204030204" pitchFamily="34" charset="0"/>
                <a:cs typeface="Calibri" panose="020F0502020204030204" pitchFamily="34" charset="0"/>
              </a:rPr>
              <a:t>We also performed contrasts like Female Married compared to the average of other three and Male Alone vs average of other three. There is no significant difference in any of them.</a:t>
            </a:r>
          </a:p>
          <a:p>
            <a:pPr marL="285750" indent="-285750">
              <a:lnSpc>
                <a:spcPct val="107000"/>
              </a:lnSpc>
              <a:buFont typeface="Arial" panose="020B0604020202020204" pitchFamily="34" charset="0"/>
              <a:buChar char="•"/>
              <a:tabLst>
                <a:tab pos="457200" algn="l"/>
              </a:tabLst>
            </a:pPr>
            <a:endParaRPr lang="en-US" sz="1400" dirty="0">
              <a:latin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3" name="Picture 2">
            <a:extLst>
              <a:ext uri="{FF2B5EF4-FFF2-40B4-BE49-F238E27FC236}">
                <a16:creationId xmlns:a16="http://schemas.microsoft.com/office/drawing/2014/main" id="{97FA41DD-97E2-4B17-9891-08A90846E2E8}"/>
              </a:ext>
            </a:extLst>
          </p:cNvPr>
          <p:cNvPicPr>
            <a:picLocks noChangeAspect="1"/>
          </p:cNvPicPr>
          <p:nvPr/>
        </p:nvPicPr>
        <p:blipFill rotWithShape="1">
          <a:blip r:embed="rId3"/>
          <a:srcRect l="44563" t="30039" r="26188" b="50000"/>
          <a:stretch/>
        </p:blipFill>
        <p:spPr>
          <a:xfrm>
            <a:off x="7535577" y="1184841"/>
            <a:ext cx="3566160" cy="1318260"/>
          </a:xfrm>
          <a:prstGeom prst="rect">
            <a:avLst/>
          </a:prstGeom>
        </p:spPr>
      </p:pic>
      <p:pic>
        <p:nvPicPr>
          <p:cNvPr id="10" name="Picture 9">
            <a:extLst>
              <a:ext uri="{FF2B5EF4-FFF2-40B4-BE49-F238E27FC236}">
                <a16:creationId xmlns:a16="http://schemas.microsoft.com/office/drawing/2014/main" id="{955A77AD-E7D1-4E55-AA11-760DC349A992}"/>
              </a:ext>
            </a:extLst>
          </p:cNvPr>
          <p:cNvPicPr>
            <a:picLocks noChangeAspect="1"/>
          </p:cNvPicPr>
          <p:nvPr/>
        </p:nvPicPr>
        <p:blipFill rotWithShape="1">
          <a:blip r:embed="rId4"/>
          <a:srcRect l="39688" t="48732" r="21625" b="9761"/>
          <a:stretch/>
        </p:blipFill>
        <p:spPr>
          <a:xfrm>
            <a:off x="6998785" y="2644141"/>
            <a:ext cx="4716780" cy="2741166"/>
          </a:xfrm>
          <a:prstGeom prst="rect">
            <a:avLst/>
          </a:prstGeom>
        </p:spPr>
      </p:pic>
      <p:sp>
        <p:nvSpPr>
          <p:cNvPr id="11" name="TextBox 10">
            <a:extLst>
              <a:ext uri="{FF2B5EF4-FFF2-40B4-BE49-F238E27FC236}">
                <a16:creationId xmlns:a16="http://schemas.microsoft.com/office/drawing/2014/main" id="{0FE0A3EB-B370-4946-ABCA-14396C92545B}"/>
              </a:ext>
            </a:extLst>
          </p:cNvPr>
          <p:cNvSpPr txBox="1"/>
          <p:nvPr/>
        </p:nvSpPr>
        <p:spPr>
          <a:xfrm>
            <a:off x="684968" y="4186861"/>
            <a:ext cx="6094520" cy="1264642"/>
          </a:xfrm>
          <a:prstGeom prst="rect">
            <a:avLst/>
          </a:prstGeom>
          <a:solidFill>
            <a:schemeClr val="accent4">
              <a:lumMod val="60000"/>
              <a:lumOff val="40000"/>
            </a:schemeClr>
          </a:solidFill>
        </p:spPr>
        <p:txBody>
          <a:bodyPr wrap="square">
            <a:spAutoFit/>
          </a:bodyPr>
          <a:lstStyle/>
          <a:p>
            <a:pPr marL="0" marR="0">
              <a:lnSpc>
                <a:spcPct val="107000"/>
              </a:lnSpc>
              <a:spcBef>
                <a:spcPts val="0"/>
              </a:spcBef>
              <a:spcAft>
                <a:spcPts val="800"/>
              </a:spcAft>
            </a:pPr>
            <a:r>
              <a:rPr lang="en-US" b="1" dirty="0">
                <a:latin typeface="Calibri" panose="020F0502020204030204" pitchFamily="34" charset="0"/>
                <a:cs typeface="Calibri" panose="020F0502020204030204" pitchFamily="34" charset="0"/>
              </a:rPr>
              <a:t>Conclusion: Being married appears to be associated with a lower risk of depressive symptoms in men at month 3 of treatment however there is no significant difference at the month 6. </a:t>
            </a:r>
          </a:p>
        </p:txBody>
      </p:sp>
    </p:spTree>
    <p:extLst>
      <p:ext uri="{BB962C8B-B14F-4D97-AF65-F5344CB8AC3E}">
        <p14:creationId xmlns:p14="http://schemas.microsoft.com/office/powerpoint/2010/main" val="17928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54409"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i="1" dirty="0">
                <a:solidFill>
                  <a:schemeClr val="tx1">
                    <a:lumMod val="50000"/>
                    <a:lumOff val="50000"/>
                  </a:schemeClr>
                </a:solidFill>
              </a:rPr>
              <a:t>Sub hypothesis - Three Way Interaction (Cross Sectional Analysis at Month 6 Contd..)</a:t>
            </a: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24E024B5-FCCE-4AE2-B24C-F4023F192DD6}"/>
              </a:ext>
            </a:extLst>
          </p:cNvPr>
          <p:cNvSpPr txBox="1"/>
          <p:nvPr/>
        </p:nvSpPr>
        <p:spPr>
          <a:xfrm>
            <a:off x="11310753" y="1084151"/>
            <a:ext cx="809624" cy="230832"/>
          </a:xfrm>
          <a:prstGeom prst="rect">
            <a:avLst/>
          </a:prstGeom>
          <a:noFill/>
        </p:spPr>
        <p:txBody>
          <a:bodyPr wrap="square" rtlCol="0">
            <a:spAutoFit/>
          </a:bodyPr>
          <a:lstStyle/>
          <a:p>
            <a:r>
              <a:rPr lang="en-US" sz="900" i="1" dirty="0"/>
              <a:t>Table5</a:t>
            </a:r>
          </a:p>
        </p:txBody>
      </p:sp>
      <p:sp>
        <p:nvSpPr>
          <p:cNvPr id="29" name="TextBox 28">
            <a:extLst>
              <a:ext uri="{FF2B5EF4-FFF2-40B4-BE49-F238E27FC236}">
                <a16:creationId xmlns:a16="http://schemas.microsoft.com/office/drawing/2014/main" id="{F2FD0CD9-9D8C-4D54-8CDA-8712E5632F99}"/>
              </a:ext>
            </a:extLst>
          </p:cNvPr>
          <p:cNvSpPr txBox="1"/>
          <p:nvPr/>
        </p:nvSpPr>
        <p:spPr>
          <a:xfrm>
            <a:off x="10925109" y="3259344"/>
            <a:ext cx="1004660" cy="1200329"/>
          </a:xfrm>
          <a:prstGeom prst="rect">
            <a:avLst/>
          </a:prstGeom>
          <a:noFill/>
        </p:spPr>
        <p:txBody>
          <a:bodyPr wrap="square" rtlCol="0">
            <a:spAutoFit/>
          </a:bodyPr>
          <a:lstStyle/>
          <a:p>
            <a:r>
              <a:rPr lang="en-US" sz="900" i="1" dirty="0">
                <a:latin typeface="Calibri" panose="020F0502020204030204" pitchFamily="34" charset="0"/>
              </a:rPr>
              <a:t>Table 6 shows the Mean score as well as the pair wise comparison with each categories on the square root scale</a:t>
            </a:r>
            <a:endParaRPr lang="en-US" sz="900" i="1" dirty="0"/>
          </a:p>
        </p:txBody>
      </p:sp>
      <p:sp>
        <p:nvSpPr>
          <p:cNvPr id="2" name="Oval 1">
            <a:extLst>
              <a:ext uri="{FF2B5EF4-FFF2-40B4-BE49-F238E27FC236}">
                <a16:creationId xmlns:a16="http://schemas.microsoft.com/office/drawing/2014/main" id="{F4404045-B83E-4821-A6C7-0BF1AAF33AF5}"/>
              </a:ext>
            </a:extLst>
          </p:cNvPr>
          <p:cNvSpPr/>
          <p:nvPr/>
        </p:nvSpPr>
        <p:spPr>
          <a:xfrm>
            <a:off x="3291740" y="5137924"/>
            <a:ext cx="366701" cy="2387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sp>
        <p:nvSpPr>
          <p:cNvPr id="24" name="TextBox 23">
            <a:extLst>
              <a:ext uri="{FF2B5EF4-FFF2-40B4-BE49-F238E27FC236}">
                <a16:creationId xmlns:a16="http://schemas.microsoft.com/office/drawing/2014/main" id="{D2FDCDF7-B4BE-48EA-B736-6CAEFB04347B}"/>
              </a:ext>
            </a:extLst>
          </p:cNvPr>
          <p:cNvSpPr txBox="1"/>
          <p:nvPr/>
        </p:nvSpPr>
        <p:spPr>
          <a:xfrm>
            <a:off x="1060456" y="5850070"/>
            <a:ext cx="6767846" cy="369332"/>
          </a:xfrm>
          <a:prstGeom prst="rect">
            <a:avLst/>
          </a:prstGeom>
          <a:noFill/>
        </p:spPr>
        <p:txBody>
          <a:bodyPr wrap="square" rtlCol="0">
            <a:spAutoFit/>
          </a:bodyPr>
          <a:lstStyle/>
          <a:p>
            <a:r>
              <a:rPr lang="en-US" sz="900" i="1" dirty="0">
                <a:latin typeface="Calibri" panose="020F0502020204030204" pitchFamily="34" charset="0"/>
              </a:rPr>
              <a:t>Table 7 -the back transformed mean Hamilton depression score.</a:t>
            </a:r>
          </a:p>
          <a:p>
            <a:r>
              <a:rPr lang="en-US" sz="900" i="1" dirty="0"/>
              <a:t> </a:t>
            </a:r>
          </a:p>
        </p:txBody>
      </p:sp>
      <p:pic>
        <p:nvPicPr>
          <p:cNvPr id="15" name="Picture 14" descr="Graphical user interface, application, table&#10;&#10;Description automatically generated">
            <a:extLst>
              <a:ext uri="{FF2B5EF4-FFF2-40B4-BE49-F238E27FC236}">
                <a16:creationId xmlns:a16="http://schemas.microsoft.com/office/drawing/2014/main" id="{CA403CC3-CE6D-4F39-B4B5-80E48268ECA7}"/>
              </a:ext>
            </a:extLst>
          </p:cNvPr>
          <p:cNvPicPr>
            <a:picLocks noChangeAspect="1"/>
          </p:cNvPicPr>
          <p:nvPr/>
        </p:nvPicPr>
        <p:blipFill rotWithShape="1">
          <a:blip r:embed="rId3"/>
          <a:srcRect l="45041" t="57390" r="27110" b="17839"/>
          <a:stretch/>
        </p:blipFill>
        <p:spPr bwMode="auto">
          <a:xfrm>
            <a:off x="7652211" y="797534"/>
            <a:ext cx="3496739" cy="1684653"/>
          </a:xfrm>
          <a:prstGeom prst="rect">
            <a:avLst/>
          </a:prstGeom>
          <a:ln>
            <a:noFill/>
          </a:ln>
          <a:extLst>
            <a:ext uri="{53640926-AAD7-44D8-BBD7-CCE9431645EC}">
              <a14:shadowObscured xmlns:a14="http://schemas.microsoft.com/office/drawing/2010/main"/>
            </a:ext>
          </a:extLst>
        </p:spPr>
      </p:pic>
      <p:pic>
        <p:nvPicPr>
          <p:cNvPr id="19" name="Picture 18" descr="Graphical user interface, table&#10;&#10;Description automatically generated">
            <a:extLst>
              <a:ext uri="{FF2B5EF4-FFF2-40B4-BE49-F238E27FC236}">
                <a16:creationId xmlns:a16="http://schemas.microsoft.com/office/drawing/2014/main" id="{87D4F242-CCF5-4FC3-9CB8-66FFF5340704}"/>
              </a:ext>
            </a:extLst>
          </p:cNvPr>
          <p:cNvPicPr>
            <a:picLocks noChangeAspect="1"/>
          </p:cNvPicPr>
          <p:nvPr/>
        </p:nvPicPr>
        <p:blipFill rotWithShape="1">
          <a:blip r:embed="rId4"/>
          <a:srcRect l="45638" t="8409" r="27694" b="39661"/>
          <a:stretch/>
        </p:blipFill>
        <p:spPr bwMode="auto">
          <a:xfrm>
            <a:off x="8068308" y="2804846"/>
            <a:ext cx="2856801" cy="3013097"/>
          </a:xfrm>
          <a:prstGeom prst="rect">
            <a:avLst/>
          </a:prstGeom>
          <a:ln>
            <a:noFill/>
          </a:ln>
          <a:extLst>
            <a:ext uri="{53640926-AAD7-44D8-BBD7-CCE9431645EC}">
              <a14:shadowObscured xmlns:a14="http://schemas.microsoft.com/office/drawing/2010/main"/>
            </a:ext>
          </a:extLst>
        </p:spPr>
      </p:pic>
      <p:pic>
        <p:nvPicPr>
          <p:cNvPr id="21" name="Picture 20" descr="Table&#10;&#10;Description automatically generated">
            <a:extLst>
              <a:ext uri="{FF2B5EF4-FFF2-40B4-BE49-F238E27FC236}">
                <a16:creationId xmlns:a16="http://schemas.microsoft.com/office/drawing/2014/main" id="{30D3FF47-5630-497C-B85D-1888D9CAAEE9}"/>
              </a:ext>
            </a:extLst>
          </p:cNvPr>
          <p:cNvPicPr>
            <a:picLocks noChangeAspect="1"/>
          </p:cNvPicPr>
          <p:nvPr/>
        </p:nvPicPr>
        <p:blipFill rotWithShape="1">
          <a:blip r:embed="rId5"/>
          <a:srcRect l="35527" t="28403" r="17270" b="47037"/>
          <a:stretch/>
        </p:blipFill>
        <p:spPr bwMode="auto">
          <a:xfrm>
            <a:off x="764561" y="3640544"/>
            <a:ext cx="7063741" cy="2177399"/>
          </a:xfrm>
          <a:prstGeom prst="rect">
            <a:avLst/>
          </a:prstGeom>
          <a:ln>
            <a:noFill/>
          </a:ln>
          <a:extLst>
            <a:ext uri="{53640926-AAD7-44D8-BBD7-CCE9431645EC}">
              <a14:shadowObscured xmlns:a14="http://schemas.microsoft.com/office/drawing/2010/main"/>
            </a:ext>
          </a:extLst>
        </p:spPr>
      </p:pic>
      <p:sp>
        <p:nvSpPr>
          <p:cNvPr id="18" name="Rectangle 17">
            <a:extLst>
              <a:ext uri="{FF2B5EF4-FFF2-40B4-BE49-F238E27FC236}">
                <a16:creationId xmlns:a16="http://schemas.microsoft.com/office/drawing/2014/main" id="{F7D55FC3-F2D9-4947-8EBF-4BBB55AFC568}"/>
              </a:ext>
            </a:extLst>
          </p:cNvPr>
          <p:cNvSpPr/>
          <p:nvPr/>
        </p:nvSpPr>
        <p:spPr>
          <a:xfrm>
            <a:off x="476435" y="868998"/>
            <a:ext cx="7013974" cy="3642407"/>
          </a:xfrm>
          <a:prstGeom prst="rect">
            <a:avLst/>
          </a:prstGeom>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400" dirty="0">
                <a:latin typeface="Calibri" panose="020F0502020204030204" pitchFamily="34" charset="0"/>
              </a:rPr>
              <a:t>We selected the Race variable a priori to include into the model. Now our model has Race, MAR_STAT and Gender variable.</a:t>
            </a:r>
            <a:endParaRPr lang="en-US" sz="1400" dirty="0">
              <a:effectLst/>
              <a:latin typeface="Calibri" panose="020F0502020204030204" pitchFamily="34" charset="0"/>
              <a:ea typeface="Calibri" panose="020F0502020204030204" pitchFamily="34" charset="0"/>
            </a:endParaRPr>
          </a:p>
          <a:p>
            <a:pPr marL="285750" indent="-285750">
              <a:lnSpc>
                <a:spcPct val="107000"/>
              </a:lnSpc>
              <a:buFont typeface="Arial" panose="020B0604020202020204" pitchFamily="34" charset="0"/>
              <a:buChar char="•"/>
              <a:tabLst>
                <a:tab pos="457200" algn="l"/>
              </a:tabLst>
            </a:pPr>
            <a:r>
              <a:rPr lang="en-US" sz="1400" dirty="0">
                <a:latin typeface="Calibri" panose="020F0502020204030204" pitchFamily="34" charset="0"/>
              </a:rPr>
              <a:t>Output from ANCOVA:</a:t>
            </a:r>
          </a:p>
          <a:p>
            <a:pPr marL="742950" lvl="1" indent="-285750">
              <a:lnSpc>
                <a:spcPct val="107000"/>
              </a:lnSpc>
              <a:buFont typeface="+mj-lt"/>
              <a:buAutoNum type="arabicPeriod"/>
            </a:pPr>
            <a:r>
              <a:rPr lang="en-US" sz="1400" dirty="0">
                <a:latin typeface="Calibri" panose="020F0502020204030204" pitchFamily="34" charset="0"/>
              </a:rPr>
              <a:t>The interaction between the Race , marital status and Gender is NOT significant(0.7041) which </a:t>
            </a:r>
            <a:r>
              <a:rPr lang="en-US" sz="1400" b="1" dirty="0">
                <a:latin typeface="Calibri" panose="020F0502020204030204" pitchFamily="34" charset="0"/>
              </a:rPr>
              <a:t>means on average difference in SIGHD17 score on the square root scale varying as a function of Gender (Male and female) over Marital status (married and living alone) does not varies differential across different level of RACE groups (after taking covariate into account). (Table5)</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The two-way interaction between race and gender is significant. </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Looking at the Pairwise comparison. we see that the none of the groups are significant different from each other.</a:t>
            </a:r>
          </a:p>
          <a:p>
            <a:pPr marL="285750" indent="-285750">
              <a:lnSpc>
                <a:spcPct val="107000"/>
              </a:lnSpc>
              <a:buFont typeface="Arial" panose="020B0604020202020204" pitchFamily="34" charset="0"/>
              <a:buChar char="•"/>
              <a:tabLst>
                <a:tab pos="457200" algn="l"/>
              </a:tabLst>
            </a:pPr>
            <a:endParaRPr lang="en-US" sz="1400" dirty="0">
              <a:latin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725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54409"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Three Way Interaction (Cross Sectional Analysis at Month 6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476434" y="868998"/>
            <a:ext cx="6234759" cy="3642407"/>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latin typeface="Calibri" panose="020F0502020204030204" pitchFamily="34" charset="0"/>
                <a:ea typeface="Calibri" panose="020F0502020204030204" pitchFamily="34" charset="0"/>
              </a:rPr>
              <a:t>Various contrasts are performed which concludes that:</a:t>
            </a:r>
          </a:p>
          <a:p>
            <a:pPr marR="0" lvl="0">
              <a:lnSpc>
                <a:spcPct val="107000"/>
              </a:lnSpc>
              <a:spcBef>
                <a:spcPts val="0"/>
              </a:spcBef>
              <a:spcAft>
                <a:spcPts val="0"/>
              </a:spcAft>
              <a:tabLst>
                <a:tab pos="457200" algn="l"/>
              </a:tabLst>
            </a:pPr>
            <a:r>
              <a:rPr lang="en-US" sz="1400" dirty="0">
                <a:latin typeface="Calibri" panose="020F0502020204030204" pitchFamily="34" charset="0"/>
                <a:ea typeface="Calibri" panose="020F0502020204030204" pitchFamily="34" charset="0"/>
              </a:rPr>
              <a:t> </a:t>
            </a:r>
          </a:p>
          <a:p>
            <a:pPr marL="342900" marR="0" lvl="0" indent="-342900">
              <a:lnSpc>
                <a:spcPct val="107000"/>
              </a:lnSpc>
              <a:spcBef>
                <a:spcPts val="0"/>
              </a:spcBef>
              <a:spcAft>
                <a:spcPts val="0"/>
              </a:spcAft>
              <a:buFont typeface="+mj-lt"/>
              <a:buAutoNum type="arabicPeriod"/>
            </a:pPr>
            <a:r>
              <a:rPr lang="en-US" sz="1400" dirty="0">
                <a:latin typeface="Calibri" panose="020F0502020204030204" pitchFamily="34" charset="0"/>
                <a:cs typeface="Calibri" panose="020F0502020204030204" pitchFamily="34" charset="0"/>
              </a:rPr>
              <a:t>There is NO significant difference in the male and female of the Non-Caucasian race and are living alone.</a:t>
            </a:r>
          </a:p>
          <a:p>
            <a:pPr marL="342900" indent="-342900">
              <a:lnSpc>
                <a:spcPct val="107000"/>
              </a:lnSpc>
              <a:buFont typeface="+mj-lt"/>
              <a:buAutoNum type="arabicPeriod"/>
            </a:pPr>
            <a:r>
              <a:rPr lang="en-US" sz="1400" dirty="0">
                <a:latin typeface="Calibri" panose="020F0502020204030204" pitchFamily="34" charset="0"/>
                <a:cs typeface="Calibri" panose="020F0502020204030204" pitchFamily="34" charset="0"/>
              </a:rPr>
              <a:t>There is NO significant difference in the male and female of the Non-Caucasian race and are Married.</a:t>
            </a:r>
          </a:p>
          <a:p>
            <a:pPr marL="342900" marR="0" lvl="0" indent="-342900">
              <a:lnSpc>
                <a:spcPct val="107000"/>
              </a:lnSpc>
              <a:spcBef>
                <a:spcPts val="0"/>
              </a:spcBef>
              <a:spcAft>
                <a:spcPts val="0"/>
              </a:spcAft>
              <a:buFont typeface="+mj-lt"/>
              <a:buAutoNum type="arabicPeriod"/>
            </a:pPr>
            <a:r>
              <a:rPr lang="en-US" sz="1400" dirty="0">
                <a:latin typeface="Calibri" panose="020F0502020204030204" pitchFamily="34" charset="0"/>
                <a:cs typeface="Calibri" panose="020F0502020204030204" pitchFamily="34" charset="0"/>
              </a:rPr>
              <a:t>There is NO significant difference in the male and female of the Caucasian race and are living alone.</a:t>
            </a:r>
          </a:p>
          <a:p>
            <a:pPr marL="342900" indent="-342900">
              <a:lnSpc>
                <a:spcPct val="107000"/>
              </a:lnSpc>
              <a:buFont typeface="+mj-lt"/>
              <a:buAutoNum type="arabicPeriod"/>
            </a:pPr>
            <a:r>
              <a:rPr lang="en-US" sz="1400" dirty="0">
                <a:latin typeface="Calibri" panose="020F0502020204030204" pitchFamily="34" charset="0"/>
                <a:cs typeface="Calibri" panose="020F0502020204030204" pitchFamily="34" charset="0"/>
              </a:rPr>
              <a:t>There is NO significant difference in the male and female of the Caucasian race and are Married.</a:t>
            </a:r>
          </a:p>
          <a:p>
            <a:pPr>
              <a:lnSpc>
                <a:spcPct val="107000"/>
              </a:lnSpc>
              <a:spcAft>
                <a:spcPts val="800"/>
              </a:spcAft>
            </a:pPr>
            <a:endParaRPr lang="en-US" sz="1400" dirty="0">
              <a:latin typeface="Calibri" panose="020F0502020204030204" pitchFamily="34" charset="0"/>
              <a:cs typeface="Calibri" panose="020F0502020204030204" pitchFamily="34" charset="0"/>
            </a:endParaRPr>
          </a:p>
          <a:p>
            <a:pPr marL="285750" indent="-285750">
              <a:lnSpc>
                <a:spcPct val="107000"/>
              </a:lnSpc>
              <a:buFont typeface="Arial" panose="020B0604020202020204" pitchFamily="34" charset="0"/>
              <a:buChar char="•"/>
              <a:tabLst>
                <a:tab pos="457200" algn="l"/>
              </a:tabLst>
            </a:pPr>
            <a:endParaRPr lang="en-US" sz="1400" dirty="0">
              <a:latin typeface="Calibri" panose="020F0502020204030204" pitchFamily="34" charset="0"/>
              <a:cs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9" name="Picture 8" descr="Graphical user interface, table&#10;&#10;Description automatically generated">
            <a:extLst>
              <a:ext uri="{FF2B5EF4-FFF2-40B4-BE49-F238E27FC236}">
                <a16:creationId xmlns:a16="http://schemas.microsoft.com/office/drawing/2014/main" id="{7FD21A94-688F-4710-B9DE-29CB573FCE8E}"/>
              </a:ext>
            </a:extLst>
          </p:cNvPr>
          <p:cNvPicPr>
            <a:picLocks noChangeAspect="1"/>
          </p:cNvPicPr>
          <p:nvPr/>
        </p:nvPicPr>
        <p:blipFill rotWithShape="1">
          <a:blip r:embed="rId3"/>
          <a:srcRect l="45370" t="42532" r="27213" b="44406"/>
          <a:stretch/>
        </p:blipFill>
        <p:spPr bwMode="auto">
          <a:xfrm>
            <a:off x="7039539" y="1166801"/>
            <a:ext cx="4792304" cy="1236722"/>
          </a:xfrm>
          <a:prstGeom prst="rect">
            <a:avLst/>
          </a:prstGeom>
          <a:ln>
            <a:noFill/>
          </a:ln>
          <a:extLst>
            <a:ext uri="{53640926-AAD7-44D8-BBD7-CCE9431645EC}">
              <a14:shadowObscured xmlns:a14="http://schemas.microsoft.com/office/drawing/2010/main"/>
            </a:ext>
          </a:extLst>
        </p:spPr>
      </p:pic>
      <p:pic>
        <p:nvPicPr>
          <p:cNvPr id="12" name="Picture 11" descr="Table&#10;&#10;Description automatically generated">
            <a:extLst>
              <a:ext uri="{FF2B5EF4-FFF2-40B4-BE49-F238E27FC236}">
                <a16:creationId xmlns:a16="http://schemas.microsoft.com/office/drawing/2014/main" id="{DD49D9E1-D1ED-491B-988C-E050B8661316}"/>
              </a:ext>
            </a:extLst>
          </p:cNvPr>
          <p:cNvPicPr>
            <a:picLocks noChangeAspect="1"/>
          </p:cNvPicPr>
          <p:nvPr/>
        </p:nvPicPr>
        <p:blipFill rotWithShape="1">
          <a:blip r:embed="rId4"/>
          <a:srcRect l="39702" t="56466" r="21649" b="10528"/>
          <a:stretch/>
        </p:blipFill>
        <p:spPr bwMode="auto">
          <a:xfrm>
            <a:off x="6658552" y="2585886"/>
            <a:ext cx="5349237" cy="2706333"/>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E8C3D0CF-6F0F-48E0-AD8A-896AB680DAA6}"/>
              </a:ext>
            </a:extLst>
          </p:cNvPr>
          <p:cNvSpPr txBox="1"/>
          <p:nvPr/>
        </p:nvSpPr>
        <p:spPr>
          <a:xfrm>
            <a:off x="346229" y="3752188"/>
            <a:ext cx="6094520" cy="671915"/>
          </a:xfrm>
          <a:prstGeom prst="rect">
            <a:avLst/>
          </a:prstGeom>
          <a:solidFill>
            <a:schemeClr val="accent4">
              <a:lumMod val="60000"/>
              <a:lumOff val="40000"/>
            </a:schemeClr>
          </a:solidFill>
        </p:spPr>
        <p:txBody>
          <a:bodyPr wrap="square">
            <a:spAutoFit/>
          </a:bodyPr>
          <a:lstStyle/>
          <a:p>
            <a:pPr>
              <a:lnSpc>
                <a:spcPct val="107000"/>
              </a:lnSpc>
              <a:spcAft>
                <a:spcPts val="800"/>
              </a:spcAft>
            </a:pPr>
            <a:r>
              <a:rPr lang="en-US" sz="1800" b="1" dirty="0">
                <a:latin typeface="Calibri" panose="020F0502020204030204" pitchFamily="34" charset="0"/>
                <a:cs typeface="Calibri" panose="020F0502020204030204" pitchFamily="34" charset="0"/>
              </a:rPr>
              <a:t>Conclusion: None of the groups are significant different from one another.</a:t>
            </a:r>
          </a:p>
        </p:txBody>
      </p:sp>
    </p:spTree>
    <p:extLst>
      <p:ext uri="{BB962C8B-B14F-4D97-AF65-F5344CB8AC3E}">
        <p14:creationId xmlns:p14="http://schemas.microsoft.com/office/powerpoint/2010/main" val="302041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7523150"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Comparison between Month 3 and Month 6 of Treatment</a:t>
            </a: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graphicFrame>
        <p:nvGraphicFramePr>
          <p:cNvPr id="2" name="Table 2">
            <a:extLst>
              <a:ext uri="{FF2B5EF4-FFF2-40B4-BE49-F238E27FC236}">
                <a16:creationId xmlns:a16="http://schemas.microsoft.com/office/drawing/2014/main" id="{7E550073-F09A-4C26-926F-FF160E5D8C3D}"/>
              </a:ext>
            </a:extLst>
          </p:cNvPr>
          <p:cNvGraphicFramePr>
            <a:graphicFrameLocks noGrp="1"/>
          </p:cNvGraphicFramePr>
          <p:nvPr>
            <p:extLst>
              <p:ext uri="{D42A27DB-BD31-4B8C-83A1-F6EECF244321}">
                <p14:modId xmlns:p14="http://schemas.microsoft.com/office/powerpoint/2010/main" val="3855514395"/>
              </p:ext>
            </p:extLst>
          </p:nvPr>
        </p:nvGraphicFramePr>
        <p:xfrm>
          <a:off x="257452" y="990983"/>
          <a:ext cx="11750337" cy="4995505"/>
        </p:xfrm>
        <a:graphic>
          <a:graphicData uri="http://schemas.openxmlformats.org/drawingml/2006/table">
            <a:tbl>
              <a:tblPr firstRow="1" bandRow="1">
                <a:tableStyleId>{74C1A8A3-306A-4EB7-A6B1-4F7E0EB9C5D6}</a:tableStyleId>
              </a:tblPr>
              <a:tblGrid>
                <a:gridCol w="1139991">
                  <a:extLst>
                    <a:ext uri="{9D8B030D-6E8A-4147-A177-3AD203B41FA5}">
                      <a16:colId xmlns:a16="http://schemas.microsoft.com/office/drawing/2014/main" val="3350856682"/>
                    </a:ext>
                  </a:extLst>
                </a:gridCol>
                <a:gridCol w="1315474">
                  <a:extLst>
                    <a:ext uri="{9D8B030D-6E8A-4147-A177-3AD203B41FA5}">
                      <a16:colId xmlns:a16="http://schemas.microsoft.com/office/drawing/2014/main" val="451476398"/>
                    </a:ext>
                  </a:extLst>
                </a:gridCol>
                <a:gridCol w="4309320">
                  <a:extLst>
                    <a:ext uri="{9D8B030D-6E8A-4147-A177-3AD203B41FA5}">
                      <a16:colId xmlns:a16="http://schemas.microsoft.com/office/drawing/2014/main" val="1057295690"/>
                    </a:ext>
                  </a:extLst>
                </a:gridCol>
                <a:gridCol w="4985552">
                  <a:extLst>
                    <a:ext uri="{9D8B030D-6E8A-4147-A177-3AD203B41FA5}">
                      <a16:colId xmlns:a16="http://schemas.microsoft.com/office/drawing/2014/main" val="3394978180"/>
                    </a:ext>
                  </a:extLst>
                </a:gridCol>
              </a:tblGrid>
              <a:tr h="511768">
                <a:tc>
                  <a:txBody>
                    <a:bodyPr/>
                    <a:lstStyle/>
                    <a:p>
                      <a:endParaRPr lang="en-US" dirty="0"/>
                    </a:p>
                  </a:txBody>
                  <a:tcPr>
                    <a:noFill/>
                  </a:tcPr>
                </a:tc>
                <a:tc>
                  <a:txBody>
                    <a:bodyPr/>
                    <a:lstStyle/>
                    <a:p>
                      <a:pPr algn="ctr"/>
                      <a:r>
                        <a:rPr lang="en-US" dirty="0"/>
                        <a:t>Treatment Effects</a:t>
                      </a:r>
                    </a:p>
                  </a:txBody>
                  <a:tcPr anchor="ctr"/>
                </a:tc>
                <a:tc>
                  <a:txBody>
                    <a:bodyPr/>
                    <a:lstStyle/>
                    <a:p>
                      <a:pPr algn="ctr"/>
                      <a:r>
                        <a:rPr lang="en-US" sz="1800" b="1" dirty="0">
                          <a:latin typeface="Calibri" panose="020F0502020204030204" pitchFamily="34" charset="0"/>
                          <a:cs typeface="Calibri" panose="020F0502020204030204" pitchFamily="34" charset="0"/>
                        </a:rPr>
                        <a:t>Marital Status and Gender </a:t>
                      </a:r>
                      <a:endParaRPr lang="en-US" dirty="0"/>
                    </a:p>
                  </a:txBody>
                  <a:tcPr anchor="ctr"/>
                </a:tc>
                <a:tc>
                  <a:txBody>
                    <a:bodyPr/>
                    <a:lstStyle/>
                    <a:p>
                      <a:pPr algn="ctr"/>
                      <a:r>
                        <a:rPr lang="en-US" sz="1800" b="1" dirty="0">
                          <a:latin typeface="Calibri" panose="020F0502020204030204" pitchFamily="34" charset="0"/>
                          <a:cs typeface="Calibri" panose="020F0502020204030204" pitchFamily="34" charset="0"/>
                        </a:rPr>
                        <a:t>Marital Status, Race and Gender </a:t>
                      </a:r>
                      <a:endParaRPr lang="en-US" dirty="0"/>
                    </a:p>
                  </a:txBody>
                  <a:tcPr anchor="ctr"/>
                </a:tc>
                <a:extLst>
                  <a:ext uri="{0D108BD9-81ED-4DB2-BD59-A6C34878D82A}">
                    <a16:rowId xmlns:a16="http://schemas.microsoft.com/office/drawing/2014/main" val="4198324985"/>
                  </a:ext>
                </a:extLst>
              </a:tr>
              <a:tr h="1979885">
                <a:tc>
                  <a:txBody>
                    <a:bodyPr/>
                    <a:lstStyle/>
                    <a:p>
                      <a:r>
                        <a:rPr lang="en-US" b="1" i="1" dirty="0"/>
                        <a:t>Month 3</a:t>
                      </a:r>
                    </a:p>
                  </a:txBody>
                  <a:tcPr anchor="ctr">
                    <a:lnB w="12700" cap="flat" cmpd="sng" algn="ctr">
                      <a:solidFill>
                        <a:schemeClr val="bg1">
                          <a:lumMod val="75000"/>
                        </a:schemeClr>
                      </a:solidFill>
                      <a:prstDash val="sysDot"/>
                      <a:round/>
                      <a:headEnd type="none" w="med" len="med"/>
                      <a:tailEnd type="none" w="med" len="med"/>
                    </a:lnB>
                    <a:solidFill>
                      <a:schemeClr val="bg1">
                        <a:lumMod val="95000"/>
                      </a:schemeClr>
                    </a:solidFill>
                  </a:tcPr>
                </a:tc>
                <a:tc>
                  <a:txBody>
                    <a:bodyPr/>
                    <a:lstStyle/>
                    <a:p>
                      <a:r>
                        <a:rPr lang="en-US" sz="1400" kern="1200" dirty="0">
                          <a:solidFill>
                            <a:schemeClr val="dk1"/>
                          </a:solidFill>
                          <a:latin typeface="Calibri" panose="020F0502020204030204" pitchFamily="34" charset="0"/>
                          <a:ea typeface="+mn-ea"/>
                          <a:cs typeface="+mn-cs"/>
                        </a:rPr>
                        <a:t>None of the Treatment effect is significant different from each other.</a:t>
                      </a:r>
                    </a:p>
                  </a:txBody>
                  <a:tcPr anchor="ctr">
                    <a:lnR w="12700" cap="flat" cmpd="sng" algn="ctr">
                      <a:solidFill>
                        <a:schemeClr val="bg1">
                          <a:lumMod val="75000"/>
                        </a:schemeClr>
                      </a:solidFill>
                      <a:prstDash val="sysDot"/>
                      <a:round/>
                      <a:headEnd type="none" w="med" len="med"/>
                      <a:tailEnd type="none" w="med" len="med"/>
                    </a:lnR>
                    <a:lnB w="12700" cap="flat" cmpd="sng" algn="ctr">
                      <a:solidFill>
                        <a:schemeClr val="bg1">
                          <a:lumMod val="75000"/>
                        </a:schemeClr>
                      </a:solidFill>
                      <a:prstDash val="sysDot"/>
                      <a:round/>
                      <a:headEnd type="none" w="med" len="med"/>
                      <a:tailEnd type="none" w="med" len="med"/>
                    </a:lnB>
                    <a:noFill/>
                  </a:tcPr>
                </a:tc>
                <a:tc>
                  <a:txBody>
                    <a:bodyPr/>
                    <a:lstStyle/>
                    <a:p>
                      <a:pPr marL="800100" marR="0" lvl="1" indent="-34290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The two-way interaction between the gender and marital status is NOT significant .</a:t>
                      </a:r>
                    </a:p>
                    <a:p>
                      <a:pPr marL="800100" marR="0" lvl="1" indent="-34290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There is main effect due to the gender term. However, the Marital Status is not significant </a:t>
                      </a:r>
                    </a:p>
                    <a:p>
                      <a:pPr marL="800100" marR="0" lvl="1" indent="-34290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The Married/Cohabiting Male are significantly different from the others with the lowest depression score.</a:t>
                      </a:r>
                    </a:p>
                  </a:txBody>
                  <a:tcPr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B w="12700" cap="flat" cmpd="sng" algn="ctr">
                      <a:solidFill>
                        <a:schemeClr val="bg1">
                          <a:lumMod val="75000"/>
                        </a:schemeClr>
                      </a:solidFill>
                      <a:prstDash val="sysDot"/>
                      <a:round/>
                      <a:headEnd type="none" w="med" len="med"/>
                      <a:tailEnd type="none" w="med" len="med"/>
                    </a:lnB>
                    <a:noFill/>
                  </a:tcPr>
                </a:tc>
                <a:tc>
                  <a:txBody>
                    <a:bodyPr/>
                    <a:lstStyle/>
                    <a:p>
                      <a:pPr marL="742950" lvl="1" indent="-285750">
                        <a:lnSpc>
                          <a:spcPct val="107000"/>
                        </a:lnSpc>
                        <a:buFont typeface="Arial" panose="020B0604020202020204" pitchFamily="34" charset="0"/>
                        <a:buChar char="•"/>
                      </a:pPr>
                      <a:r>
                        <a:rPr lang="en-US" sz="1400" dirty="0">
                          <a:latin typeface="Calibri" panose="020F0502020204030204" pitchFamily="34" charset="0"/>
                        </a:rPr>
                        <a:t>The interaction between the Race , marital status and Gender is NOT significant which means on average difference in SIGHD17 score on the square root scale varying as a function of Gender (Male and female) over Marital status (married and living alone) does not varies differential across different level of RACE groups .</a:t>
                      </a:r>
                    </a:p>
                    <a:p>
                      <a:pPr marL="742950" lvl="1" indent="-285750">
                        <a:lnSpc>
                          <a:spcPct val="107000"/>
                        </a:lnSpc>
                        <a:buFont typeface="Arial" panose="020B0604020202020204" pitchFamily="34" charset="0"/>
                        <a:buChar char="•"/>
                      </a:pPr>
                      <a:r>
                        <a:rPr lang="en-US" sz="1400" dirty="0">
                          <a:latin typeface="Calibri" panose="020F0502020204030204" pitchFamily="34" charset="0"/>
                        </a:rPr>
                        <a:t>We see that the Caucasian Females who are living alone have the highest depression score followed by the Caucasian Married Females.</a:t>
                      </a:r>
                    </a:p>
                    <a:p>
                      <a:endParaRPr lang="en-US" dirty="0"/>
                    </a:p>
                  </a:txBody>
                  <a:tcPr anchor="ctr">
                    <a:lnL w="12700" cap="flat" cmpd="sng" algn="ctr">
                      <a:solidFill>
                        <a:schemeClr val="bg1">
                          <a:lumMod val="75000"/>
                        </a:schemeClr>
                      </a:solidFill>
                      <a:prstDash val="sysDot"/>
                      <a:round/>
                      <a:headEnd type="none" w="med" len="med"/>
                      <a:tailEnd type="none" w="med" len="med"/>
                    </a:lnL>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3124520248"/>
                  </a:ext>
                </a:extLst>
              </a:tr>
              <a:tr h="1935122">
                <a:tc>
                  <a:txBody>
                    <a:bodyPr/>
                    <a:lstStyle/>
                    <a:p>
                      <a:r>
                        <a:rPr lang="en-US" b="1" i="1" dirty="0"/>
                        <a:t>Month 6 </a:t>
                      </a:r>
                    </a:p>
                  </a:txBody>
                  <a:tcPr anchor="ctr">
                    <a:lnT w="12700" cap="flat" cmpd="sng" algn="ctr">
                      <a:solidFill>
                        <a:schemeClr val="bg1">
                          <a:lumMod val="75000"/>
                        </a:schemeClr>
                      </a:solidFill>
                      <a:prstDash val="sysDot"/>
                      <a:round/>
                      <a:headEnd type="none" w="med" len="med"/>
                      <a:tailEnd type="none" w="med" len="med"/>
                    </a:lnT>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Calibri" panose="020F0502020204030204" pitchFamily="34" charset="0"/>
                          <a:ea typeface="+mn-ea"/>
                          <a:cs typeface="+mn-cs"/>
                        </a:rPr>
                        <a:t>None of the Treatment effect is significant different from each other.</a:t>
                      </a:r>
                    </a:p>
                    <a:p>
                      <a:endParaRPr lang="en-US" dirty="0"/>
                    </a:p>
                  </a:txBody>
                  <a:tcPr anchor="ctr">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noFill/>
                  </a:tcPr>
                </a:tc>
                <a:tc>
                  <a:txBody>
                    <a:bodyPr/>
                    <a:lstStyle/>
                    <a:p>
                      <a:pPr marL="742950" marR="0" lvl="1" indent="-28575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The interaction between the gender and marital status is NOT significant .</a:t>
                      </a:r>
                    </a:p>
                    <a:p>
                      <a:pPr marL="742950" marR="0" lvl="1" indent="-28575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There is NO main effect due to the gender term and Marital Status .</a:t>
                      </a:r>
                    </a:p>
                    <a:p>
                      <a:pPr marL="742950" marR="0" lvl="1" indent="-285750">
                        <a:lnSpc>
                          <a:spcPct val="107000"/>
                        </a:lnSpc>
                        <a:spcBef>
                          <a:spcPts val="0"/>
                        </a:spcBef>
                        <a:spcAft>
                          <a:spcPts val="0"/>
                        </a:spcAft>
                        <a:buFont typeface="Arial" panose="020B0604020202020204" pitchFamily="34" charset="0"/>
                        <a:buChar char="•"/>
                      </a:pPr>
                      <a:r>
                        <a:rPr lang="en-US" sz="1400" dirty="0">
                          <a:latin typeface="Calibri" panose="020F0502020204030204" pitchFamily="34" charset="0"/>
                        </a:rPr>
                        <a:t>None of the Pairwise comparison is significant different from one another.</a:t>
                      </a:r>
                      <a:endParaRPr lang="en-US" sz="1400" dirty="0">
                        <a:latin typeface="Calibri" panose="020F0502020204030204" pitchFamily="34" charset="0"/>
                        <a:cs typeface="Calibri" panose="020F0502020204030204" pitchFamily="34" charset="0"/>
                      </a:endParaRPr>
                    </a:p>
                    <a:p>
                      <a:endParaRPr lang="en-US" dirty="0"/>
                    </a:p>
                  </a:txBody>
                  <a:tcPr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noFill/>
                  </a:tcPr>
                </a:tc>
                <a:tc>
                  <a:txBody>
                    <a:bodyPr/>
                    <a:lstStyle/>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a:latin typeface="Calibri" panose="020F0502020204030204" pitchFamily="34" charset="0"/>
                        </a:rPr>
                        <a:t>The interaction between the Race , marital status and Gender is NOT significant .</a:t>
                      </a: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lang="en-US" sz="1400" kern="1200" dirty="0">
                        <a:solidFill>
                          <a:schemeClr val="dk1"/>
                        </a:solidFill>
                        <a:latin typeface="Calibri" panose="020F0502020204030204" pitchFamily="34" charset="0"/>
                        <a:ea typeface="+mn-ea"/>
                        <a:cs typeface="+mn-cs"/>
                      </a:endParaRPr>
                    </a:p>
                    <a:p>
                      <a:pPr marL="800100" marR="0" lvl="1"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Calibri" panose="020F0502020204030204" pitchFamily="34" charset="0"/>
                          <a:ea typeface="+mn-ea"/>
                          <a:cs typeface="+mn-cs"/>
                        </a:rPr>
                        <a:t>The Pairwise comparison is NOT significant different from one another.</a:t>
                      </a:r>
                    </a:p>
                    <a:p>
                      <a:endParaRPr lang="en-US" dirty="0"/>
                    </a:p>
                  </a:txBody>
                  <a:tcPr anchor="ctr">
                    <a:lnL w="12700" cap="flat" cmpd="sng" algn="ctr">
                      <a:solidFill>
                        <a:schemeClr val="bg1">
                          <a:lumMod val="75000"/>
                        </a:schemeClr>
                      </a:solidFill>
                      <a:prstDash val="sysDot"/>
                      <a:round/>
                      <a:headEnd type="none" w="med" len="med"/>
                      <a:tailEnd type="none" w="med" len="med"/>
                    </a:lnL>
                    <a:lnT w="12700" cap="flat" cmpd="sng" algn="ctr">
                      <a:solidFill>
                        <a:schemeClr val="bg1">
                          <a:lumMod val="75000"/>
                        </a:schemeClr>
                      </a:solidFill>
                      <a:prstDash val="sysDot"/>
                      <a:round/>
                      <a:headEnd type="none" w="med" len="med"/>
                      <a:tailEnd type="none" w="med" len="med"/>
                    </a:lnT>
                    <a:noFill/>
                  </a:tcPr>
                </a:tc>
                <a:extLst>
                  <a:ext uri="{0D108BD9-81ED-4DB2-BD59-A6C34878D82A}">
                    <a16:rowId xmlns:a16="http://schemas.microsoft.com/office/drawing/2014/main" val="992482411"/>
                  </a:ext>
                </a:extLst>
              </a:tr>
            </a:tbl>
          </a:graphicData>
        </a:graphic>
      </p:graphicFrame>
    </p:spTree>
    <p:extLst>
      <p:ext uri="{BB962C8B-B14F-4D97-AF65-F5344CB8AC3E}">
        <p14:creationId xmlns:p14="http://schemas.microsoft.com/office/powerpoint/2010/main" val="355274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CC1CCE42-1F67-4E65-B5EE-6E7E22C90FB1}"/>
              </a:ext>
            </a:extLst>
          </p:cNvPr>
          <p:cNvSpPr txBox="1"/>
          <p:nvPr/>
        </p:nvSpPr>
        <p:spPr>
          <a:xfrm>
            <a:off x="346229" y="221939"/>
            <a:ext cx="991425" cy="400110"/>
          </a:xfrm>
          <a:prstGeom prst="rect">
            <a:avLst/>
          </a:prstGeom>
          <a:noFill/>
        </p:spPr>
        <p:txBody>
          <a:bodyPr wrap="none" rtlCol="0">
            <a:spAutoFit/>
          </a:bodyPr>
          <a:lstStyle/>
          <a:p>
            <a:r>
              <a:rPr lang="en-US" sz="2000" b="1" dirty="0">
                <a:solidFill>
                  <a:schemeClr val="tx1">
                    <a:lumMod val="50000"/>
                    <a:lumOff val="50000"/>
                  </a:schemeClr>
                </a:solidFill>
              </a:rPr>
              <a:t>Agenda</a:t>
            </a:r>
          </a:p>
        </p:txBody>
      </p:sp>
      <p:cxnSp>
        <p:nvCxnSpPr>
          <p:cNvPr id="8" name="Straight Connector 7">
            <a:extLst>
              <a:ext uri="{FF2B5EF4-FFF2-40B4-BE49-F238E27FC236}">
                <a16:creationId xmlns:a16="http://schemas.microsoft.com/office/drawing/2014/main" id="{E8EE0D69-81EC-4E1D-8F2B-67D6C5C9FF78}"/>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3D1A25F-32D3-4F51-B795-C0EE2491F211}"/>
              </a:ext>
            </a:extLst>
          </p:cNvPr>
          <p:cNvSpPr txBox="1"/>
          <p:nvPr/>
        </p:nvSpPr>
        <p:spPr>
          <a:xfrm>
            <a:off x="1026184" y="1245839"/>
            <a:ext cx="10515599" cy="2977995"/>
          </a:xfrm>
          <a:prstGeom prst="rect">
            <a:avLst/>
          </a:prstGeom>
          <a:noFill/>
        </p:spPr>
        <p:txBody>
          <a:bodyPr wrap="square" rtlCol="0">
            <a:spAutoFit/>
          </a:bodyPr>
          <a:lstStyle/>
          <a:p>
            <a:pPr marL="342900" indent="-342900">
              <a:lnSpc>
                <a:spcPct val="200000"/>
              </a:lnSpc>
              <a:buFont typeface="+mj-lt"/>
              <a:buAutoNum type="arabicPeriod"/>
            </a:pPr>
            <a:r>
              <a:rPr lang="en-US" sz="1600" b="1" dirty="0">
                <a:solidFill>
                  <a:schemeClr val="tx1">
                    <a:lumMod val="50000"/>
                    <a:lumOff val="50000"/>
                  </a:schemeClr>
                </a:solidFill>
              </a:rPr>
              <a:t>Introduction</a:t>
            </a:r>
          </a:p>
          <a:p>
            <a:pPr marL="342900" indent="-342900">
              <a:lnSpc>
                <a:spcPct val="200000"/>
              </a:lnSpc>
              <a:buFont typeface="+mj-lt"/>
              <a:buAutoNum type="arabicPeriod"/>
            </a:pPr>
            <a:r>
              <a:rPr lang="en-US" sz="1600" b="1" dirty="0">
                <a:solidFill>
                  <a:schemeClr val="tx1">
                    <a:lumMod val="50000"/>
                    <a:lumOff val="50000"/>
                  </a:schemeClr>
                </a:solidFill>
              </a:rPr>
              <a:t>Data Understanding</a:t>
            </a:r>
          </a:p>
          <a:p>
            <a:pPr marL="342900" indent="-342900">
              <a:lnSpc>
                <a:spcPct val="200000"/>
              </a:lnSpc>
              <a:buFont typeface="+mj-lt"/>
              <a:buAutoNum type="arabicPeriod"/>
            </a:pPr>
            <a:r>
              <a:rPr lang="en-US" sz="1600" b="1" dirty="0">
                <a:solidFill>
                  <a:schemeClr val="tx1">
                    <a:lumMod val="50000"/>
                    <a:lumOff val="50000"/>
                  </a:schemeClr>
                </a:solidFill>
              </a:rPr>
              <a:t>Model Development</a:t>
            </a:r>
          </a:p>
          <a:p>
            <a:pPr marL="342900" indent="-342900">
              <a:lnSpc>
                <a:spcPct val="200000"/>
              </a:lnSpc>
              <a:buFont typeface="+mj-lt"/>
              <a:buAutoNum type="arabicPeriod"/>
            </a:pPr>
            <a:r>
              <a:rPr lang="en-US" sz="1600" b="1" dirty="0">
                <a:solidFill>
                  <a:schemeClr val="tx1">
                    <a:lumMod val="50000"/>
                    <a:lumOff val="50000"/>
                  </a:schemeClr>
                </a:solidFill>
              </a:rPr>
              <a:t>Model Results</a:t>
            </a:r>
          </a:p>
          <a:p>
            <a:pPr marL="342900" indent="-342900">
              <a:lnSpc>
                <a:spcPct val="200000"/>
              </a:lnSpc>
              <a:buFont typeface="+mj-lt"/>
              <a:buAutoNum type="arabicPeriod"/>
            </a:pPr>
            <a:r>
              <a:rPr lang="en-US" sz="1600" b="1" dirty="0">
                <a:solidFill>
                  <a:schemeClr val="tx1">
                    <a:lumMod val="50000"/>
                    <a:lumOff val="50000"/>
                  </a:schemeClr>
                </a:solidFill>
              </a:rPr>
              <a:t>Conclusions</a:t>
            </a:r>
          </a:p>
          <a:p>
            <a:pPr>
              <a:lnSpc>
                <a:spcPct val="200000"/>
              </a:lnSpc>
            </a:pPr>
            <a:endParaRPr lang="en-US" sz="1600" b="1" dirty="0">
              <a:solidFill>
                <a:schemeClr val="tx1">
                  <a:lumMod val="50000"/>
                  <a:lumOff val="50000"/>
                </a:schemeClr>
              </a:solidFill>
            </a:endParaRPr>
          </a:p>
        </p:txBody>
      </p:sp>
    </p:spTree>
    <p:extLst>
      <p:ext uri="{BB962C8B-B14F-4D97-AF65-F5344CB8AC3E}">
        <p14:creationId xmlns:p14="http://schemas.microsoft.com/office/powerpoint/2010/main" val="247833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4B91E36-1A0A-435C-AECB-975E50178EB1}"/>
              </a:ext>
            </a:extLst>
          </p:cNvPr>
          <p:cNvSpPr/>
          <p:nvPr/>
        </p:nvSpPr>
        <p:spPr>
          <a:xfrm>
            <a:off x="330323" y="1314452"/>
            <a:ext cx="11531354" cy="4548609"/>
          </a:xfrm>
          <a:prstGeom prst="roundRect">
            <a:avLst>
              <a:gd name="adj" fmla="val 6045"/>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CC1CCE42-1F67-4E65-B5EE-6E7E22C90FB1}"/>
              </a:ext>
            </a:extLst>
          </p:cNvPr>
          <p:cNvSpPr txBox="1"/>
          <p:nvPr/>
        </p:nvSpPr>
        <p:spPr>
          <a:xfrm>
            <a:off x="346229" y="226964"/>
            <a:ext cx="2083968" cy="461665"/>
          </a:xfrm>
          <a:prstGeom prst="rect">
            <a:avLst/>
          </a:prstGeom>
          <a:noFill/>
        </p:spPr>
        <p:txBody>
          <a:bodyPr wrap="none" rtlCol="0">
            <a:spAutoFit/>
          </a:bodyPr>
          <a:lstStyle/>
          <a:p>
            <a:r>
              <a:rPr lang="en-US" sz="2400" b="1" dirty="0">
                <a:solidFill>
                  <a:schemeClr val="tx1">
                    <a:lumMod val="50000"/>
                    <a:lumOff val="50000"/>
                  </a:schemeClr>
                </a:solidFill>
              </a:rPr>
              <a:t>1. Introduction</a:t>
            </a:r>
          </a:p>
        </p:txBody>
      </p:sp>
      <p:cxnSp>
        <p:nvCxnSpPr>
          <p:cNvPr id="8" name="Straight Connector 7">
            <a:extLst>
              <a:ext uri="{FF2B5EF4-FFF2-40B4-BE49-F238E27FC236}">
                <a16:creationId xmlns:a16="http://schemas.microsoft.com/office/drawing/2014/main" id="{E8EE0D69-81EC-4E1D-8F2B-67D6C5C9FF78}"/>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0EF066-E8B8-4857-99CA-599397F86FEE}"/>
              </a:ext>
            </a:extLst>
          </p:cNvPr>
          <p:cNvSpPr/>
          <p:nvPr/>
        </p:nvSpPr>
        <p:spPr>
          <a:xfrm>
            <a:off x="519113" y="1749401"/>
            <a:ext cx="10856360" cy="324704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rPr>
              <a:t>National Institute of drug Abuse want to examine the efficacy of four psychosocial treatments </a:t>
            </a:r>
            <a:r>
              <a:rPr lang="en-US" sz="1800" dirty="0">
                <a:effectLst/>
                <a:latin typeface="Calibri" panose="020F0502020204030204" pitchFamily="34" charset="0"/>
                <a:ea typeface="Calibri" panose="020F0502020204030204" pitchFamily="34" charset="0"/>
              </a:rPr>
              <a:t>(1=IDC, 2=CT, 3=SE, 4=GDC) </a:t>
            </a:r>
            <a:r>
              <a:rPr lang="en-US" dirty="0">
                <a:latin typeface="Calibri" panose="020F0502020204030204" pitchFamily="34" charset="0"/>
              </a:rPr>
              <a:t>for cocaine dependent patients on treating the Hamilton depression (SIGHD-17) at month three as well as the Month six of the treatment.  </a:t>
            </a:r>
          </a:p>
          <a:p>
            <a:pPr marL="285750" indent="-285750">
              <a:lnSpc>
                <a:spcPct val="150000"/>
              </a:lnSpc>
              <a:buFont typeface="Arial" panose="020B0604020202020204" pitchFamily="34" charset="0"/>
              <a:buChar char="•"/>
            </a:pPr>
            <a:r>
              <a:rPr lang="en-US" dirty="0">
                <a:latin typeface="Calibri" panose="020F0502020204030204" pitchFamily="34" charset="0"/>
                <a:ea typeface="Times New Roman" panose="02020603050405020304" pitchFamily="18" charset="0"/>
              </a:rPr>
              <a:t>In addition to this, they want to examine the two way and three-way interaction hypothesis per time point . The company wants </a:t>
            </a:r>
            <a:r>
              <a:rPr lang="en-US" dirty="0">
                <a:latin typeface="Calibri" panose="020F0502020204030204" pitchFamily="34" charset="0"/>
              </a:rPr>
              <a:t>identify the factors that significantly influence the </a:t>
            </a:r>
            <a:r>
              <a:rPr lang="en-US" b="1" dirty="0">
                <a:latin typeface="Calibri" panose="020F0502020204030204" pitchFamily="34" charset="0"/>
                <a:ea typeface="Times New Roman" panose="02020603050405020304" pitchFamily="18" charset="0"/>
              </a:rPr>
              <a:t>Hamilton depression Score . </a:t>
            </a:r>
            <a:r>
              <a:rPr lang="en-US" dirty="0">
                <a:latin typeface="Calibri" panose="020F0502020204030204" pitchFamily="34" charset="0"/>
                <a:ea typeface="Times New Roman" panose="02020603050405020304" pitchFamily="18" charset="0"/>
              </a:rPr>
              <a:t>The major variables to consider are Gender, Race, Marital Status, Job, education status , Employment status and so on.</a:t>
            </a:r>
          </a:p>
          <a:p>
            <a:pPr marL="285750" indent="-285750">
              <a:lnSpc>
                <a:spcPct val="150000"/>
              </a:lnSpc>
              <a:buFont typeface="Arial" panose="020B0604020202020204" pitchFamily="34" charset="0"/>
              <a:buChar char="•"/>
            </a:pPr>
            <a:r>
              <a:rPr lang="en-US" dirty="0">
                <a:latin typeface="Calibri" panose="020F0502020204030204" pitchFamily="34" charset="0"/>
                <a:ea typeface="Times New Roman" panose="02020603050405020304" pitchFamily="18" charset="0"/>
              </a:rPr>
              <a:t>The other things to look at:</a:t>
            </a:r>
          </a:p>
          <a:p>
            <a:pPr marL="742950" lvl="1" indent="-285750">
              <a:buFont typeface="Courier New" panose="02070309020205020404" pitchFamily="49" charset="0"/>
              <a:buChar char="o"/>
            </a:pPr>
            <a:r>
              <a:rPr lang="en-US" sz="1600" dirty="0">
                <a:latin typeface="Calibri" panose="020F0502020204030204" pitchFamily="34" charset="0"/>
                <a:ea typeface="Times New Roman" panose="02020603050405020304" pitchFamily="18" charset="0"/>
              </a:rPr>
              <a:t>How the results differ from month three to the month 6 of the treatment.</a:t>
            </a:r>
          </a:p>
        </p:txBody>
      </p:sp>
      <p:sp>
        <p:nvSpPr>
          <p:cNvPr id="7" name="Rectangle 6">
            <a:extLst>
              <a:ext uri="{FF2B5EF4-FFF2-40B4-BE49-F238E27FC236}">
                <a16:creationId xmlns:a16="http://schemas.microsoft.com/office/drawing/2014/main" id="{C9163E1C-4607-4B50-AAD6-B5FE12CE5D4C}"/>
              </a:ext>
            </a:extLst>
          </p:cNvPr>
          <p:cNvSpPr/>
          <p:nvPr/>
        </p:nvSpPr>
        <p:spPr>
          <a:xfrm>
            <a:off x="1478911" y="1102043"/>
            <a:ext cx="2251835" cy="400110"/>
          </a:xfrm>
          <a:prstGeom prst="rect">
            <a:avLst/>
          </a:prstGeom>
          <a:solidFill>
            <a:schemeClr val="bg1"/>
          </a:solidFill>
        </p:spPr>
        <p:txBody>
          <a:bodyPr wrap="none">
            <a:spAutoFit/>
          </a:bodyPr>
          <a:lstStyle/>
          <a:p>
            <a:r>
              <a:rPr lang="en-US" sz="2000" b="1" dirty="0">
                <a:latin typeface="Calibri" panose="020F0502020204030204" pitchFamily="34" charset="0"/>
                <a:ea typeface="Times New Roman" panose="02020603050405020304" pitchFamily="18" charset="0"/>
              </a:rPr>
              <a:t>Problem Statement</a:t>
            </a:r>
            <a:endParaRPr lang="en-US" sz="2000" dirty="0"/>
          </a:p>
        </p:txBody>
      </p:sp>
      <p:pic>
        <p:nvPicPr>
          <p:cNvPr id="5126" name="Picture 6" descr="Goal Icon Free Vector Art - (3,359 Free Downloads)">
            <a:extLst>
              <a:ext uri="{FF2B5EF4-FFF2-40B4-BE49-F238E27FC236}">
                <a16:creationId xmlns:a16="http://schemas.microsoft.com/office/drawing/2014/main" id="{5C56CBC0-9B3A-4BD5-8625-F2830771C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39" y="879502"/>
            <a:ext cx="869899" cy="86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6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E8EE0D69-81EC-4E1D-8F2B-67D6C5C9FF78}"/>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1B34B98-0C0F-4867-80FD-0006B2969170}"/>
              </a:ext>
            </a:extLst>
          </p:cNvPr>
          <p:cNvSpPr/>
          <p:nvPr/>
        </p:nvSpPr>
        <p:spPr>
          <a:xfrm>
            <a:off x="2192530" y="986441"/>
            <a:ext cx="9291372" cy="1600438"/>
          </a:xfrm>
          <a:prstGeom prst="rect">
            <a:avLst/>
          </a:prstGeom>
        </p:spPr>
        <p:txBody>
          <a:bodyPr wrap="square">
            <a:spAutoFit/>
          </a:bodyPr>
          <a:lstStyle/>
          <a:p>
            <a:pPr marL="285750" indent="-285750">
              <a:buFont typeface="Wingdings" panose="05000000000000000000" pitchFamily="2" charset="2"/>
              <a:buChar char="§"/>
            </a:pPr>
            <a:r>
              <a:rPr lang="en-US" sz="1400" dirty="0">
                <a:latin typeface="Calibri" panose="020F0502020204030204" pitchFamily="34" charset="0"/>
                <a:ea typeface="Times New Roman" panose="02020603050405020304" pitchFamily="18" charset="0"/>
              </a:rPr>
              <a:t>To achieve the target, 487 patients were randomly assigned to the four treatments at five sites. The patients were assessed during the active treatment (1-6 month) after the baseline. The primary outcome is SIGHD-17(Hamilton Depression 17 Item Scale). </a:t>
            </a:r>
          </a:p>
          <a:p>
            <a:pPr marL="285750" indent="-285750">
              <a:buFont typeface="Wingdings" panose="05000000000000000000" pitchFamily="2" charset="2"/>
              <a:buChar char="§"/>
            </a:pPr>
            <a:r>
              <a:rPr lang="en-IN" sz="1400" dirty="0">
                <a:latin typeface="Calibri" panose="020F0502020204030204" pitchFamily="34" charset="0"/>
              </a:rPr>
              <a:t>The data set used consists of 2697 observations and 76 variables. Of the 2697 observations there are 350 observations in the  third month and 378 in sixth month sample. The analysis were carried out separately for the two time periods. A comparison has been carried out to study the effects at two time points. </a:t>
            </a:r>
            <a:endParaRPr lang="en-US" sz="1400" dirty="0">
              <a:latin typeface="Calibri" panose="020F0502020204030204" pitchFamily="34" charset="0"/>
            </a:endParaRPr>
          </a:p>
          <a:p>
            <a:pPr marL="285750" indent="-285750">
              <a:buFont typeface="Wingdings" panose="05000000000000000000" pitchFamily="2" charset="2"/>
              <a:buChar char="§"/>
            </a:pPr>
            <a:endParaRPr lang="en-US" sz="1400" dirty="0">
              <a:latin typeface="Calibri" panose="020F0502020204030204"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BC9FE052-9B92-4CCF-B350-0D4C7BB59E5F}"/>
              </a:ext>
            </a:extLst>
          </p:cNvPr>
          <p:cNvSpPr txBox="1"/>
          <p:nvPr/>
        </p:nvSpPr>
        <p:spPr>
          <a:xfrm>
            <a:off x="346229" y="226964"/>
            <a:ext cx="3044295" cy="461665"/>
          </a:xfrm>
          <a:prstGeom prst="rect">
            <a:avLst/>
          </a:prstGeom>
          <a:noFill/>
        </p:spPr>
        <p:txBody>
          <a:bodyPr wrap="none" rtlCol="0">
            <a:spAutoFit/>
          </a:bodyPr>
          <a:lstStyle/>
          <a:p>
            <a:r>
              <a:rPr lang="en-US" sz="2400" b="1" dirty="0">
                <a:solidFill>
                  <a:schemeClr val="tx1">
                    <a:lumMod val="50000"/>
                    <a:lumOff val="50000"/>
                  </a:schemeClr>
                </a:solidFill>
              </a:rPr>
              <a:t>2. Data Understanding</a:t>
            </a:r>
          </a:p>
        </p:txBody>
      </p:sp>
      <p:sp>
        <p:nvSpPr>
          <p:cNvPr id="13" name="Arrow: Right 12">
            <a:extLst>
              <a:ext uri="{FF2B5EF4-FFF2-40B4-BE49-F238E27FC236}">
                <a16:creationId xmlns:a16="http://schemas.microsoft.com/office/drawing/2014/main" id="{99F94807-48D7-447E-80B9-2E943AB43A35}"/>
              </a:ext>
            </a:extLst>
          </p:cNvPr>
          <p:cNvSpPr/>
          <p:nvPr/>
        </p:nvSpPr>
        <p:spPr>
          <a:xfrm>
            <a:off x="7421776" y="3727094"/>
            <a:ext cx="1016038" cy="156305"/>
          </a:xfrm>
          <a:prstGeom prst="rightArrow">
            <a:avLst/>
          </a:prstGeom>
          <a:solidFill>
            <a:schemeClr val="bg1">
              <a:lumMod val="95000"/>
            </a:schemeClr>
          </a:solidFill>
          <a:ln>
            <a:solidFill>
              <a:srgbClr val="B17E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dk1"/>
              </a:solidFill>
            </a:endParaRPr>
          </a:p>
        </p:txBody>
      </p:sp>
      <p:sp>
        <p:nvSpPr>
          <p:cNvPr id="23" name="Arrow: Right 22">
            <a:extLst>
              <a:ext uri="{FF2B5EF4-FFF2-40B4-BE49-F238E27FC236}">
                <a16:creationId xmlns:a16="http://schemas.microsoft.com/office/drawing/2014/main" id="{7D42F3B5-C0DA-44C8-B539-C6410F3844A6}"/>
              </a:ext>
            </a:extLst>
          </p:cNvPr>
          <p:cNvSpPr/>
          <p:nvPr/>
        </p:nvSpPr>
        <p:spPr>
          <a:xfrm>
            <a:off x="7471007" y="4737773"/>
            <a:ext cx="807352" cy="166453"/>
          </a:xfrm>
          <a:prstGeom prst="rightArrow">
            <a:avLst/>
          </a:prstGeom>
          <a:solidFill>
            <a:schemeClr val="bg1">
              <a:lumMod val="95000"/>
            </a:schemeClr>
          </a:solidFill>
          <a:ln>
            <a:solidFill>
              <a:srgbClr val="B17E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dk1"/>
              </a:solidFill>
            </a:endParaRPr>
          </a:p>
        </p:txBody>
      </p:sp>
      <p:sp>
        <p:nvSpPr>
          <p:cNvPr id="15" name="Rectangle 14">
            <a:extLst>
              <a:ext uri="{FF2B5EF4-FFF2-40B4-BE49-F238E27FC236}">
                <a16:creationId xmlns:a16="http://schemas.microsoft.com/office/drawing/2014/main" id="{9DBB6C9B-1A9A-4E60-BD8E-B08A3ABC6446}"/>
              </a:ext>
            </a:extLst>
          </p:cNvPr>
          <p:cNvSpPr/>
          <p:nvPr/>
        </p:nvSpPr>
        <p:spPr>
          <a:xfrm>
            <a:off x="8396962" y="3641362"/>
            <a:ext cx="1139479" cy="276999"/>
          </a:xfrm>
          <a:prstGeom prst="rect">
            <a:avLst/>
          </a:prstGeom>
        </p:spPr>
        <p:txBody>
          <a:bodyPr wrap="none">
            <a:spAutoFit/>
          </a:bodyPr>
          <a:lstStyle/>
          <a:p>
            <a:r>
              <a:rPr lang="en-US" sz="1200" b="1" dirty="0"/>
              <a:t>Target Variable</a:t>
            </a:r>
          </a:p>
        </p:txBody>
      </p:sp>
      <p:sp>
        <p:nvSpPr>
          <p:cNvPr id="26" name="Rectangle 25">
            <a:extLst>
              <a:ext uri="{FF2B5EF4-FFF2-40B4-BE49-F238E27FC236}">
                <a16:creationId xmlns:a16="http://schemas.microsoft.com/office/drawing/2014/main" id="{D6744E48-06CE-440C-A333-FEB4FE83A090}"/>
              </a:ext>
            </a:extLst>
          </p:cNvPr>
          <p:cNvSpPr/>
          <p:nvPr/>
        </p:nvSpPr>
        <p:spPr>
          <a:xfrm>
            <a:off x="8278359" y="4677535"/>
            <a:ext cx="1904111" cy="276999"/>
          </a:xfrm>
          <a:prstGeom prst="rect">
            <a:avLst/>
          </a:prstGeom>
        </p:spPr>
        <p:txBody>
          <a:bodyPr wrap="none">
            <a:spAutoFit/>
          </a:bodyPr>
          <a:lstStyle/>
          <a:p>
            <a:r>
              <a:rPr lang="en-US" sz="1200" b="1" dirty="0"/>
              <a:t>Other categorical Variables</a:t>
            </a:r>
          </a:p>
        </p:txBody>
      </p:sp>
      <p:pic>
        <p:nvPicPr>
          <p:cNvPr id="10" name="Picture 9">
            <a:extLst>
              <a:ext uri="{FF2B5EF4-FFF2-40B4-BE49-F238E27FC236}">
                <a16:creationId xmlns:a16="http://schemas.microsoft.com/office/drawing/2014/main" id="{52DD7EC5-F6C7-446B-A4EA-8D1417AE48A7}"/>
              </a:ext>
            </a:extLst>
          </p:cNvPr>
          <p:cNvPicPr>
            <a:picLocks noChangeAspect="1"/>
          </p:cNvPicPr>
          <p:nvPr/>
        </p:nvPicPr>
        <p:blipFill rotWithShape="1">
          <a:blip r:embed="rId3"/>
          <a:srcRect l="37710" t="21082" r="18621" b="9279"/>
          <a:stretch/>
        </p:blipFill>
        <p:spPr>
          <a:xfrm>
            <a:off x="3480589" y="2656339"/>
            <a:ext cx="3908557" cy="3385034"/>
          </a:xfrm>
          <a:prstGeom prst="rect">
            <a:avLst/>
          </a:prstGeom>
        </p:spPr>
      </p:pic>
      <p:sp>
        <p:nvSpPr>
          <p:cNvPr id="16" name="Rectangle: Rounded Corners 15">
            <a:extLst>
              <a:ext uri="{FF2B5EF4-FFF2-40B4-BE49-F238E27FC236}">
                <a16:creationId xmlns:a16="http://schemas.microsoft.com/office/drawing/2014/main" id="{BC39CC5A-1704-4922-A260-51DBF5297F5D}"/>
              </a:ext>
            </a:extLst>
          </p:cNvPr>
          <p:cNvSpPr/>
          <p:nvPr/>
        </p:nvSpPr>
        <p:spPr>
          <a:xfrm>
            <a:off x="3390524" y="4058222"/>
            <a:ext cx="4080483" cy="1983149"/>
          </a:xfrm>
          <a:prstGeom prst="roundRect">
            <a:avLst>
              <a:gd name="adj" fmla="val 3161"/>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89704CFA-905D-4EF7-86EA-A92B150A3FCD}"/>
              </a:ext>
            </a:extLst>
          </p:cNvPr>
          <p:cNvSpPr/>
          <p:nvPr/>
        </p:nvSpPr>
        <p:spPr>
          <a:xfrm>
            <a:off x="7418037" y="3901917"/>
            <a:ext cx="2339732" cy="156305"/>
          </a:xfrm>
          <a:prstGeom prst="rightArrow">
            <a:avLst/>
          </a:prstGeom>
          <a:solidFill>
            <a:schemeClr val="bg1">
              <a:lumMod val="95000"/>
            </a:schemeClr>
          </a:solidFill>
          <a:ln>
            <a:solidFill>
              <a:srgbClr val="B17ED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3C164D2-74BB-40F1-99AC-D32AD7A5C7E7}"/>
              </a:ext>
            </a:extLst>
          </p:cNvPr>
          <p:cNvSpPr/>
          <p:nvPr/>
        </p:nvSpPr>
        <p:spPr>
          <a:xfrm>
            <a:off x="9757769" y="3841569"/>
            <a:ext cx="1402435" cy="276999"/>
          </a:xfrm>
          <a:prstGeom prst="rect">
            <a:avLst/>
          </a:prstGeom>
        </p:spPr>
        <p:txBody>
          <a:bodyPr wrap="none">
            <a:spAutoFit/>
          </a:bodyPr>
          <a:lstStyle/>
          <a:p>
            <a:r>
              <a:rPr lang="en-US" sz="1200" b="1" dirty="0"/>
              <a:t>Potential Covariate</a:t>
            </a:r>
          </a:p>
        </p:txBody>
      </p:sp>
      <p:cxnSp>
        <p:nvCxnSpPr>
          <p:cNvPr id="6" name="Straight Connector 5">
            <a:extLst>
              <a:ext uri="{FF2B5EF4-FFF2-40B4-BE49-F238E27FC236}">
                <a16:creationId xmlns:a16="http://schemas.microsoft.com/office/drawing/2014/main" id="{C39947E0-884E-4F36-930C-8AA5C919C7E3}"/>
              </a:ext>
            </a:extLst>
          </p:cNvPr>
          <p:cNvCxnSpPr>
            <a:cxnSpLocks/>
          </p:cNvCxnSpPr>
          <p:nvPr/>
        </p:nvCxnSpPr>
        <p:spPr>
          <a:xfrm>
            <a:off x="1258868" y="1543069"/>
            <a:ext cx="5447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ECDA3877-3E69-483D-9413-0A733A6DC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35" y="936099"/>
            <a:ext cx="1284123" cy="12841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9392F704-DD3E-4555-B238-D3FE3BDA11D3}"/>
              </a:ext>
            </a:extLst>
          </p:cNvPr>
          <p:cNvSpPr/>
          <p:nvPr/>
        </p:nvSpPr>
        <p:spPr>
          <a:xfrm>
            <a:off x="1803633" y="847288"/>
            <a:ext cx="9890620" cy="1600435"/>
          </a:xfrm>
          <a:prstGeom prst="roundRect">
            <a:avLst>
              <a:gd name="adj" fmla="val 46855"/>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08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E8EE0D69-81EC-4E1D-8F2B-67D6C5C9FF78}"/>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9FE052-9B92-4CCF-B350-0D4C7BB59E5F}"/>
              </a:ext>
            </a:extLst>
          </p:cNvPr>
          <p:cNvSpPr txBox="1"/>
          <p:nvPr/>
        </p:nvSpPr>
        <p:spPr>
          <a:xfrm>
            <a:off x="346229" y="226964"/>
            <a:ext cx="4012830" cy="461665"/>
          </a:xfrm>
          <a:prstGeom prst="rect">
            <a:avLst/>
          </a:prstGeom>
          <a:noFill/>
        </p:spPr>
        <p:txBody>
          <a:bodyPr wrap="none" rtlCol="0">
            <a:spAutoFit/>
          </a:bodyPr>
          <a:lstStyle/>
          <a:p>
            <a:r>
              <a:rPr lang="en-US" sz="2400" b="1" dirty="0">
                <a:solidFill>
                  <a:schemeClr val="tx1">
                    <a:lumMod val="50000"/>
                    <a:lumOff val="50000"/>
                  </a:schemeClr>
                </a:solidFill>
              </a:rPr>
              <a:t>2. Data Understanding Cont.…</a:t>
            </a:r>
          </a:p>
        </p:txBody>
      </p:sp>
      <p:sp>
        <p:nvSpPr>
          <p:cNvPr id="17" name="Rectangle 16">
            <a:extLst>
              <a:ext uri="{FF2B5EF4-FFF2-40B4-BE49-F238E27FC236}">
                <a16:creationId xmlns:a16="http://schemas.microsoft.com/office/drawing/2014/main" id="{7D759FBC-A1AC-46A1-87D0-4DC95C6D84B6}"/>
              </a:ext>
            </a:extLst>
          </p:cNvPr>
          <p:cNvSpPr/>
          <p:nvPr/>
        </p:nvSpPr>
        <p:spPr>
          <a:xfrm>
            <a:off x="686431" y="867607"/>
            <a:ext cx="10898928" cy="5409173"/>
          </a:xfrm>
          <a:prstGeom prst="rect">
            <a:avLst/>
          </a:prstGeom>
        </p:spPr>
        <p:txBody>
          <a:bodyPr wrap="square">
            <a:spAutoFit/>
          </a:bodyPr>
          <a:lstStyle/>
          <a:p>
            <a:pPr marL="285750" indent="-285750">
              <a:buFont typeface="Wingdings" panose="05000000000000000000" pitchFamily="2" charset="2"/>
              <a:buChar char="§"/>
            </a:pPr>
            <a:r>
              <a:rPr lang="en-US" sz="1400" b="1" dirty="0">
                <a:latin typeface="Calibri" panose="020F0502020204030204" pitchFamily="34" charset="0"/>
                <a:ea typeface="Times New Roman" panose="02020603050405020304" pitchFamily="18" charset="0"/>
              </a:rPr>
              <a:t>Outcome Variable (SIGHD17 : Hamilton Depression 17 item Scale) :</a:t>
            </a:r>
          </a:p>
          <a:p>
            <a:pPr marL="285750" indent="-285750">
              <a:buFont typeface="Wingdings" panose="05000000000000000000" pitchFamily="2" charset="2"/>
              <a:buChar char="§"/>
            </a:pPr>
            <a:endParaRPr lang="en-US" sz="1400" dirty="0">
              <a:latin typeface="Calibri" panose="020F0502020204030204" pitchFamily="34" charset="0"/>
              <a:ea typeface="Times New Roman" panose="02020603050405020304" pitchFamily="18" charset="0"/>
            </a:endParaRPr>
          </a:p>
          <a:p>
            <a:pPr marL="0" marR="0" fontAlgn="base">
              <a:lnSpc>
                <a:spcPts val="1650"/>
              </a:lnSpc>
              <a:spcBef>
                <a:spcPts val="0"/>
              </a:spcBef>
              <a:spcAft>
                <a:spcPts val="1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patients are identified, and the depression level in the patients is measured </a:t>
            </a:r>
            <a:r>
              <a:rPr lang="en-US" sz="1400" dirty="0">
                <a:effectLst/>
                <a:latin typeface="Calibri" panose="020F0502020204030204" pitchFamily="34" charset="0"/>
                <a:ea typeface="Calibri" panose="020F0502020204030204" pitchFamily="34" charset="0"/>
              </a:rPr>
              <a:t>on either a 3- or 5-point scale based on several components like Depressed mood, feeling of guilt, </a:t>
            </a:r>
            <a:r>
              <a:rPr lang="en-US" sz="1400" dirty="0">
                <a:latin typeface="Calibri" panose="020F0502020204030204" pitchFamily="34" charset="0"/>
                <a:ea typeface="Calibri" panose="020F0502020204030204" pitchFamily="34" charset="0"/>
              </a:rPr>
              <a:t>Suicide, Insomnia etc. Each </a:t>
            </a:r>
            <a:r>
              <a:rPr lang="en-US" sz="1400" dirty="0">
                <a:effectLst/>
                <a:latin typeface="Calibri" panose="020F0502020204030204" pitchFamily="34" charset="0"/>
                <a:ea typeface="Calibri" panose="020F0502020204030204" pitchFamily="34" charset="0"/>
              </a:rPr>
              <a:t>summed to obtain the total score</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the results of reading during the following ranges will tell the story of depression in the patient.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ts val="1980"/>
              </a:lnSpc>
              <a:spcBef>
                <a:spcPts val="0"/>
              </a:spcBef>
              <a:spcAft>
                <a:spcPts val="0"/>
              </a:spcAft>
            </a:pPr>
            <a:endParaRPr lang="en-US" sz="1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fontAlgn="base">
              <a:lnSpc>
                <a:spcPts val="1980"/>
              </a:lnSpc>
              <a:spcBef>
                <a:spcPts val="0"/>
              </a:spcBef>
              <a:spcAft>
                <a:spcPts val="0"/>
              </a:spcAft>
            </a:pPr>
            <a:endParaRPr lang="en-US" sz="1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fontAlgn="base">
              <a:lnSpc>
                <a:spcPts val="1980"/>
              </a:lnSpc>
              <a:spcBef>
                <a:spcPts val="0"/>
              </a:spcBef>
              <a:spcAft>
                <a:spcPts val="0"/>
              </a:spcAft>
            </a:pPr>
            <a:endParaRPr lang="en-US" sz="14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r>
              <a:rPr lang="en-US" sz="1400" dirty="0">
                <a:latin typeface="Calibri" panose="020F0502020204030204" pitchFamily="34" charset="0"/>
              </a:rPr>
              <a:t>                                                                                         </a:t>
            </a:r>
            <a:r>
              <a:rPr lang="en-US" sz="1200" b="1" dirty="0">
                <a:latin typeface="Calibri" panose="020F0502020204030204" pitchFamily="34" charset="0"/>
              </a:rPr>
              <a:t> </a:t>
            </a:r>
            <a:r>
              <a:rPr lang="en-US" sz="1200" b="1" i="1" dirty="0">
                <a:latin typeface="Calibri" panose="020F0502020204030204" pitchFamily="34" charset="0"/>
              </a:rPr>
              <a:t>Interpretation: Higher the score, Higher the depression</a:t>
            </a:r>
          </a:p>
          <a:p>
            <a:endParaRPr lang="en-US" sz="1400" dirty="0">
              <a:latin typeface="Calibri" panose="020F0502020204030204" pitchFamily="34" charset="0"/>
            </a:endParaRPr>
          </a:p>
          <a:p>
            <a:endParaRPr lang="en-US" sz="1400" dirty="0">
              <a:latin typeface="Calibri" panose="020F0502020204030204" pitchFamily="34" charset="0"/>
            </a:endParaRPr>
          </a:p>
          <a:p>
            <a:endParaRPr lang="en-US" sz="1400" dirty="0">
              <a:latin typeface="Calibri" panose="020F0502020204030204" pitchFamily="34" charset="0"/>
            </a:endParaRPr>
          </a:p>
          <a:p>
            <a:pPr marL="285750" indent="-285750">
              <a:buFont typeface="Wingdings" panose="05000000000000000000" pitchFamily="2" charset="2"/>
              <a:buChar char="§"/>
            </a:pPr>
            <a:r>
              <a:rPr lang="en-US" sz="1400" b="1" dirty="0">
                <a:latin typeface="Calibri" panose="020F0502020204030204" pitchFamily="34" charset="0"/>
              </a:rPr>
              <a:t>Potential Covariate (PS_HAM17: Baseline Hamilton Depression 17 item Scale)</a:t>
            </a:r>
          </a:p>
          <a:p>
            <a:pPr marL="285750" indent="-285750">
              <a:buFont typeface="Wingdings" panose="05000000000000000000" pitchFamily="2" charset="2"/>
              <a:buChar char="§"/>
            </a:pPr>
            <a:endParaRPr lang="en-US" sz="1400" b="1" dirty="0">
              <a:latin typeface="Calibri" panose="020F0502020204030204" pitchFamily="34" charset="0"/>
            </a:endParaRPr>
          </a:p>
          <a:p>
            <a:r>
              <a:rPr lang="en-US" sz="1400" dirty="0">
                <a:effectLst/>
                <a:latin typeface="Calibri" panose="020F0502020204030204" pitchFamily="34" charset="0"/>
                <a:ea typeface="Calibri" panose="020F0502020204030204" pitchFamily="34" charset="0"/>
              </a:rPr>
              <a:t>Covariate is any continuous variable, which is usually not controlled during data collection. </a:t>
            </a:r>
            <a:r>
              <a:rPr lang="en-US" sz="1400" dirty="0">
                <a:latin typeface="Calibri" panose="020F0502020204030204" pitchFamily="34" charset="0"/>
              </a:rPr>
              <a:t>This variable is the Hamilton depression score before the active phase of treatment(Month 0).</a:t>
            </a:r>
          </a:p>
          <a:p>
            <a:endParaRPr lang="en-US" sz="1400" dirty="0">
              <a:latin typeface="Calibri" panose="020F0502020204030204" pitchFamily="34" charset="0"/>
            </a:endParaRPr>
          </a:p>
          <a:p>
            <a:pPr marL="285750" indent="-285750">
              <a:buFont typeface="Wingdings" panose="05000000000000000000" pitchFamily="2" charset="2"/>
              <a:buChar char="§"/>
            </a:pPr>
            <a:r>
              <a:rPr lang="en-US" sz="1400" dirty="0">
                <a:latin typeface="Calibri" panose="020F0502020204030204" pitchFamily="34" charset="0"/>
              </a:rPr>
              <a:t>Also, we see that there are some missing values in the target </a:t>
            </a:r>
          </a:p>
          <a:p>
            <a:r>
              <a:rPr lang="en-US" sz="1400" dirty="0">
                <a:latin typeface="Calibri" panose="020F0502020204030204" pitchFamily="34" charset="0"/>
              </a:rPr>
              <a:t>       variable which should be treated(removed)before the analysis. </a:t>
            </a:r>
          </a:p>
          <a:p>
            <a:r>
              <a:rPr lang="en-US" sz="1400" dirty="0">
                <a:latin typeface="Calibri" panose="020F0502020204030204" pitchFamily="34" charset="0"/>
              </a:rPr>
              <a:t>       There were 54 missing values for the month three and 40 for the</a:t>
            </a:r>
          </a:p>
          <a:p>
            <a:r>
              <a:rPr lang="en-US" sz="1400" dirty="0">
                <a:latin typeface="Calibri" panose="020F0502020204030204" pitchFamily="34" charset="0"/>
              </a:rPr>
              <a:t>       month six.</a:t>
            </a:r>
          </a:p>
          <a:p>
            <a:endParaRPr lang="en-US" sz="1400" dirty="0">
              <a:latin typeface="Calibri" panose="020F0502020204030204" pitchFamily="34" charset="0"/>
            </a:endParaRPr>
          </a:p>
          <a:p>
            <a:endParaRPr lang="en-US" sz="1400" dirty="0">
              <a:latin typeface="Calibri" panose="020F0502020204030204" pitchFamily="34" charset="0"/>
            </a:endParaRPr>
          </a:p>
        </p:txBody>
      </p:sp>
      <p:pic>
        <p:nvPicPr>
          <p:cNvPr id="18" name="Picture 17">
            <a:extLst>
              <a:ext uri="{FF2B5EF4-FFF2-40B4-BE49-F238E27FC236}">
                <a16:creationId xmlns:a16="http://schemas.microsoft.com/office/drawing/2014/main" id="{15C0A917-C2B7-40BE-85AA-42A80CF90372}"/>
              </a:ext>
            </a:extLst>
          </p:cNvPr>
          <p:cNvPicPr>
            <a:picLocks noChangeAspect="1"/>
          </p:cNvPicPr>
          <p:nvPr/>
        </p:nvPicPr>
        <p:blipFill rotWithShape="1">
          <a:blip r:embed="rId3"/>
          <a:srcRect l="48454" t="41521" r="30366" b="40303"/>
          <a:stretch/>
        </p:blipFill>
        <p:spPr>
          <a:xfrm>
            <a:off x="5974183" y="4659260"/>
            <a:ext cx="2633828" cy="1232605"/>
          </a:xfrm>
          <a:prstGeom prst="rect">
            <a:avLst/>
          </a:prstGeom>
        </p:spPr>
      </p:pic>
      <p:pic>
        <p:nvPicPr>
          <p:cNvPr id="21" name="Picture 20">
            <a:extLst>
              <a:ext uri="{FF2B5EF4-FFF2-40B4-BE49-F238E27FC236}">
                <a16:creationId xmlns:a16="http://schemas.microsoft.com/office/drawing/2014/main" id="{1E446A38-1FE2-4409-96A7-11B43EDE84BA}"/>
              </a:ext>
            </a:extLst>
          </p:cNvPr>
          <p:cNvPicPr>
            <a:picLocks noChangeAspect="1"/>
          </p:cNvPicPr>
          <p:nvPr/>
        </p:nvPicPr>
        <p:blipFill rotWithShape="1">
          <a:blip r:embed="rId3"/>
          <a:srcRect l="48626" t="71140" r="30711" b="10684"/>
          <a:stretch/>
        </p:blipFill>
        <p:spPr>
          <a:xfrm>
            <a:off x="8818007" y="4685142"/>
            <a:ext cx="2515738" cy="1206724"/>
          </a:xfrm>
          <a:prstGeom prst="rect">
            <a:avLst/>
          </a:prstGeom>
        </p:spPr>
      </p:pic>
      <p:sp>
        <p:nvSpPr>
          <p:cNvPr id="2" name="Rectangle 1">
            <a:extLst>
              <a:ext uri="{FF2B5EF4-FFF2-40B4-BE49-F238E27FC236}">
                <a16:creationId xmlns:a16="http://schemas.microsoft.com/office/drawing/2014/main" id="{27B07B08-642D-4AA6-A0CB-BE90919F072B}"/>
              </a:ext>
            </a:extLst>
          </p:cNvPr>
          <p:cNvSpPr/>
          <p:nvPr/>
        </p:nvSpPr>
        <p:spPr>
          <a:xfrm>
            <a:off x="3601929" y="2520581"/>
            <a:ext cx="1249960" cy="34394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No Depression</a:t>
            </a:r>
          </a:p>
        </p:txBody>
      </p:sp>
      <p:sp>
        <p:nvSpPr>
          <p:cNvPr id="11" name="Rectangle 10">
            <a:extLst>
              <a:ext uri="{FF2B5EF4-FFF2-40B4-BE49-F238E27FC236}">
                <a16:creationId xmlns:a16="http://schemas.microsoft.com/office/drawing/2014/main" id="{11150976-2247-4B2F-8DBE-DD8C4A839821}"/>
              </a:ext>
            </a:extLst>
          </p:cNvPr>
          <p:cNvSpPr/>
          <p:nvPr/>
        </p:nvSpPr>
        <p:spPr>
          <a:xfrm>
            <a:off x="4846040" y="2520581"/>
            <a:ext cx="1249960" cy="34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Mild </a:t>
            </a:r>
            <a:endParaRPr lang="en-US" sz="1200" b="1" dirty="0">
              <a:solidFill>
                <a:schemeClr val="bg1"/>
              </a:solidFill>
            </a:endParaRPr>
          </a:p>
        </p:txBody>
      </p:sp>
      <p:sp>
        <p:nvSpPr>
          <p:cNvPr id="13" name="Rectangle 12">
            <a:extLst>
              <a:ext uri="{FF2B5EF4-FFF2-40B4-BE49-F238E27FC236}">
                <a16:creationId xmlns:a16="http://schemas.microsoft.com/office/drawing/2014/main" id="{E6B57E10-5B19-4AF3-9671-920AC77034FB}"/>
              </a:ext>
            </a:extLst>
          </p:cNvPr>
          <p:cNvSpPr/>
          <p:nvPr/>
        </p:nvSpPr>
        <p:spPr>
          <a:xfrm>
            <a:off x="6096000" y="2520581"/>
            <a:ext cx="1249960" cy="3439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Moderate</a:t>
            </a:r>
            <a:endParaRPr lang="en-US" sz="1200" b="1" dirty="0">
              <a:solidFill>
                <a:schemeClr val="bg1"/>
              </a:solidFill>
            </a:endParaRPr>
          </a:p>
        </p:txBody>
      </p:sp>
      <p:sp>
        <p:nvSpPr>
          <p:cNvPr id="14" name="Rectangle 13">
            <a:extLst>
              <a:ext uri="{FF2B5EF4-FFF2-40B4-BE49-F238E27FC236}">
                <a16:creationId xmlns:a16="http://schemas.microsoft.com/office/drawing/2014/main" id="{0F09E3B0-7E44-4899-A35D-21023B2288F2}"/>
              </a:ext>
            </a:extLst>
          </p:cNvPr>
          <p:cNvSpPr/>
          <p:nvPr/>
        </p:nvSpPr>
        <p:spPr>
          <a:xfrm>
            <a:off x="7340111" y="2520581"/>
            <a:ext cx="1249960" cy="3439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latin typeface="Calibri" panose="020F0502020204030204" pitchFamily="34" charset="0"/>
                <a:ea typeface="Calibri" panose="020F0502020204030204" pitchFamily="34" charset="0"/>
              </a:rPr>
              <a:t>Severe </a:t>
            </a:r>
            <a:endParaRPr lang="en-US" sz="1200" b="1" dirty="0">
              <a:solidFill>
                <a:schemeClr val="bg1"/>
              </a:solidFill>
            </a:endParaRPr>
          </a:p>
        </p:txBody>
      </p:sp>
      <p:cxnSp>
        <p:nvCxnSpPr>
          <p:cNvPr id="6" name="Straight Arrow Connector 5">
            <a:extLst>
              <a:ext uri="{FF2B5EF4-FFF2-40B4-BE49-F238E27FC236}">
                <a16:creationId xmlns:a16="http://schemas.microsoft.com/office/drawing/2014/main" id="{F16F754D-F8F1-4A99-85F8-73F6D9C09007}"/>
              </a:ext>
            </a:extLst>
          </p:cNvPr>
          <p:cNvCxnSpPr/>
          <p:nvPr/>
        </p:nvCxnSpPr>
        <p:spPr>
          <a:xfrm>
            <a:off x="3601929" y="2419913"/>
            <a:ext cx="12441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B2A50D-3886-44F6-A547-CC07DF24C87F}"/>
              </a:ext>
            </a:extLst>
          </p:cNvPr>
          <p:cNvCxnSpPr/>
          <p:nvPr/>
        </p:nvCxnSpPr>
        <p:spPr>
          <a:xfrm>
            <a:off x="4846040" y="2419913"/>
            <a:ext cx="12441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E58941-2ACD-425F-B984-0E53F0499768}"/>
              </a:ext>
            </a:extLst>
          </p:cNvPr>
          <p:cNvCxnSpPr/>
          <p:nvPr/>
        </p:nvCxnSpPr>
        <p:spPr>
          <a:xfrm>
            <a:off x="6087611" y="2419913"/>
            <a:ext cx="12441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C39E99-73FC-4F3A-8927-B882DBCC30E9}"/>
              </a:ext>
            </a:extLst>
          </p:cNvPr>
          <p:cNvCxnSpPr/>
          <p:nvPr/>
        </p:nvCxnSpPr>
        <p:spPr>
          <a:xfrm>
            <a:off x="7331722" y="2419913"/>
            <a:ext cx="12441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1BC2C4-DF6D-4714-81E0-CAE9046DA3E2}"/>
              </a:ext>
            </a:extLst>
          </p:cNvPr>
          <p:cNvSpPr txBox="1"/>
          <p:nvPr/>
        </p:nvSpPr>
        <p:spPr>
          <a:xfrm>
            <a:off x="3516503" y="2163587"/>
            <a:ext cx="5059330" cy="261610"/>
          </a:xfrm>
          <a:prstGeom prst="rect">
            <a:avLst/>
          </a:prstGeom>
          <a:noFill/>
        </p:spPr>
        <p:txBody>
          <a:bodyPr wrap="square">
            <a:spAutoFit/>
          </a:bodyPr>
          <a:lstStyle/>
          <a:p>
            <a:r>
              <a:rPr lang="en-US" sz="1100" b="1" dirty="0">
                <a:solidFill>
                  <a:schemeClr val="tx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0                                 7  8                               16 17                            23  24+</a:t>
            </a:r>
            <a:endParaRPr lang="en-US" sz="1100" b="1" dirty="0">
              <a:solidFill>
                <a:schemeClr val="tx1">
                  <a:lumMod val="50000"/>
                  <a:lumOff val="50000"/>
                </a:schemeClr>
              </a:solidFill>
            </a:endParaRPr>
          </a:p>
        </p:txBody>
      </p:sp>
      <p:cxnSp>
        <p:nvCxnSpPr>
          <p:cNvPr id="16" name="Straight Arrow Connector 15">
            <a:extLst>
              <a:ext uri="{FF2B5EF4-FFF2-40B4-BE49-F238E27FC236}">
                <a16:creationId xmlns:a16="http://schemas.microsoft.com/office/drawing/2014/main" id="{DB0189BA-4F35-466C-AA83-3370B0E4B453}"/>
              </a:ext>
            </a:extLst>
          </p:cNvPr>
          <p:cNvCxnSpPr/>
          <p:nvPr/>
        </p:nvCxnSpPr>
        <p:spPr>
          <a:xfrm>
            <a:off x="4088490" y="3229762"/>
            <a:ext cx="4392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Up 24">
            <a:extLst>
              <a:ext uri="{FF2B5EF4-FFF2-40B4-BE49-F238E27FC236}">
                <a16:creationId xmlns:a16="http://schemas.microsoft.com/office/drawing/2014/main" id="{FDE3B9D9-85B8-42E2-8563-100EFFBD2967}"/>
              </a:ext>
            </a:extLst>
          </p:cNvPr>
          <p:cNvSpPr/>
          <p:nvPr/>
        </p:nvSpPr>
        <p:spPr>
          <a:xfrm>
            <a:off x="7667538" y="5915317"/>
            <a:ext cx="167780" cy="19239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EC373B62-EB82-4A8B-8A34-FA21EE19C5EF}"/>
              </a:ext>
            </a:extLst>
          </p:cNvPr>
          <p:cNvSpPr/>
          <p:nvPr/>
        </p:nvSpPr>
        <p:spPr>
          <a:xfrm>
            <a:off x="10462470" y="5908631"/>
            <a:ext cx="167780" cy="192398"/>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A1DB6D-548B-49C4-BD2A-41F9501F02A8}"/>
              </a:ext>
            </a:extLst>
          </p:cNvPr>
          <p:cNvSpPr/>
          <p:nvPr/>
        </p:nvSpPr>
        <p:spPr>
          <a:xfrm>
            <a:off x="6662257" y="5708110"/>
            <a:ext cx="1416341" cy="18375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7A6D577-532B-4C78-A293-92699C990C44}"/>
              </a:ext>
            </a:extLst>
          </p:cNvPr>
          <p:cNvSpPr/>
          <p:nvPr/>
        </p:nvSpPr>
        <p:spPr>
          <a:xfrm>
            <a:off x="9339235" y="5673520"/>
            <a:ext cx="1416341" cy="18375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FA65126-46CA-4D44-81E0-23C63437A04D}"/>
              </a:ext>
            </a:extLst>
          </p:cNvPr>
          <p:cNvSpPr/>
          <p:nvPr/>
        </p:nvSpPr>
        <p:spPr>
          <a:xfrm>
            <a:off x="613061" y="1191238"/>
            <a:ext cx="10965877" cy="2204206"/>
          </a:xfrm>
          <a:prstGeom prst="roundRect">
            <a:avLst>
              <a:gd name="adj" fmla="val 1635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EF788D2F-607A-4FEC-A9CF-1C52486DED35}"/>
              </a:ext>
            </a:extLst>
          </p:cNvPr>
          <p:cNvSpPr/>
          <p:nvPr/>
        </p:nvSpPr>
        <p:spPr>
          <a:xfrm>
            <a:off x="629840" y="4120266"/>
            <a:ext cx="10965877" cy="2204206"/>
          </a:xfrm>
          <a:prstGeom prst="roundRect">
            <a:avLst>
              <a:gd name="adj" fmla="val 16354"/>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5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7831503" cy="461665"/>
          </a:xfrm>
          <a:prstGeom prst="rect">
            <a:avLst/>
          </a:prstGeom>
          <a:noFill/>
        </p:spPr>
        <p:txBody>
          <a:bodyPr wrap="none" rtlCol="0">
            <a:spAutoFit/>
          </a:bodyPr>
          <a:lstStyle/>
          <a:p>
            <a:r>
              <a:rPr lang="en-US" sz="2400" b="1" dirty="0">
                <a:solidFill>
                  <a:schemeClr val="tx1">
                    <a:lumMod val="50000"/>
                    <a:lumOff val="50000"/>
                  </a:schemeClr>
                </a:solidFill>
              </a:rPr>
              <a:t>3. Model Development (Cross Sectional Analysis at Month 3)</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68998"/>
            <a:ext cx="6394148" cy="6261779"/>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The Treatment 3 has the highest average Hamilton depression score (SIGHD17) and Treatment 2  has the lowest (Graph1) and it appears to be significant without adjusting for covariate.</a:t>
            </a: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Prior to the efficacy analysis, we analyzed the Goodness of Fit assumptions. The Hamilton depression score had the highly skewed distribution, so a shifted square root transformation was performed. </a:t>
            </a:r>
          </a:p>
          <a:p>
            <a:pPr>
              <a:lnSpc>
                <a:spcPct val="107000"/>
              </a:lnSpc>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tabLst>
                <a:tab pos="457200" algn="l"/>
              </a:tabLst>
            </a:pPr>
            <a:r>
              <a:rPr lang="en-US" sz="1050" b="1" i="1" dirty="0">
                <a:solidFill>
                  <a:srgbClr val="7030A0"/>
                </a:solidFill>
                <a:latin typeface="Calibri" panose="020F0502020204030204" pitchFamily="34" charset="0"/>
                <a:cs typeface="Calibri" panose="020F0502020204030204" pitchFamily="34" charset="0"/>
              </a:rPr>
              <a:t>CAUTION: Even after the Square root transformation the data was not normally distributed but we still performed the transformation because after transformation it very much better than then it was before.</a:t>
            </a:r>
          </a:p>
          <a:p>
            <a:pPr>
              <a:lnSpc>
                <a:spcPct val="107000"/>
              </a:lnSpc>
              <a:tabLst>
                <a:tab pos="457200" algn="l"/>
              </a:tabLst>
            </a:pPr>
            <a:endParaRPr lang="en-US" sz="1400"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cs typeface="Calibri" panose="020F0502020204030204" pitchFamily="34" charset="0"/>
              </a:rPr>
              <a:t>We have included the Covariate PS_HAM17 into our model. It satisfied the consistency of slope assumption as the interaction between the covariate and the Treatment was not significant. Also, we see that MS error for this ANCOVA (0.89) is less that from the ANOVA (1.22) .Thus adding the covariate in the model improved the R-square value.</a:t>
            </a:r>
          </a:p>
          <a:p>
            <a:pPr marL="342900" indent="-342900">
              <a:lnSpc>
                <a:spcPct val="107000"/>
              </a:lnSpc>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ea typeface="Calibri" panose="020F0502020204030204" pitchFamily="34" charset="0"/>
                <a:cs typeface="Calibri" panose="020F0502020204030204" pitchFamily="34" charset="0"/>
              </a:rPr>
              <a:t>Upon running the ANCOVA model, we see that the p-value is 0.2487 which means that the </a:t>
            </a:r>
            <a:r>
              <a:rPr lang="en-US" sz="1400" b="1" i="1" dirty="0">
                <a:effectLst/>
                <a:latin typeface="Calibri" panose="020F0502020204030204" pitchFamily="34" charset="0"/>
                <a:ea typeface="Calibri" panose="020F0502020204030204" pitchFamily="34" charset="0"/>
                <a:cs typeface="Calibri" panose="020F0502020204030204" pitchFamily="34" charset="0"/>
              </a:rPr>
              <a:t>four treatments are not significantly different from one another in treating the depression after adjusting for the Baseline Hamilton Depression Score. </a:t>
            </a:r>
          </a:p>
          <a:p>
            <a:pPr marL="342900" indent="-342900">
              <a:lnSpc>
                <a:spcPct val="107000"/>
              </a:lnSpc>
              <a:buFont typeface="Wingdings" panose="05000000000000000000" pitchFamily="2" charset="2"/>
              <a:buChar char=""/>
              <a:tabLst>
                <a:tab pos="457200" algn="l"/>
              </a:tabLst>
            </a:pP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tabLst>
                <a:tab pos="457200" algn="l"/>
              </a:tabLst>
            </a:pPr>
            <a:r>
              <a:rPr lang="en-US" sz="1400" dirty="0">
                <a:latin typeface="Calibri" panose="020F0502020204030204" pitchFamily="34" charset="0"/>
                <a:ea typeface="Calibri" panose="020F0502020204030204" pitchFamily="34" charset="0"/>
                <a:cs typeface="Calibri" panose="020F0502020204030204" pitchFamily="34" charset="0"/>
              </a:rPr>
              <a:t>Table 2 shows the Mean Hamilton depression score per treatment level even though there is no significant difference.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3" name="Picture 2">
            <a:extLst>
              <a:ext uri="{FF2B5EF4-FFF2-40B4-BE49-F238E27FC236}">
                <a16:creationId xmlns:a16="http://schemas.microsoft.com/office/drawing/2014/main" id="{DA34AF50-733A-486A-A962-40A39E2BEC76}"/>
              </a:ext>
            </a:extLst>
          </p:cNvPr>
          <p:cNvPicPr>
            <a:picLocks noChangeAspect="1"/>
          </p:cNvPicPr>
          <p:nvPr/>
        </p:nvPicPr>
        <p:blipFill rotWithShape="1">
          <a:blip r:embed="rId3"/>
          <a:srcRect l="45826" t="25007" r="27339" b="37392"/>
          <a:stretch/>
        </p:blipFill>
        <p:spPr>
          <a:xfrm>
            <a:off x="7053743" y="2676413"/>
            <a:ext cx="3548679" cy="2209191"/>
          </a:xfrm>
          <a:prstGeom prst="rect">
            <a:avLst/>
          </a:prstGeom>
        </p:spPr>
      </p:pic>
      <p:pic>
        <p:nvPicPr>
          <p:cNvPr id="8" name="Picture 7">
            <a:extLst>
              <a:ext uri="{FF2B5EF4-FFF2-40B4-BE49-F238E27FC236}">
                <a16:creationId xmlns:a16="http://schemas.microsoft.com/office/drawing/2014/main" id="{190B33CE-64E4-4EA5-B4CE-7471B32B10C2}"/>
              </a:ext>
            </a:extLst>
          </p:cNvPr>
          <p:cNvPicPr>
            <a:picLocks noChangeAspect="1"/>
          </p:cNvPicPr>
          <p:nvPr/>
        </p:nvPicPr>
        <p:blipFill rotWithShape="1">
          <a:blip r:embed="rId4"/>
          <a:srcRect l="42110" t="74675" r="23830" b="10336"/>
          <a:stretch/>
        </p:blipFill>
        <p:spPr>
          <a:xfrm>
            <a:off x="7045440" y="5134968"/>
            <a:ext cx="4152551" cy="989902"/>
          </a:xfrm>
          <a:prstGeom prst="rect">
            <a:avLst/>
          </a:prstGeom>
        </p:spPr>
      </p:pic>
      <p:pic>
        <p:nvPicPr>
          <p:cNvPr id="9" name="Picture 8" descr="Chart, bar chart&#10;&#10;Description automatically generated">
            <a:extLst>
              <a:ext uri="{FF2B5EF4-FFF2-40B4-BE49-F238E27FC236}">
                <a16:creationId xmlns:a16="http://schemas.microsoft.com/office/drawing/2014/main" id="{30D6FA73-78F2-43A3-B281-6FC753FD91B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754"/>
          <a:stretch/>
        </p:blipFill>
        <p:spPr bwMode="auto">
          <a:xfrm>
            <a:off x="7031372" y="831871"/>
            <a:ext cx="2736820" cy="1692838"/>
          </a:xfrm>
          <a:prstGeom prst="rect">
            <a:avLst/>
          </a:prstGeom>
          <a:noFill/>
          <a:ln>
            <a:noFill/>
          </a:ln>
        </p:spPr>
      </p:pic>
      <p:sp>
        <p:nvSpPr>
          <p:cNvPr id="2" name="Oval 1">
            <a:extLst>
              <a:ext uri="{FF2B5EF4-FFF2-40B4-BE49-F238E27FC236}">
                <a16:creationId xmlns:a16="http://schemas.microsoft.com/office/drawing/2014/main" id="{8BC21B8C-D6D0-4FA6-9AEE-66117198404C}"/>
              </a:ext>
            </a:extLst>
          </p:cNvPr>
          <p:cNvSpPr/>
          <p:nvPr/>
        </p:nvSpPr>
        <p:spPr>
          <a:xfrm>
            <a:off x="9925574" y="4538443"/>
            <a:ext cx="369116" cy="1470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51941F7-F4CE-4091-86D6-9278B0737D95}"/>
              </a:ext>
            </a:extLst>
          </p:cNvPr>
          <p:cNvSpPr txBox="1"/>
          <p:nvPr/>
        </p:nvSpPr>
        <p:spPr>
          <a:xfrm>
            <a:off x="7183771" y="754912"/>
            <a:ext cx="4711817" cy="246221"/>
          </a:xfrm>
          <a:prstGeom prst="rect">
            <a:avLst/>
          </a:prstGeom>
          <a:noFill/>
        </p:spPr>
        <p:txBody>
          <a:bodyPr wrap="square" rtlCol="0">
            <a:spAutoFit/>
          </a:bodyPr>
          <a:lstStyle/>
          <a:p>
            <a:r>
              <a:rPr lang="en-US" sz="1000" i="1" dirty="0"/>
              <a:t>Graph1-Bar Plot </a:t>
            </a:r>
          </a:p>
        </p:txBody>
      </p:sp>
      <p:sp>
        <p:nvSpPr>
          <p:cNvPr id="12" name="TextBox 11">
            <a:extLst>
              <a:ext uri="{FF2B5EF4-FFF2-40B4-BE49-F238E27FC236}">
                <a16:creationId xmlns:a16="http://schemas.microsoft.com/office/drawing/2014/main" id="{C20096CE-E4A8-4DC4-A992-B12A786907DB}"/>
              </a:ext>
            </a:extLst>
          </p:cNvPr>
          <p:cNvSpPr txBox="1"/>
          <p:nvPr/>
        </p:nvSpPr>
        <p:spPr>
          <a:xfrm>
            <a:off x="7124657" y="2470773"/>
            <a:ext cx="809624" cy="230832"/>
          </a:xfrm>
          <a:prstGeom prst="rect">
            <a:avLst/>
          </a:prstGeom>
          <a:noFill/>
        </p:spPr>
        <p:txBody>
          <a:bodyPr wrap="square" rtlCol="0">
            <a:spAutoFit/>
          </a:bodyPr>
          <a:lstStyle/>
          <a:p>
            <a:r>
              <a:rPr lang="en-US" sz="900" i="1" dirty="0"/>
              <a:t>Table</a:t>
            </a:r>
            <a:r>
              <a:rPr lang="en-US" sz="900" dirty="0"/>
              <a:t> 1</a:t>
            </a:r>
          </a:p>
        </p:txBody>
      </p:sp>
      <p:sp>
        <p:nvSpPr>
          <p:cNvPr id="13" name="TextBox 12">
            <a:extLst>
              <a:ext uri="{FF2B5EF4-FFF2-40B4-BE49-F238E27FC236}">
                <a16:creationId xmlns:a16="http://schemas.microsoft.com/office/drawing/2014/main" id="{0E563FE5-66E8-44A9-AD1A-56128CE51381}"/>
              </a:ext>
            </a:extLst>
          </p:cNvPr>
          <p:cNvSpPr txBox="1"/>
          <p:nvPr/>
        </p:nvSpPr>
        <p:spPr>
          <a:xfrm>
            <a:off x="7031372" y="5000649"/>
            <a:ext cx="4404134" cy="246221"/>
          </a:xfrm>
          <a:prstGeom prst="rect">
            <a:avLst/>
          </a:prstGeom>
          <a:noFill/>
        </p:spPr>
        <p:txBody>
          <a:bodyPr wrap="square" rtlCol="0">
            <a:spAutoFit/>
          </a:bodyPr>
          <a:lstStyle/>
          <a:p>
            <a:r>
              <a:rPr lang="en-US" sz="900" i="1" dirty="0"/>
              <a:t>Table</a:t>
            </a:r>
            <a:r>
              <a:rPr lang="en-US" sz="1000" i="1" dirty="0"/>
              <a:t> 2-BackTransformed Mean</a:t>
            </a:r>
          </a:p>
        </p:txBody>
      </p:sp>
    </p:spTree>
    <p:extLst>
      <p:ext uri="{BB962C8B-B14F-4D97-AF65-F5344CB8AC3E}">
        <p14:creationId xmlns:p14="http://schemas.microsoft.com/office/powerpoint/2010/main" val="170492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92753"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Two Way Interaction (Cross Sectional Analysis at Month 3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68998"/>
            <a:ext cx="7325326" cy="4231351"/>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effectLst/>
                <a:latin typeface="Calibri" panose="020F0502020204030204" pitchFamily="34" charset="0"/>
                <a:ea typeface="Calibri" panose="020F0502020204030204" pitchFamily="34" charset="0"/>
              </a:rPr>
              <a:t>Since the treatment effect was not significant so we removed that from the model and now we are interested in analyzing the two-way interaction for my a priori variables (</a:t>
            </a:r>
            <a:r>
              <a:rPr lang="en-US" sz="1400" b="1" dirty="0">
                <a:effectLst/>
                <a:latin typeface="Calibri" panose="020F0502020204030204" pitchFamily="34" charset="0"/>
                <a:ea typeface="Calibri" panose="020F0502020204030204" pitchFamily="34" charset="0"/>
              </a:rPr>
              <a:t>Gender and Marital Status</a:t>
            </a:r>
            <a:r>
              <a:rPr lang="en-US" sz="1400" dirty="0">
                <a:effectLst/>
                <a:latin typeface="Calibri" panose="020F0502020204030204" pitchFamily="34" charset="0"/>
                <a:ea typeface="Calibri" panose="020F0502020204030204" pitchFamily="34" charset="0"/>
              </a:rPr>
              <a:t>). </a:t>
            </a:r>
          </a:p>
          <a:p>
            <a:pPr marL="285750" indent="-285750">
              <a:lnSpc>
                <a:spcPct val="107000"/>
              </a:lnSpc>
              <a:buFont typeface="Arial" panose="020B0604020202020204" pitchFamily="34" charset="0"/>
              <a:buChar char="•"/>
              <a:tabLst>
                <a:tab pos="457200" algn="l"/>
              </a:tabLst>
            </a:pPr>
            <a:r>
              <a:rPr lang="en-US" sz="1400" dirty="0">
                <a:latin typeface="Calibri" panose="020F0502020204030204" pitchFamily="34" charset="0"/>
              </a:rPr>
              <a:t>On eyeballing the graphs: It looks like the married/cohabiting male have the lowest Hamilton depression score and the Married/cohabiting Females have highest depression score (Graph2).</a:t>
            </a:r>
          </a:p>
          <a:p>
            <a:pPr marL="285750" indent="-285750">
              <a:lnSpc>
                <a:spcPct val="107000"/>
              </a:lnSpc>
              <a:buFont typeface="Arial" panose="020B0604020202020204" pitchFamily="34" charset="0"/>
              <a:buChar char="•"/>
              <a:tabLst>
                <a:tab pos="457200" algn="l"/>
              </a:tabLst>
            </a:pPr>
            <a:r>
              <a:rPr lang="en-US" sz="1400" dirty="0">
                <a:latin typeface="Calibri" panose="020F0502020204030204" pitchFamily="34" charset="0"/>
              </a:rPr>
              <a:t>Output from ANCOVA:</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The interaction between the gender and marital status is NOT significant which means that the </a:t>
            </a:r>
            <a:r>
              <a:rPr lang="en-US" sz="1400" b="1" dirty="0">
                <a:latin typeface="Calibri" panose="020F0502020204030204" pitchFamily="34" charset="0"/>
              </a:rPr>
              <a:t>on average difference in the SIGHD17 score for male and females DOES NOT vary differentially across different level of marital status (after controlling for covariate).</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There is main effect due to the gender term. However, the Marital Status is not significant (Table 3).</a:t>
            </a:r>
          </a:p>
          <a:p>
            <a:pPr marL="742950" marR="0" lvl="1" indent="-285750">
              <a:lnSpc>
                <a:spcPct val="107000"/>
              </a:lnSpc>
              <a:spcBef>
                <a:spcPts val="0"/>
              </a:spcBef>
              <a:spcAft>
                <a:spcPts val="0"/>
              </a:spcAft>
              <a:buFont typeface="+mj-lt"/>
              <a:buAutoNum type="arabicPeriod"/>
            </a:pPr>
            <a:r>
              <a:rPr lang="en-US" sz="1400" dirty="0">
                <a:latin typeface="Calibri" panose="020F0502020204030204" pitchFamily="34" charset="0"/>
              </a:rPr>
              <a:t>Looking at the pairwise comparisons we see that the Married/Cohabiting Male are significantly different from the others (Table 4).They have the lowest depression score.</a:t>
            </a:r>
          </a:p>
          <a:p>
            <a:pPr marL="285750" indent="-285750">
              <a:lnSpc>
                <a:spcPct val="107000"/>
              </a:lnSpc>
              <a:buFont typeface="Arial" panose="020B0604020202020204" pitchFamily="34" charset="0"/>
              <a:buChar char="•"/>
              <a:tabLst>
                <a:tab pos="457200" algn="l"/>
              </a:tabLst>
            </a:pPr>
            <a:endParaRPr lang="en-US" sz="1400" dirty="0">
              <a:latin typeface="Calibri" panose="020F0502020204030204" pitchFamily="34" charset="0"/>
            </a:endParaRP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21" name="Picture 20" descr="Graphical user interface, application&#10;&#10;Description automatically generated">
            <a:extLst>
              <a:ext uri="{FF2B5EF4-FFF2-40B4-BE49-F238E27FC236}">
                <a16:creationId xmlns:a16="http://schemas.microsoft.com/office/drawing/2014/main" id="{80200400-0854-43C9-9EFA-D55CD75FFF53}"/>
              </a:ext>
            </a:extLst>
          </p:cNvPr>
          <p:cNvPicPr>
            <a:picLocks noChangeAspect="1"/>
          </p:cNvPicPr>
          <p:nvPr/>
        </p:nvPicPr>
        <p:blipFill rotWithShape="1">
          <a:blip r:embed="rId3"/>
          <a:srcRect l="46586" t="45007" r="28523" b="40477"/>
          <a:stretch/>
        </p:blipFill>
        <p:spPr bwMode="auto">
          <a:xfrm>
            <a:off x="8561488" y="2707224"/>
            <a:ext cx="3023871" cy="955138"/>
          </a:xfrm>
          <a:prstGeom prst="rect">
            <a:avLst/>
          </a:prstGeom>
          <a:noFill/>
          <a:ln>
            <a:noFill/>
          </a:ln>
          <a:extLst>
            <a:ext uri="{53640926-AAD7-44D8-BBD7-CCE9431645EC}">
              <a14:shadowObscured xmlns:a14="http://schemas.microsoft.com/office/drawing/2010/main"/>
            </a:ext>
          </a:extLst>
        </p:spPr>
      </p:pic>
      <p:pic>
        <p:nvPicPr>
          <p:cNvPr id="22" name="Picture 21" descr="Graphical user interface, table&#10;&#10;Description automatically generated">
            <a:extLst>
              <a:ext uri="{FF2B5EF4-FFF2-40B4-BE49-F238E27FC236}">
                <a16:creationId xmlns:a16="http://schemas.microsoft.com/office/drawing/2014/main" id="{3ECF150C-61A1-4F5C-975E-CD2A02907C18}"/>
              </a:ext>
            </a:extLst>
          </p:cNvPr>
          <p:cNvPicPr>
            <a:picLocks noChangeAspect="1"/>
          </p:cNvPicPr>
          <p:nvPr/>
        </p:nvPicPr>
        <p:blipFill rotWithShape="1">
          <a:blip r:embed="rId4"/>
          <a:srcRect l="37592" t="11903" r="24009" b="53743"/>
          <a:stretch/>
        </p:blipFill>
        <p:spPr bwMode="auto">
          <a:xfrm>
            <a:off x="7584790" y="3893898"/>
            <a:ext cx="4422999" cy="2143394"/>
          </a:xfrm>
          <a:prstGeom prst="rect">
            <a:avLst/>
          </a:prstGeom>
          <a:noFill/>
          <a:ln>
            <a:noFill/>
          </a:ln>
          <a:extLst>
            <a:ext uri="{53640926-AAD7-44D8-BBD7-CCE9431645EC}">
              <a14:shadowObscured xmlns:a14="http://schemas.microsoft.com/office/drawing/2010/main"/>
            </a:ext>
          </a:extLst>
        </p:spPr>
      </p:pic>
      <p:sp>
        <p:nvSpPr>
          <p:cNvPr id="23" name="Oval 22">
            <a:extLst>
              <a:ext uri="{FF2B5EF4-FFF2-40B4-BE49-F238E27FC236}">
                <a16:creationId xmlns:a16="http://schemas.microsoft.com/office/drawing/2014/main" id="{03ABCC1E-7DEB-4D73-96C2-9245D53D6FDF}"/>
              </a:ext>
            </a:extLst>
          </p:cNvPr>
          <p:cNvSpPr/>
          <p:nvPr/>
        </p:nvSpPr>
        <p:spPr>
          <a:xfrm>
            <a:off x="11190112" y="3233884"/>
            <a:ext cx="369116" cy="232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6" name="Oval 25">
            <a:extLst>
              <a:ext uri="{FF2B5EF4-FFF2-40B4-BE49-F238E27FC236}">
                <a16:creationId xmlns:a16="http://schemas.microsoft.com/office/drawing/2014/main" id="{B5432DA7-9F64-4CA4-909C-37C9B08B2FA8}"/>
              </a:ext>
            </a:extLst>
          </p:cNvPr>
          <p:cNvSpPr/>
          <p:nvPr/>
        </p:nvSpPr>
        <p:spPr>
          <a:xfrm>
            <a:off x="9312097" y="5458852"/>
            <a:ext cx="1878015" cy="232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0684CE2D-F2CF-4966-BD4D-F8F7356ECC56}"/>
              </a:ext>
            </a:extLst>
          </p:cNvPr>
          <p:cNvSpPr txBox="1"/>
          <p:nvPr/>
        </p:nvSpPr>
        <p:spPr>
          <a:xfrm>
            <a:off x="9019136" y="696964"/>
            <a:ext cx="2540092" cy="230832"/>
          </a:xfrm>
          <a:prstGeom prst="rect">
            <a:avLst/>
          </a:prstGeom>
          <a:noFill/>
        </p:spPr>
        <p:txBody>
          <a:bodyPr wrap="square" rtlCol="0">
            <a:spAutoFit/>
          </a:bodyPr>
          <a:lstStyle/>
          <a:p>
            <a:r>
              <a:rPr lang="en-US" sz="900" i="1" dirty="0"/>
              <a:t>Graph2-Graphical Depiction</a:t>
            </a:r>
          </a:p>
        </p:txBody>
      </p:sp>
      <p:sp>
        <p:nvSpPr>
          <p:cNvPr id="28" name="TextBox 27">
            <a:extLst>
              <a:ext uri="{FF2B5EF4-FFF2-40B4-BE49-F238E27FC236}">
                <a16:creationId xmlns:a16="http://schemas.microsoft.com/office/drawing/2014/main" id="{24E024B5-FCCE-4AE2-B24C-F4023F192DD6}"/>
              </a:ext>
            </a:extLst>
          </p:cNvPr>
          <p:cNvSpPr txBox="1"/>
          <p:nvPr/>
        </p:nvSpPr>
        <p:spPr>
          <a:xfrm>
            <a:off x="8549641" y="2535914"/>
            <a:ext cx="809624" cy="230832"/>
          </a:xfrm>
          <a:prstGeom prst="rect">
            <a:avLst/>
          </a:prstGeom>
          <a:noFill/>
        </p:spPr>
        <p:txBody>
          <a:bodyPr wrap="square" rtlCol="0">
            <a:spAutoFit/>
          </a:bodyPr>
          <a:lstStyle/>
          <a:p>
            <a:r>
              <a:rPr lang="en-US" sz="900" i="1" dirty="0"/>
              <a:t>Table3</a:t>
            </a:r>
          </a:p>
        </p:txBody>
      </p:sp>
      <p:sp>
        <p:nvSpPr>
          <p:cNvPr id="29" name="TextBox 28">
            <a:extLst>
              <a:ext uri="{FF2B5EF4-FFF2-40B4-BE49-F238E27FC236}">
                <a16:creationId xmlns:a16="http://schemas.microsoft.com/office/drawing/2014/main" id="{F2FD0CD9-9D8C-4D54-8CDA-8712E5632F99}"/>
              </a:ext>
            </a:extLst>
          </p:cNvPr>
          <p:cNvSpPr txBox="1"/>
          <p:nvPr/>
        </p:nvSpPr>
        <p:spPr>
          <a:xfrm>
            <a:off x="7584790" y="3614988"/>
            <a:ext cx="4267772" cy="230832"/>
          </a:xfrm>
          <a:prstGeom prst="rect">
            <a:avLst/>
          </a:prstGeom>
          <a:noFill/>
        </p:spPr>
        <p:txBody>
          <a:bodyPr wrap="square" rtlCol="0">
            <a:spAutoFit/>
          </a:bodyPr>
          <a:lstStyle/>
          <a:p>
            <a:r>
              <a:rPr lang="en-US" sz="900" i="1" dirty="0"/>
              <a:t>Table4-LSMEANS and the pairwise comparison</a:t>
            </a:r>
          </a:p>
        </p:txBody>
      </p:sp>
      <p:pic>
        <p:nvPicPr>
          <p:cNvPr id="18" name="Picture 17" descr="Chart, line chart&#10;&#10;Description automatically generated">
            <a:extLst>
              <a:ext uri="{FF2B5EF4-FFF2-40B4-BE49-F238E27FC236}">
                <a16:creationId xmlns:a16="http://schemas.microsoft.com/office/drawing/2014/main" id="{E0F13E8F-7682-4EBB-8375-3BBE7EDEB5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010747" y="880485"/>
            <a:ext cx="2300006" cy="1724082"/>
          </a:xfrm>
          <a:prstGeom prst="rect">
            <a:avLst/>
          </a:prstGeom>
          <a:noFill/>
          <a:ln>
            <a:noFill/>
          </a:ln>
        </p:spPr>
      </p:pic>
    </p:spTree>
    <p:extLst>
      <p:ext uri="{BB962C8B-B14F-4D97-AF65-F5344CB8AC3E}">
        <p14:creationId xmlns:p14="http://schemas.microsoft.com/office/powerpoint/2010/main" val="11946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614" y="6249502"/>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755508" cy="470000"/>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2400" b="1" dirty="0">
                <a:solidFill>
                  <a:schemeClr val="tx1">
                    <a:lumMod val="50000"/>
                    <a:lumOff val="50000"/>
                  </a:schemeClr>
                </a:solidFill>
              </a:rPr>
              <a:t>Sub hypothesis - Two Way Interaction (Cross Sectional Analysis at Month 3 Contd..)</a:t>
            </a:r>
          </a:p>
        </p:txBody>
      </p:sp>
      <p:sp>
        <p:nvSpPr>
          <p:cNvPr id="16" name="Rectangle 15">
            <a:extLst>
              <a:ext uri="{FF2B5EF4-FFF2-40B4-BE49-F238E27FC236}">
                <a16:creationId xmlns:a16="http://schemas.microsoft.com/office/drawing/2014/main" id="{6E0A95A1-9BF2-45BF-A212-D7361F6D61FB}"/>
              </a:ext>
            </a:extLst>
          </p:cNvPr>
          <p:cNvSpPr/>
          <p:nvPr/>
        </p:nvSpPr>
        <p:spPr>
          <a:xfrm>
            <a:off x="476435" y="868998"/>
            <a:ext cx="6083756" cy="5255991"/>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tabLst>
                <a:tab pos="457200" algn="l"/>
              </a:tabLst>
            </a:pPr>
            <a:r>
              <a:rPr lang="en-US" sz="1400" dirty="0">
                <a:latin typeface="Calibri" panose="020F0502020204030204" pitchFamily="34" charset="0"/>
                <a:ea typeface="Calibri" panose="020F0502020204030204" pitchFamily="34" charset="0"/>
              </a:rPr>
              <a:t>Various contrasts are performed which concludes that:</a:t>
            </a:r>
          </a:p>
          <a:p>
            <a:pPr marR="0" lvl="0">
              <a:lnSpc>
                <a:spcPct val="107000"/>
              </a:lnSpc>
              <a:spcBef>
                <a:spcPts val="0"/>
              </a:spcBef>
              <a:spcAft>
                <a:spcPts val="0"/>
              </a:spcAft>
              <a:tabLst>
                <a:tab pos="457200" algn="l"/>
              </a:tabLst>
            </a:pPr>
            <a:r>
              <a:rPr lang="en-US" sz="1400" dirty="0">
                <a:latin typeface="Calibri" panose="020F0502020204030204" pitchFamily="34" charset="0"/>
                <a:ea typeface="Calibri" panose="020F0502020204030204" pitchFamily="34" charset="0"/>
              </a:rPr>
              <a:t> </a:t>
            </a: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Alone vs Married is not significant which means there is </a:t>
            </a:r>
            <a:r>
              <a:rPr lang="en-US" sz="1400" b="1" dirty="0">
                <a:effectLst/>
                <a:latin typeface="Calibri" panose="020F0502020204030204" pitchFamily="34" charset="0"/>
                <a:ea typeface="Calibri" panose="020F0502020204030204" pitchFamily="34" charset="0"/>
                <a:cs typeface="Calibri" panose="020F0502020204030204" pitchFamily="34" charset="0"/>
              </a:rPr>
              <a:t>no main effect due to marital status.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latin typeface="Calibri" panose="020F0502020204030204" pitchFamily="34" charset="0"/>
                <a:ea typeface="Calibri" panose="020F0502020204030204" pitchFamily="34" charset="0"/>
                <a:cs typeface="Calibri" panose="020F0502020204030204" pitchFamily="34" charset="0"/>
              </a:rPr>
              <a:t>Male vs Female is significant which means there is </a:t>
            </a:r>
            <a:r>
              <a:rPr lang="en-US" sz="1400" b="1" dirty="0">
                <a:effectLst/>
                <a:latin typeface="Calibri" panose="020F0502020204030204" pitchFamily="34" charset="0"/>
                <a:ea typeface="Calibri" panose="020F0502020204030204" pitchFamily="34" charset="0"/>
                <a:cs typeface="Calibri" panose="020F0502020204030204" pitchFamily="34" charset="0"/>
              </a:rPr>
              <a:t>main effect due to the Gender.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Male Alone vs Male Married is significant</a:t>
            </a:r>
            <a:r>
              <a:rPr lang="en-US" sz="1400" dirty="0">
                <a:effectLst/>
                <a:latin typeface="Calibri" panose="020F0502020204030204" pitchFamily="34" charset="0"/>
                <a:ea typeface="Calibri" panose="020F0502020204030204" pitchFamily="34" charset="0"/>
                <a:cs typeface="Calibri" panose="020F0502020204030204" pitchFamily="34" charset="0"/>
              </a:rPr>
              <a:t> which means being married appears to be associated with a lower risk of Hamilton depressive symptoms in men.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Female Alone vs Female Married is NOT significant</a:t>
            </a:r>
            <a:r>
              <a:rPr lang="en-US" sz="1400" dirty="0">
                <a:effectLst/>
                <a:latin typeface="Calibri" panose="020F0502020204030204" pitchFamily="34" charset="0"/>
                <a:ea typeface="Calibri" panose="020F0502020204030204" pitchFamily="34" charset="0"/>
                <a:cs typeface="Calibri" panose="020F0502020204030204" pitchFamily="34" charset="0"/>
              </a:rPr>
              <a:t> which means there is no effect of marital status on depression for females.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Contrast between the Male Married compared to the average of other three</a:t>
            </a:r>
            <a:r>
              <a:rPr lang="en-US" sz="1400" dirty="0">
                <a:effectLst/>
                <a:latin typeface="Calibri" panose="020F0502020204030204" pitchFamily="34" charset="0"/>
                <a:ea typeface="Calibri" panose="020F0502020204030204" pitchFamily="34" charset="0"/>
                <a:cs typeface="Calibri" panose="020F0502020204030204" pitchFamily="34" charset="0"/>
              </a:rPr>
              <a:t> (Male living alone, Female Single, Female Married) revealed that there is </a:t>
            </a:r>
            <a:r>
              <a:rPr lang="en-US" sz="1400" b="1" dirty="0">
                <a:effectLst/>
                <a:latin typeface="Calibri" panose="020F0502020204030204" pitchFamily="34" charset="0"/>
                <a:ea typeface="Calibri" panose="020F0502020204030204" pitchFamily="34" charset="0"/>
                <a:cs typeface="Calibri" panose="020F0502020204030204" pitchFamily="34" charset="0"/>
              </a:rPr>
              <a:t>no significant</a:t>
            </a:r>
            <a:r>
              <a:rPr lang="en-US" sz="1400" dirty="0">
                <a:effectLst/>
                <a:latin typeface="Calibri" panose="020F0502020204030204" pitchFamily="34" charset="0"/>
                <a:ea typeface="Calibri" panose="020F0502020204030204" pitchFamily="34" charset="0"/>
                <a:cs typeface="Calibri" panose="020F0502020204030204" pitchFamily="34" charset="0"/>
              </a:rPr>
              <a:t> difference among the Male married and the average of other three.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Contrast between the Female Married compared to the average of other three</a:t>
            </a:r>
            <a:r>
              <a:rPr lang="en-US" sz="1400" dirty="0">
                <a:effectLst/>
                <a:latin typeface="Calibri" panose="020F0502020204030204" pitchFamily="34" charset="0"/>
                <a:ea typeface="Calibri" panose="020F0502020204030204" pitchFamily="34" charset="0"/>
                <a:cs typeface="Calibri" panose="020F0502020204030204" pitchFamily="34" charset="0"/>
              </a:rPr>
              <a:t> (Male Married, Male living alone, Female Single) revealed that Female married have more depression score compared to the average but that is </a:t>
            </a:r>
            <a:r>
              <a:rPr lang="en-US" sz="1400" b="1" dirty="0">
                <a:effectLst/>
                <a:latin typeface="Calibri" panose="020F0502020204030204" pitchFamily="34" charset="0"/>
                <a:ea typeface="Calibri" panose="020F0502020204030204" pitchFamily="34" charset="0"/>
                <a:cs typeface="Calibri" panose="020F0502020204030204" pitchFamily="34" charset="0"/>
              </a:rPr>
              <a:t>not significant </a:t>
            </a:r>
            <a:r>
              <a:rPr lang="en-US" sz="1400" dirty="0">
                <a:effectLst/>
                <a:latin typeface="Calibri" panose="020F0502020204030204" pitchFamily="34" charset="0"/>
                <a:ea typeface="Calibri" panose="020F0502020204030204" pitchFamily="34" charset="0"/>
                <a:cs typeface="Calibri" panose="020F0502020204030204" pitchFamily="34" charset="0"/>
              </a:rPr>
              <a:t>different.</a:t>
            </a:r>
          </a:p>
          <a:p>
            <a:pPr marL="285750" marR="0" lvl="0" indent="-285750">
              <a:lnSpc>
                <a:spcPct val="107000"/>
              </a:lnSpc>
              <a:spcBef>
                <a:spcPts val="0"/>
              </a:spcBef>
              <a:spcAft>
                <a:spcPts val="0"/>
              </a:spcAft>
              <a:buFont typeface="Arial" panose="020B0604020202020204" pitchFamily="34" charset="0"/>
              <a:buChar char="•"/>
              <a:tabLst>
                <a:tab pos="457200" algn="l"/>
              </a:tabLst>
            </a:pPr>
            <a:endParaRPr lang="en-US" sz="1400" dirty="0">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476435" y="6258380"/>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pic>
        <p:nvPicPr>
          <p:cNvPr id="8" name="Picture 7">
            <a:extLst>
              <a:ext uri="{FF2B5EF4-FFF2-40B4-BE49-F238E27FC236}">
                <a16:creationId xmlns:a16="http://schemas.microsoft.com/office/drawing/2014/main" id="{F5B73CA5-4CC8-4FC3-B2EC-259DFCD4777D}"/>
              </a:ext>
            </a:extLst>
          </p:cNvPr>
          <p:cNvPicPr>
            <a:picLocks noChangeAspect="1"/>
          </p:cNvPicPr>
          <p:nvPr/>
        </p:nvPicPr>
        <p:blipFill rotWithShape="1">
          <a:blip r:embed="rId3"/>
          <a:srcRect l="45000" t="30723" r="26927" b="50984"/>
          <a:stretch/>
        </p:blipFill>
        <p:spPr>
          <a:xfrm>
            <a:off x="7679029" y="1000009"/>
            <a:ext cx="3422708" cy="1208011"/>
          </a:xfrm>
          <a:prstGeom prst="rect">
            <a:avLst/>
          </a:prstGeom>
        </p:spPr>
      </p:pic>
      <p:sp>
        <p:nvSpPr>
          <p:cNvPr id="10" name="TextBox 9">
            <a:extLst>
              <a:ext uri="{FF2B5EF4-FFF2-40B4-BE49-F238E27FC236}">
                <a16:creationId xmlns:a16="http://schemas.microsoft.com/office/drawing/2014/main" id="{15695779-C738-4156-BA8B-2D2C6FFD5A3D}"/>
              </a:ext>
            </a:extLst>
          </p:cNvPr>
          <p:cNvSpPr txBox="1"/>
          <p:nvPr/>
        </p:nvSpPr>
        <p:spPr>
          <a:xfrm>
            <a:off x="346229" y="5780920"/>
            <a:ext cx="6779125" cy="344069"/>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R="0" lvl="0">
              <a:lnSpc>
                <a:spcPct val="107000"/>
              </a:lnSpc>
              <a:spcBef>
                <a:spcPts val="0"/>
              </a:spcBef>
              <a:spcAft>
                <a:spcPts val="800"/>
              </a:spcAft>
            </a:pPr>
            <a:r>
              <a:rPr lang="en-US" sz="1600" b="1" i="1" dirty="0">
                <a:solidFill>
                  <a:srgbClr val="000000"/>
                </a:solidFill>
                <a:latin typeface="Calibri" panose="020F0502020204030204" pitchFamily="34" charset="0"/>
                <a:cs typeface="Calibri" panose="020F0502020204030204" pitchFamily="34" charset="0"/>
              </a:rPr>
              <a:t>Conclusion: “Marriage/Cohabiting means less chance of depression for men”.</a:t>
            </a:r>
            <a:endParaRPr lang="en-US" sz="1600" dirty="0">
              <a:solidFill>
                <a:srgbClr val="000000"/>
              </a:solidFill>
              <a:latin typeface="Calibri" panose="020F0502020204030204" pitchFamily="34" charset="0"/>
            </a:endParaRPr>
          </a:p>
        </p:txBody>
      </p:sp>
      <p:pic>
        <p:nvPicPr>
          <p:cNvPr id="3" name="Graphic 2">
            <a:extLst>
              <a:ext uri="{FF2B5EF4-FFF2-40B4-BE49-F238E27FC236}">
                <a16:creationId xmlns:a16="http://schemas.microsoft.com/office/drawing/2014/main" id="{90975572-6646-4948-ADD4-4CEC788FF6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4040" y="2745096"/>
            <a:ext cx="4581525" cy="2752725"/>
          </a:xfrm>
          <a:prstGeom prst="rect">
            <a:avLst/>
          </a:prstGeom>
        </p:spPr>
      </p:pic>
    </p:spTree>
    <p:extLst>
      <p:ext uri="{BB962C8B-B14F-4D97-AF65-F5344CB8AC3E}">
        <p14:creationId xmlns:p14="http://schemas.microsoft.com/office/powerpoint/2010/main" val="418411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4A0A098-1380-452E-9720-A832193388AE}"/>
              </a:ext>
            </a:extLst>
          </p:cNvPr>
          <p:cNvCxnSpPr/>
          <p:nvPr/>
        </p:nvCxnSpPr>
        <p:spPr>
          <a:xfrm>
            <a:off x="346229" y="719091"/>
            <a:ext cx="11239130" cy="0"/>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pic>
        <p:nvPicPr>
          <p:cNvPr id="4" name="Picture 2" descr="West Chester University logo">
            <a:extLst>
              <a:ext uri="{FF2B5EF4-FFF2-40B4-BE49-F238E27FC236}">
                <a16:creationId xmlns:a16="http://schemas.microsoft.com/office/drawing/2014/main" id="{5003326D-6DA9-4DB7-8F27-6820413B5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7560" y="6339026"/>
            <a:ext cx="1019175" cy="5061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456709-1CA8-416B-B303-FBEFFF502C48}"/>
              </a:ext>
            </a:extLst>
          </p:cNvPr>
          <p:cNvSpPr txBox="1"/>
          <p:nvPr/>
        </p:nvSpPr>
        <p:spPr>
          <a:xfrm>
            <a:off x="346229" y="226964"/>
            <a:ext cx="10954409" cy="470000"/>
          </a:xfrm>
          <a:prstGeom prst="rect">
            <a:avLst/>
          </a:prstGeom>
          <a:noFill/>
        </p:spPr>
        <p:txBody>
          <a:bodyPr wrap="none" rtlCol="0">
            <a:spAutoFit/>
          </a:bodyPr>
          <a:lstStyle/>
          <a:p>
            <a:pPr marR="0" lvl="0" algn="r">
              <a:lnSpc>
                <a:spcPct val="107000"/>
              </a:lnSpc>
              <a:spcBef>
                <a:spcPts val="0"/>
              </a:spcBef>
              <a:spcAft>
                <a:spcPts val="0"/>
              </a:spcAft>
              <a:tabLst>
                <a:tab pos="457200" algn="l"/>
              </a:tabLst>
            </a:pPr>
            <a:r>
              <a:rPr lang="en-US" sz="2400" b="1" dirty="0">
                <a:solidFill>
                  <a:schemeClr val="tx1">
                    <a:lumMod val="50000"/>
                    <a:lumOff val="50000"/>
                  </a:schemeClr>
                </a:solidFill>
              </a:rPr>
              <a:t>Sub hypothesis - Three Way Interaction (Cross Sectional Analysis at Month 3 Contd..)</a:t>
            </a:r>
          </a:p>
        </p:txBody>
      </p:sp>
      <p:cxnSp>
        <p:nvCxnSpPr>
          <p:cNvPr id="30" name="Straight Connector 29">
            <a:extLst>
              <a:ext uri="{FF2B5EF4-FFF2-40B4-BE49-F238E27FC236}">
                <a16:creationId xmlns:a16="http://schemas.microsoft.com/office/drawing/2014/main" id="{23A5C159-9A73-4126-91A2-BC83FE160919}"/>
              </a:ext>
            </a:extLst>
          </p:cNvPr>
          <p:cNvCxnSpPr/>
          <p:nvPr/>
        </p:nvCxnSpPr>
        <p:spPr>
          <a:xfrm>
            <a:off x="523830" y="6318515"/>
            <a:ext cx="10515600" cy="0"/>
          </a:xfrm>
          <a:prstGeom prst="line">
            <a:avLst/>
          </a:prstGeom>
          <a:ln>
            <a:solidFill>
              <a:schemeClr val="accent4">
                <a:lumMod val="40000"/>
                <a:lumOff val="60000"/>
              </a:schemeClr>
            </a:solidFill>
          </a:ln>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24E024B5-FCCE-4AE2-B24C-F4023F192DD6}"/>
              </a:ext>
            </a:extLst>
          </p:cNvPr>
          <p:cNvSpPr txBox="1"/>
          <p:nvPr/>
        </p:nvSpPr>
        <p:spPr>
          <a:xfrm>
            <a:off x="10253703" y="929650"/>
            <a:ext cx="861140" cy="276999"/>
          </a:xfrm>
          <a:prstGeom prst="rect">
            <a:avLst/>
          </a:prstGeom>
          <a:noFill/>
        </p:spPr>
        <p:txBody>
          <a:bodyPr wrap="square" rtlCol="0">
            <a:spAutoFit/>
          </a:bodyPr>
          <a:lstStyle/>
          <a:p>
            <a:pPr algn="r"/>
            <a:r>
              <a:rPr lang="en-US" sz="1200" i="1" dirty="0"/>
              <a:t>Table5</a:t>
            </a:r>
          </a:p>
        </p:txBody>
      </p:sp>
      <p:sp>
        <p:nvSpPr>
          <p:cNvPr id="29" name="TextBox 28">
            <a:extLst>
              <a:ext uri="{FF2B5EF4-FFF2-40B4-BE49-F238E27FC236}">
                <a16:creationId xmlns:a16="http://schemas.microsoft.com/office/drawing/2014/main" id="{F2FD0CD9-9D8C-4D54-8CDA-8712E5632F99}"/>
              </a:ext>
            </a:extLst>
          </p:cNvPr>
          <p:cNvSpPr txBox="1"/>
          <p:nvPr/>
        </p:nvSpPr>
        <p:spPr>
          <a:xfrm>
            <a:off x="10089272" y="3224437"/>
            <a:ext cx="2156208" cy="830997"/>
          </a:xfrm>
          <a:prstGeom prst="rect">
            <a:avLst/>
          </a:prstGeom>
          <a:noFill/>
        </p:spPr>
        <p:txBody>
          <a:bodyPr wrap="square" rtlCol="0">
            <a:spAutoFit/>
          </a:bodyPr>
          <a:lstStyle/>
          <a:p>
            <a:pPr algn="r"/>
            <a:r>
              <a:rPr lang="en-US" sz="1200" i="1" dirty="0"/>
              <a:t>Table 6-</a:t>
            </a:r>
            <a:r>
              <a:rPr lang="en-US" sz="1200" i="1" dirty="0">
                <a:latin typeface="Calibri" panose="020F0502020204030204" pitchFamily="34" charset="0"/>
              </a:rPr>
              <a:t> Mean score as well as the pair wise comparison with each categories on the square root scale . </a:t>
            </a:r>
            <a:endParaRPr lang="en-US" sz="1200" i="1" dirty="0"/>
          </a:p>
        </p:txBody>
      </p:sp>
      <p:pic>
        <p:nvPicPr>
          <p:cNvPr id="18" name="Picture 17" descr="Graphical user interface, application, table&#10;&#10;Description automatically generated">
            <a:extLst>
              <a:ext uri="{FF2B5EF4-FFF2-40B4-BE49-F238E27FC236}">
                <a16:creationId xmlns:a16="http://schemas.microsoft.com/office/drawing/2014/main" id="{419E8D76-F3B4-491F-97E8-8490863A4A2F}"/>
              </a:ext>
            </a:extLst>
          </p:cNvPr>
          <p:cNvPicPr>
            <a:picLocks noChangeAspect="1"/>
          </p:cNvPicPr>
          <p:nvPr/>
        </p:nvPicPr>
        <p:blipFill rotWithShape="1">
          <a:blip r:embed="rId3"/>
          <a:srcRect l="44184" t="10154" r="26201" b="34042"/>
          <a:stretch/>
        </p:blipFill>
        <p:spPr bwMode="auto">
          <a:xfrm>
            <a:off x="7097813" y="2591534"/>
            <a:ext cx="3155890" cy="322139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9167860-EED9-474D-9809-5CE5E8E9D79E}"/>
              </a:ext>
            </a:extLst>
          </p:cNvPr>
          <p:cNvPicPr>
            <a:picLocks noChangeAspect="1"/>
          </p:cNvPicPr>
          <p:nvPr/>
        </p:nvPicPr>
        <p:blipFill rotWithShape="1">
          <a:blip r:embed="rId4"/>
          <a:srcRect l="34059" t="26278" r="15917" b="49079"/>
          <a:stretch/>
        </p:blipFill>
        <p:spPr>
          <a:xfrm>
            <a:off x="157392" y="4202234"/>
            <a:ext cx="7005177" cy="1869280"/>
          </a:xfrm>
          <a:prstGeom prst="rect">
            <a:avLst/>
          </a:prstGeom>
        </p:spPr>
      </p:pic>
      <p:sp>
        <p:nvSpPr>
          <p:cNvPr id="24" name="TextBox 23">
            <a:extLst>
              <a:ext uri="{FF2B5EF4-FFF2-40B4-BE49-F238E27FC236}">
                <a16:creationId xmlns:a16="http://schemas.microsoft.com/office/drawing/2014/main" id="{D2FDCDF7-B4BE-48EA-B736-6CAEFB04347B}"/>
              </a:ext>
            </a:extLst>
          </p:cNvPr>
          <p:cNvSpPr txBox="1"/>
          <p:nvPr/>
        </p:nvSpPr>
        <p:spPr>
          <a:xfrm>
            <a:off x="793812" y="6063484"/>
            <a:ext cx="5302188" cy="461665"/>
          </a:xfrm>
          <a:prstGeom prst="rect">
            <a:avLst/>
          </a:prstGeom>
          <a:noFill/>
        </p:spPr>
        <p:txBody>
          <a:bodyPr wrap="square" rtlCol="0">
            <a:spAutoFit/>
          </a:bodyPr>
          <a:lstStyle/>
          <a:p>
            <a:pPr algn="r"/>
            <a:r>
              <a:rPr lang="en-US" sz="1200" i="1" dirty="0">
                <a:latin typeface="Calibri" panose="020F0502020204030204" pitchFamily="34" charset="0"/>
              </a:rPr>
              <a:t>Table 7 shows the back transformed mean Hamilton depression score.</a:t>
            </a:r>
          </a:p>
          <a:p>
            <a:pPr algn="r"/>
            <a:endParaRPr lang="en-US" sz="1200" i="1" dirty="0"/>
          </a:p>
        </p:txBody>
      </p:sp>
      <p:pic>
        <p:nvPicPr>
          <p:cNvPr id="20" name="Picture 19" descr="Graphical user interface, application, table&#10;&#10;Description automatically generated">
            <a:extLst>
              <a:ext uri="{FF2B5EF4-FFF2-40B4-BE49-F238E27FC236}">
                <a16:creationId xmlns:a16="http://schemas.microsoft.com/office/drawing/2014/main" id="{F6E7A707-B5EF-49F5-A6EA-B996AB6DEE42}"/>
              </a:ext>
            </a:extLst>
          </p:cNvPr>
          <p:cNvPicPr>
            <a:picLocks noChangeAspect="1"/>
          </p:cNvPicPr>
          <p:nvPr/>
        </p:nvPicPr>
        <p:blipFill rotWithShape="1">
          <a:blip r:embed="rId5"/>
          <a:srcRect l="45614" t="57599" r="27187" b="17249"/>
          <a:stretch/>
        </p:blipFill>
        <p:spPr bwMode="auto">
          <a:xfrm>
            <a:off x="7097813" y="735977"/>
            <a:ext cx="3309382" cy="1657717"/>
          </a:xfrm>
          <a:prstGeom prst="rect">
            <a:avLst/>
          </a:prstGeom>
          <a:ln>
            <a:no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id="{7E53AFDF-6DC5-4C10-8950-743CFE0E54DD}"/>
              </a:ext>
            </a:extLst>
          </p:cNvPr>
          <p:cNvSpPr/>
          <p:nvPr/>
        </p:nvSpPr>
        <p:spPr>
          <a:xfrm>
            <a:off x="5694843" y="5444309"/>
            <a:ext cx="541900" cy="1734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6" name="TextBox 25">
            <a:extLst>
              <a:ext uri="{FF2B5EF4-FFF2-40B4-BE49-F238E27FC236}">
                <a16:creationId xmlns:a16="http://schemas.microsoft.com/office/drawing/2014/main" id="{02B85AC8-25F1-402F-A22A-9C7C1E19F6D9}"/>
              </a:ext>
            </a:extLst>
          </p:cNvPr>
          <p:cNvSpPr txBox="1"/>
          <p:nvPr/>
        </p:nvSpPr>
        <p:spPr>
          <a:xfrm>
            <a:off x="471512" y="819503"/>
            <a:ext cx="6257762" cy="514435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400" dirty="0">
                <a:latin typeface="Calibri" panose="020F0502020204030204" pitchFamily="34" charset="0"/>
              </a:rPr>
              <a:t>We selected the Race variable a priori to include into the model. Now our model has </a:t>
            </a:r>
            <a:r>
              <a:rPr lang="en-US" sz="1400" b="1" dirty="0">
                <a:latin typeface="Calibri" panose="020F0502020204030204" pitchFamily="34" charset="0"/>
              </a:rPr>
              <a:t>Race, Marital Status and Gender variable.</a:t>
            </a:r>
          </a:p>
          <a:p>
            <a:pPr marL="285750" marR="0" indent="-285750">
              <a:lnSpc>
                <a:spcPct val="107000"/>
              </a:lnSpc>
              <a:spcBef>
                <a:spcPts val="0"/>
              </a:spcBef>
              <a:spcAft>
                <a:spcPts val="800"/>
              </a:spcAft>
              <a:buFont typeface="Arial" panose="020B0604020202020204" pitchFamily="34" charset="0"/>
              <a:buChar char="•"/>
            </a:pPr>
            <a:r>
              <a:rPr lang="en-US" sz="1400" dirty="0">
                <a:latin typeface="Calibri" panose="020F0502020204030204" pitchFamily="34" charset="0"/>
              </a:rPr>
              <a:t>The interaction between the Race , marital status and Gender is NOT significant(0.7037) which means </a:t>
            </a:r>
            <a:r>
              <a:rPr lang="en-US" sz="1400" b="1" dirty="0">
                <a:latin typeface="Calibri" panose="020F0502020204030204" pitchFamily="34" charset="0"/>
              </a:rPr>
              <a:t>on average difference in SIGHD17 score on the square root scale varying as a function of Gender (Male and female) over Marital status (married and living alone) does not varies differential across different level of RACE groups</a:t>
            </a:r>
            <a:r>
              <a:rPr lang="en-US" sz="1400" dirty="0">
                <a:latin typeface="Calibri" panose="020F0502020204030204" pitchFamily="34" charset="0"/>
              </a:rPr>
              <a:t> (after taking covariate into account). </a:t>
            </a:r>
            <a:r>
              <a:rPr lang="en-US" sz="1400" b="1" dirty="0">
                <a:latin typeface="Calibri" panose="020F0502020204030204" pitchFamily="34" charset="0"/>
              </a:rPr>
              <a:t>There is main effect due to the race and Marital Status . Also, the two-way interaction between race and gender is significant</a:t>
            </a:r>
            <a:r>
              <a:rPr lang="en-US" sz="1400" dirty="0">
                <a:latin typeface="Calibri" panose="020F0502020204030204" pitchFamily="34" charset="0"/>
              </a:rPr>
              <a:t>. (Table5)</a:t>
            </a:r>
          </a:p>
          <a:p>
            <a:pPr marL="285750" marR="0" indent="-285750">
              <a:lnSpc>
                <a:spcPct val="107000"/>
              </a:lnSpc>
              <a:spcBef>
                <a:spcPts val="0"/>
              </a:spcBef>
              <a:spcAft>
                <a:spcPts val="800"/>
              </a:spcAft>
              <a:buFont typeface="Arial" panose="020B0604020202020204" pitchFamily="34" charset="0"/>
              <a:buChar char="•"/>
            </a:pPr>
            <a:r>
              <a:rPr lang="en-US" sz="1400" dirty="0">
                <a:latin typeface="Calibri" panose="020F0502020204030204" pitchFamily="34" charset="0"/>
              </a:rPr>
              <a:t>Looking at the means values we see that the Caucasian Females who are living alone have the highest depression score followed by the Caucasian Married Females. They fall in the Mild Depression Zone.</a:t>
            </a:r>
          </a:p>
          <a:p>
            <a:pPr marL="285750" indent="-285750" algn="r">
              <a:lnSpc>
                <a:spcPct val="107000"/>
              </a:lnSpc>
              <a:buFont typeface="Arial" panose="020B0604020202020204" pitchFamily="34" charset="0"/>
              <a:buChar char="•"/>
              <a:tabLst>
                <a:tab pos="457200" algn="l"/>
              </a:tabLst>
            </a:pPr>
            <a:endParaRPr lang="en-US" sz="1400" dirty="0">
              <a:latin typeface="Calibri" panose="020F0502020204030204" pitchFamily="34" charset="0"/>
            </a:endParaRPr>
          </a:p>
          <a:p>
            <a:pPr algn="r"/>
            <a:endParaRPr lang="en-US" sz="1400" dirty="0">
              <a:latin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endParaRPr lang="en-US" sz="1400" dirty="0">
              <a:latin typeface="Calibri" panose="020F0502020204030204" pitchFamily="34" charset="0"/>
            </a:endParaRPr>
          </a:p>
          <a:p>
            <a:pPr lvl="1" algn="r">
              <a:lnSpc>
                <a:spcPct val="107000"/>
              </a:lnSpc>
            </a:pPr>
            <a:endParaRPr lang="en-US" sz="1400" dirty="0">
              <a:latin typeface="Calibri" panose="020F0502020204030204" pitchFamily="34" charset="0"/>
            </a:endParaRPr>
          </a:p>
          <a:p>
            <a:pPr lvl="1" algn="r">
              <a:lnSpc>
                <a:spcPct val="107000"/>
              </a:lnSpc>
            </a:pPr>
            <a:endParaRPr lang="en-US" sz="1400" dirty="0">
              <a:latin typeface="Calibri" panose="020F0502020204030204" pitchFamily="34" charset="0"/>
            </a:endParaRPr>
          </a:p>
          <a:p>
            <a:pPr lvl="1" algn="r">
              <a:lnSpc>
                <a:spcPct val="107000"/>
              </a:lnSpc>
            </a:pPr>
            <a:endParaRPr lang="en-US" sz="1400" dirty="0">
              <a:latin typeface="Calibri" panose="020F0502020204030204" pitchFamily="34" charset="0"/>
            </a:endParaRPr>
          </a:p>
          <a:p>
            <a:pPr marL="342900" marR="0" lvl="0" indent="-342900" algn="r">
              <a:lnSpc>
                <a:spcPct val="107000"/>
              </a:lnSpc>
              <a:spcBef>
                <a:spcPts val="0"/>
              </a:spcBef>
              <a:spcAft>
                <a:spcPts val="0"/>
              </a:spcAft>
              <a:buFont typeface="Wingdings" panose="05000000000000000000" pitchFamily="2" charset="2"/>
              <a:buChar char=""/>
              <a:tabLst>
                <a:tab pos="45720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2367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7163</TotalTime>
  <Words>2486</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Wingdings</vt:lpstr>
      <vt:lpstr>Office Theme</vt:lpstr>
      <vt:lpstr>NIDA Cocaine Collaborative Trial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Kalra, Rashmi</dc:creator>
  <cp:lastModifiedBy>Sagar bathla</cp:lastModifiedBy>
  <cp:revision>79</cp:revision>
  <dcterms:created xsi:type="dcterms:W3CDTF">2021-04-24T20:42:39Z</dcterms:created>
  <dcterms:modified xsi:type="dcterms:W3CDTF">2021-12-14T13:40:26Z</dcterms:modified>
</cp:coreProperties>
</file>