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 id="2147483661" r:id="rId2"/>
  </p:sldMasterIdLst>
  <p:notesMasterIdLst>
    <p:notesMasterId r:id="rId21"/>
  </p:notesMasterIdLst>
  <p:sldIdLst>
    <p:sldId id="256" r:id="rId3"/>
    <p:sldId id="259" r:id="rId4"/>
    <p:sldId id="257" r:id="rId5"/>
    <p:sldId id="261" r:id="rId6"/>
    <p:sldId id="263" r:id="rId7"/>
    <p:sldId id="264" r:id="rId8"/>
    <p:sldId id="265" r:id="rId9"/>
    <p:sldId id="262" r:id="rId10"/>
    <p:sldId id="277" r:id="rId11"/>
    <p:sldId id="283" r:id="rId12"/>
    <p:sldId id="268" r:id="rId13"/>
    <p:sldId id="260" r:id="rId14"/>
    <p:sldId id="279" r:id="rId15"/>
    <p:sldId id="280" r:id="rId16"/>
    <p:sldId id="281" r:id="rId17"/>
    <p:sldId id="282" r:id="rId18"/>
    <p:sldId id="270" r:id="rId19"/>
    <p:sldId id="274"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i Mandge" initials="RM" lastIdx="2" clrIdx="0">
    <p:extLst>
      <p:ext uri="{19B8F6BF-5375-455C-9EA6-DF929625EA0E}">
        <p15:presenceInfo xmlns:p15="http://schemas.microsoft.com/office/powerpoint/2012/main" userId="92ecda70e222c9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73328"/>
  </p:normalViewPr>
  <p:slideViewPr>
    <p:cSldViewPr>
      <p:cViewPr varScale="1">
        <p:scale>
          <a:sx n="98" d="100"/>
          <a:sy n="98" d="100"/>
        </p:scale>
        <p:origin x="94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A0414-6AAE-4CAD-A9DE-720ECCD8DD6F}" type="doc">
      <dgm:prSet loTypeId="urn:microsoft.com/office/officeart/2005/8/layout/cycle7" loCatId="cycle" qsTypeId="urn:microsoft.com/office/officeart/2005/8/quickstyle/simple2" qsCatId="simple" csTypeId="urn:microsoft.com/office/officeart/2005/8/colors/accent2_2" csCatId="accent2" phldr="1"/>
      <dgm:spPr/>
      <dgm:t>
        <a:bodyPr/>
        <a:lstStyle/>
        <a:p>
          <a:endParaRPr lang="en-US"/>
        </a:p>
      </dgm:t>
    </dgm:pt>
    <dgm:pt modelId="{70843FBE-AA46-4511-9ABF-546984E4210D}">
      <dgm:prSet phldrT="[Text]"/>
      <dgm:spPr/>
      <dgm:t>
        <a:bodyPr/>
        <a:lstStyle/>
        <a:p>
          <a:r>
            <a:rPr lang="en-US" b="1" dirty="0"/>
            <a:t>Lending Club</a:t>
          </a:r>
        </a:p>
      </dgm:t>
    </dgm:pt>
    <dgm:pt modelId="{BB5899ED-6695-4C8C-8B38-6742C9FFA086}" type="parTrans" cxnId="{CC623058-A078-44DB-9275-B175A14173FC}">
      <dgm:prSet/>
      <dgm:spPr/>
      <dgm:t>
        <a:bodyPr/>
        <a:lstStyle/>
        <a:p>
          <a:endParaRPr lang="en-US" b="1"/>
        </a:p>
      </dgm:t>
    </dgm:pt>
    <dgm:pt modelId="{D86E1865-1535-4F1D-8F1D-22389ACD224F}" type="sibTrans" cxnId="{CC623058-A078-44DB-9275-B175A14173FC}">
      <dgm:prSet/>
      <dgm:spPr/>
      <dgm:t>
        <a:bodyPr/>
        <a:lstStyle/>
        <a:p>
          <a:endParaRPr lang="en-US" b="1" dirty="0"/>
        </a:p>
      </dgm:t>
    </dgm:pt>
    <dgm:pt modelId="{FAAAD937-D659-46E2-AEAA-A6A0CA4F1B6F}">
      <dgm:prSet phldrT="[Text]"/>
      <dgm:spPr/>
      <dgm:t>
        <a:bodyPr/>
        <a:lstStyle/>
        <a:p>
          <a:r>
            <a:rPr lang="en-US" b="1" dirty="0"/>
            <a:t>Borrower</a:t>
          </a:r>
        </a:p>
      </dgm:t>
    </dgm:pt>
    <dgm:pt modelId="{7AEA2543-2D94-4D2E-A355-7BBCAFD87CBF}" type="parTrans" cxnId="{F0426641-EB6A-4A52-8FDB-E0DE122ECBCD}">
      <dgm:prSet/>
      <dgm:spPr/>
      <dgm:t>
        <a:bodyPr/>
        <a:lstStyle/>
        <a:p>
          <a:endParaRPr lang="en-US" b="1"/>
        </a:p>
      </dgm:t>
    </dgm:pt>
    <dgm:pt modelId="{2D992716-B12A-4F21-B4F2-13A570224573}" type="sibTrans" cxnId="{F0426641-EB6A-4A52-8FDB-E0DE122ECBCD}">
      <dgm:prSet/>
      <dgm:spPr/>
      <dgm:t>
        <a:bodyPr/>
        <a:lstStyle/>
        <a:p>
          <a:endParaRPr lang="en-US" b="1" dirty="0"/>
        </a:p>
      </dgm:t>
    </dgm:pt>
    <dgm:pt modelId="{09460F19-85C5-45E4-8F0A-53705110D389}">
      <dgm:prSet phldrT="[Text]"/>
      <dgm:spPr/>
      <dgm:t>
        <a:bodyPr/>
        <a:lstStyle/>
        <a:p>
          <a:r>
            <a:rPr lang="en-US" b="1" dirty="0"/>
            <a:t>Investors</a:t>
          </a:r>
        </a:p>
      </dgm:t>
    </dgm:pt>
    <dgm:pt modelId="{C6844D2A-7F66-4D92-AE92-D54B2276EAF0}" type="parTrans" cxnId="{3A2B3862-58EC-4866-BFCB-16D0872211C4}">
      <dgm:prSet/>
      <dgm:spPr/>
      <dgm:t>
        <a:bodyPr/>
        <a:lstStyle/>
        <a:p>
          <a:endParaRPr lang="en-US" b="1"/>
        </a:p>
      </dgm:t>
    </dgm:pt>
    <dgm:pt modelId="{D18ABFD8-183A-4517-9812-D127709D8A1D}" type="sibTrans" cxnId="{3A2B3862-58EC-4866-BFCB-16D0872211C4}">
      <dgm:prSet/>
      <dgm:spPr/>
      <dgm:t>
        <a:bodyPr/>
        <a:lstStyle/>
        <a:p>
          <a:endParaRPr lang="en-US" b="1" dirty="0"/>
        </a:p>
      </dgm:t>
    </dgm:pt>
    <dgm:pt modelId="{46D00301-38B8-3148-AB8F-4BAB6A01277F}" type="pres">
      <dgm:prSet presAssocID="{A42A0414-6AAE-4CAD-A9DE-720ECCD8DD6F}" presName="Name0" presStyleCnt="0">
        <dgm:presLayoutVars>
          <dgm:dir/>
          <dgm:resizeHandles val="exact"/>
        </dgm:presLayoutVars>
      </dgm:prSet>
      <dgm:spPr/>
    </dgm:pt>
    <dgm:pt modelId="{04508606-6A59-C248-81C7-37C59E75E8DD}" type="pres">
      <dgm:prSet presAssocID="{70843FBE-AA46-4511-9ABF-546984E4210D}" presName="node" presStyleLbl="node1" presStyleIdx="0" presStyleCnt="3">
        <dgm:presLayoutVars>
          <dgm:bulletEnabled val="1"/>
        </dgm:presLayoutVars>
      </dgm:prSet>
      <dgm:spPr/>
    </dgm:pt>
    <dgm:pt modelId="{6FB7904B-5790-F142-9998-FFD73CE26680}" type="pres">
      <dgm:prSet presAssocID="{D86E1865-1535-4F1D-8F1D-22389ACD224F}" presName="sibTrans" presStyleLbl="sibTrans2D1" presStyleIdx="0" presStyleCnt="3"/>
      <dgm:spPr/>
    </dgm:pt>
    <dgm:pt modelId="{B64B4D1A-258E-E44E-9472-DE7770D8C3FE}" type="pres">
      <dgm:prSet presAssocID="{D86E1865-1535-4F1D-8F1D-22389ACD224F}" presName="connectorText" presStyleLbl="sibTrans2D1" presStyleIdx="0" presStyleCnt="3"/>
      <dgm:spPr/>
    </dgm:pt>
    <dgm:pt modelId="{BA424BCD-F019-5042-A795-31EBC99F4DDB}" type="pres">
      <dgm:prSet presAssocID="{FAAAD937-D659-46E2-AEAA-A6A0CA4F1B6F}" presName="node" presStyleLbl="node1" presStyleIdx="1" presStyleCnt="3">
        <dgm:presLayoutVars>
          <dgm:bulletEnabled val="1"/>
        </dgm:presLayoutVars>
      </dgm:prSet>
      <dgm:spPr/>
    </dgm:pt>
    <dgm:pt modelId="{8C733EB3-83EF-F34D-9BDA-FA1CEB05E332}" type="pres">
      <dgm:prSet presAssocID="{2D992716-B12A-4F21-B4F2-13A570224573}" presName="sibTrans" presStyleLbl="sibTrans2D1" presStyleIdx="1" presStyleCnt="3"/>
      <dgm:spPr/>
    </dgm:pt>
    <dgm:pt modelId="{7997D5A7-D42B-E948-AD8E-0DCF53AED424}" type="pres">
      <dgm:prSet presAssocID="{2D992716-B12A-4F21-B4F2-13A570224573}" presName="connectorText" presStyleLbl="sibTrans2D1" presStyleIdx="1" presStyleCnt="3"/>
      <dgm:spPr/>
    </dgm:pt>
    <dgm:pt modelId="{63449A8C-3EFE-8542-AC87-A84EF8516814}" type="pres">
      <dgm:prSet presAssocID="{09460F19-85C5-45E4-8F0A-53705110D389}" presName="node" presStyleLbl="node1" presStyleIdx="2" presStyleCnt="3">
        <dgm:presLayoutVars>
          <dgm:bulletEnabled val="1"/>
        </dgm:presLayoutVars>
      </dgm:prSet>
      <dgm:spPr/>
    </dgm:pt>
    <dgm:pt modelId="{F5A30CBF-3F5A-5948-BFBD-1B6E4C794AAE}" type="pres">
      <dgm:prSet presAssocID="{D18ABFD8-183A-4517-9812-D127709D8A1D}" presName="sibTrans" presStyleLbl="sibTrans2D1" presStyleIdx="2" presStyleCnt="3"/>
      <dgm:spPr/>
    </dgm:pt>
    <dgm:pt modelId="{ED8D3DE8-1D50-A34B-AFF5-0F534FF7550F}" type="pres">
      <dgm:prSet presAssocID="{D18ABFD8-183A-4517-9812-D127709D8A1D}" presName="connectorText" presStyleLbl="sibTrans2D1" presStyleIdx="2" presStyleCnt="3"/>
      <dgm:spPr/>
    </dgm:pt>
  </dgm:ptLst>
  <dgm:cxnLst>
    <dgm:cxn modelId="{AC0C8704-3689-DA40-8FAC-F98B53823744}" type="presOf" srcId="{FAAAD937-D659-46E2-AEAA-A6A0CA4F1B6F}" destId="{BA424BCD-F019-5042-A795-31EBC99F4DDB}" srcOrd="0" destOrd="0" presId="urn:microsoft.com/office/officeart/2005/8/layout/cycle7"/>
    <dgm:cxn modelId="{AFB2B122-41EF-1F4C-AC26-8D4EDA6013CF}" type="presOf" srcId="{09460F19-85C5-45E4-8F0A-53705110D389}" destId="{63449A8C-3EFE-8542-AC87-A84EF8516814}" srcOrd="0" destOrd="0" presId="urn:microsoft.com/office/officeart/2005/8/layout/cycle7"/>
    <dgm:cxn modelId="{7809555F-FBCF-4942-BCC4-799468075618}" type="presOf" srcId="{2D992716-B12A-4F21-B4F2-13A570224573}" destId="{7997D5A7-D42B-E948-AD8E-0DCF53AED424}" srcOrd="1" destOrd="0" presId="urn:microsoft.com/office/officeart/2005/8/layout/cycle7"/>
    <dgm:cxn modelId="{F0426641-EB6A-4A52-8FDB-E0DE122ECBCD}" srcId="{A42A0414-6AAE-4CAD-A9DE-720ECCD8DD6F}" destId="{FAAAD937-D659-46E2-AEAA-A6A0CA4F1B6F}" srcOrd="1" destOrd="0" parTransId="{7AEA2543-2D94-4D2E-A355-7BBCAFD87CBF}" sibTransId="{2D992716-B12A-4F21-B4F2-13A570224573}"/>
    <dgm:cxn modelId="{3A2B3862-58EC-4866-BFCB-16D0872211C4}" srcId="{A42A0414-6AAE-4CAD-A9DE-720ECCD8DD6F}" destId="{09460F19-85C5-45E4-8F0A-53705110D389}" srcOrd="2" destOrd="0" parTransId="{C6844D2A-7F66-4D92-AE92-D54B2276EAF0}" sibTransId="{D18ABFD8-183A-4517-9812-D127709D8A1D}"/>
    <dgm:cxn modelId="{D2F01D75-7566-D448-914C-65650293087A}" type="presOf" srcId="{D86E1865-1535-4F1D-8F1D-22389ACD224F}" destId="{6FB7904B-5790-F142-9998-FFD73CE26680}" srcOrd="0" destOrd="0" presId="urn:microsoft.com/office/officeart/2005/8/layout/cycle7"/>
    <dgm:cxn modelId="{CC623058-A078-44DB-9275-B175A14173FC}" srcId="{A42A0414-6AAE-4CAD-A9DE-720ECCD8DD6F}" destId="{70843FBE-AA46-4511-9ABF-546984E4210D}" srcOrd="0" destOrd="0" parTransId="{BB5899ED-6695-4C8C-8B38-6742C9FFA086}" sibTransId="{D86E1865-1535-4F1D-8F1D-22389ACD224F}"/>
    <dgm:cxn modelId="{0C456092-2CDD-C84A-9913-4037AD9A8211}" type="presOf" srcId="{D86E1865-1535-4F1D-8F1D-22389ACD224F}" destId="{B64B4D1A-258E-E44E-9472-DE7770D8C3FE}" srcOrd="1" destOrd="0" presId="urn:microsoft.com/office/officeart/2005/8/layout/cycle7"/>
    <dgm:cxn modelId="{8969FCA9-D912-444C-B2A5-7A0E1EBBEB11}" type="presOf" srcId="{A42A0414-6AAE-4CAD-A9DE-720ECCD8DD6F}" destId="{46D00301-38B8-3148-AB8F-4BAB6A01277F}" srcOrd="0" destOrd="0" presId="urn:microsoft.com/office/officeart/2005/8/layout/cycle7"/>
    <dgm:cxn modelId="{F11AAEC5-F70F-9841-B769-8E099789F9D0}" type="presOf" srcId="{70843FBE-AA46-4511-9ABF-546984E4210D}" destId="{04508606-6A59-C248-81C7-37C59E75E8DD}" srcOrd="0" destOrd="0" presId="urn:microsoft.com/office/officeart/2005/8/layout/cycle7"/>
    <dgm:cxn modelId="{61DC77D0-F5C4-5E49-9D6B-7F152D871DDD}" type="presOf" srcId="{2D992716-B12A-4F21-B4F2-13A570224573}" destId="{8C733EB3-83EF-F34D-9BDA-FA1CEB05E332}" srcOrd="0" destOrd="0" presId="urn:microsoft.com/office/officeart/2005/8/layout/cycle7"/>
    <dgm:cxn modelId="{C2AA70DA-FA45-EA44-A0B9-68D01E5DF7E0}" type="presOf" srcId="{D18ABFD8-183A-4517-9812-D127709D8A1D}" destId="{ED8D3DE8-1D50-A34B-AFF5-0F534FF7550F}" srcOrd="1" destOrd="0" presId="urn:microsoft.com/office/officeart/2005/8/layout/cycle7"/>
    <dgm:cxn modelId="{672031DC-01E4-DF49-97A6-45C900EB0EBE}" type="presOf" srcId="{D18ABFD8-183A-4517-9812-D127709D8A1D}" destId="{F5A30CBF-3F5A-5948-BFBD-1B6E4C794AAE}" srcOrd="0" destOrd="0" presId="urn:microsoft.com/office/officeart/2005/8/layout/cycle7"/>
    <dgm:cxn modelId="{FC00940D-77F4-BE48-B8EB-2FC40FE7EB5E}" type="presParOf" srcId="{46D00301-38B8-3148-AB8F-4BAB6A01277F}" destId="{04508606-6A59-C248-81C7-37C59E75E8DD}" srcOrd="0" destOrd="0" presId="urn:microsoft.com/office/officeart/2005/8/layout/cycle7"/>
    <dgm:cxn modelId="{A87519AB-45B6-D04F-80A0-6529DEDA6A01}" type="presParOf" srcId="{46D00301-38B8-3148-AB8F-4BAB6A01277F}" destId="{6FB7904B-5790-F142-9998-FFD73CE26680}" srcOrd="1" destOrd="0" presId="urn:microsoft.com/office/officeart/2005/8/layout/cycle7"/>
    <dgm:cxn modelId="{A4A50430-A29D-C54E-86A0-C1D11EFD33B8}" type="presParOf" srcId="{6FB7904B-5790-F142-9998-FFD73CE26680}" destId="{B64B4D1A-258E-E44E-9472-DE7770D8C3FE}" srcOrd="0" destOrd="0" presId="urn:microsoft.com/office/officeart/2005/8/layout/cycle7"/>
    <dgm:cxn modelId="{A5C2A02A-0D2A-DA48-A7F3-B85526646290}" type="presParOf" srcId="{46D00301-38B8-3148-AB8F-4BAB6A01277F}" destId="{BA424BCD-F019-5042-A795-31EBC99F4DDB}" srcOrd="2" destOrd="0" presId="urn:microsoft.com/office/officeart/2005/8/layout/cycle7"/>
    <dgm:cxn modelId="{1033C246-B745-5849-93E8-BBF55C0420DF}" type="presParOf" srcId="{46D00301-38B8-3148-AB8F-4BAB6A01277F}" destId="{8C733EB3-83EF-F34D-9BDA-FA1CEB05E332}" srcOrd="3" destOrd="0" presId="urn:microsoft.com/office/officeart/2005/8/layout/cycle7"/>
    <dgm:cxn modelId="{A95DCD60-CA04-D54B-880F-546D7CC241BC}" type="presParOf" srcId="{8C733EB3-83EF-F34D-9BDA-FA1CEB05E332}" destId="{7997D5A7-D42B-E948-AD8E-0DCF53AED424}" srcOrd="0" destOrd="0" presId="urn:microsoft.com/office/officeart/2005/8/layout/cycle7"/>
    <dgm:cxn modelId="{1755A9F3-A4FD-694D-A981-4C6EBB49305A}" type="presParOf" srcId="{46D00301-38B8-3148-AB8F-4BAB6A01277F}" destId="{63449A8C-3EFE-8542-AC87-A84EF8516814}" srcOrd="4" destOrd="0" presId="urn:microsoft.com/office/officeart/2005/8/layout/cycle7"/>
    <dgm:cxn modelId="{1F744B2F-78B0-B741-ABEF-782E55048CF9}" type="presParOf" srcId="{46D00301-38B8-3148-AB8F-4BAB6A01277F}" destId="{F5A30CBF-3F5A-5948-BFBD-1B6E4C794AAE}" srcOrd="5" destOrd="0" presId="urn:microsoft.com/office/officeart/2005/8/layout/cycle7"/>
    <dgm:cxn modelId="{812054CF-9C5F-5C47-8237-01922EE50AA5}" type="presParOf" srcId="{F5A30CBF-3F5A-5948-BFBD-1B6E4C794AAE}" destId="{ED8D3DE8-1D50-A34B-AFF5-0F534FF7550F}"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606-6A59-C248-81C7-37C59E75E8DD}">
      <dsp:nvSpPr>
        <dsp:cNvPr id="0" name=""/>
        <dsp:cNvSpPr/>
      </dsp:nvSpPr>
      <dsp:spPr>
        <a:xfrm>
          <a:off x="741815" y="243007"/>
          <a:ext cx="897619" cy="44880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Lending Club</a:t>
          </a:r>
        </a:p>
      </dsp:txBody>
      <dsp:txXfrm>
        <a:off x="754960" y="256152"/>
        <a:ext cx="871329" cy="422519"/>
      </dsp:txXfrm>
    </dsp:sp>
    <dsp:sp modelId="{6FB7904B-5790-F142-9998-FFD73CE26680}">
      <dsp:nvSpPr>
        <dsp:cNvPr id="0" name=""/>
        <dsp:cNvSpPr/>
      </dsp:nvSpPr>
      <dsp:spPr>
        <a:xfrm rot="3600000">
          <a:off x="1327328" y="1030724"/>
          <a:ext cx="467741" cy="157083"/>
        </a:xfrm>
        <a:prstGeom prst="lef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b="1" kern="1200" dirty="0"/>
        </a:p>
      </dsp:txBody>
      <dsp:txXfrm>
        <a:off x="1374453" y="1062141"/>
        <a:ext cx="373491" cy="94249"/>
      </dsp:txXfrm>
    </dsp:sp>
    <dsp:sp modelId="{BA424BCD-F019-5042-A795-31EBC99F4DDB}">
      <dsp:nvSpPr>
        <dsp:cNvPr id="0" name=""/>
        <dsp:cNvSpPr/>
      </dsp:nvSpPr>
      <dsp:spPr>
        <a:xfrm>
          <a:off x="1482963" y="1526714"/>
          <a:ext cx="897619" cy="44880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Borrower</a:t>
          </a:r>
        </a:p>
      </dsp:txBody>
      <dsp:txXfrm>
        <a:off x="1496108" y="1539859"/>
        <a:ext cx="871329" cy="422519"/>
      </dsp:txXfrm>
    </dsp:sp>
    <dsp:sp modelId="{8C733EB3-83EF-F34D-9BDA-FA1CEB05E332}">
      <dsp:nvSpPr>
        <dsp:cNvPr id="0" name=""/>
        <dsp:cNvSpPr/>
      </dsp:nvSpPr>
      <dsp:spPr>
        <a:xfrm rot="10800000">
          <a:off x="956754" y="1672577"/>
          <a:ext cx="467741" cy="157083"/>
        </a:xfrm>
        <a:prstGeom prst="lef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b="1" kern="1200" dirty="0"/>
        </a:p>
      </dsp:txBody>
      <dsp:txXfrm rot="10800000">
        <a:off x="1003879" y="1703994"/>
        <a:ext cx="373491" cy="94249"/>
      </dsp:txXfrm>
    </dsp:sp>
    <dsp:sp modelId="{63449A8C-3EFE-8542-AC87-A84EF8516814}">
      <dsp:nvSpPr>
        <dsp:cNvPr id="0" name=""/>
        <dsp:cNvSpPr/>
      </dsp:nvSpPr>
      <dsp:spPr>
        <a:xfrm>
          <a:off x="667" y="1526714"/>
          <a:ext cx="897619" cy="44880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Investors</a:t>
          </a:r>
        </a:p>
      </dsp:txBody>
      <dsp:txXfrm>
        <a:off x="13812" y="1539859"/>
        <a:ext cx="871329" cy="422519"/>
      </dsp:txXfrm>
    </dsp:sp>
    <dsp:sp modelId="{F5A30CBF-3F5A-5948-BFBD-1B6E4C794AAE}">
      <dsp:nvSpPr>
        <dsp:cNvPr id="0" name=""/>
        <dsp:cNvSpPr/>
      </dsp:nvSpPr>
      <dsp:spPr>
        <a:xfrm rot="18000000">
          <a:off x="586180" y="1030724"/>
          <a:ext cx="467741" cy="157083"/>
        </a:xfrm>
        <a:prstGeom prst="lef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b="1" kern="1200" dirty="0"/>
        </a:p>
      </dsp:txBody>
      <dsp:txXfrm>
        <a:off x="633305" y="1062141"/>
        <a:ext cx="373491" cy="94249"/>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024AA-4F81-BB4D-B489-9F6AA392D01E}" type="datetimeFigureOut">
              <a:rPr lang="en-US" smtClean="0"/>
              <a:t>7/12/2022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75EEC-F966-D744-8CD5-9FA9D698D5C9}" type="slidenum">
              <a:rPr lang="en-US" smtClean="0"/>
              <a:t>‹#›</a:t>
            </a:fld>
            <a:endParaRPr lang="en-US"/>
          </a:p>
        </p:txBody>
      </p:sp>
    </p:spTree>
    <p:extLst>
      <p:ext uri="{BB962C8B-B14F-4D97-AF65-F5344CB8AC3E}">
        <p14:creationId xmlns:p14="http://schemas.microsoft.com/office/powerpoint/2010/main" val="117516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general overview of what we are planning to present today.</a:t>
            </a:r>
          </a:p>
          <a:p>
            <a:pPr marL="228600" indent="-228600">
              <a:buFont typeface="+mj-lt"/>
              <a:buAutoNum type="arabicPeriod"/>
            </a:pPr>
            <a:r>
              <a:rPr lang="en-US" dirty="0"/>
              <a:t>First we will give an overview of Lending club and what is the business problem we are trying to solve.</a:t>
            </a:r>
          </a:p>
          <a:p>
            <a:pPr marL="228600" indent="-228600">
              <a:buFont typeface="+mj-lt"/>
              <a:buAutoNum type="arabicPeriod"/>
            </a:pPr>
            <a:r>
              <a:rPr lang="en-US" dirty="0"/>
              <a:t>Then we will discuss about the data explanatory analysis that we performed on the data set.</a:t>
            </a:r>
          </a:p>
          <a:p>
            <a:pPr marL="228600" indent="-228600">
              <a:buFont typeface="+mj-lt"/>
              <a:buAutoNum type="arabicPeriod"/>
            </a:pPr>
            <a:r>
              <a:rPr lang="en-US" dirty="0"/>
              <a:t>Following this we will briefly discuss the about the data set, how we prepare and set up the data for our machine learning model.</a:t>
            </a:r>
          </a:p>
          <a:p>
            <a:pPr marL="228600" indent="-228600">
              <a:buFont typeface="+mj-lt"/>
              <a:buAutoNum type="arabicPeriod"/>
            </a:pPr>
            <a:r>
              <a:rPr lang="en-US" dirty="0"/>
              <a:t>After that we will take a closer look at the machine learning process and how we use the spark MLlib to implement the machine learning algorithms.</a:t>
            </a:r>
          </a:p>
          <a:p>
            <a:pPr marL="228600" indent="-228600">
              <a:buFont typeface="+mj-lt"/>
              <a:buAutoNum type="arabicPeriod"/>
            </a:pPr>
            <a:r>
              <a:rPr lang="en-US" dirty="0"/>
              <a:t>And then summary and conclusion</a:t>
            </a:r>
          </a:p>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2</a:t>
            </a:fld>
            <a:endParaRPr lang="en-US"/>
          </a:p>
        </p:txBody>
      </p:sp>
    </p:spTree>
    <p:extLst>
      <p:ext uri="{BB962C8B-B14F-4D97-AF65-F5344CB8AC3E}">
        <p14:creationId xmlns:p14="http://schemas.microsoft.com/office/powerpoint/2010/main" val="2555205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13</a:t>
            </a:fld>
            <a:endParaRPr lang="en-US"/>
          </a:p>
        </p:txBody>
      </p:sp>
    </p:spTree>
    <p:extLst>
      <p:ext uri="{BB962C8B-B14F-4D97-AF65-F5344CB8AC3E}">
        <p14:creationId xmlns:p14="http://schemas.microsoft.com/office/powerpoint/2010/main" val="3822506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14</a:t>
            </a:fld>
            <a:endParaRPr lang="en-US"/>
          </a:p>
        </p:txBody>
      </p:sp>
    </p:spTree>
    <p:extLst>
      <p:ext uri="{BB962C8B-B14F-4D97-AF65-F5344CB8AC3E}">
        <p14:creationId xmlns:p14="http://schemas.microsoft.com/office/powerpoint/2010/main" val="3822506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15</a:t>
            </a:fld>
            <a:endParaRPr lang="en-US"/>
          </a:p>
        </p:txBody>
      </p:sp>
    </p:spTree>
    <p:extLst>
      <p:ext uri="{BB962C8B-B14F-4D97-AF65-F5344CB8AC3E}">
        <p14:creationId xmlns:p14="http://schemas.microsoft.com/office/powerpoint/2010/main" val="3822506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16</a:t>
            </a:fld>
            <a:endParaRPr lang="en-US"/>
          </a:p>
        </p:txBody>
      </p:sp>
    </p:spTree>
    <p:extLst>
      <p:ext uri="{BB962C8B-B14F-4D97-AF65-F5344CB8AC3E}">
        <p14:creationId xmlns:p14="http://schemas.microsoft.com/office/powerpoint/2010/main" val="3822506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Note:</a:t>
            </a:r>
            <a:r>
              <a:rPr lang="en-US" sz="1200" b="0" i="0" u="none" strike="noStrike" kern="1200" dirty="0">
                <a:solidFill>
                  <a:schemeClr val="tx1"/>
                </a:solidFill>
                <a:effectLst/>
                <a:latin typeface="+mn-lt"/>
                <a:ea typeface="+mn-ea"/>
                <a:cs typeface="+mn-cs"/>
              </a:rPr>
              <a:t> - As we notice from the results, this algorithm is not performing well as compared to others. We tried to drill down the root cause for the issue, but the spark provides very abstract level API for the algorithm implementation and doesn’t provide much control on its implementation. As a side work, we try implementing this same model in R and Python, where we first calculated the Maximum Likelihood Estimator based on the distribution of each feature and used combinations of Alpha &amp; Beta values (For beta distribution) for prior. We then calculated the max posterior probability to each observations and achieved 92.6% precision.</a:t>
            </a:r>
            <a:endParaRPr lang="en-US" i="0" dirty="0"/>
          </a:p>
        </p:txBody>
      </p:sp>
      <p:sp>
        <p:nvSpPr>
          <p:cNvPr id="4" name="Slide Number Placeholder 3"/>
          <p:cNvSpPr>
            <a:spLocks noGrp="1"/>
          </p:cNvSpPr>
          <p:nvPr>
            <p:ph type="sldNum" sz="quarter" idx="10"/>
          </p:nvPr>
        </p:nvSpPr>
        <p:spPr/>
        <p:txBody>
          <a:bodyPr/>
          <a:lstStyle/>
          <a:p>
            <a:fld id="{5A075EEC-F966-D744-8CD5-9FA9D698D5C9}" type="slidenum">
              <a:rPr lang="en-US" smtClean="0"/>
              <a:t>17</a:t>
            </a:fld>
            <a:endParaRPr lang="en-US"/>
          </a:p>
        </p:txBody>
      </p:sp>
    </p:spTree>
    <p:extLst>
      <p:ext uri="{BB962C8B-B14F-4D97-AF65-F5344CB8AC3E}">
        <p14:creationId xmlns:p14="http://schemas.microsoft.com/office/powerpoint/2010/main" val="531653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SMOTE</a:t>
            </a:r>
            <a:r>
              <a:rPr lang="en-US" sz="1200" b="0" i="0" u="none" strike="noStrike" kern="1200" dirty="0">
                <a:solidFill>
                  <a:schemeClr val="tx1"/>
                </a:solidFill>
                <a:effectLst/>
                <a:latin typeface="+mn-lt"/>
                <a:ea typeface="+mn-ea"/>
                <a:cs typeface="+mn-cs"/>
              </a:rPr>
              <a:t> - Synthetic Minority Over-</a:t>
            </a:r>
            <a:r>
              <a:rPr lang="en-US" sz="1200" b="1" i="0" u="none" strike="noStrike" kern="1200" dirty="0">
                <a:solidFill>
                  <a:schemeClr val="tx1"/>
                </a:solidFill>
                <a:effectLst/>
                <a:latin typeface="+mn-lt"/>
                <a:ea typeface="+mn-ea"/>
                <a:cs typeface="+mn-cs"/>
              </a:rPr>
              <a:t>sampling</a:t>
            </a:r>
            <a:r>
              <a:rPr lang="en-US" sz="1200" b="0" i="0" u="none" strike="noStrike" kern="1200" dirty="0">
                <a:solidFill>
                  <a:schemeClr val="tx1"/>
                </a:solidFill>
                <a:effectLst/>
                <a:latin typeface="+mn-lt"/>
                <a:ea typeface="+mn-ea"/>
                <a:cs typeface="+mn-cs"/>
              </a:rPr>
              <a:t> Technique</a:t>
            </a: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18</a:t>
            </a:fld>
            <a:endParaRPr lang="en-US"/>
          </a:p>
        </p:txBody>
      </p:sp>
    </p:spTree>
    <p:extLst>
      <p:ext uri="{BB962C8B-B14F-4D97-AF65-F5344CB8AC3E}">
        <p14:creationId xmlns:p14="http://schemas.microsoft.com/office/powerpoint/2010/main" val="43637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Lending Club is an online peer to peer credit marketplace which matches borrowers and investors.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Lending club assigns each borrower a grade and a sub-grade based on their credit history.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These grades are assigned within alphabetical range from A to G. Each of these letter grades has five finer-grain sub-grades, numbered 1 to 5, with 1 being the highest category with-in the grade</a:t>
            </a:r>
            <a:r>
              <a:rPr lang="en-US" dirty="0">
                <a:effectLst/>
              </a:rPr>
              <a:t> </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They evaluate their credit-worthiness based on these grades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This rating information is made available to all the investors who fund the load requests.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grading help the investors to make a decision of which loan request they will fund. Or how much of that loan request they want to fund.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In addition to these grading lending club provides historical performance data to the investors so that they can perform more comprehensive analysis.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Our goal is to perform explanatory data analysis using apache spark framework to develop business insights from the historical loan data.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As per the recent studies 3-4% loans default every year. This is a huge risk for investors. So our goal is to develop a model which identifies which borrowers are more likely to default on their loans. This model can be used by investors to limit their investment risk.</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a:solidFill>
                  <a:schemeClr val="tx1"/>
                </a:solidFill>
                <a:effectLst/>
                <a:latin typeface="+mn-lt"/>
                <a:ea typeface="+mn-ea"/>
                <a:cs typeface="+mn-cs"/>
              </a:rPr>
              <a:t>Lending Club makes money by charging borrowers an </a:t>
            </a:r>
            <a:r>
              <a:rPr lang="en-US" sz="1200" b="1" i="0" u="none" strike="noStrike" kern="1200" dirty="0">
                <a:solidFill>
                  <a:schemeClr val="tx1"/>
                </a:solidFill>
                <a:effectLst/>
                <a:latin typeface="+mn-lt"/>
                <a:ea typeface="+mn-ea"/>
                <a:cs typeface="+mn-cs"/>
              </a:rPr>
              <a:t>origination fee </a:t>
            </a:r>
            <a:r>
              <a:rPr lang="en-US" sz="1200" b="0" i="0" u="none" strike="noStrike" kern="1200" dirty="0">
                <a:solidFill>
                  <a:schemeClr val="tx1"/>
                </a:solidFill>
                <a:effectLst/>
                <a:latin typeface="+mn-lt"/>
                <a:ea typeface="+mn-ea"/>
                <a:cs typeface="+mn-cs"/>
              </a:rPr>
              <a:t>and investors </a:t>
            </a:r>
            <a:r>
              <a:rPr lang="en-US" sz="1200" b="1" i="0" u="none" strike="noStrike" kern="1200" dirty="0">
                <a:solidFill>
                  <a:schemeClr val="tx1"/>
                </a:solidFill>
                <a:effectLst/>
                <a:latin typeface="+mn-lt"/>
                <a:ea typeface="+mn-ea"/>
                <a:cs typeface="+mn-cs"/>
              </a:rPr>
              <a:t>a service fee</a:t>
            </a:r>
            <a:r>
              <a:rPr lang="en-US" sz="1200" b="0" i="0" u="none" strike="noStrike"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3</a:t>
            </a:fld>
            <a:endParaRPr lang="en-US"/>
          </a:p>
        </p:txBody>
      </p:sp>
    </p:spTree>
    <p:extLst>
      <p:ext uri="{BB962C8B-B14F-4D97-AF65-F5344CB8AC3E}">
        <p14:creationId xmlns:p14="http://schemas.microsoft.com/office/powerpoint/2010/main" val="3692895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Lending club provides us a good quality of historical data.</a:t>
            </a:r>
          </a:p>
          <a:p>
            <a:pPr marL="228600" indent="-228600">
              <a:buFont typeface="+mj-lt"/>
              <a:buAutoNum type="arabicPeriod"/>
            </a:pPr>
            <a:r>
              <a:rPr lang="en-US" dirty="0"/>
              <a:t>We accessed over 800,000 records compiled over the period of year 2007-2015.</a:t>
            </a:r>
          </a:p>
          <a:p>
            <a:pPr marL="228600" indent="-228600">
              <a:buFont typeface="+mj-lt"/>
              <a:buAutoNum type="arabicPeriod"/>
            </a:pPr>
            <a:r>
              <a:rPr lang="en-US" dirty="0"/>
              <a:t>The variables which are include in this data set provides ample amount of information from which we could identify that if the borrowers are likely to default on their loans.</a:t>
            </a:r>
          </a:p>
          <a:p>
            <a:pPr marL="228600" indent="-228600">
              <a:buFont typeface="+mj-lt"/>
              <a:buAutoNum type="arabicPeriod"/>
            </a:pPr>
            <a:r>
              <a:rPr lang="en-US" dirty="0"/>
              <a:t>We require only selected variables which have direct response to borrower’s potential to default. So we prepared our own data set by choosing these variables.</a:t>
            </a:r>
          </a:p>
          <a:p>
            <a:pPr marL="228600" indent="-228600">
              <a:buFont typeface="+mj-lt"/>
              <a:buAutoNum type="arabicPeriod"/>
            </a:pPr>
            <a:r>
              <a:rPr lang="en-US" dirty="0"/>
              <a:t>For explanatory analysis which we performed using apache spark we used the whole data set.</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4</a:t>
            </a:fld>
            <a:endParaRPr lang="en-US"/>
          </a:p>
        </p:txBody>
      </p:sp>
    </p:spTree>
    <p:extLst>
      <p:ext uri="{BB962C8B-B14F-4D97-AF65-F5344CB8AC3E}">
        <p14:creationId xmlns:p14="http://schemas.microsoft.com/office/powerpoint/2010/main" val="2056807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Show on the slide here are the distribution plots of loan amount and interest rate.</a:t>
            </a:r>
          </a:p>
          <a:p>
            <a:pPr marL="228600" indent="-228600">
              <a:buFont typeface="+mj-lt"/>
              <a:buAutoNum type="arabicPeriod"/>
            </a:pPr>
            <a:r>
              <a:rPr lang="en-US" dirty="0"/>
              <a:t>We have developed plots for every features to find out the their distributions</a:t>
            </a:r>
          </a:p>
          <a:p>
            <a:pPr marL="228600" indent="-228600">
              <a:buFont typeface="+mj-lt"/>
              <a:buAutoNum type="arabicPeriod"/>
            </a:pPr>
            <a:r>
              <a:rPr lang="en-US" dirty="0"/>
              <a:t>We need this distribution to develop the probability distribution function to find out the maximum likelihood of each feature.</a:t>
            </a:r>
          </a:p>
          <a:p>
            <a:pPr marL="228600" indent="-228600">
              <a:buFont typeface="+mj-lt"/>
              <a:buAutoNum type="arabicPeriod"/>
            </a:pPr>
            <a:r>
              <a:rPr lang="en-US" dirty="0"/>
              <a:t>Some of the variables have exponential distribution so we developed the pdf for those as well.</a:t>
            </a:r>
          </a:p>
        </p:txBody>
      </p:sp>
      <p:sp>
        <p:nvSpPr>
          <p:cNvPr id="4" name="Slide Number Placeholder 3"/>
          <p:cNvSpPr>
            <a:spLocks noGrp="1"/>
          </p:cNvSpPr>
          <p:nvPr>
            <p:ph type="sldNum" sz="quarter" idx="10"/>
          </p:nvPr>
        </p:nvSpPr>
        <p:spPr/>
        <p:txBody>
          <a:bodyPr/>
          <a:lstStyle/>
          <a:p>
            <a:fld id="{5A075EEC-F966-D744-8CD5-9FA9D698D5C9}" type="slidenum">
              <a:rPr lang="en-US" smtClean="0"/>
              <a:t>5</a:t>
            </a:fld>
            <a:endParaRPr lang="en-US"/>
          </a:p>
        </p:txBody>
      </p:sp>
    </p:spTree>
    <p:extLst>
      <p:ext uri="{BB962C8B-B14F-4D97-AF65-F5344CB8AC3E}">
        <p14:creationId xmlns:p14="http://schemas.microsoft.com/office/powerpoint/2010/main" val="228274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Here we can see that the popularity of LC has increased over the period of time.</a:t>
            </a:r>
          </a:p>
          <a:p>
            <a:pPr marL="228600" indent="-228600">
              <a:buFont typeface="+mj-lt"/>
              <a:buAutoNum type="arabicPeriod"/>
            </a:pPr>
            <a:r>
              <a:rPr lang="en-US" dirty="0"/>
              <a:t>The median interest rate was increased during 2012-2013. May be because of some financial crisis during that period!!! </a:t>
            </a:r>
          </a:p>
          <a:p>
            <a:pPr marL="228600" indent="-228600">
              <a:buFont typeface="+mj-lt"/>
              <a:buAutoNum type="arabicPeriod"/>
            </a:pPr>
            <a:r>
              <a:rPr lang="en-US" dirty="0"/>
              <a:t>Created bins</a:t>
            </a:r>
          </a:p>
          <a:p>
            <a:pPr marL="228600" indent="-228600">
              <a:buFont typeface="+mj-lt"/>
              <a:buAutoNum type="arabicPeriod"/>
            </a:pPr>
            <a:r>
              <a:rPr lang="en-US" dirty="0"/>
              <a:t>Used </a:t>
            </a:r>
            <a:r>
              <a:rPr lang="en-US" dirty="0" err="1"/>
              <a:t>buketizer</a:t>
            </a:r>
            <a:r>
              <a:rPr lang="en-US" dirty="0"/>
              <a:t> – computational </a:t>
            </a:r>
            <a:r>
              <a:rPr lang="en-US" dirty="0" err="1"/>
              <a:t>expensiv</a:t>
            </a:r>
            <a:endParaRPr lang="en-US" dirty="0"/>
          </a:p>
          <a:p>
            <a:pPr marL="228600" indent="-228600">
              <a:buFont typeface="+mj-lt"/>
              <a:buAutoNum type="arabicPeriod"/>
            </a:pPr>
            <a:r>
              <a:rPr lang="en-US" dirty="0"/>
              <a:t>Wrote </a:t>
            </a:r>
            <a:r>
              <a:rPr lang="en-US" dirty="0" err="1"/>
              <a:t>cutom</a:t>
            </a:r>
            <a:r>
              <a:rPr lang="en-US" dirty="0"/>
              <a:t> logic</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6</a:t>
            </a:fld>
            <a:endParaRPr lang="en-US"/>
          </a:p>
        </p:txBody>
      </p:sp>
    </p:spTree>
    <p:extLst>
      <p:ext uri="{BB962C8B-B14F-4D97-AF65-F5344CB8AC3E}">
        <p14:creationId xmlns:p14="http://schemas.microsoft.com/office/powerpoint/2010/main" val="190749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Violin Plots</a:t>
            </a:r>
            <a:r>
              <a:rPr lang="en-US" sz="1200" kern="1200" dirty="0">
                <a:solidFill>
                  <a:schemeClr val="tx1"/>
                </a:solidFill>
                <a:effectLst/>
                <a:latin typeface="+mn-lt"/>
                <a:ea typeface="+mn-ea"/>
                <a:cs typeface="+mn-cs"/>
              </a:rPr>
              <a:t> are </a:t>
            </a:r>
            <a:r>
              <a:rPr lang="en-US" sz="1200" b="0" kern="1200" dirty="0">
                <a:solidFill>
                  <a:schemeClr val="tx1"/>
                </a:solidFill>
                <a:effectLst/>
                <a:latin typeface="+mn-lt"/>
                <a:ea typeface="+mn-ea"/>
                <a:cs typeface="+mn-cs"/>
              </a:rPr>
              <a:t>used</a:t>
            </a:r>
            <a:r>
              <a:rPr lang="en-US" sz="1200" kern="1200" dirty="0">
                <a:solidFill>
                  <a:schemeClr val="tx1"/>
                </a:solidFill>
                <a:effectLst/>
                <a:latin typeface="+mn-lt"/>
                <a:ea typeface="+mn-ea"/>
                <a:cs typeface="+mn-cs"/>
              </a:rPr>
              <a:t> to visualize the distribution of the data and its probability density. </a:t>
            </a:r>
            <a:endParaRPr lang="en-US" dirty="0"/>
          </a:p>
          <a:p>
            <a:pPr marL="228600" indent="-228600">
              <a:buFont typeface="+mj-lt"/>
              <a:buAutoNum type="arabicPeriod"/>
            </a:pPr>
            <a:r>
              <a:rPr lang="en-US" dirty="0"/>
              <a:t>From this violin plot we can see that the loan amount for all the loan status is almost normally distributed. </a:t>
            </a:r>
          </a:p>
        </p:txBody>
      </p:sp>
      <p:sp>
        <p:nvSpPr>
          <p:cNvPr id="4" name="Slide Number Placeholder 3"/>
          <p:cNvSpPr>
            <a:spLocks noGrp="1"/>
          </p:cNvSpPr>
          <p:nvPr>
            <p:ph type="sldNum" sz="quarter" idx="10"/>
          </p:nvPr>
        </p:nvSpPr>
        <p:spPr/>
        <p:txBody>
          <a:bodyPr/>
          <a:lstStyle/>
          <a:p>
            <a:fld id="{5A075EEC-F966-D744-8CD5-9FA9D698D5C9}" type="slidenum">
              <a:rPr lang="en-US" smtClean="0"/>
              <a:t>7</a:t>
            </a:fld>
            <a:endParaRPr lang="en-US"/>
          </a:p>
        </p:txBody>
      </p:sp>
    </p:spTree>
    <p:extLst>
      <p:ext uri="{BB962C8B-B14F-4D97-AF65-F5344CB8AC3E}">
        <p14:creationId xmlns:p14="http://schemas.microsoft.com/office/powerpoint/2010/main" val="707218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Though the data was good quality, we found out that we have to perform some cleanup activity.</a:t>
            </a:r>
          </a:p>
          <a:p>
            <a:pPr marL="228600" indent="-228600">
              <a:buFont typeface="+mj-lt"/>
              <a:buAutoNum type="arabicPeriod"/>
            </a:pPr>
            <a:r>
              <a:rPr lang="en-US" dirty="0"/>
              <a:t>First we removed the records which have more than 50% of missing values.</a:t>
            </a:r>
          </a:p>
          <a:p>
            <a:pPr marL="228600" indent="-228600">
              <a:buFont typeface="+mj-lt"/>
              <a:buAutoNum type="arabicPeriod"/>
            </a:pPr>
            <a:r>
              <a:rPr lang="en-US" dirty="0"/>
              <a:t>Then for better interpretation of results we convert some continuous variables into ranges.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We use </a:t>
            </a:r>
            <a:r>
              <a:rPr lang="en-US" sz="1200" b="1" kern="1200" dirty="0" err="1">
                <a:solidFill>
                  <a:schemeClr val="tx1"/>
                </a:solidFill>
                <a:effectLst/>
                <a:latin typeface="+mn-lt"/>
                <a:ea typeface="+mn-ea"/>
                <a:cs typeface="+mn-cs"/>
              </a:rPr>
              <a:t>StringIndexerAPI</a:t>
            </a:r>
            <a:r>
              <a:rPr lang="en-US" sz="1200" kern="1200" dirty="0">
                <a:solidFill>
                  <a:schemeClr val="tx1"/>
                </a:solidFill>
                <a:effectLst/>
                <a:latin typeface="+mn-lt"/>
                <a:ea typeface="+mn-ea"/>
                <a:cs typeface="+mn-cs"/>
              </a:rPr>
              <a:t> to convert the ordinal features such as borrowers experience level and </a:t>
            </a:r>
            <a:r>
              <a:rPr lang="en-US" sz="1200" b="1" kern="1200" dirty="0" err="1">
                <a:solidFill>
                  <a:schemeClr val="tx1"/>
                </a:solidFill>
                <a:effectLst/>
                <a:latin typeface="+mn-lt"/>
                <a:ea typeface="+mn-ea"/>
                <a:cs typeface="+mn-cs"/>
              </a:rPr>
              <a:t>VectorAssemblerAPI</a:t>
            </a:r>
            <a:r>
              <a:rPr lang="en-US" sz="1200" kern="1200" dirty="0">
                <a:solidFill>
                  <a:schemeClr val="tx1"/>
                </a:solidFill>
                <a:effectLst/>
                <a:latin typeface="+mn-lt"/>
                <a:ea typeface="+mn-ea"/>
                <a:cs typeface="+mn-cs"/>
              </a:rPr>
              <a:t> to convert the rest nominal features. Following which, we binary encoded the variables with binary values.</a:t>
            </a:r>
            <a:endParaRPr lang="en-US" dirty="0"/>
          </a:p>
          <a:p>
            <a:pPr marL="228600" indent="-228600">
              <a:buFont typeface="+mj-lt"/>
              <a:buAutoNum type="arabicPeriod"/>
            </a:pPr>
            <a:r>
              <a:rPr lang="en-US" dirty="0"/>
              <a:t>For our classification model we </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8</a:t>
            </a:fld>
            <a:endParaRPr lang="en-US"/>
          </a:p>
        </p:txBody>
      </p:sp>
    </p:spTree>
    <p:extLst>
      <p:ext uri="{BB962C8B-B14F-4D97-AF65-F5344CB8AC3E}">
        <p14:creationId xmlns:p14="http://schemas.microsoft.com/office/powerpoint/2010/main" val="652589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Though the data was good quality, we found out that we have to perform some cleanup activity.</a:t>
            </a:r>
          </a:p>
          <a:p>
            <a:pPr marL="228600" indent="-228600">
              <a:buFont typeface="+mj-lt"/>
              <a:buAutoNum type="arabicPeriod"/>
            </a:pPr>
            <a:r>
              <a:rPr lang="en-US" dirty="0"/>
              <a:t>First we removed the records which have more than 50% of missing values.</a:t>
            </a:r>
          </a:p>
          <a:p>
            <a:pPr marL="228600" indent="-228600">
              <a:buFont typeface="+mj-lt"/>
              <a:buAutoNum type="arabicPeriod"/>
            </a:pPr>
            <a:r>
              <a:rPr lang="en-US" dirty="0"/>
              <a:t>Then for better interpretation of results we convert some continuous variables into ranges.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We use </a:t>
            </a:r>
            <a:r>
              <a:rPr lang="en-US" sz="1200" b="1" kern="1200" dirty="0" err="1">
                <a:solidFill>
                  <a:schemeClr val="tx1"/>
                </a:solidFill>
                <a:effectLst/>
                <a:latin typeface="+mn-lt"/>
                <a:ea typeface="+mn-ea"/>
                <a:cs typeface="+mn-cs"/>
              </a:rPr>
              <a:t>StringIndexerAPI</a:t>
            </a:r>
            <a:r>
              <a:rPr lang="en-US" sz="1200" kern="1200" dirty="0">
                <a:solidFill>
                  <a:schemeClr val="tx1"/>
                </a:solidFill>
                <a:effectLst/>
                <a:latin typeface="+mn-lt"/>
                <a:ea typeface="+mn-ea"/>
                <a:cs typeface="+mn-cs"/>
              </a:rPr>
              <a:t> to convert the ordinal features such as borrowers experience level and </a:t>
            </a:r>
            <a:r>
              <a:rPr lang="en-US" sz="1200" b="1" kern="1200" dirty="0" err="1">
                <a:solidFill>
                  <a:schemeClr val="tx1"/>
                </a:solidFill>
                <a:effectLst/>
                <a:latin typeface="+mn-lt"/>
                <a:ea typeface="+mn-ea"/>
                <a:cs typeface="+mn-cs"/>
              </a:rPr>
              <a:t>VectorAssemblerAPI</a:t>
            </a:r>
            <a:r>
              <a:rPr lang="en-US" sz="1200" kern="1200" dirty="0">
                <a:solidFill>
                  <a:schemeClr val="tx1"/>
                </a:solidFill>
                <a:effectLst/>
                <a:latin typeface="+mn-lt"/>
                <a:ea typeface="+mn-ea"/>
                <a:cs typeface="+mn-cs"/>
              </a:rPr>
              <a:t> to convert the rest nominal features. Following which, we binary encoded the variables with binary values.</a:t>
            </a:r>
            <a:endParaRPr lang="en-US" dirty="0"/>
          </a:p>
          <a:p>
            <a:pPr marL="228600" indent="-228600">
              <a:buFont typeface="+mj-lt"/>
              <a:buAutoNum type="arabicPeriod"/>
            </a:pPr>
            <a:r>
              <a:rPr lang="en-US" dirty="0"/>
              <a:t>For our classification model we </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9</a:t>
            </a:fld>
            <a:endParaRPr lang="en-US"/>
          </a:p>
        </p:txBody>
      </p:sp>
    </p:spTree>
    <p:extLst>
      <p:ext uri="{BB962C8B-B14F-4D97-AF65-F5344CB8AC3E}">
        <p14:creationId xmlns:p14="http://schemas.microsoft.com/office/powerpoint/2010/main" val="1584014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12</a:t>
            </a:fld>
            <a:endParaRPr lang="en-US"/>
          </a:p>
        </p:txBody>
      </p:sp>
    </p:spTree>
    <p:extLst>
      <p:ext uri="{BB962C8B-B14F-4D97-AF65-F5344CB8AC3E}">
        <p14:creationId xmlns:p14="http://schemas.microsoft.com/office/powerpoint/2010/main" val="382250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3572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80348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56227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9862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3360929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396205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7D8B3A-4A6C-FF4B-ADC4-C529F9DCA0D0}" type="datetime1">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E7307-2EB3-9B43-A7C3-15687AF236F6}" type="datetime1">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206F9-8959-B645-ADB9-F20C4AB51786}" type="datetime1">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5395AA-380E-714C-85FC-F433ADBD4B19}" type="datetime1">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4240E5-9C95-4049-9808-74EF58D5A674}" type="datetime1">
              <a:rPr lang="en-US" smtClean="0"/>
              <a:t>7/12/2022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31920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0C9488-3286-C842-B9AA-FEB40A3865C1}" type="datetime1">
              <a:rPr lang="en-US" smtClean="0"/>
              <a:t>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E0A8C-7EE8-1D43-8A05-722A227C36E1}" type="datetime1">
              <a:rPr lang="en-US" smtClean="0"/>
              <a:t>7/12/2022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8D0067-33FE-BD46-B956-F2EE43B4C182}" type="datetime1">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A68BD-FBC7-0144-9F6E-0A3AB13B4D96}" type="datetime1">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C6E3B-3D79-1440-AC3A-8BE4ADFE6D55}" type="datetime1">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B0A78E-61F4-584E-93AC-73C1D2B7C921}" type="datetime1">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0169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3565328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400692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6824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1271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211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360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626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001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37821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87618653"/>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2229E83C-2778-5344-9910-08E4682FC417}" type="datetime1">
              <a:rPr lang="en-US" smtClean="0"/>
              <a:t>7/12/2022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703" r:id="rId12"/>
    <p:sldLayoutId id="2147483704" r:id="rId13"/>
    <p:sldLayoutId id="2147483705" r:id="rId1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1046292" y="846459"/>
            <a:ext cx="4860032" cy="2185214"/>
          </a:xfrm>
          <a:prstGeom prst="rect">
            <a:avLst/>
          </a:prstGeom>
          <a:noFill/>
          <a:ln w="9525">
            <a:noFill/>
            <a:miter lim="800000"/>
            <a:headEnd/>
            <a:tailEnd/>
          </a:ln>
        </p:spPr>
        <p:txBody>
          <a:bodyPr wrap="square">
            <a:spAutoFit/>
          </a:bodyPr>
          <a:lstStyle/>
          <a:p>
            <a:r>
              <a:rPr lang="en-US" altLang="ko-KR" sz="3200" b="1" dirty="0">
                <a:solidFill>
                  <a:schemeClr val="tx1">
                    <a:lumMod val="75000"/>
                    <a:lumOff val="25000"/>
                  </a:schemeClr>
                </a:solidFill>
                <a:latin typeface="Arial" pitchFamily="34" charset="0"/>
                <a:ea typeface="맑은 고딕" pitchFamily="50" charset="-127"/>
                <a:cs typeface="Arial" pitchFamily="34" charset="0"/>
              </a:rPr>
              <a:t>Lending Club Loan Default Analysis</a:t>
            </a:r>
          </a:p>
          <a:p>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a:p>
            <a:r>
              <a:rPr lang="en-US" altLang="ko-KR" sz="2000" b="1" dirty="0">
                <a:solidFill>
                  <a:schemeClr val="tx1">
                    <a:lumMod val="75000"/>
                    <a:lumOff val="25000"/>
                  </a:schemeClr>
                </a:solidFill>
                <a:latin typeface="Arial" pitchFamily="34" charset="0"/>
                <a:ea typeface="맑은 고딕" pitchFamily="50" charset="-127"/>
                <a:cs typeface="Arial" pitchFamily="34" charset="0"/>
              </a:rPr>
              <a:t>Rashmi Kalra</a:t>
            </a:r>
          </a:p>
          <a:p>
            <a:r>
              <a:rPr lang="en-US" altLang="ko-KR" sz="2000" b="1" dirty="0">
                <a:solidFill>
                  <a:schemeClr val="tx1">
                    <a:lumMod val="75000"/>
                    <a:lumOff val="25000"/>
                  </a:schemeClr>
                </a:solidFill>
                <a:latin typeface="Arial" pitchFamily="34" charset="0"/>
                <a:ea typeface="맑은 고딕" pitchFamily="50" charset="-127"/>
                <a:cs typeface="Arial" pitchFamily="34" charset="0"/>
              </a:rPr>
              <a:t>STA 536</a:t>
            </a:r>
          </a:p>
        </p:txBody>
      </p:sp>
      <p:sp>
        <p:nvSpPr>
          <p:cNvPr id="8" name="Rectangle 7"/>
          <p:cNvSpPr/>
          <p:nvPr/>
        </p:nvSpPr>
        <p:spPr>
          <a:xfrm>
            <a:off x="611560" y="911622"/>
            <a:ext cx="288032" cy="25242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A094610-CD45-4BC2-E542-AB56FFF291DF}"/>
              </a:ext>
            </a:extLst>
          </p:cNvPr>
          <p:cNvSpPr txBox="1">
            <a:spLocks noGrp="1"/>
          </p:cNvSpPr>
          <p:nvPr>
            <p:ph type="title"/>
          </p:nvPr>
        </p:nvSpPr>
        <p:spPr>
          <a:xfrm>
            <a:off x="323528" y="217673"/>
            <a:ext cx="9144000" cy="5449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r>
              <a:rPr lang="en-US" sz="2400" b="1" dirty="0">
                <a:solidFill>
                  <a:schemeClr val="tx1"/>
                </a:solidFill>
              </a:rPr>
              <a:t>Unsupervised Learning – Clustering</a:t>
            </a:r>
          </a:p>
        </p:txBody>
      </p:sp>
      <p:sp>
        <p:nvSpPr>
          <p:cNvPr id="14" name="Content Placeholder 2">
            <a:extLst>
              <a:ext uri="{FF2B5EF4-FFF2-40B4-BE49-F238E27FC236}">
                <a16:creationId xmlns:a16="http://schemas.microsoft.com/office/drawing/2014/main" id="{499BD69F-6AF8-EE83-5218-697FF28D2ADF}"/>
              </a:ext>
            </a:extLst>
          </p:cNvPr>
          <p:cNvSpPr txBox="1">
            <a:spLocks noGrp="1"/>
          </p:cNvSpPr>
          <p:nvPr>
            <p:ph idx="1"/>
          </p:nvPr>
        </p:nvSpPr>
        <p:spPr>
          <a:xfrm>
            <a:off x="173283" y="843558"/>
            <a:ext cx="8737881" cy="220216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rgbClr val="000000"/>
                </a:solidFill>
                <a:latin typeface="Calibri" panose="020F0502020204030204" pitchFamily="34" charset="0"/>
                <a:cs typeface="Calibri" panose="020F0502020204030204" pitchFamily="34" charset="0"/>
              </a:rPr>
              <a:t>Clustering was performed to group observations based on the 3 PC. That is, we find the observations which has most similar values in the principal components.</a:t>
            </a:r>
          </a:p>
          <a:p>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We ran the K-means with K = 2 using the projected observations onto the first 2 PCs from the previous part.</a:t>
            </a:r>
            <a:r>
              <a:rPr lang="en-US" sz="1200" dirty="0">
                <a:latin typeface="Calibri" panose="020F0502020204030204" pitchFamily="34" charset="0"/>
                <a:ea typeface="Calibri" panose="020F0502020204030204" pitchFamily="34" charset="0"/>
                <a:cs typeface="Calibri" panose="020F0502020204030204" pitchFamily="34"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In the next step, we did the clustering for K=3,4,5,6 and selected the optimal cluster using the silhouette plots. From the silhouette scores is highest is 0.23 at k=2 so the two clusters are optimal. </a:t>
            </a:r>
            <a:endParaRPr lang="en-US" sz="1200" dirty="0"/>
          </a:p>
        </p:txBody>
      </p:sp>
      <p:pic>
        <p:nvPicPr>
          <p:cNvPr id="17" name="Picture 16" descr="Chart, scatter chart&#10;&#10;Description automatically generated">
            <a:extLst>
              <a:ext uri="{FF2B5EF4-FFF2-40B4-BE49-F238E27FC236}">
                <a16:creationId xmlns:a16="http://schemas.microsoft.com/office/drawing/2014/main" id="{A6F177D1-D012-49D7-09C2-B36E74A28F67}"/>
              </a:ext>
            </a:extLst>
          </p:cNvPr>
          <p:cNvPicPr>
            <a:picLocks noChangeAspect="1"/>
          </p:cNvPicPr>
          <p:nvPr/>
        </p:nvPicPr>
        <p:blipFill>
          <a:blip r:embed="rId2"/>
          <a:stretch>
            <a:fillRect/>
          </a:stretch>
        </p:blipFill>
        <p:spPr>
          <a:xfrm>
            <a:off x="2559406" y="2111958"/>
            <a:ext cx="4025187" cy="2483919"/>
          </a:xfrm>
          <a:prstGeom prst="rect">
            <a:avLst/>
          </a:prstGeom>
        </p:spPr>
      </p:pic>
      <p:sp>
        <p:nvSpPr>
          <p:cNvPr id="19" name="TextBox 18">
            <a:extLst>
              <a:ext uri="{FF2B5EF4-FFF2-40B4-BE49-F238E27FC236}">
                <a16:creationId xmlns:a16="http://schemas.microsoft.com/office/drawing/2014/main" id="{58C3C9AD-2D47-5C56-9221-A0B507C956AB}"/>
              </a:ext>
            </a:extLst>
          </p:cNvPr>
          <p:cNvSpPr txBox="1"/>
          <p:nvPr/>
        </p:nvSpPr>
        <p:spPr>
          <a:xfrm>
            <a:off x="1864641" y="4595877"/>
            <a:ext cx="5355167" cy="281167"/>
          </a:xfrm>
          <a:prstGeom prst="rect">
            <a:avLst/>
          </a:prstGeom>
          <a:noFill/>
        </p:spPr>
        <p:txBody>
          <a:bodyPr wrap="square">
            <a:spAutoFit/>
          </a:bodyPr>
          <a:lstStyle/>
          <a:p>
            <a:pPr marL="0" marR="0">
              <a:lnSpc>
                <a:spcPct val="107000"/>
              </a:lnSpc>
              <a:spcBef>
                <a:spcPts val="0"/>
              </a:spcBef>
              <a:spcAft>
                <a:spcPts val="800"/>
              </a:spcAft>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P</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rojected observation in two-dimension space and two different clusters are shown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5520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6EAB1C9-3A5C-5043-8EA6-894A7D0B76AB}"/>
              </a:ext>
            </a:extLst>
          </p:cNvPr>
          <p:cNvSpPr>
            <a:spLocks noGrp="1"/>
          </p:cNvSpPr>
          <p:nvPr>
            <p:ph type="title"/>
          </p:nvPr>
        </p:nvSpPr>
        <p:spPr>
          <a:xfrm>
            <a:off x="539552" y="375506"/>
            <a:ext cx="5391422" cy="792088"/>
          </a:xfrm>
        </p:spPr>
        <p:txBody>
          <a:bodyPr anchor="ctr">
            <a:normAutofit/>
          </a:bodyPr>
          <a:lstStyle/>
          <a:p>
            <a:pPr lvl="0">
              <a:spcBef>
                <a:spcPct val="20000"/>
              </a:spcBef>
            </a:pPr>
            <a:r>
              <a:rPr lang="en-US" sz="2400" b="1" dirty="0">
                <a:solidFill>
                  <a:schemeClr val="tx1"/>
                </a:solidFill>
                <a:ea typeface="+mn-ea"/>
              </a:rPr>
              <a:t>Final Model Development</a:t>
            </a:r>
            <a:endParaRPr lang="en-US" sz="2400" b="1" dirty="0">
              <a:solidFill>
                <a:schemeClr val="tx1"/>
              </a:solidFill>
            </a:endParaRPr>
          </a:p>
        </p:txBody>
      </p:sp>
      <p:sp>
        <p:nvSpPr>
          <p:cNvPr id="3" name="Content Placeholder 2">
            <a:extLst>
              <a:ext uri="{FF2B5EF4-FFF2-40B4-BE49-F238E27FC236}">
                <a16:creationId xmlns:a16="http://schemas.microsoft.com/office/drawing/2014/main" id="{52693742-78C3-544F-9F9F-AB7ABE6ECF5C}"/>
              </a:ext>
            </a:extLst>
          </p:cNvPr>
          <p:cNvSpPr>
            <a:spLocks noGrp="1"/>
          </p:cNvSpPr>
          <p:nvPr>
            <p:ph idx="1"/>
          </p:nvPr>
        </p:nvSpPr>
        <p:spPr>
          <a:xfrm>
            <a:off x="395536" y="1275606"/>
            <a:ext cx="8748464" cy="3492388"/>
          </a:xfrm>
        </p:spPr>
        <p:txBody>
          <a:bodyPr anchor="t">
            <a:normAutofit/>
          </a:bodyPr>
          <a:lstStyle/>
          <a:p>
            <a:r>
              <a:rPr lang="en-US" sz="1400" dirty="0">
                <a:solidFill>
                  <a:schemeClr val="tx1"/>
                </a:solidFill>
                <a:ea typeface="Roboto" panose="020B0604020202020204" charset="0"/>
                <a:cs typeface="Arial" panose="020B0604020202020204" pitchFamily="34" charset="0"/>
              </a:rPr>
              <a:t>This is classification problem where we are trying to predict a binary outcome, which is the default, 1 or 0. The model output will be the probability of default. We build the logistic regression, Random Forest, Single classification tree and KNN and then compared the accuracy from all the models.</a:t>
            </a:r>
            <a:endParaRPr lang="en-US" sz="1400" b="1" dirty="0">
              <a:solidFill>
                <a:srgbClr val="000000"/>
              </a:solidFill>
              <a:effectLst/>
              <a:ea typeface="Roboto" panose="020B0604020202020204" charset="0"/>
              <a:cs typeface="Arial" panose="020B0604020202020204" pitchFamily="34" charset="0"/>
            </a:endParaRPr>
          </a:p>
          <a:p>
            <a:pPr lvl="1"/>
            <a:endParaRPr lang="en-US" sz="1400" b="1" dirty="0">
              <a:solidFill>
                <a:srgbClr val="000000"/>
              </a:solidFill>
              <a:ea typeface="Roboto" panose="020B0604020202020204" charset="0"/>
              <a:cs typeface="Arial" panose="020B0604020202020204" pitchFamily="34" charset="0"/>
            </a:endParaRPr>
          </a:p>
          <a:p>
            <a:pPr marL="0" lvl="1" indent="0">
              <a:buNone/>
            </a:pPr>
            <a:r>
              <a:rPr lang="en-US" sz="1400" b="1" dirty="0">
                <a:solidFill>
                  <a:srgbClr val="000000"/>
                </a:solidFill>
                <a:effectLst/>
                <a:ea typeface="Calibri" panose="020F0502020204030204" pitchFamily="34" charset="0"/>
                <a:cs typeface="Times New Roman" panose="02020603050405020304" pitchFamily="18" charset="0"/>
              </a:rPr>
              <a:t>Training and Test Data: </a:t>
            </a:r>
            <a:endParaRPr lang="en-US" sz="1200" b="1" dirty="0">
              <a:solidFill>
                <a:srgbClr val="1F3763"/>
              </a:solidFill>
              <a:effectLst/>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400" dirty="0">
                <a:solidFill>
                  <a:srgbClr val="000000"/>
                </a:solidFill>
                <a:effectLst/>
                <a:ea typeface="Calibri" panose="020F0502020204030204" pitchFamily="34" charset="0"/>
                <a:cs typeface="Calibri" panose="020F0502020204030204" pitchFamily="34" charset="0"/>
              </a:rPr>
              <a:t>Before the model development, we split the data into train and test set. We will be building the model on train data and making predictions on the test data to check how our model is performing. In order to do that we will be doing 10 folds Cross validation.</a:t>
            </a:r>
            <a:endParaRPr lang="en-US" sz="1100" dirty="0">
              <a:effectLst/>
              <a:ea typeface="Calibri" panose="020F0502020204030204" pitchFamily="34" charset="0"/>
              <a:cs typeface="Times New Roman" panose="02020603050405020304" pitchFamily="18" charset="0"/>
            </a:endParaRPr>
          </a:p>
          <a:p>
            <a:endParaRPr lang="en-US" sz="1200" dirty="0">
              <a:solidFill>
                <a:schemeClr val="tx1"/>
              </a:solidFill>
              <a:latin typeface="Arial" panose="020B0604020202020204" pitchFamily="34" charset="0"/>
              <a:ea typeface="Roboto" panose="020B0604020202020204" charset="0"/>
              <a:cs typeface="Arial" panose="020B0604020202020204" pitchFamily="34" charset="0"/>
            </a:endParaRPr>
          </a:p>
          <a:p>
            <a:pPr marL="285750" indent="-285750">
              <a:buFont typeface="Arial" panose="020B0604020202020204" pitchFamily="34" charset="0"/>
              <a:buChar char="•"/>
            </a:pPr>
            <a:endParaRPr lang="en-US" sz="1400" dirty="0">
              <a:solidFill>
                <a:schemeClr val="tx1"/>
              </a:solidFill>
              <a:latin typeface="Arial" panose="020B0604020202020204" pitchFamily="34" charset="0"/>
              <a:ea typeface="Roboto" panose="020B0604020202020204" charset="0"/>
              <a:cs typeface="Arial" panose="020B0604020202020204" pitchFamily="34" charset="0"/>
            </a:endParaRPr>
          </a:p>
          <a:p>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674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688325" y="162076"/>
            <a:ext cx="7941325" cy="796983"/>
          </a:xfrm>
        </p:spPr>
        <p:txBody>
          <a:bodyPr vert="horz" lIns="91440" tIns="45720" rIns="91440" bIns="45720" rtlCol="0" anchor="b">
            <a:normAutofit/>
          </a:bodyPr>
          <a:lstStyle/>
          <a:p>
            <a:r>
              <a:rPr lang="en-US" sz="2400" b="1" kern="1200" dirty="0">
                <a:solidFill>
                  <a:schemeClr val="tx1"/>
                </a:solidFill>
                <a:latin typeface="+mj-lt"/>
                <a:ea typeface="+mj-ea"/>
                <a:cs typeface="+mj-cs"/>
              </a:rPr>
              <a:t>Logistic Regression</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688325" y="1100666"/>
            <a:ext cx="6349592" cy="3471333"/>
          </a:xfrm>
        </p:spPr>
        <p:txBody>
          <a:bodyPr vert="horz" lIns="91440" tIns="45720" rIns="91440" bIns="45720" rtlCol="0" anchor="t">
            <a:noAutofit/>
          </a:bodyPr>
          <a:lstStyle/>
          <a:p>
            <a:r>
              <a:rPr lang="en-US" sz="1200" dirty="0">
                <a:solidFill>
                  <a:schemeClr val="tx1"/>
                </a:solidFill>
              </a:rPr>
              <a:t>Logistic regression is a popular method to predict a categorical/binary response.</a:t>
            </a:r>
          </a:p>
          <a:p>
            <a:r>
              <a:rPr lang="en-US" sz="1200" dirty="0">
                <a:solidFill>
                  <a:srgbClr val="000000"/>
                </a:solidFill>
                <a:effectLst/>
                <a:ea typeface="Calibri" panose="020F0502020204030204" pitchFamily="34" charset="0"/>
                <a:cs typeface="Calibri" panose="020F0502020204030204" pitchFamily="34" charset="0"/>
              </a:rPr>
              <a:t>Logistic regression is useful for (discrete) qualitative responses referred to as categorical. It represents the probability that the response belongs to a category rather than telling about the outcome directly as default or not.</a:t>
            </a:r>
            <a:endParaRPr lang="en-US" sz="1200" dirty="0">
              <a:effectLst/>
              <a:ea typeface="Times New Roman" panose="02020603050405020304" pitchFamily="18" charset="0"/>
            </a:endParaRPr>
          </a:p>
          <a:p>
            <a:r>
              <a:rPr lang="en-US" sz="1200" dirty="0">
                <a:solidFill>
                  <a:srgbClr val="000000"/>
                </a:solidFill>
                <a:effectLst/>
                <a:ea typeface="Calibri" panose="020F0502020204030204" pitchFamily="34" charset="0"/>
                <a:cs typeface="Calibri" panose="020F0502020204030204" pitchFamily="34" charset="0"/>
              </a:rPr>
              <a:t>Below figure is the output from logistic regression model.</a:t>
            </a:r>
            <a:r>
              <a:rPr lang="en-US" sz="1200" dirty="0">
                <a:effectLst/>
              </a:rPr>
              <a:t> </a:t>
            </a:r>
          </a:p>
          <a:p>
            <a:endParaRPr lang="en-US" sz="1200" dirty="0">
              <a:solidFill>
                <a:schemeClr val="tx1"/>
              </a:solidFill>
            </a:endParaRPr>
          </a:p>
        </p:txBody>
      </p:sp>
      <p:pic>
        <p:nvPicPr>
          <p:cNvPr id="25" name="Graphic 6" descr="Statistics">
            <a:extLst>
              <a:ext uri="{FF2B5EF4-FFF2-40B4-BE49-F238E27FC236}">
                <a16:creationId xmlns:a16="http://schemas.microsoft.com/office/drawing/2014/main" id="{BA175270-02E8-A29A-2637-D2CCE7E5F2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6514" y="959059"/>
            <a:ext cx="1693136" cy="1693136"/>
          </a:xfrm>
          <a:prstGeom prst="rect">
            <a:avLst/>
          </a:prstGeom>
        </p:spPr>
      </p:pic>
      <p:sp>
        <p:nvSpPr>
          <p:cNvPr id="7" name="TextBox 6">
            <a:extLst>
              <a:ext uri="{FF2B5EF4-FFF2-40B4-BE49-F238E27FC236}">
                <a16:creationId xmlns:a16="http://schemas.microsoft.com/office/drawing/2014/main" id="{CC8D8E69-683B-8342-F8E2-30208AEA2C54}"/>
              </a:ext>
            </a:extLst>
          </p:cNvPr>
          <p:cNvSpPr txBox="1"/>
          <p:nvPr/>
        </p:nvSpPr>
        <p:spPr>
          <a:xfrm>
            <a:off x="5291667" y="3027171"/>
            <a:ext cx="3598333" cy="1015663"/>
          </a:xfrm>
          <a:prstGeom prst="rect">
            <a:avLst/>
          </a:prstGeom>
          <a:noFill/>
        </p:spPr>
        <p:txBody>
          <a:bodyPr wrap="square">
            <a:spAutoFit/>
          </a:bodyPr>
          <a:lstStyle/>
          <a:p>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Looking at the output of the logistic regression we see that significant variables marked with asterisk. From     the summary of our model, we can see that, judging by the significance parameter asterisk, there are some       insignificant variables. </a:t>
            </a:r>
            <a:endParaRPr lang="en-US" sz="1200" dirty="0"/>
          </a:p>
        </p:txBody>
      </p:sp>
      <p:cxnSp>
        <p:nvCxnSpPr>
          <p:cNvPr id="6" name="Straight Arrow Connector 5">
            <a:extLst>
              <a:ext uri="{FF2B5EF4-FFF2-40B4-BE49-F238E27FC236}">
                <a16:creationId xmlns:a16="http://schemas.microsoft.com/office/drawing/2014/main" id="{0195CC6E-12C1-2A97-847A-343E13CB03A0}"/>
              </a:ext>
            </a:extLst>
          </p:cNvPr>
          <p:cNvCxnSpPr>
            <a:cxnSpLocks/>
          </p:cNvCxnSpPr>
          <p:nvPr/>
        </p:nvCxnSpPr>
        <p:spPr>
          <a:xfrm>
            <a:off x="4212167" y="3486150"/>
            <a:ext cx="1079500" cy="30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Graphical user interface, application&#10;&#10;Description automatically generated">
            <a:extLst>
              <a:ext uri="{FF2B5EF4-FFF2-40B4-BE49-F238E27FC236}">
                <a16:creationId xmlns:a16="http://schemas.microsoft.com/office/drawing/2014/main" id="{D4AA0C04-775F-A27C-B2C9-C9DA43037210}"/>
              </a:ext>
            </a:extLst>
          </p:cNvPr>
          <p:cNvPicPr>
            <a:picLocks noChangeAspect="1"/>
          </p:cNvPicPr>
          <p:nvPr/>
        </p:nvPicPr>
        <p:blipFill rotWithShape="1">
          <a:blip r:embed="rId5"/>
          <a:srcRect l="1026" t="54535" r="63332" b="2996"/>
          <a:stretch/>
        </p:blipFill>
        <p:spPr bwMode="auto">
          <a:xfrm>
            <a:off x="891613" y="2465209"/>
            <a:ext cx="3516476" cy="2226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96654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35" descr="Text&#10;&#10;Description automatically generated">
            <a:extLst>
              <a:ext uri="{FF2B5EF4-FFF2-40B4-BE49-F238E27FC236}">
                <a16:creationId xmlns:a16="http://schemas.microsoft.com/office/drawing/2014/main" id="{B048D072-5A37-94C4-A1BF-A2262F0A5CDB}"/>
              </a:ext>
            </a:extLst>
          </p:cNvPr>
          <p:cNvPicPr>
            <a:picLocks noChangeAspect="1"/>
          </p:cNvPicPr>
          <p:nvPr/>
        </p:nvPicPr>
        <p:blipFill rotWithShape="1">
          <a:blip r:embed="rId3"/>
          <a:srcRect l="4744" t="39573" r="61666" b="33642"/>
          <a:stretch/>
        </p:blipFill>
        <p:spPr bwMode="auto">
          <a:xfrm>
            <a:off x="3933173" y="1818310"/>
            <a:ext cx="4194826" cy="2386391"/>
          </a:xfrm>
          <a:prstGeom prst="rect">
            <a:avLst/>
          </a:prstGeom>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275167" y="87992"/>
            <a:ext cx="7941325" cy="796983"/>
          </a:xfrm>
        </p:spPr>
        <p:txBody>
          <a:bodyPr vert="horz" lIns="91440" tIns="45720" rIns="91440" bIns="45720" rtlCol="0" anchor="b">
            <a:normAutofit/>
          </a:bodyPr>
          <a:lstStyle/>
          <a:p>
            <a:r>
              <a:rPr lang="en-US" sz="2400" b="1" kern="1200" dirty="0">
                <a:solidFill>
                  <a:schemeClr val="tx1"/>
                </a:solidFill>
                <a:latin typeface="+mj-lt"/>
                <a:ea typeface="+mj-ea"/>
                <a:cs typeface="+mj-cs"/>
              </a:rPr>
              <a:t>Logistic Regression Output Contd</a:t>
            </a:r>
            <a:r>
              <a:rPr lang="en-US" sz="2400" b="1" dirty="0">
                <a:solidFill>
                  <a:schemeClr val="tx1"/>
                </a:solidFill>
              </a:rPr>
              <a:t>..</a:t>
            </a:r>
            <a:endParaRPr lang="en-US" sz="2400" b="1" kern="1200" dirty="0">
              <a:solidFill>
                <a:schemeClr val="tx1"/>
              </a:solidFill>
              <a:latin typeface="+mj-lt"/>
              <a:ea typeface="+mj-ea"/>
              <a:cs typeface="+mj-cs"/>
            </a:endParaRPr>
          </a:p>
        </p:txBody>
      </p:sp>
      <p:sp>
        <p:nvSpPr>
          <p:cNvPr id="10" name="TextBox 9">
            <a:extLst>
              <a:ext uri="{FF2B5EF4-FFF2-40B4-BE49-F238E27FC236}">
                <a16:creationId xmlns:a16="http://schemas.microsoft.com/office/drawing/2014/main" id="{583B799D-3CB1-5AC4-97B9-449BDBB98561}"/>
              </a:ext>
            </a:extLst>
          </p:cNvPr>
          <p:cNvSpPr txBox="1"/>
          <p:nvPr/>
        </p:nvSpPr>
        <p:spPr>
          <a:xfrm>
            <a:off x="275166" y="1005394"/>
            <a:ext cx="7757583" cy="692497"/>
          </a:xfrm>
          <a:prstGeom prst="rect">
            <a:avLst/>
          </a:prstGeom>
          <a:noFill/>
        </p:spPr>
        <p:txBody>
          <a:bodyPr wrap="square">
            <a:spAutoFit/>
          </a:bodyPr>
          <a:lstStyle/>
          <a:p>
            <a:r>
              <a:rPr lang="en-US" sz="1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Looking at the output of the logistic</a:t>
            </a:r>
            <a:r>
              <a:rPr lang="en-US" sz="13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regression we see that significant variables marked with asterisk. From the </a:t>
            </a:r>
          </a:p>
          <a:p>
            <a:r>
              <a:rPr lang="en-US" sz="1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summary of our model, we can see that, judging by the significance parameter asterisk, there are some </a:t>
            </a:r>
          </a:p>
          <a:p>
            <a:r>
              <a:rPr lang="en-US" sz="1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insignificant variables. </a:t>
            </a:r>
            <a:endParaRPr lang="en-US" sz="1300" dirty="0"/>
          </a:p>
        </p:txBody>
      </p:sp>
      <p:sp>
        <p:nvSpPr>
          <p:cNvPr id="9" name="Right Brace 8">
            <a:extLst>
              <a:ext uri="{FF2B5EF4-FFF2-40B4-BE49-F238E27FC236}">
                <a16:creationId xmlns:a16="http://schemas.microsoft.com/office/drawing/2014/main" id="{D43103B6-030A-7B20-C2B2-F0036144F5C0}"/>
              </a:ext>
            </a:extLst>
          </p:cNvPr>
          <p:cNvSpPr/>
          <p:nvPr/>
        </p:nvSpPr>
        <p:spPr>
          <a:xfrm>
            <a:off x="7791668" y="2273844"/>
            <a:ext cx="339907" cy="13737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B634464-04F5-981A-B5F1-6EEB74AC57B2}"/>
              </a:ext>
            </a:extLst>
          </p:cNvPr>
          <p:cNvSpPr txBox="1"/>
          <p:nvPr/>
        </p:nvSpPr>
        <p:spPr>
          <a:xfrm>
            <a:off x="8151081" y="2675701"/>
            <a:ext cx="1047329" cy="461665"/>
          </a:xfrm>
          <a:prstGeom prst="rect">
            <a:avLst/>
          </a:prstGeom>
          <a:noFill/>
        </p:spPr>
        <p:txBody>
          <a:bodyPr wrap="square">
            <a:spAutoFit/>
          </a:bodyPr>
          <a:lstStyle/>
          <a:p>
            <a:r>
              <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 significant variables</a:t>
            </a:r>
            <a:endParaRPr lang="en-US" sz="1200" b="1" dirty="0"/>
          </a:p>
        </p:txBody>
      </p:sp>
      <p:sp>
        <p:nvSpPr>
          <p:cNvPr id="12" name="TextBox 11">
            <a:extLst>
              <a:ext uri="{FF2B5EF4-FFF2-40B4-BE49-F238E27FC236}">
                <a16:creationId xmlns:a16="http://schemas.microsoft.com/office/drawing/2014/main" id="{CE9E120E-3A40-FBDC-86F2-889C1891EEAD}"/>
              </a:ext>
            </a:extLst>
          </p:cNvPr>
          <p:cNvSpPr txBox="1"/>
          <p:nvPr/>
        </p:nvSpPr>
        <p:spPr>
          <a:xfrm>
            <a:off x="1079479" y="2347499"/>
            <a:ext cx="1991801" cy="307777"/>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Variable relationships</a:t>
            </a:r>
            <a:endParaRPr lang="en-US" sz="1400" b="1" dirty="0"/>
          </a:p>
        </p:txBody>
      </p:sp>
      <p:cxnSp>
        <p:nvCxnSpPr>
          <p:cNvPr id="15" name="Straight Arrow Connector 14">
            <a:extLst>
              <a:ext uri="{FF2B5EF4-FFF2-40B4-BE49-F238E27FC236}">
                <a16:creationId xmlns:a16="http://schemas.microsoft.com/office/drawing/2014/main" id="{3B6D75E6-0520-CBA3-89A1-355E8D786610}"/>
              </a:ext>
            </a:extLst>
          </p:cNvPr>
          <p:cNvCxnSpPr>
            <a:cxnSpLocks/>
          </p:cNvCxnSpPr>
          <p:nvPr/>
        </p:nvCxnSpPr>
        <p:spPr>
          <a:xfrm flipV="1">
            <a:off x="3365499" y="2729378"/>
            <a:ext cx="567674" cy="177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9ADDA3-66ED-FDE0-5CC3-A31AD65DF912}"/>
              </a:ext>
            </a:extLst>
          </p:cNvPr>
          <p:cNvCxnSpPr>
            <a:cxnSpLocks/>
          </p:cNvCxnSpPr>
          <p:nvPr/>
        </p:nvCxnSpPr>
        <p:spPr>
          <a:xfrm>
            <a:off x="3444552" y="3566344"/>
            <a:ext cx="492447" cy="4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0521964-3DFF-AD58-94A3-671807A2BC4B}"/>
              </a:ext>
            </a:extLst>
          </p:cNvPr>
          <p:cNvSpPr txBox="1"/>
          <p:nvPr/>
        </p:nvSpPr>
        <p:spPr>
          <a:xfrm>
            <a:off x="601335" y="2655276"/>
            <a:ext cx="2846918" cy="1384995"/>
          </a:xfrm>
          <a:prstGeom prst="rect">
            <a:avLst/>
          </a:prstGeom>
          <a:noFill/>
        </p:spPr>
        <p:txBody>
          <a:bodyPr wrap="square">
            <a:spAutoFit/>
          </a:bodyPr>
          <a:lstStyle/>
          <a:p>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variable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co-efficients</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we can also understand the direction of relationship of independent variables with our target variable. For e.g.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dti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(debt-to-income has a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ve</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relationship with probability of bad and last payment amount has a –</a:t>
            </a:r>
            <a:r>
              <a:rPr lang="en-US"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ve</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relationship with the probability of bad.</a:t>
            </a:r>
            <a:endParaRPr lang="en-US" sz="1200" dirty="0"/>
          </a:p>
        </p:txBody>
      </p:sp>
    </p:spTree>
    <p:extLst>
      <p:ext uri="{BB962C8B-B14F-4D97-AF65-F5344CB8AC3E}">
        <p14:creationId xmlns:p14="http://schemas.microsoft.com/office/powerpoint/2010/main" val="22892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275167" y="87992"/>
            <a:ext cx="7941325" cy="796983"/>
          </a:xfrm>
        </p:spPr>
        <p:txBody>
          <a:bodyPr vert="horz" lIns="91440" tIns="45720" rIns="91440" bIns="45720" rtlCol="0" anchor="b">
            <a:normAutofit/>
          </a:bodyPr>
          <a:lstStyle/>
          <a:p>
            <a:r>
              <a:rPr lang="en-US" sz="2400" b="1" kern="1200" dirty="0">
                <a:solidFill>
                  <a:schemeClr val="tx1"/>
                </a:solidFill>
                <a:latin typeface="+mj-lt"/>
                <a:ea typeface="+mj-ea"/>
                <a:cs typeface="+mj-cs"/>
              </a:rPr>
              <a:t>Model accuracy – Confusion matrix</a:t>
            </a:r>
          </a:p>
        </p:txBody>
      </p:sp>
      <p:sp>
        <p:nvSpPr>
          <p:cNvPr id="5" name="Content Placeholder 4">
            <a:extLst>
              <a:ext uri="{FF2B5EF4-FFF2-40B4-BE49-F238E27FC236}">
                <a16:creationId xmlns:a16="http://schemas.microsoft.com/office/drawing/2014/main" id="{1C295124-8DFF-ABF3-B2A3-F215D13C3180}"/>
              </a:ext>
            </a:extLst>
          </p:cNvPr>
          <p:cNvSpPr>
            <a:spLocks noGrp="1"/>
          </p:cNvSpPr>
          <p:nvPr>
            <p:ph idx="1"/>
          </p:nvPr>
        </p:nvSpPr>
        <p:spPr>
          <a:xfrm>
            <a:off x="445127" y="952255"/>
            <a:ext cx="4735641" cy="2057327"/>
          </a:xfrm>
        </p:spPr>
        <p:txBody>
          <a:bodyPr>
            <a:noAutofit/>
          </a:bodyPr>
          <a:lstStyle/>
          <a:p>
            <a:pPr>
              <a:lnSpc>
                <a:spcPct val="150000"/>
              </a:lnSpc>
            </a:pPr>
            <a:r>
              <a:rPr lang="en-US" sz="1200" dirty="0"/>
              <a:t>To calculate the confusion matrix, we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used the probability of 0.33 as our threshold, i.e., borrows with a probability greater than 0.33, are predicted to default, and borrowers with a probability below 0.33 are predicted not to default. Confusion matrix is given below:</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200" dirty="0"/>
              <a:t> 	</a:t>
            </a:r>
          </a:p>
        </p:txBody>
      </p:sp>
      <p:sp>
        <p:nvSpPr>
          <p:cNvPr id="20" name="TextBox 19">
            <a:extLst>
              <a:ext uri="{FF2B5EF4-FFF2-40B4-BE49-F238E27FC236}">
                <a16:creationId xmlns:a16="http://schemas.microsoft.com/office/drawing/2014/main" id="{8B7CCA17-CB33-496D-DBBE-CA23BB03B0B4}"/>
              </a:ext>
            </a:extLst>
          </p:cNvPr>
          <p:cNvSpPr txBox="1"/>
          <p:nvPr/>
        </p:nvSpPr>
        <p:spPr>
          <a:xfrm>
            <a:off x="307545" y="3055556"/>
            <a:ext cx="4572000" cy="639214"/>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Sensitivity and specificity is defined as below: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35DB7823-EF56-EEAB-305C-3A10254BDFC3}"/>
              </a:ext>
            </a:extLst>
          </p:cNvPr>
          <p:cNvSpPr txBox="1"/>
          <p:nvPr/>
        </p:nvSpPr>
        <p:spPr>
          <a:xfrm>
            <a:off x="5477101" y="3521408"/>
            <a:ext cx="3582232" cy="987001"/>
          </a:xfrm>
          <a:prstGeom prst="rect">
            <a:avLst/>
          </a:prstGeom>
          <a:noFill/>
        </p:spPr>
        <p:txBody>
          <a:bodyPr wrap="square">
            <a:spAutoFit/>
          </a:bodyPr>
          <a:lstStyle/>
          <a:p>
            <a:pPr marL="0" marR="0">
              <a:lnSpc>
                <a:spcPct val="150000"/>
              </a:lnSpc>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Thus, for out model we have: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Sensitivity = 7051/( 84  + 7051) =</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0.988227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Specificity = 12470/(12470+1532)=</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8905871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endParaRPr lang="en-US" sz="1200" dirty="0"/>
          </a:p>
        </p:txBody>
      </p:sp>
      <p:pic>
        <p:nvPicPr>
          <p:cNvPr id="21" name="Picture 20" descr="See the source image">
            <a:extLst>
              <a:ext uri="{FF2B5EF4-FFF2-40B4-BE49-F238E27FC236}">
                <a16:creationId xmlns:a16="http://schemas.microsoft.com/office/drawing/2014/main" id="{0348C676-2BB0-6F78-63EC-5328857342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5500" y="3624934"/>
            <a:ext cx="3282950" cy="1144473"/>
          </a:xfrm>
          <a:prstGeom prst="rect">
            <a:avLst/>
          </a:prstGeom>
          <a:noFill/>
          <a:ln>
            <a:noFill/>
          </a:ln>
        </p:spPr>
      </p:pic>
      <p:sp>
        <p:nvSpPr>
          <p:cNvPr id="25" name="Triangle 24">
            <a:extLst>
              <a:ext uri="{FF2B5EF4-FFF2-40B4-BE49-F238E27FC236}">
                <a16:creationId xmlns:a16="http://schemas.microsoft.com/office/drawing/2014/main" id="{097EBA5C-6BD9-6417-E660-4DE01F65B6A6}"/>
              </a:ext>
            </a:extLst>
          </p:cNvPr>
          <p:cNvSpPr/>
          <p:nvPr/>
        </p:nvSpPr>
        <p:spPr>
          <a:xfrm rot="5400000">
            <a:off x="4625386" y="3951198"/>
            <a:ext cx="419015" cy="36492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BDFF765-9DA1-F544-E3F0-FB0B10A0685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7655" y="1319742"/>
            <a:ext cx="3507903" cy="1322351"/>
          </a:xfrm>
          <a:prstGeom prst="rect">
            <a:avLst/>
          </a:prstGeom>
          <a:noFill/>
          <a:ln>
            <a:noFill/>
          </a:ln>
        </p:spPr>
      </p:pic>
    </p:spTree>
    <p:extLst>
      <p:ext uri="{BB962C8B-B14F-4D97-AF65-F5344CB8AC3E}">
        <p14:creationId xmlns:p14="http://schemas.microsoft.com/office/powerpoint/2010/main" val="2816346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275167" y="87992"/>
            <a:ext cx="7941325" cy="796983"/>
          </a:xfrm>
        </p:spPr>
        <p:txBody>
          <a:bodyPr vert="horz" lIns="91440" tIns="45720" rIns="91440" bIns="45720" rtlCol="0" anchor="b">
            <a:normAutofit/>
          </a:bodyPr>
          <a:lstStyle/>
          <a:p>
            <a:r>
              <a:rPr lang="en-US" sz="2400" b="1" dirty="0">
                <a:solidFill>
                  <a:schemeClr val="tx1"/>
                </a:solidFill>
              </a:rPr>
              <a:t>Single Classification Tree</a:t>
            </a:r>
            <a:endParaRPr lang="en-US" sz="2400" b="1" kern="1200" dirty="0">
              <a:solidFill>
                <a:schemeClr val="tx1"/>
              </a:solidFill>
              <a:latin typeface="+mj-lt"/>
              <a:ea typeface="+mj-ea"/>
              <a:cs typeface="+mj-cs"/>
            </a:endParaRPr>
          </a:p>
        </p:txBody>
      </p:sp>
      <p:sp>
        <p:nvSpPr>
          <p:cNvPr id="4" name="Content Placeholder 3">
            <a:extLst>
              <a:ext uri="{FF2B5EF4-FFF2-40B4-BE49-F238E27FC236}">
                <a16:creationId xmlns:a16="http://schemas.microsoft.com/office/drawing/2014/main" id="{BC23F0B3-D5E2-0D8F-EB7D-8C5EB83670F8}"/>
              </a:ext>
            </a:extLst>
          </p:cNvPr>
          <p:cNvSpPr>
            <a:spLocks noGrp="1"/>
          </p:cNvSpPr>
          <p:nvPr>
            <p:ph idx="1"/>
          </p:nvPr>
        </p:nvSpPr>
        <p:spPr>
          <a:xfrm>
            <a:off x="275166" y="852524"/>
            <a:ext cx="7676739" cy="1478342"/>
          </a:xfrm>
        </p:spPr>
        <p:txBody>
          <a:bodyPr anchor="t">
            <a:noAutofit/>
          </a:bodyPr>
          <a:lstStyle/>
          <a:p>
            <a:pPr>
              <a:lnSpc>
                <a:spcPct val="150000"/>
              </a:lnSpc>
            </a:pPr>
            <a:r>
              <a:rPr lang="en-US" sz="1200" dirty="0"/>
              <a:t>Classification trees helps us understand the variables and their corresponding importance or relationship with target variable. The split determines the point at which the separation is made, and variable is able to segment the population in different groups which have similar variance in observations, or for e.g., in our case the split would separate low risk population with high-risk population between left nodes and right nodes</a:t>
            </a:r>
          </a:p>
        </p:txBody>
      </p:sp>
      <p:pic>
        <p:nvPicPr>
          <p:cNvPr id="7" name="Picture 6" descr="Text&#10;&#10;Description automatically generated with medium confidence">
            <a:extLst>
              <a:ext uri="{FF2B5EF4-FFF2-40B4-BE49-F238E27FC236}">
                <a16:creationId xmlns:a16="http://schemas.microsoft.com/office/drawing/2014/main" id="{99D9BC50-DA85-BB30-9722-CC2713BA2DAB}"/>
              </a:ext>
            </a:extLst>
          </p:cNvPr>
          <p:cNvPicPr>
            <a:picLocks noChangeAspect="1"/>
          </p:cNvPicPr>
          <p:nvPr/>
        </p:nvPicPr>
        <p:blipFill rotWithShape="1">
          <a:blip r:embed="rId3"/>
          <a:srcRect t="7741" b="11057"/>
          <a:stretch/>
        </p:blipFill>
        <p:spPr>
          <a:xfrm>
            <a:off x="5292113" y="2190354"/>
            <a:ext cx="3714304" cy="2865154"/>
          </a:xfrm>
          <a:prstGeom prst="rect">
            <a:avLst/>
          </a:prstGeom>
        </p:spPr>
      </p:pic>
      <p:sp>
        <p:nvSpPr>
          <p:cNvPr id="15" name="TextBox 14">
            <a:extLst>
              <a:ext uri="{FF2B5EF4-FFF2-40B4-BE49-F238E27FC236}">
                <a16:creationId xmlns:a16="http://schemas.microsoft.com/office/drawing/2014/main" id="{8C913C50-73EE-DF8C-F478-1DC6EAD4C3B0}"/>
              </a:ext>
            </a:extLst>
          </p:cNvPr>
          <p:cNvSpPr txBox="1"/>
          <p:nvPr/>
        </p:nvSpPr>
        <p:spPr>
          <a:xfrm>
            <a:off x="287143" y="2561102"/>
            <a:ext cx="5241696" cy="2123658"/>
          </a:xfrm>
          <a:prstGeom prst="rect">
            <a:avLst/>
          </a:prstGeom>
          <a:noFill/>
        </p:spPr>
        <p:txBody>
          <a:bodyPr wrap="square">
            <a:spAutoFit/>
          </a:bodyPr>
          <a:lstStyle/>
          <a:p>
            <a:r>
              <a:rPr lang="en-US" sz="1200" dirty="0">
                <a:solidFill>
                  <a:srgbClr val="000000"/>
                </a:solidFill>
                <a:effectLst/>
                <a:ea typeface="Calibri" panose="020F0502020204030204" pitchFamily="34" charset="0"/>
                <a:cs typeface="Calibri" panose="020F0502020204030204" pitchFamily="34" charset="0"/>
              </a:rPr>
              <a:t>For our model:</a:t>
            </a:r>
          </a:p>
          <a:p>
            <a:endParaRPr lang="en-US" sz="1200" dirty="0">
              <a:solidFill>
                <a:srgbClr val="000000"/>
              </a:solidFill>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solidFill>
                  <a:srgbClr val="000000"/>
                </a:solidFill>
                <a:effectLst/>
                <a:ea typeface="Calibri" panose="020F0502020204030204" pitchFamily="34" charset="0"/>
                <a:cs typeface="Calibri" panose="020F0502020204030204" pitchFamily="34" charset="0"/>
              </a:rPr>
              <a:t>The first cut is at the variable </a:t>
            </a:r>
            <a:r>
              <a:rPr lang="en-US" sz="1200" dirty="0" err="1">
                <a:solidFill>
                  <a:srgbClr val="000000"/>
                </a:solidFill>
                <a:effectLst/>
                <a:ea typeface="Calibri" panose="020F0502020204030204" pitchFamily="34" charset="0"/>
                <a:cs typeface="Calibri" panose="020F0502020204030204" pitchFamily="34" charset="0"/>
              </a:rPr>
              <a:t>last_pymnt_amnt</a:t>
            </a:r>
            <a:r>
              <a:rPr lang="en-US" sz="1200" dirty="0">
                <a:solidFill>
                  <a:srgbClr val="000000"/>
                </a:solidFill>
                <a:effectLst/>
                <a:ea typeface="Calibri" panose="020F0502020204030204" pitchFamily="34" charset="0"/>
                <a:cs typeface="Calibri" panose="020F0502020204030204" pitchFamily="34" charset="0"/>
              </a:rPr>
              <a:t> with a value 1921. The first split is here because of the low GINI Index for this variable and value.</a:t>
            </a:r>
          </a:p>
          <a:p>
            <a:pPr marL="171450" indent="-171450">
              <a:buFont typeface="Arial" panose="020B0604020202020204" pitchFamily="34" charset="0"/>
              <a:buChar char="•"/>
            </a:pPr>
            <a:r>
              <a:rPr lang="en-US" sz="1200" dirty="0">
                <a:solidFill>
                  <a:srgbClr val="000000"/>
                </a:solidFill>
                <a:effectLst/>
                <a:ea typeface="Calibri" panose="020F0502020204030204" pitchFamily="34" charset="0"/>
                <a:cs typeface="Calibri" panose="020F0502020204030204" pitchFamily="34" charset="0"/>
              </a:rPr>
              <a:t>If no split is made, then we got the value of GINI as 0.2235976. </a:t>
            </a:r>
          </a:p>
          <a:p>
            <a:pPr marL="171450" indent="-171450">
              <a:buFont typeface="Arial" panose="020B0604020202020204" pitchFamily="34" charset="0"/>
              <a:buChar char="•"/>
            </a:pPr>
            <a:r>
              <a:rPr lang="en-US" sz="1200" dirty="0">
                <a:solidFill>
                  <a:srgbClr val="000000"/>
                </a:solidFill>
                <a:effectLst/>
                <a:ea typeface="Calibri" panose="020F0502020204030204" pitchFamily="34" charset="0"/>
                <a:cs typeface="Calibri" panose="020F0502020204030204" pitchFamily="34" charset="0"/>
              </a:rPr>
              <a:t>If the split is made, then the value is 0.04452728 which has improved</a:t>
            </a:r>
          </a:p>
          <a:p>
            <a:endParaRPr lang="en-US" sz="1200" dirty="0">
              <a:solidFill>
                <a:srgbClr val="000000"/>
              </a:solidFill>
              <a:ea typeface="Calibri" panose="020F0502020204030204" pitchFamily="34" charset="0"/>
              <a:cs typeface="Calibri" panose="020F0502020204030204" pitchFamily="34" charset="0"/>
            </a:endParaRPr>
          </a:p>
          <a:p>
            <a:r>
              <a:rPr lang="en-US" sz="1200" b="1" dirty="0">
                <a:solidFill>
                  <a:srgbClr val="000000"/>
                </a:solidFill>
                <a:effectLst/>
                <a:ea typeface="Calibri" panose="020F0502020204030204" pitchFamily="34" charset="0"/>
                <a:cs typeface="Calibri" panose="020F0502020204030204" pitchFamily="34" charset="0"/>
              </a:rPr>
              <a:t>Accuracy  =  0.9751183</a:t>
            </a:r>
            <a:r>
              <a:rPr lang="en-US" sz="1200" dirty="0">
                <a:solidFill>
                  <a:srgbClr val="000000"/>
                </a:solidFill>
                <a:effectLst/>
                <a:ea typeface="Calibri" panose="020F0502020204030204" pitchFamily="34" charset="0"/>
                <a:cs typeface="Calibri" panose="020F0502020204030204" pitchFamily="34" charset="0"/>
              </a:rPr>
              <a:t>. </a:t>
            </a:r>
          </a:p>
          <a:p>
            <a:endParaRPr lang="en-US" sz="1200" dirty="0">
              <a:solidFill>
                <a:srgbClr val="000000"/>
              </a:solidFill>
              <a:ea typeface="Calibri" panose="020F0502020204030204" pitchFamily="34" charset="0"/>
              <a:cs typeface="Calibri" panose="020F0502020204030204" pitchFamily="34" charset="0"/>
            </a:endParaRPr>
          </a:p>
          <a:p>
            <a:r>
              <a:rPr lang="en-US" sz="1200" dirty="0">
                <a:solidFill>
                  <a:srgbClr val="000000"/>
                </a:solidFill>
                <a:effectLst/>
                <a:ea typeface="Calibri" panose="020F0502020204030204" pitchFamily="34" charset="0"/>
                <a:cs typeface="Calibri" panose="020F0502020204030204" pitchFamily="34" charset="0"/>
              </a:rPr>
              <a:t>In other words, we correctly predicted the response of our test values about 97.51% of the time.</a:t>
            </a:r>
            <a:r>
              <a:rPr lang="en-US" sz="1200" dirty="0">
                <a:effectLst/>
              </a:rPr>
              <a:t> </a:t>
            </a:r>
            <a:endParaRPr lang="en-US" sz="1200" dirty="0"/>
          </a:p>
        </p:txBody>
      </p:sp>
      <p:pic>
        <p:nvPicPr>
          <p:cNvPr id="10" name="Picture 9">
            <a:extLst>
              <a:ext uri="{FF2B5EF4-FFF2-40B4-BE49-F238E27FC236}">
                <a16:creationId xmlns:a16="http://schemas.microsoft.com/office/drawing/2014/main" id="{4848857B-3617-47D2-16A0-146E57A0CCC2}"/>
              </a:ext>
            </a:extLst>
          </p:cNvPr>
          <p:cNvPicPr>
            <a:picLocks noChangeAspect="1"/>
          </p:cNvPicPr>
          <p:nvPr/>
        </p:nvPicPr>
        <p:blipFill>
          <a:blip r:embed="rId4"/>
          <a:stretch>
            <a:fillRect/>
          </a:stretch>
        </p:blipFill>
        <p:spPr>
          <a:xfrm>
            <a:off x="7951906" y="987574"/>
            <a:ext cx="916927" cy="910715"/>
          </a:xfrm>
          <a:prstGeom prst="rect">
            <a:avLst/>
          </a:prstGeom>
        </p:spPr>
      </p:pic>
    </p:spTree>
    <p:extLst>
      <p:ext uri="{BB962C8B-B14F-4D97-AF65-F5344CB8AC3E}">
        <p14:creationId xmlns:p14="http://schemas.microsoft.com/office/powerpoint/2010/main" val="386246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275167" y="87992"/>
            <a:ext cx="7941325" cy="796983"/>
          </a:xfrm>
        </p:spPr>
        <p:txBody>
          <a:bodyPr vert="horz" lIns="91440" tIns="45720" rIns="91440" bIns="45720" rtlCol="0" anchor="b">
            <a:normAutofit/>
          </a:bodyPr>
          <a:lstStyle/>
          <a:p>
            <a:r>
              <a:rPr lang="en-US" sz="2400" b="1" dirty="0">
                <a:solidFill>
                  <a:schemeClr val="tx1"/>
                </a:solidFill>
              </a:rPr>
              <a:t>Random Forest</a:t>
            </a:r>
            <a:endParaRPr lang="en-US" sz="2400" b="1" kern="1200" dirty="0">
              <a:solidFill>
                <a:schemeClr val="tx1"/>
              </a:solidFill>
              <a:latin typeface="+mj-lt"/>
              <a:ea typeface="+mj-ea"/>
              <a:cs typeface="+mj-cs"/>
            </a:endParaRPr>
          </a:p>
        </p:txBody>
      </p:sp>
      <p:pic>
        <p:nvPicPr>
          <p:cNvPr id="9" name="Picture 8">
            <a:extLst>
              <a:ext uri="{FF2B5EF4-FFF2-40B4-BE49-F238E27FC236}">
                <a16:creationId xmlns:a16="http://schemas.microsoft.com/office/drawing/2014/main" id="{875DF6CE-A973-EAFC-D2CA-084403122556}"/>
              </a:ext>
            </a:extLst>
          </p:cNvPr>
          <p:cNvPicPr>
            <a:picLocks noChangeAspect="1"/>
          </p:cNvPicPr>
          <p:nvPr/>
        </p:nvPicPr>
        <p:blipFill>
          <a:blip r:embed="rId3"/>
          <a:stretch>
            <a:fillRect/>
          </a:stretch>
        </p:blipFill>
        <p:spPr>
          <a:xfrm>
            <a:off x="8057887" y="2141049"/>
            <a:ext cx="632011" cy="627729"/>
          </a:xfrm>
          <a:prstGeom prst="rect">
            <a:avLst/>
          </a:prstGeom>
        </p:spPr>
      </p:pic>
      <p:pic>
        <p:nvPicPr>
          <p:cNvPr id="13" name="Picture 12">
            <a:extLst>
              <a:ext uri="{FF2B5EF4-FFF2-40B4-BE49-F238E27FC236}">
                <a16:creationId xmlns:a16="http://schemas.microsoft.com/office/drawing/2014/main" id="{90DEE96E-F0A5-FF95-A673-CFC6241D4F1F}"/>
              </a:ext>
            </a:extLst>
          </p:cNvPr>
          <p:cNvPicPr>
            <a:picLocks noChangeAspect="1"/>
          </p:cNvPicPr>
          <p:nvPr/>
        </p:nvPicPr>
        <p:blipFill>
          <a:blip r:embed="rId3"/>
          <a:stretch>
            <a:fillRect/>
          </a:stretch>
        </p:blipFill>
        <p:spPr>
          <a:xfrm>
            <a:off x="6673142" y="1529688"/>
            <a:ext cx="632011" cy="627729"/>
          </a:xfrm>
          <a:prstGeom prst="rect">
            <a:avLst/>
          </a:prstGeom>
        </p:spPr>
      </p:pic>
      <p:pic>
        <p:nvPicPr>
          <p:cNvPr id="17" name="Picture 16">
            <a:extLst>
              <a:ext uri="{FF2B5EF4-FFF2-40B4-BE49-F238E27FC236}">
                <a16:creationId xmlns:a16="http://schemas.microsoft.com/office/drawing/2014/main" id="{499E80FE-E111-7EAA-4A78-B2F8B6F057BB}"/>
              </a:ext>
            </a:extLst>
          </p:cNvPr>
          <p:cNvPicPr>
            <a:picLocks noChangeAspect="1"/>
          </p:cNvPicPr>
          <p:nvPr/>
        </p:nvPicPr>
        <p:blipFill>
          <a:blip r:embed="rId3"/>
          <a:stretch>
            <a:fillRect/>
          </a:stretch>
        </p:blipFill>
        <p:spPr>
          <a:xfrm>
            <a:off x="6913676" y="2815603"/>
            <a:ext cx="632011" cy="627729"/>
          </a:xfrm>
          <a:prstGeom prst="rect">
            <a:avLst/>
          </a:prstGeom>
        </p:spPr>
      </p:pic>
      <p:pic>
        <p:nvPicPr>
          <p:cNvPr id="19" name="Picture 18">
            <a:extLst>
              <a:ext uri="{FF2B5EF4-FFF2-40B4-BE49-F238E27FC236}">
                <a16:creationId xmlns:a16="http://schemas.microsoft.com/office/drawing/2014/main" id="{A933D96E-92A9-4ED2-9350-E9825B68ADD9}"/>
              </a:ext>
            </a:extLst>
          </p:cNvPr>
          <p:cNvPicPr>
            <a:picLocks noChangeAspect="1"/>
          </p:cNvPicPr>
          <p:nvPr/>
        </p:nvPicPr>
        <p:blipFill>
          <a:blip r:embed="rId3"/>
          <a:stretch>
            <a:fillRect/>
          </a:stretch>
        </p:blipFill>
        <p:spPr>
          <a:xfrm>
            <a:off x="7621157" y="2803462"/>
            <a:ext cx="655403" cy="650963"/>
          </a:xfrm>
          <a:prstGeom prst="rect">
            <a:avLst/>
          </a:prstGeom>
        </p:spPr>
      </p:pic>
      <p:pic>
        <p:nvPicPr>
          <p:cNvPr id="21" name="Picture 20">
            <a:extLst>
              <a:ext uri="{FF2B5EF4-FFF2-40B4-BE49-F238E27FC236}">
                <a16:creationId xmlns:a16="http://schemas.microsoft.com/office/drawing/2014/main" id="{04559B2C-8CC6-02A9-26B2-B4E9EA372C3F}"/>
              </a:ext>
            </a:extLst>
          </p:cNvPr>
          <p:cNvPicPr>
            <a:picLocks noChangeAspect="1"/>
          </p:cNvPicPr>
          <p:nvPr/>
        </p:nvPicPr>
        <p:blipFill>
          <a:blip r:embed="rId3"/>
          <a:stretch>
            <a:fillRect/>
          </a:stretch>
        </p:blipFill>
        <p:spPr>
          <a:xfrm>
            <a:off x="7743396" y="1655983"/>
            <a:ext cx="554871" cy="551112"/>
          </a:xfrm>
          <a:prstGeom prst="rect">
            <a:avLst/>
          </a:prstGeom>
        </p:spPr>
      </p:pic>
      <p:pic>
        <p:nvPicPr>
          <p:cNvPr id="23" name="Picture 22">
            <a:extLst>
              <a:ext uri="{FF2B5EF4-FFF2-40B4-BE49-F238E27FC236}">
                <a16:creationId xmlns:a16="http://schemas.microsoft.com/office/drawing/2014/main" id="{47B31F47-B0A0-3707-910D-2C98C80FB4A8}"/>
              </a:ext>
            </a:extLst>
          </p:cNvPr>
          <p:cNvPicPr>
            <a:picLocks noChangeAspect="1"/>
          </p:cNvPicPr>
          <p:nvPr/>
        </p:nvPicPr>
        <p:blipFill>
          <a:blip r:embed="rId3"/>
          <a:stretch>
            <a:fillRect/>
          </a:stretch>
        </p:blipFill>
        <p:spPr>
          <a:xfrm>
            <a:off x="7353358" y="1132641"/>
            <a:ext cx="577577" cy="573664"/>
          </a:xfrm>
          <a:prstGeom prst="rect">
            <a:avLst/>
          </a:prstGeom>
        </p:spPr>
      </p:pic>
      <p:pic>
        <p:nvPicPr>
          <p:cNvPr id="25" name="Picture 24">
            <a:extLst>
              <a:ext uri="{FF2B5EF4-FFF2-40B4-BE49-F238E27FC236}">
                <a16:creationId xmlns:a16="http://schemas.microsoft.com/office/drawing/2014/main" id="{FBCF2D6B-8E89-994F-1FCD-FC06D8545029}"/>
              </a:ext>
            </a:extLst>
          </p:cNvPr>
          <p:cNvPicPr>
            <a:picLocks noChangeAspect="1"/>
          </p:cNvPicPr>
          <p:nvPr/>
        </p:nvPicPr>
        <p:blipFill>
          <a:blip r:embed="rId3"/>
          <a:stretch>
            <a:fillRect/>
          </a:stretch>
        </p:blipFill>
        <p:spPr>
          <a:xfrm>
            <a:off x="7305152" y="2166575"/>
            <a:ext cx="632011" cy="627729"/>
          </a:xfrm>
          <a:prstGeom prst="rect">
            <a:avLst/>
          </a:prstGeom>
        </p:spPr>
      </p:pic>
      <p:pic>
        <p:nvPicPr>
          <p:cNvPr id="27" name="Picture 26">
            <a:extLst>
              <a:ext uri="{FF2B5EF4-FFF2-40B4-BE49-F238E27FC236}">
                <a16:creationId xmlns:a16="http://schemas.microsoft.com/office/drawing/2014/main" id="{B913F94B-5015-4D58-138A-D6D8F49D7CE2}"/>
              </a:ext>
            </a:extLst>
          </p:cNvPr>
          <p:cNvPicPr>
            <a:picLocks noChangeAspect="1"/>
          </p:cNvPicPr>
          <p:nvPr/>
        </p:nvPicPr>
        <p:blipFill>
          <a:blip r:embed="rId3"/>
          <a:stretch>
            <a:fillRect/>
          </a:stretch>
        </p:blipFill>
        <p:spPr>
          <a:xfrm>
            <a:off x="6601268" y="2163622"/>
            <a:ext cx="632010" cy="627728"/>
          </a:xfrm>
          <a:prstGeom prst="rect">
            <a:avLst/>
          </a:prstGeom>
        </p:spPr>
      </p:pic>
      <p:sp>
        <p:nvSpPr>
          <p:cNvPr id="31" name="TextBox 30">
            <a:extLst>
              <a:ext uri="{FF2B5EF4-FFF2-40B4-BE49-F238E27FC236}">
                <a16:creationId xmlns:a16="http://schemas.microsoft.com/office/drawing/2014/main" id="{49B9FB0A-EF11-670A-10E7-60EF6D47707E}"/>
              </a:ext>
            </a:extLst>
          </p:cNvPr>
          <p:cNvSpPr txBox="1"/>
          <p:nvPr/>
        </p:nvSpPr>
        <p:spPr>
          <a:xfrm>
            <a:off x="6358805" y="1413778"/>
            <a:ext cx="554871" cy="261610"/>
          </a:xfrm>
          <a:prstGeom prst="rect">
            <a:avLst/>
          </a:prstGeom>
          <a:noFill/>
        </p:spPr>
        <p:txBody>
          <a:bodyPr wrap="square">
            <a:spAutoFit/>
          </a:bodyPr>
          <a:lstStyle/>
          <a:p>
            <a:r>
              <a:rPr lang="en-US" sz="1100" b="1" dirty="0"/>
              <a:t>Tree 2</a:t>
            </a:r>
            <a:endParaRPr lang="en-US" sz="1100" dirty="0"/>
          </a:p>
        </p:txBody>
      </p:sp>
      <p:sp>
        <p:nvSpPr>
          <p:cNvPr id="29" name="TextBox 28">
            <a:extLst>
              <a:ext uri="{FF2B5EF4-FFF2-40B4-BE49-F238E27FC236}">
                <a16:creationId xmlns:a16="http://schemas.microsoft.com/office/drawing/2014/main" id="{E2686CB2-1A23-D7FD-A691-557B7F709E04}"/>
              </a:ext>
            </a:extLst>
          </p:cNvPr>
          <p:cNvSpPr txBox="1"/>
          <p:nvPr/>
        </p:nvSpPr>
        <p:spPr>
          <a:xfrm>
            <a:off x="7229681" y="934103"/>
            <a:ext cx="554871" cy="261610"/>
          </a:xfrm>
          <a:prstGeom prst="rect">
            <a:avLst/>
          </a:prstGeom>
          <a:noFill/>
        </p:spPr>
        <p:txBody>
          <a:bodyPr wrap="square">
            <a:spAutoFit/>
          </a:bodyPr>
          <a:lstStyle/>
          <a:p>
            <a:r>
              <a:rPr lang="en-US" sz="1100" b="1" dirty="0"/>
              <a:t>Tree 1</a:t>
            </a:r>
            <a:endParaRPr lang="en-US" sz="1100" dirty="0"/>
          </a:p>
        </p:txBody>
      </p:sp>
      <p:sp>
        <p:nvSpPr>
          <p:cNvPr id="30" name="TextBox 29">
            <a:extLst>
              <a:ext uri="{FF2B5EF4-FFF2-40B4-BE49-F238E27FC236}">
                <a16:creationId xmlns:a16="http://schemas.microsoft.com/office/drawing/2014/main" id="{13585916-00F3-8F97-622F-1F6D3B4E03CE}"/>
              </a:ext>
            </a:extLst>
          </p:cNvPr>
          <p:cNvSpPr txBox="1"/>
          <p:nvPr/>
        </p:nvSpPr>
        <p:spPr>
          <a:xfrm>
            <a:off x="6671531" y="2336974"/>
            <a:ext cx="554871" cy="261610"/>
          </a:xfrm>
          <a:prstGeom prst="rect">
            <a:avLst/>
          </a:prstGeom>
          <a:noFill/>
        </p:spPr>
        <p:txBody>
          <a:bodyPr wrap="square">
            <a:spAutoFit/>
          </a:bodyPr>
          <a:lstStyle/>
          <a:p>
            <a:r>
              <a:rPr lang="en-US" sz="1100" b="1" dirty="0"/>
              <a:t>Tree 3</a:t>
            </a:r>
            <a:endParaRPr lang="en-US" sz="1100" dirty="0"/>
          </a:p>
        </p:txBody>
      </p:sp>
      <p:sp>
        <p:nvSpPr>
          <p:cNvPr id="37" name="TextBox 36">
            <a:extLst>
              <a:ext uri="{FF2B5EF4-FFF2-40B4-BE49-F238E27FC236}">
                <a16:creationId xmlns:a16="http://schemas.microsoft.com/office/drawing/2014/main" id="{1B5D83D6-F04C-2571-0EE6-E275C79A8B34}"/>
              </a:ext>
            </a:extLst>
          </p:cNvPr>
          <p:cNvSpPr txBox="1"/>
          <p:nvPr/>
        </p:nvSpPr>
        <p:spPr>
          <a:xfrm>
            <a:off x="7260509" y="1956505"/>
            <a:ext cx="554871" cy="261610"/>
          </a:xfrm>
          <a:prstGeom prst="rect">
            <a:avLst/>
          </a:prstGeom>
          <a:noFill/>
        </p:spPr>
        <p:txBody>
          <a:bodyPr wrap="square">
            <a:spAutoFit/>
          </a:bodyPr>
          <a:lstStyle/>
          <a:p>
            <a:r>
              <a:rPr lang="en-US" sz="1100" b="1" dirty="0"/>
              <a:t>Tree 4</a:t>
            </a:r>
            <a:endParaRPr lang="en-US" sz="1100" dirty="0"/>
          </a:p>
        </p:txBody>
      </p:sp>
      <p:sp>
        <p:nvSpPr>
          <p:cNvPr id="39" name="TextBox 38">
            <a:extLst>
              <a:ext uri="{FF2B5EF4-FFF2-40B4-BE49-F238E27FC236}">
                <a16:creationId xmlns:a16="http://schemas.microsoft.com/office/drawing/2014/main" id="{BC348985-9010-D437-1322-F4A628ACACFD}"/>
              </a:ext>
            </a:extLst>
          </p:cNvPr>
          <p:cNvSpPr txBox="1"/>
          <p:nvPr/>
        </p:nvSpPr>
        <p:spPr>
          <a:xfrm>
            <a:off x="8133434" y="1529688"/>
            <a:ext cx="554871" cy="261610"/>
          </a:xfrm>
          <a:prstGeom prst="rect">
            <a:avLst/>
          </a:prstGeom>
          <a:noFill/>
        </p:spPr>
        <p:txBody>
          <a:bodyPr wrap="square">
            <a:spAutoFit/>
          </a:bodyPr>
          <a:lstStyle/>
          <a:p>
            <a:r>
              <a:rPr lang="en-US" sz="1100" b="1" dirty="0"/>
              <a:t>Tree 5</a:t>
            </a:r>
            <a:endParaRPr lang="en-US" sz="1100" dirty="0"/>
          </a:p>
        </p:txBody>
      </p:sp>
      <p:sp>
        <p:nvSpPr>
          <p:cNvPr id="41" name="TextBox 40">
            <a:extLst>
              <a:ext uri="{FF2B5EF4-FFF2-40B4-BE49-F238E27FC236}">
                <a16:creationId xmlns:a16="http://schemas.microsoft.com/office/drawing/2014/main" id="{F3ED29F8-3EFE-C579-5D24-D4E91199DC27}"/>
              </a:ext>
            </a:extLst>
          </p:cNvPr>
          <p:cNvSpPr txBox="1"/>
          <p:nvPr/>
        </p:nvSpPr>
        <p:spPr>
          <a:xfrm>
            <a:off x="6560770" y="2906895"/>
            <a:ext cx="554871" cy="261610"/>
          </a:xfrm>
          <a:prstGeom prst="rect">
            <a:avLst/>
          </a:prstGeom>
          <a:noFill/>
        </p:spPr>
        <p:txBody>
          <a:bodyPr wrap="square">
            <a:spAutoFit/>
          </a:bodyPr>
          <a:lstStyle/>
          <a:p>
            <a:r>
              <a:rPr lang="en-US" sz="1100" b="1" dirty="0"/>
              <a:t>Tree 8</a:t>
            </a:r>
            <a:endParaRPr lang="en-US" sz="1100" dirty="0"/>
          </a:p>
        </p:txBody>
      </p:sp>
      <p:sp>
        <p:nvSpPr>
          <p:cNvPr id="43" name="TextBox 42">
            <a:extLst>
              <a:ext uri="{FF2B5EF4-FFF2-40B4-BE49-F238E27FC236}">
                <a16:creationId xmlns:a16="http://schemas.microsoft.com/office/drawing/2014/main" id="{C65EA4DD-4F5E-1322-FECE-7DBDB7F42A81}"/>
              </a:ext>
            </a:extLst>
          </p:cNvPr>
          <p:cNvSpPr txBox="1"/>
          <p:nvPr/>
        </p:nvSpPr>
        <p:spPr>
          <a:xfrm>
            <a:off x="8133433" y="2887591"/>
            <a:ext cx="554871" cy="261610"/>
          </a:xfrm>
          <a:prstGeom prst="rect">
            <a:avLst/>
          </a:prstGeom>
          <a:noFill/>
        </p:spPr>
        <p:txBody>
          <a:bodyPr wrap="square">
            <a:spAutoFit/>
          </a:bodyPr>
          <a:lstStyle/>
          <a:p>
            <a:r>
              <a:rPr lang="en-US" sz="1100" b="1" dirty="0"/>
              <a:t>Tree 7</a:t>
            </a:r>
            <a:endParaRPr lang="en-US" sz="1100" dirty="0"/>
          </a:p>
        </p:txBody>
      </p:sp>
      <p:sp>
        <p:nvSpPr>
          <p:cNvPr id="45" name="TextBox 44">
            <a:extLst>
              <a:ext uri="{FF2B5EF4-FFF2-40B4-BE49-F238E27FC236}">
                <a16:creationId xmlns:a16="http://schemas.microsoft.com/office/drawing/2014/main" id="{53D42D5B-8422-FF04-6644-1B7BB553F41B}"/>
              </a:ext>
            </a:extLst>
          </p:cNvPr>
          <p:cNvSpPr txBox="1"/>
          <p:nvPr/>
        </p:nvSpPr>
        <p:spPr>
          <a:xfrm>
            <a:off x="8276560" y="1962827"/>
            <a:ext cx="554871" cy="261610"/>
          </a:xfrm>
          <a:prstGeom prst="rect">
            <a:avLst/>
          </a:prstGeom>
          <a:noFill/>
        </p:spPr>
        <p:txBody>
          <a:bodyPr wrap="square">
            <a:spAutoFit/>
          </a:bodyPr>
          <a:lstStyle/>
          <a:p>
            <a:r>
              <a:rPr lang="en-US" sz="1100" b="1" dirty="0"/>
              <a:t>Tree 6</a:t>
            </a:r>
            <a:endParaRPr lang="en-US" sz="1100" dirty="0"/>
          </a:p>
        </p:txBody>
      </p:sp>
      <p:sp>
        <p:nvSpPr>
          <p:cNvPr id="49" name="TextBox 48">
            <a:extLst>
              <a:ext uri="{FF2B5EF4-FFF2-40B4-BE49-F238E27FC236}">
                <a16:creationId xmlns:a16="http://schemas.microsoft.com/office/drawing/2014/main" id="{C8E889AC-195D-8028-62EB-F9780D408173}"/>
              </a:ext>
            </a:extLst>
          </p:cNvPr>
          <p:cNvSpPr txBox="1"/>
          <p:nvPr/>
        </p:nvSpPr>
        <p:spPr>
          <a:xfrm>
            <a:off x="287081" y="994071"/>
            <a:ext cx="6036024" cy="1169551"/>
          </a:xfrm>
          <a:prstGeom prst="rect">
            <a:avLst/>
          </a:prstGeom>
          <a:noFill/>
        </p:spPr>
        <p:txBody>
          <a:bodyPr wrap="square">
            <a:spAutoFit/>
          </a:bodyPr>
          <a:lstStyle/>
          <a:p>
            <a:r>
              <a:rPr lang="en-US" sz="1400" dirty="0">
                <a:solidFill>
                  <a:srgbClr val="292929"/>
                </a:solidFill>
              </a:rPr>
              <a:t>Random forest, as the name suggests is a collection of large number of individual decision trees which predict the target and there is a majority voting that </a:t>
            </a:r>
          </a:p>
          <a:p>
            <a:r>
              <a:rPr lang="en-US" sz="1400" dirty="0">
                <a:solidFill>
                  <a:srgbClr val="292929"/>
                </a:solidFill>
              </a:rPr>
              <a:t>happens between all trees and class with most votes becomes the model </a:t>
            </a:r>
          </a:p>
          <a:p>
            <a:r>
              <a:rPr lang="en-US" sz="1400" dirty="0">
                <a:solidFill>
                  <a:srgbClr val="292929"/>
                </a:solidFill>
              </a:rPr>
              <a:t>prediction. Random forest is called random, because it picks the random observations and random variables to build each tree</a:t>
            </a:r>
            <a:endParaRPr lang="en-US" sz="1400" dirty="0"/>
          </a:p>
        </p:txBody>
      </p:sp>
      <p:sp>
        <p:nvSpPr>
          <p:cNvPr id="51" name="TextBox 50">
            <a:extLst>
              <a:ext uri="{FF2B5EF4-FFF2-40B4-BE49-F238E27FC236}">
                <a16:creationId xmlns:a16="http://schemas.microsoft.com/office/drawing/2014/main" id="{78A44506-52F6-7419-17AA-1782C5B79937}"/>
              </a:ext>
            </a:extLst>
          </p:cNvPr>
          <p:cNvSpPr txBox="1"/>
          <p:nvPr/>
        </p:nvSpPr>
        <p:spPr>
          <a:xfrm>
            <a:off x="313488" y="2637642"/>
            <a:ext cx="5683250" cy="876202"/>
          </a:xfrm>
          <a:prstGeom prst="rect">
            <a:avLst/>
          </a:prstGeom>
          <a:noFill/>
        </p:spPr>
        <p:txBody>
          <a:bodyPr wrap="square">
            <a:spAutoFit/>
          </a:bodyPr>
          <a:lstStyle/>
          <a:p>
            <a:pPr marL="0" marR="0">
              <a:lnSpc>
                <a:spcPct val="107000"/>
              </a:lnSpc>
              <a:spcBef>
                <a:spcPts val="0"/>
              </a:spcBef>
              <a:spcAft>
                <a:spcPts val="80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our model, the Accuracy was used to select the optimal model using the largest value of 97.45509. The final value used for the model was </a:t>
            </a:r>
            <a:r>
              <a:rPr lang="en-US" sz="1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mtry</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4958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392222" y="51470"/>
            <a:ext cx="7524328" cy="884466"/>
          </a:xfrm>
        </p:spPr>
        <p:txBody>
          <a:bodyPr/>
          <a:lstStyle/>
          <a:p>
            <a:r>
              <a:rPr lang="en-US" sz="2800" dirty="0">
                <a:solidFill>
                  <a:schemeClr val="tx1"/>
                </a:solidFill>
              </a:rPr>
              <a:t>Summary</a:t>
            </a:r>
          </a:p>
        </p:txBody>
      </p:sp>
      <p:sp>
        <p:nvSpPr>
          <p:cNvPr id="5" name="Content Placeholder 4">
            <a:extLst>
              <a:ext uri="{FF2B5EF4-FFF2-40B4-BE49-F238E27FC236}">
                <a16:creationId xmlns:a16="http://schemas.microsoft.com/office/drawing/2014/main" id="{F87ADAA9-F92A-E4EC-C95C-2D4B45C4DBBA}"/>
              </a:ext>
            </a:extLst>
          </p:cNvPr>
          <p:cNvSpPr>
            <a:spLocks noGrp="1"/>
          </p:cNvSpPr>
          <p:nvPr>
            <p:ph idx="1"/>
          </p:nvPr>
        </p:nvSpPr>
        <p:spPr>
          <a:xfrm>
            <a:off x="389197" y="807084"/>
            <a:ext cx="8479635" cy="579333"/>
          </a:xfrm>
        </p:spPr>
        <p:txBody>
          <a:bodyPr>
            <a:normAutofit/>
          </a:bodyPr>
          <a:lstStyle/>
          <a:p>
            <a:r>
              <a:rPr lang="en-US" sz="1400" dirty="0"/>
              <a:t>We see that the accuracy of classification trees and the random forest is highest as they are able to build the non linear relationships in the data whereas the Logistic tries to build more of linear relationships to predict the target</a:t>
            </a:r>
          </a:p>
        </p:txBody>
      </p:sp>
      <p:graphicFrame>
        <p:nvGraphicFramePr>
          <p:cNvPr id="7" name="Table 6">
            <a:extLst>
              <a:ext uri="{FF2B5EF4-FFF2-40B4-BE49-F238E27FC236}">
                <a16:creationId xmlns:a16="http://schemas.microsoft.com/office/drawing/2014/main" id="{5E723271-3232-9468-39BF-F38BB9D9325C}"/>
              </a:ext>
            </a:extLst>
          </p:cNvPr>
          <p:cNvGraphicFramePr/>
          <p:nvPr>
            <p:extLst>
              <p:ext uri="{D42A27DB-BD31-4B8C-83A1-F6EECF244321}">
                <p14:modId xmlns:p14="http://schemas.microsoft.com/office/powerpoint/2010/main" val="1995330770"/>
              </p:ext>
            </p:extLst>
          </p:nvPr>
        </p:nvGraphicFramePr>
        <p:xfrm>
          <a:off x="1698625" y="1746250"/>
          <a:ext cx="5746750" cy="2010834"/>
        </p:xfrm>
        <a:graphic>
          <a:graphicData uri="http://schemas.openxmlformats.org/drawingml/2006/table">
            <a:tbl>
              <a:tblPr firstRow="1" firstCol="1" bandRow="1">
                <a:tableStyleId>{5C22544A-7EE6-4342-B048-85BDC9FD1C3A}</a:tableStyleId>
              </a:tblPr>
              <a:tblGrid>
                <a:gridCol w="2873375">
                  <a:extLst>
                    <a:ext uri="{9D8B030D-6E8A-4147-A177-3AD203B41FA5}">
                      <a16:colId xmlns:a16="http://schemas.microsoft.com/office/drawing/2014/main" val="1975849471"/>
                    </a:ext>
                  </a:extLst>
                </a:gridCol>
                <a:gridCol w="2873375">
                  <a:extLst>
                    <a:ext uri="{9D8B030D-6E8A-4147-A177-3AD203B41FA5}">
                      <a16:colId xmlns:a16="http://schemas.microsoft.com/office/drawing/2014/main" val="3148841921"/>
                    </a:ext>
                  </a:extLst>
                </a:gridCol>
              </a:tblGrid>
              <a:tr h="420211">
                <a:tc>
                  <a:txBody>
                    <a:bodyPr/>
                    <a:lstStyle/>
                    <a:p>
                      <a:pPr marL="0" marR="0" algn="r">
                        <a:lnSpc>
                          <a:spcPct val="107000"/>
                        </a:lnSpc>
                        <a:spcBef>
                          <a:spcPts val="0"/>
                        </a:spcBef>
                        <a:spcAft>
                          <a:spcPts val="0"/>
                        </a:spcAft>
                      </a:pPr>
                      <a:r>
                        <a:rPr lang="en-US" sz="1300" dirty="0">
                          <a:effectLst/>
                        </a:rPr>
                        <a:t> </a:t>
                      </a:r>
                      <a:endParaRPr lang="en-US" sz="13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Accuracy (%)</a:t>
                      </a:r>
                      <a:endParaRPr lang="en-US" sz="130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84385115"/>
                  </a:ext>
                </a:extLst>
              </a:tr>
              <a:tr h="387699">
                <a:tc>
                  <a:txBody>
                    <a:bodyPr/>
                    <a:lstStyle/>
                    <a:p>
                      <a:pPr marL="0" marR="0" algn="r">
                        <a:lnSpc>
                          <a:spcPct val="107000"/>
                        </a:lnSpc>
                        <a:spcBef>
                          <a:spcPts val="0"/>
                        </a:spcBef>
                        <a:spcAft>
                          <a:spcPts val="0"/>
                        </a:spcAft>
                      </a:pPr>
                      <a:r>
                        <a:rPr lang="en-US" sz="1300" dirty="0">
                          <a:effectLst/>
                        </a:rPr>
                        <a:t>Logistic Regression</a:t>
                      </a:r>
                      <a:endParaRPr lang="en-US" sz="13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sz="1300">
                          <a:effectLst/>
                        </a:rPr>
                        <a:t>94.65</a:t>
                      </a:r>
                      <a:endParaRPr lang="en-US" sz="1300">
                        <a:solidFill>
                          <a:srgbClr val="404040"/>
                        </a:solidFill>
                        <a:effectLst/>
                        <a:latin typeface="Calibri" panose="020F0502020204030204" pitchFamily="34" charset="0"/>
                      </a:endParaRPr>
                    </a:p>
                  </a:txBody>
                  <a:tcPr marL="68580" marR="68580" marT="0" marB="0" anchor="ctr"/>
                </a:tc>
                <a:extLst>
                  <a:ext uri="{0D108BD9-81ED-4DB2-BD59-A6C34878D82A}">
                    <a16:rowId xmlns:a16="http://schemas.microsoft.com/office/drawing/2014/main" val="948130677"/>
                  </a:ext>
                </a:extLst>
              </a:tr>
              <a:tr h="387699">
                <a:tc>
                  <a:txBody>
                    <a:bodyPr/>
                    <a:lstStyle/>
                    <a:p>
                      <a:pPr marL="0" marR="0" algn="r">
                        <a:lnSpc>
                          <a:spcPct val="107000"/>
                        </a:lnSpc>
                        <a:spcBef>
                          <a:spcPts val="0"/>
                        </a:spcBef>
                        <a:spcAft>
                          <a:spcPts val="0"/>
                        </a:spcAft>
                      </a:pPr>
                      <a:r>
                        <a:rPr lang="en-US" sz="1300">
                          <a:effectLst/>
                        </a:rPr>
                        <a:t>KNN</a:t>
                      </a:r>
                      <a:endParaRPr lang="en-US" sz="130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sz="1300" dirty="0">
                          <a:effectLst/>
                        </a:rPr>
                        <a:t>91.37</a:t>
                      </a:r>
                      <a:endParaRPr lang="en-US" sz="1300" dirty="0">
                        <a:solidFill>
                          <a:srgbClr val="404040"/>
                        </a:solidFill>
                        <a:effectLst/>
                        <a:latin typeface="Calibri" panose="020F0502020204030204" pitchFamily="34" charset="0"/>
                      </a:endParaRPr>
                    </a:p>
                  </a:txBody>
                  <a:tcPr marL="68580" marR="68580" marT="0" marB="0" anchor="ctr"/>
                </a:tc>
                <a:extLst>
                  <a:ext uri="{0D108BD9-81ED-4DB2-BD59-A6C34878D82A}">
                    <a16:rowId xmlns:a16="http://schemas.microsoft.com/office/drawing/2014/main" val="45076693"/>
                  </a:ext>
                </a:extLst>
              </a:tr>
              <a:tr h="420211">
                <a:tc>
                  <a:txBody>
                    <a:bodyPr/>
                    <a:lstStyle/>
                    <a:p>
                      <a:pPr marL="0" marR="0" algn="r">
                        <a:lnSpc>
                          <a:spcPct val="107000"/>
                        </a:lnSpc>
                        <a:spcBef>
                          <a:spcPts val="0"/>
                        </a:spcBef>
                        <a:spcAft>
                          <a:spcPts val="0"/>
                        </a:spcAft>
                      </a:pPr>
                      <a:r>
                        <a:rPr lang="en-US" sz="1300">
                          <a:effectLst/>
                        </a:rPr>
                        <a:t>Classification Trees</a:t>
                      </a:r>
                      <a:endParaRPr lang="en-US" sz="130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sz="1300">
                          <a:effectLst/>
                        </a:rPr>
                        <a:t>97.51</a:t>
                      </a:r>
                      <a:endParaRPr lang="en-US" sz="1300">
                        <a:solidFill>
                          <a:srgbClr val="404040"/>
                        </a:solidFill>
                        <a:effectLst/>
                        <a:latin typeface="Calibri" panose="020F0502020204030204" pitchFamily="34" charset="0"/>
                      </a:endParaRPr>
                    </a:p>
                  </a:txBody>
                  <a:tcPr marL="68580" marR="68580" marT="0" marB="0" anchor="ctr"/>
                </a:tc>
                <a:extLst>
                  <a:ext uri="{0D108BD9-81ED-4DB2-BD59-A6C34878D82A}">
                    <a16:rowId xmlns:a16="http://schemas.microsoft.com/office/drawing/2014/main" val="343712914"/>
                  </a:ext>
                </a:extLst>
              </a:tr>
              <a:tr h="395014">
                <a:tc>
                  <a:txBody>
                    <a:bodyPr/>
                    <a:lstStyle/>
                    <a:p>
                      <a:pPr marL="0" marR="0" algn="r">
                        <a:lnSpc>
                          <a:spcPct val="107000"/>
                        </a:lnSpc>
                        <a:spcBef>
                          <a:spcPts val="0"/>
                        </a:spcBef>
                        <a:spcAft>
                          <a:spcPts val="0"/>
                        </a:spcAft>
                      </a:pPr>
                      <a:r>
                        <a:rPr lang="en-US" sz="1300">
                          <a:effectLst/>
                        </a:rPr>
                        <a:t>Random Forest</a:t>
                      </a:r>
                      <a:endParaRPr lang="en-US" sz="130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sz="1300" dirty="0">
                          <a:effectLst/>
                        </a:rPr>
                        <a:t>97.92</a:t>
                      </a:r>
                      <a:endParaRPr lang="en-US" sz="1300" dirty="0">
                        <a:solidFill>
                          <a:srgbClr val="404040"/>
                        </a:solidFill>
                        <a:effectLst/>
                        <a:latin typeface="Calibri" panose="020F0502020204030204" pitchFamily="34" charset="0"/>
                      </a:endParaRPr>
                    </a:p>
                  </a:txBody>
                  <a:tcPr marL="68580" marR="68580" marT="0" marB="0" anchor="ctr"/>
                </a:tc>
                <a:extLst>
                  <a:ext uri="{0D108BD9-81ED-4DB2-BD59-A6C34878D82A}">
                    <a16:rowId xmlns:a16="http://schemas.microsoft.com/office/drawing/2014/main" val="687754447"/>
                  </a:ext>
                </a:extLst>
              </a:tr>
            </a:tbl>
          </a:graphicData>
        </a:graphic>
      </p:graphicFrame>
    </p:spTree>
    <p:extLst>
      <p:ext uri="{BB962C8B-B14F-4D97-AF65-F5344CB8AC3E}">
        <p14:creationId xmlns:p14="http://schemas.microsoft.com/office/powerpoint/2010/main" val="767894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E131E09-EC06-0246-252F-F6AFD0C8427D}"/>
              </a:ext>
            </a:extLst>
          </p:cNvPr>
          <p:cNvSpPr>
            <a:spLocks noGrp="1"/>
          </p:cNvSpPr>
          <p:nvPr>
            <p:ph type="title"/>
          </p:nvPr>
        </p:nvSpPr>
        <p:spPr>
          <a:xfrm>
            <a:off x="392222" y="51470"/>
            <a:ext cx="7524328" cy="884466"/>
          </a:xfrm>
        </p:spPr>
        <p:txBody>
          <a:bodyPr/>
          <a:lstStyle/>
          <a:p>
            <a:r>
              <a:rPr lang="en-US" sz="2800" dirty="0">
                <a:solidFill>
                  <a:schemeClr val="tx1"/>
                </a:solidFill>
              </a:rPr>
              <a:t>Future Work</a:t>
            </a:r>
          </a:p>
        </p:txBody>
      </p:sp>
      <p:sp>
        <p:nvSpPr>
          <p:cNvPr id="10" name="TextBox 9">
            <a:extLst>
              <a:ext uri="{FF2B5EF4-FFF2-40B4-BE49-F238E27FC236}">
                <a16:creationId xmlns:a16="http://schemas.microsoft.com/office/drawing/2014/main" id="{0D1D45F5-5B3B-E859-AB1D-AD5CAC8B0C1A}"/>
              </a:ext>
            </a:extLst>
          </p:cNvPr>
          <p:cNvSpPr txBox="1"/>
          <p:nvPr/>
        </p:nvSpPr>
        <p:spPr>
          <a:xfrm>
            <a:off x="414604" y="843558"/>
            <a:ext cx="8261852" cy="2270109"/>
          </a:xfrm>
          <a:prstGeom prst="rect">
            <a:avLst/>
          </a:prstGeom>
          <a:noFill/>
        </p:spPr>
        <p:txBody>
          <a:bodyPr wrap="square">
            <a:spAutoFit/>
          </a:bodyPr>
          <a:lstStyle/>
          <a:p>
            <a:pPr marL="0" marR="0" algn="just">
              <a:lnSpc>
                <a:spcPct val="150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It would be great if lending club can provide the more recent samples to validate the model </a:t>
            </a:r>
            <a:br>
              <a:rPr lang="en-US" sz="1600" dirty="0">
                <a:effectLst/>
                <a:latin typeface="Calibri" panose="020F0502020204030204" pitchFamily="34" charset="0"/>
                <a:ea typeface="Calibri" panose="020F0502020204030204" pitchFamily="34" charset="0"/>
                <a:cs typeface="Calibri" panose="020F0502020204030204" pitchFamily="34" charset="0"/>
              </a:rPr>
            </a:br>
            <a:r>
              <a:rPr lang="en-US" sz="1600" dirty="0">
                <a:effectLst/>
                <a:latin typeface="Calibri" panose="020F0502020204030204" pitchFamily="34" charset="0"/>
                <a:ea typeface="Calibri" panose="020F0502020204030204" pitchFamily="34" charset="0"/>
                <a:cs typeface="Calibri" panose="020F0502020204030204" pitchFamily="34" charset="0"/>
              </a:rPr>
              <a:t>performance and stability. There have been a lot of macro-economic changes since 2018 like         COVID and other changes like interest rates, new products, employment rate changes and               inflation etc. that have led to significant changes in individual credit history. For example, payment plan/payment holidays, new products like buy now pay later have changed the behavior of how   people shop for credit for their personal needs.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306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24072" y="471951"/>
            <a:ext cx="4939868" cy="964620"/>
          </a:xfrm>
        </p:spPr>
        <p:txBody>
          <a:bodyPr vert="horz" lIns="91440" tIns="45720" rIns="91440" bIns="45720" rtlCol="0" anchor="b">
            <a:normAutofit/>
          </a:bodyPr>
          <a:lstStyle/>
          <a:p>
            <a:pPr defTabSz="914400"/>
            <a:r>
              <a:rPr lang="en-US" altLang="ko-KR" sz="4400">
                <a:solidFill>
                  <a:schemeClr val="tx1"/>
                </a:solidFill>
              </a:rPr>
              <a:t>Overview</a:t>
            </a:r>
          </a:p>
        </p:txBody>
      </p:sp>
      <p:sp>
        <p:nvSpPr>
          <p:cNvPr id="2" name="Content Placeholder 1"/>
          <p:cNvSpPr>
            <a:spLocks noGrp="1"/>
          </p:cNvSpPr>
          <p:nvPr>
            <p:ph idx="1"/>
          </p:nvPr>
        </p:nvSpPr>
        <p:spPr>
          <a:xfrm>
            <a:off x="3724072" y="1563638"/>
            <a:ext cx="4939867" cy="2839064"/>
          </a:xfrm>
        </p:spPr>
        <p:txBody>
          <a:bodyPr vert="horz" lIns="91440" tIns="45720" rIns="91440" bIns="45720" rtlCol="0">
            <a:normAutofit/>
          </a:bodyPr>
          <a:lstStyle/>
          <a:p>
            <a:pPr marL="342900" indent="-228600" defTabSz="91440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About Lending club &amp; Business Problem</a:t>
            </a:r>
          </a:p>
          <a:p>
            <a:pPr marL="342900" indent="-228600" defTabSz="91440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Explanatory Data Analysis</a:t>
            </a:r>
          </a:p>
          <a:p>
            <a:pPr marL="342900" indent="-228600" defTabSz="91440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Data Preparation &amp; Processing</a:t>
            </a:r>
          </a:p>
          <a:p>
            <a:pPr marL="342900" indent="-228600" defTabSz="91440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Unsupervised Learning</a:t>
            </a:r>
          </a:p>
          <a:p>
            <a:pPr marL="342900" indent="-228600" defTabSz="91440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Supervised Learning Models</a:t>
            </a:r>
            <a:endParaRPr lang="en-US" sz="1100" b="1" dirty="0">
              <a:latin typeface="Arial" panose="020B0604020202020204" pitchFamily="34" charset="0"/>
              <a:cs typeface="Arial" panose="020B0604020202020204" pitchFamily="34" charset="0"/>
            </a:endParaRPr>
          </a:p>
          <a:p>
            <a:pPr marL="342900" indent="-228600" defTabSz="91440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Summary of results</a:t>
            </a:r>
          </a:p>
          <a:p>
            <a:pPr marL="342900" indent="-228600" defTabSz="914400">
              <a:buFont typeface="Arial" panose="020B0604020202020204" pitchFamily="34" charset="0"/>
              <a:buChar char="•"/>
            </a:pPr>
            <a:r>
              <a:rPr lang="en-US" sz="1100" b="1" dirty="0">
                <a:solidFill>
                  <a:schemeClr val="tx1"/>
                </a:solidFill>
                <a:latin typeface="Arial" panose="020B0604020202020204" pitchFamily="34" charset="0"/>
                <a:cs typeface="Arial" panose="020B0604020202020204" pitchFamily="34" charset="0"/>
              </a:rPr>
              <a:t>Future work</a:t>
            </a:r>
          </a:p>
        </p:txBody>
      </p:sp>
      <p:pic>
        <p:nvPicPr>
          <p:cNvPr id="5" name="Picture 4" descr="Graph">
            <a:extLst>
              <a:ext uri="{FF2B5EF4-FFF2-40B4-BE49-F238E27FC236}">
                <a16:creationId xmlns:a16="http://schemas.microsoft.com/office/drawing/2014/main" id="{FB53B69A-4F15-3359-7066-48052B30BE7B}"/>
              </a:ext>
            </a:extLst>
          </p:cNvPr>
          <p:cNvPicPr>
            <a:picLocks noChangeAspect="1"/>
          </p:cNvPicPr>
          <p:nvPr/>
        </p:nvPicPr>
        <p:blipFill rotWithShape="1">
          <a:blip r:embed="rId3"/>
          <a:srcRect l="23244" r="34510"/>
          <a:stretch/>
        </p:blipFill>
        <p:spPr>
          <a:xfrm>
            <a:off x="20" y="10"/>
            <a:ext cx="3476673" cy="5143490"/>
          </a:xfrm>
          <a:prstGeom prst="rect">
            <a:avLst/>
          </a:prstGeom>
          <a:effectLst/>
        </p:spPr>
      </p:pic>
    </p:spTree>
    <p:extLst>
      <p:ext uri="{BB962C8B-B14F-4D97-AF65-F5344CB8AC3E}">
        <p14:creationId xmlns:p14="http://schemas.microsoft.com/office/powerpoint/2010/main" val="97910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11150" y="179867"/>
            <a:ext cx="8515350" cy="994173"/>
          </a:xfrm>
        </p:spPr>
        <p:txBody>
          <a:bodyPr vert="horz" lIns="91440" tIns="45720" rIns="91440" bIns="45720" rtlCol="0" anchor="ctr">
            <a:normAutofit/>
          </a:bodyPr>
          <a:lstStyle/>
          <a:p>
            <a:pPr lvl="0"/>
            <a:r>
              <a:rPr lang="en-US" sz="2400" dirty="0">
                <a:solidFill>
                  <a:schemeClr val="tx1"/>
                </a:solidFill>
                <a:latin typeface="+mn-lt"/>
                <a:cs typeface="Arial" panose="020B0604020202020204" pitchFamily="34" charset="0"/>
              </a:rPr>
              <a:t>Overview of Lending club and the Business Problem</a:t>
            </a:r>
          </a:p>
        </p:txBody>
      </p:sp>
      <p:sp>
        <p:nvSpPr>
          <p:cNvPr id="5" name="Content Placeholder 4"/>
          <p:cNvSpPr>
            <a:spLocks noGrp="1"/>
          </p:cNvSpPr>
          <p:nvPr>
            <p:ph idx="1"/>
          </p:nvPr>
        </p:nvSpPr>
        <p:spPr>
          <a:xfrm>
            <a:off x="179512" y="978863"/>
            <a:ext cx="6265738" cy="4011910"/>
          </a:xfrm>
        </p:spPr>
        <p:txBody>
          <a:bodyPr>
            <a:normAutofit/>
          </a:bodyPr>
          <a:lstStyle/>
          <a:p>
            <a:pPr marL="285750" indent="-285750">
              <a:buFont typeface="Arial" panose="020B0604020202020204" pitchFamily="34" charset="0"/>
              <a:buChar char="•"/>
            </a:pPr>
            <a:r>
              <a:rPr lang="en-US" altLang="ko-KR" sz="1200" dirty="0">
                <a:solidFill>
                  <a:schemeClr val="tx1"/>
                </a:solidFill>
                <a:cs typeface="Arial" pitchFamily="34" charset="0"/>
              </a:rPr>
              <a:t>Lending Club is a Peer-to-Peer lending company that utilizes group of private investors</a:t>
            </a:r>
          </a:p>
          <a:p>
            <a:r>
              <a:rPr lang="en-US" altLang="ko-KR" sz="1200" dirty="0">
                <a:solidFill>
                  <a:schemeClr val="tx1"/>
                </a:solidFill>
                <a:cs typeface="Arial" pitchFamily="34" charset="0"/>
              </a:rPr>
              <a:t>         to fund loan requests. </a:t>
            </a:r>
          </a:p>
          <a:p>
            <a:pPr marL="285750" indent="-285750">
              <a:buFont typeface="Arial" panose="020B0604020202020204" pitchFamily="34" charset="0"/>
              <a:buChar char="•"/>
            </a:pPr>
            <a:r>
              <a:rPr lang="en-US" altLang="ko-KR" sz="1200" dirty="0">
                <a:solidFill>
                  <a:schemeClr val="tx1"/>
                </a:solidFill>
                <a:cs typeface="Arial" pitchFamily="34" charset="0"/>
              </a:rPr>
              <a:t>Lending Club assigns each borrower a grade and </a:t>
            </a:r>
            <a:r>
              <a:rPr lang="en-US" altLang="ko-KR" sz="1200" dirty="0" err="1">
                <a:solidFill>
                  <a:schemeClr val="tx1"/>
                </a:solidFill>
                <a:cs typeface="Arial" pitchFamily="34" charset="0"/>
              </a:rPr>
              <a:t>subgrades</a:t>
            </a:r>
            <a:r>
              <a:rPr lang="en-US" altLang="ko-KR" sz="1200" dirty="0">
                <a:solidFill>
                  <a:schemeClr val="tx1"/>
                </a:solidFill>
                <a:cs typeface="Arial" pitchFamily="34" charset="0"/>
              </a:rPr>
              <a:t> based on their credit history</a:t>
            </a:r>
          </a:p>
          <a:p>
            <a:pPr marL="285750" indent="-285750">
              <a:buFont typeface="Arial" panose="020B0604020202020204" pitchFamily="34" charset="0"/>
              <a:buChar char="•"/>
            </a:pPr>
            <a:r>
              <a:rPr lang="en-US" altLang="ko-KR" sz="1200" dirty="0">
                <a:solidFill>
                  <a:schemeClr val="tx1"/>
                </a:solidFill>
                <a:cs typeface="Arial" pitchFamily="34" charset="0"/>
              </a:rPr>
              <a:t>Investors are presented with a list of loan requests along with their grades and borrower details which they analyze and then select loan request they will fund/partially fund</a:t>
            </a:r>
            <a:endParaRPr lang="en-US" sz="1200" dirty="0">
              <a:solidFill>
                <a:schemeClr val="tx1"/>
              </a:solidFill>
              <a:cs typeface="Arial" pitchFamily="34" charset="0"/>
            </a:endParaRPr>
          </a:p>
          <a:p>
            <a:pPr marL="285750" indent="-285750">
              <a:buFont typeface="Arial" panose="020B0604020202020204" pitchFamily="34" charset="0"/>
              <a:buChar char="•"/>
            </a:pPr>
            <a:r>
              <a:rPr lang="en-US" sz="1200" dirty="0">
                <a:solidFill>
                  <a:schemeClr val="tx1"/>
                </a:solidFill>
                <a:cs typeface="Arial" pitchFamily="34" charset="0"/>
              </a:rPr>
              <a:t>Lending Club makes money by charging borrowers an origination fee and a service fee to investors</a:t>
            </a:r>
            <a:endParaRPr lang="en-US" altLang="ko-KR" sz="1200" dirty="0">
              <a:solidFill>
                <a:schemeClr val="tx1"/>
              </a:solidFill>
              <a:cs typeface="Arial" pitchFamily="34" charset="0"/>
            </a:endParaRPr>
          </a:p>
          <a:p>
            <a:pPr marL="285750" indent="-285750">
              <a:buFont typeface="Arial" panose="020B0604020202020204" pitchFamily="34" charset="0"/>
              <a:buChar char="•"/>
            </a:pPr>
            <a:r>
              <a:rPr lang="en-US" altLang="ko-KR" sz="1200" dirty="0">
                <a:solidFill>
                  <a:schemeClr val="tx1"/>
                </a:solidFill>
                <a:cs typeface="Arial" pitchFamily="34" charset="0"/>
              </a:rPr>
              <a:t>Our business problem is to build a model which will give a more comprehensive assessment of borrowers credit risk than what is presented by Lending Club in order to reduce investment risk.</a:t>
            </a:r>
          </a:p>
          <a:p>
            <a:pPr marL="285750" indent="-285750">
              <a:buFont typeface="Arial" panose="020B0604020202020204" pitchFamily="34" charset="0"/>
              <a:buChar char="•"/>
            </a:pPr>
            <a:endParaRPr lang="en-US" altLang="ko-KR" sz="1200" dirty="0">
              <a:solidFill>
                <a:schemeClr val="tx1"/>
              </a:solidFill>
              <a:cs typeface="Arial" pitchFamily="34" charset="0"/>
            </a:endParaRPr>
          </a:p>
          <a:p>
            <a:pPr marL="285750" indent="-285750">
              <a:buFont typeface="Arial" panose="020B0604020202020204" pitchFamily="34" charset="0"/>
              <a:buChar char="•"/>
            </a:pPr>
            <a:endParaRPr lang="en-US" altLang="ko-KR" sz="1200" dirty="0">
              <a:solidFill>
                <a:schemeClr val="tx1"/>
              </a:solidFill>
              <a:cs typeface="Arial" pitchFamily="34" charset="0"/>
            </a:endParaRPr>
          </a:p>
          <a:p>
            <a:endParaRPr lang="ko-KR" altLang="en-US" sz="1200" dirty="0">
              <a:solidFill>
                <a:schemeClr val="tx1"/>
              </a:solidFill>
              <a:cs typeface="Arial" pitchFamily="34" charset="0"/>
            </a:endParaRPr>
          </a:p>
        </p:txBody>
      </p:sp>
      <p:graphicFrame>
        <p:nvGraphicFramePr>
          <p:cNvPr id="9" name="Diagram 8">
            <a:extLst>
              <a:ext uri="{FF2B5EF4-FFF2-40B4-BE49-F238E27FC236}">
                <a16:creationId xmlns:a16="http://schemas.microsoft.com/office/drawing/2014/main" id="{45AE3014-C9CA-A04C-8C86-6EB11DAB1DF1}"/>
              </a:ext>
            </a:extLst>
          </p:cNvPr>
          <p:cNvGraphicFramePr/>
          <p:nvPr>
            <p:extLst>
              <p:ext uri="{D42A27DB-BD31-4B8C-83A1-F6EECF244321}">
                <p14:modId xmlns:p14="http://schemas.microsoft.com/office/powerpoint/2010/main" val="3779267800"/>
              </p:ext>
            </p:extLst>
          </p:nvPr>
        </p:nvGraphicFramePr>
        <p:xfrm>
          <a:off x="6445250" y="1369218"/>
          <a:ext cx="2381250" cy="22185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059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6762" y="105028"/>
            <a:ext cx="8460432" cy="884466"/>
          </a:xfrm>
        </p:spPr>
        <p:txBody>
          <a:bodyPr anchor="ctr">
            <a:normAutofit/>
          </a:bodyPr>
          <a:lstStyle/>
          <a:p>
            <a:pPr lvl="0">
              <a:spcBef>
                <a:spcPct val="20000"/>
              </a:spcBef>
            </a:pPr>
            <a:r>
              <a:rPr lang="en-US" sz="2400" dirty="0">
                <a:solidFill>
                  <a:schemeClr val="tx1"/>
                </a:solidFill>
                <a:latin typeface="+mn-lt"/>
                <a:ea typeface="+mn-ea"/>
                <a:cs typeface="Arial" panose="020B0604020202020204" pitchFamily="34" charset="0"/>
              </a:rPr>
              <a:t>Data Description</a:t>
            </a:r>
            <a:endParaRPr lang="en-US" sz="2400" dirty="0">
              <a:solidFill>
                <a:schemeClr val="tx1"/>
              </a:solidFill>
              <a:latin typeface="+mn-lt"/>
              <a:cs typeface="Arial" panose="020B0604020202020204" pitchFamily="34" charset="0"/>
            </a:endParaRPr>
          </a:p>
        </p:txBody>
      </p:sp>
      <p:sp>
        <p:nvSpPr>
          <p:cNvPr id="5" name="Content Placeholder 4"/>
          <p:cNvSpPr>
            <a:spLocks noGrp="1"/>
          </p:cNvSpPr>
          <p:nvPr>
            <p:ph idx="1"/>
          </p:nvPr>
        </p:nvSpPr>
        <p:spPr>
          <a:xfrm>
            <a:off x="539552" y="910166"/>
            <a:ext cx="8191698" cy="3524251"/>
          </a:xfrm>
        </p:spPr>
        <p:txBody>
          <a:bodyPr>
            <a:normAutofit/>
          </a:bodyPr>
          <a:lstStyle/>
          <a:p>
            <a:pPr marL="285750" lvl="0" indent="-285750">
              <a:spcBef>
                <a:spcPts val="0"/>
              </a:spcBef>
              <a:buFont typeface="Arial" panose="020B0604020202020204" pitchFamily="34" charset="0"/>
              <a:buChar char="•"/>
            </a:pPr>
            <a:r>
              <a:rPr lang="en-US" sz="1200" dirty="0">
                <a:solidFill>
                  <a:schemeClr val="tx1"/>
                </a:solidFill>
                <a:cs typeface="Arial" panose="020B0604020202020204" pitchFamily="34" charset="0"/>
              </a:rPr>
              <a:t>Lending Club has provided historical loans data that includes :</a:t>
            </a:r>
          </a:p>
          <a:p>
            <a:pPr marL="285750" lvl="0" indent="-285750">
              <a:spcBef>
                <a:spcPts val="0"/>
              </a:spcBef>
              <a:buFont typeface="Arial" panose="020B0604020202020204" pitchFamily="34" charset="0"/>
              <a:buChar char="•"/>
            </a:pPr>
            <a:endParaRPr lang="en-US" sz="1200" dirty="0">
              <a:solidFill>
                <a:schemeClr val="tx1"/>
              </a:solidFill>
              <a:cs typeface="Arial" panose="020B0604020202020204" pitchFamily="34" charset="0"/>
            </a:endParaRPr>
          </a:p>
          <a:p>
            <a:pPr marL="971550" lvl="1" indent="-285750">
              <a:spcBef>
                <a:spcPts val="0"/>
              </a:spcBef>
              <a:buFont typeface="+mj-lt"/>
              <a:buAutoNum type="arabicPeriod"/>
            </a:pPr>
            <a:r>
              <a:rPr lang="en-US" sz="1200" dirty="0">
                <a:solidFill>
                  <a:schemeClr val="tx1"/>
                </a:solidFill>
                <a:cs typeface="Arial" panose="020B0604020202020204" pitchFamily="34" charset="0"/>
              </a:rPr>
              <a:t>Loan origination data from 2015 - 2018</a:t>
            </a:r>
          </a:p>
          <a:p>
            <a:pPr marL="971550" lvl="1" indent="-285750">
              <a:spcBef>
                <a:spcPts val="0"/>
              </a:spcBef>
              <a:buFont typeface="+mj-lt"/>
              <a:buAutoNum type="arabicPeriod"/>
            </a:pPr>
            <a:r>
              <a:rPr lang="en-US" sz="1200" dirty="0">
                <a:solidFill>
                  <a:schemeClr val="tx1"/>
                </a:solidFill>
                <a:cs typeface="Arial" panose="020B0604020202020204" pitchFamily="34" charset="0"/>
              </a:rPr>
              <a:t>Borrower’s past credit history</a:t>
            </a:r>
          </a:p>
          <a:p>
            <a:pPr marL="971550" lvl="1" indent="-285750">
              <a:spcBef>
                <a:spcPts val="0"/>
              </a:spcBef>
              <a:buFont typeface="+mj-lt"/>
              <a:buAutoNum type="arabicPeriod"/>
            </a:pPr>
            <a:r>
              <a:rPr lang="en-US" sz="1200" dirty="0">
                <a:cs typeface="Arial" panose="020B0604020202020204" pitchFamily="34" charset="0"/>
              </a:rPr>
              <a:t>E</a:t>
            </a:r>
            <a:r>
              <a:rPr lang="en-US" sz="1200" dirty="0">
                <a:solidFill>
                  <a:schemeClr val="tx1"/>
                </a:solidFill>
                <a:cs typeface="Arial" panose="020B0604020202020204" pitchFamily="34" charset="0"/>
              </a:rPr>
              <a:t>mployment and income details</a:t>
            </a:r>
          </a:p>
          <a:p>
            <a:pPr marL="971550" lvl="1" indent="-285750">
              <a:spcBef>
                <a:spcPts val="0"/>
              </a:spcBef>
              <a:buFont typeface="+mj-lt"/>
              <a:buAutoNum type="arabicPeriod"/>
            </a:pPr>
            <a:r>
              <a:rPr lang="en-US" sz="1200" dirty="0">
                <a:solidFill>
                  <a:schemeClr val="tx1"/>
                </a:solidFill>
                <a:cs typeface="Arial" panose="020B0604020202020204" pitchFamily="34" charset="0"/>
              </a:rPr>
              <a:t>Lending Club loan information</a:t>
            </a:r>
          </a:p>
          <a:p>
            <a:pPr marL="971550" lvl="1" indent="-285750">
              <a:spcBef>
                <a:spcPts val="0"/>
              </a:spcBef>
              <a:buFont typeface="+mj-lt"/>
              <a:buAutoNum type="arabicPeriod"/>
            </a:pPr>
            <a:r>
              <a:rPr lang="en-US" sz="1200" dirty="0">
                <a:cs typeface="Arial" panose="020B0604020202020204" pitchFamily="34" charset="0"/>
              </a:rPr>
              <a:t>Loan information for different terms 36 months and 60 months</a:t>
            </a:r>
          </a:p>
          <a:p>
            <a:pPr marL="971550" lvl="1" indent="-285750">
              <a:spcBef>
                <a:spcPts val="0"/>
              </a:spcBef>
              <a:buFont typeface="+mj-lt"/>
              <a:buAutoNum type="arabicPeriod"/>
            </a:pPr>
            <a:r>
              <a:rPr lang="en-US" sz="1200" dirty="0">
                <a:solidFill>
                  <a:schemeClr val="tx1"/>
                </a:solidFill>
                <a:cs typeface="Arial" panose="020B0604020202020204" pitchFamily="34" charset="0"/>
              </a:rPr>
              <a:t>Loan status</a:t>
            </a:r>
            <a:r>
              <a:rPr lang="en-US" sz="1200" dirty="0">
                <a:cs typeface="Arial" panose="020B0604020202020204" pitchFamily="34" charset="0"/>
              </a:rPr>
              <a:t> ( Charge-off or Fully paid and some others)</a:t>
            </a:r>
            <a:endParaRPr lang="en-US" sz="1200" dirty="0">
              <a:solidFill>
                <a:schemeClr val="tx1"/>
              </a:solidFill>
              <a:cs typeface="Arial" panose="020B0604020202020204" pitchFamily="34" charset="0"/>
            </a:endParaRPr>
          </a:p>
          <a:p>
            <a:pPr marL="285750" indent="-285750">
              <a:spcBef>
                <a:spcPts val="0"/>
              </a:spcBef>
            </a:pPr>
            <a:endParaRPr lang="en-US" sz="1200" dirty="0">
              <a:solidFill>
                <a:schemeClr val="tx1"/>
              </a:solidFill>
              <a:cs typeface="Arial" panose="020B0604020202020204" pitchFamily="34" charset="0"/>
            </a:endParaRPr>
          </a:p>
          <a:p>
            <a:pPr marL="285750" indent="-285750">
              <a:lnSpc>
                <a:spcPct val="150000"/>
              </a:lnSpc>
              <a:spcBef>
                <a:spcPts val="0"/>
              </a:spcBef>
              <a:buFont typeface="Arial" panose="020B0604020202020204" pitchFamily="34" charset="0"/>
              <a:buChar char="•"/>
            </a:pPr>
            <a:r>
              <a:rPr lang="en-US" sz="1200" dirty="0">
                <a:solidFill>
                  <a:schemeClr val="tx1"/>
                </a:solidFill>
                <a:cs typeface="Arial" panose="020B0604020202020204" pitchFamily="34" charset="0"/>
              </a:rPr>
              <a:t>The total dataset consisted of 151 features and over 2 million records. </a:t>
            </a:r>
          </a:p>
          <a:p>
            <a:pPr marL="285750" indent="-285750">
              <a:lnSpc>
                <a:spcPct val="150000"/>
              </a:lnSpc>
              <a:spcBef>
                <a:spcPts val="0"/>
              </a:spcBef>
              <a:buFont typeface="Arial" panose="020B0604020202020204" pitchFamily="34" charset="0"/>
              <a:buChar char="•"/>
            </a:pPr>
            <a:r>
              <a:rPr lang="en-US" sz="1200" dirty="0">
                <a:solidFill>
                  <a:schemeClr val="tx1"/>
                </a:solidFill>
                <a:cs typeface="Arial" panose="020B0604020202020204" pitchFamily="34" charset="0"/>
              </a:rPr>
              <a:t>Since the data is very vast so for the model building purpose, we used the data from 2017 and used the loan term 60 months</a:t>
            </a:r>
          </a:p>
          <a:p>
            <a:pPr marL="285750" lvl="0" indent="-285750">
              <a:lnSpc>
                <a:spcPct val="150000"/>
              </a:lnSpc>
              <a:spcBef>
                <a:spcPts val="0"/>
              </a:spcBef>
              <a:buFont typeface="Arial" panose="020B0604020202020204" pitchFamily="34" charset="0"/>
              <a:buChar char="•"/>
            </a:pPr>
            <a:r>
              <a:rPr lang="en-US" sz="1200" dirty="0">
                <a:solidFill>
                  <a:schemeClr val="tx1"/>
                </a:solidFill>
                <a:cs typeface="Arial" panose="020B0604020202020204" pitchFamily="34" charset="0"/>
              </a:rPr>
              <a:t>We only need variables which have direct response to borrower’s potential to default. We used feature selection techniques and business knowledge for choosing relevant variables.</a:t>
            </a:r>
          </a:p>
          <a:p>
            <a:pPr marL="285750" lvl="0" indent="-285750">
              <a:lnSpc>
                <a:spcPct val="150000"/>
              </a:lnSpc>
              <a:spcBef>
                <a:spcPts val="0"/>
              </a:spcBef>
              <a:buFont typeface="Arial" panose="020B0604020202020204" pitchFamily="34" charset="0"/>
              <a:buChar char="•"/>
            </a:pPr>
            <a:r>
              <a:rPr lang="en-US" sz="1200" dirty="0">
                <a:solidFill>
                  <a:schemeClr val="tx1"/>
                </a:solidFill>
                <a:cs typeface="Arial" panose="020B0604020202020204" pitchFamily="34" charset="0"/>
              </a:rPr>
              <a:t>Target variable – loan status (Charge-off = bad, fully paid = good)</a:t>
            </a:r>
          </a:p>
          <a:p>
            <a:pPr marL="285750" lvl="0" indent="-285750">
              <a:lnSpc>
                <a:spcPct val="150000"/>
              </a:lnSpc>
              <a:spcBef>
                <a:spcPts val="0"/>
              </a:spcBef>
              <a:buFont typeface="Arial" panose="020B0604020202020204" pitchFamily="34" charset="0"/>
              <a:buChar char="•"/>
            </a:pPr>
            <a:r>
              <a:rPr lang="en-US" sz="1200" dirty="0">
                <a:solidFill>
                  <a:schemeClr val="tx1"/>
                </a:solidFill>
                <a:cs typeface="Arial" panose="020B0604020202020204" pitchFamily="34" charset="0"/>
              </a:rPr>
              <a:t>This data is structured data with lot of missing/null values. Includes continuous, ordinal and nominal feature types.</a:t>
            </a:r>
          </a:p>
        </p:txBody>
      </p:sp>
    </p:spTree>
    <p:extLst>
      <p:ext uri="{BB962C8B-B14F-4D97-AF65-F5344CB8AC3E}">
        <p14:creationId xmlns:p14="http://schemas.microsoft.com/office/powerpoint/2010/main" val="181174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6762" y="105028"/>
            <a:ext cx="8460432" cy="884466"/>
          </a:xfrm>
        </p:spPr>
        <p:txBody>
          <a:bodyPr anchor="ctr">
            <a:normAutofit/>
          </a:bodyPr>
          <a:lstStyle/>
          <a:p>
            <a:pPr lvl="0">
              <a:spcBef>
                <a:spcPct val="20000"/>
              </a:spcBef>
            </a:pPr>
            <a:r>
              <a:rPr lang="en-US" sz="2400" b="1" dirty="0">
                <a:solidFill>
                  <a:schemeClr val="tx1"/>
                </a:solidFill>
                <a:ea typeface="+mn-ea"/>
              </a:rPr>
              <a:t>Data Explanatory Analysis</a:t>
            </a:r>
            <a:endParaRPr lang="en-US" sz="2400" b="1" dirty="0">
              <a:solidFill>
                <a:schemeClr val="tx1"/>
              </a:solidFill>
            </a:endParaRPr>
          </a:p>
        </p:txBody>
      </p:sp>
      <p:sp>
        <p:nvSpPr>
          <p:cNvPr id="11" name="TextBox 10">
            <a:extLst>
              <a:ext uri="{FF2B5EF4-FFF2-40B4-BE49-F238E27FC236}">
                <a16:creationId xmlns:a16="http://schemas.microsoft.com/office/drawing/2014/main" id="{020A80E3-42DB-F241-B184-2D2870254457}"/>
              </a:ext>
            </a:extLst>
          </p:cNvPr>
          <p:cNvSpPr txBox="1"/>
          <p:nvPr/>
        </p:nvSpPr>
        <p:spPr>
          <a:xfrm>
            <a:off x="1112613" y="3561556"/>
            <a:ext cx="2635696" cy="1015663"/>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Distribution Plot of loan amount</a:t>
            </a:r>
          </a:p>
          <a:p>
            <a:endParaRPr lang="en-US" sz="1200" b="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Loan amount ranges from $10k to   $40 with higher proportion of           population between $10k to $20k</a:t>
            </a:r>
          </a:p>
        </p:txBody>
      </p:sp>
      <p:sp>
        <p:nvSpPr>
          <p:cNvPr id="12" name="TextBox 11">
            <a:extLst>
              <a:ext uri="{FF2B5EF4-FFF2-40B4-BE49-F238E27FC236}">
                <a16:creationId xmlns:a16="http://schemas.microsoft.com/office/drawing/2014/main" id="{E563B1B2-32BE-C14F-90E4-2C515DDE9905}"/>
              </a:ext>
            </a:extLst>
          </p:cNvPr>
          <p:cNvSpPr txBox="1"/>
          <p:nvPr/>
        </p:nvSpPr>
        <p:spPr>
          <a:xfrm>
            <a:off x="5145988" y="3541811"/>
            <a:ext cx="2635696"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Distribution Plot of Installment</a:t>
            </a:r>
          </a:p>
          <a:p>
            <a:endParaRPr lang="en-US" sz="1200" b="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Installment amount varies from     $100 - $1300 with major proportion of population between $150-$700</a:t>
            </a:r>
          </a:p>
          <a:p>
            <a:endParaRPr lang="en-US" sz="12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26B63A7-A032-4E4E-803B-AB6B77DE5138}"/>
              </a:ext>
            </a:extLst>
          </p:cNvPr>
          <p:cNvSpPr txBox="1"/>
          <p:nvPr/>
        </p:nvSpPr>
        <p:spPr>
          <a:xfrm>
            <a:off x="917402" y="912136"/>
            <a:ext cx="5155976" cy="307777"/>
          </a:xfrm>
          <a:prstGeom prst="rect">
            <a:avLst/>
          </a:prstGeom>
          <a:noFill/>
        </p:spPr>
        <p:txBody>
          <a:bodyPr wrap="square" rtlCol="0">
            <a:spAutoFit/>
          </a:bodyPr>
          <a:lstStyle/>
          <a:p>
            <a:r>
              <a:rPr lang="en-US" sz="1400" b="1" i="1" dirty="0">
                <a:latin typeface="Arial" panose="020B0604020202020204" pitchFamily="34" charset="0"/>
                <a:cs typeface="Arial" panose="020B0604020202020204" pitchFamily="34" charset="0"/>
              </a:rPr>
              <a:t>Analyzing Loan amount and Installment</a:t>
            </a:r>
            <a:endParaRPr lang="en-US"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9DAA5E5-8D71-E30C-D478-65250BA136B1}"/>
              </a:ext>
            </a:extLst>
          </p:cNvPr>
          <p:cNvPicPr>
            <a:picLocks noChangeAspect="1"/>
          </p:cNvPicPr>
          <p:nvPr/>
        </p:nvPicPr>
        <p:blipFill>
          <a:blip r:embed="rId3"/>
          <a:stretch>
            <a:fillRect/>
          </a:stretch>
        </p:blipFill>
        <p:spPr>
          <a:xfrm>
            <a:off x="683568" y="1450334"/>
            <a:ext cx="3383126" cy="2091477"/>
          </a:xfrm>
          <a:prstGeom prst="rect">
            <a:avLst/>
          </a:prstGeom>
        </p:spPr>
      </p:pic>
      <p:pic>
        <p:nvPicPr>
          <p:cNvPr id="6" name="Picture 5">
            <a:extLst>
              <a:ext uri="{FF2B5EF4-FFF2-40B4-BE49-F238E27FC236}">
                <a16:creationId xmlns:a16="http://schemas.microsoft.com/office/drawing/2014/main" id="{8DCF6049-2CE2-E01F-F4C1-7418253E34CB}"/>
              </a:ext>
            </a:extLst>
          </p:cNvPr>
          <p:cNvPicPr>
            <a:picLocks noChangeAspect="1"/>
          </p:cNvPicPr>
          <p:nvPr/>
        </p:nvPicPr>
        <p:blipFill>
          <a:blip r:embed="rId4"/>
          <a:stretch>
            <a:fillRect/>
          </a:stretch>
        </p:blipFill>
        <p:spPr>
          <a:xfrm>
            <a:off x="4591005" y="1450334"/>
            <a:ext cx="3440382" cy="2123257"/>
          </a:xfrm>
          <a:prstGeom prst="rect">
            <a:avLst/>
          </a:prstGeom>
        </p:spPr>
      </p:pic>
    </p:spTree>
    <p:extLst>
      <p:ext uri="{BB962C8B-B14F-4D97-AF65-F5344CB8AC3E}">
        <p14:creationId xmlns:p14="http://schemas.microsoft.com/office/powerpoint/2010/main" val="3481120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8151" y="85890"/>
            <a:ext cx="8460432" cy="884466"/>
          </a:xfrm>
        </p:spPr>
        <p:txBody>
          <a:bodyPr anchor="ctr">
            <a:normAutofit/>
          </a:bodyPr>
          <a:lstStyle/>
          <a:p>
            <a:pPr lvl="0">
              <a:spcBef>
                <a:spcPct val="20000"/>
              </a:spcBef>
            </a:pPr>
            <a:r>
              <a:rPr lang="en-US" sz="2400" b="1" dirty="0">
                <a:solidFill>
                  <a:schemeClr val="tx1"/>
                </a:solidFill>
                <a:ea typeface="+mn-ea"/>
              </a:rPr>
              <a:t>Data Explanatory Analysis</a:t>
            </a:r>
            <a:endParaRPr lang="en-US" sz="2400" b="1" dirty="0">
              <a:solidFill>
                <a:schemeClr val="tx1"/>
              </a:solidFill>
            </a:endParaRPr>
          </a:p>
        </p:txBody>
      </p:sp>
      <p:sp>
        <p:nvSpPr>
          <p:cNvPr id="11" name="TextBox 10">
            <a:extLst>
              <a:ext uri="{FF2B5EF4-FFF2-40B4-BE49-F238E27FC236}">
                <a16:creationId xmlns:a16="http://schemas.microsoft.com/office/drawing/2014/main" id="{020A80E3-42DB-F241-B184-2D2870254457}"/>
              </a:ext>
            </a:extLst>
          </p:cNvPr>
          <p:cNvSpPr txBox="1"/>
          <p:nvPr/>
        </p:nvSpPr>
        <p:spPr>
          <a:xfrm>
            <a:off x="568151" y="3758505"/>
            <a:ext cx="3453515"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Number of loans based on Homeownership status</a:t>
            </a:r>
          </a:p>
          <a:p>
            <a:endParaRPr lang="en-US" sz="1200" b="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Borrowers who have a mortgage or are renting  have higher bad rate and are in higher               proportion in the data</a:t>
            </a:r>
          </a:p>
        </p:txBody>
      </p:sp>
      <p:sp>
        <p:nvSpPr>
          <p:cNvPr id="12" name="TextBox 11">
            <a:extLst>
              <a:ext uri="{FF2B5EF4-FFF2-40B4-BE49-F238E27FC236}">
                <a16:creationId xmlns:a16="http://schemas.microsoft.com/office/drawing/2014/main" id="{E563B1B2-32BE-C14F-90E4-2C515DDE9905}"/>
              </a:ext>
            </a:extLst>
          </p:cNvPr>
          <p:cNvSpPr txBox="1"/>
          <p:nvPr/>
        </p:nvSpPr>
        <p:spPr>
          <a:xfrm>
            <a:off x="4942416" y="3758505"/>
            <a:ext cx="3855425" cy="83099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Number of loans based on Employment length</a:t>
            </a:r>
          </a:p>
          <a:p>
            <a:endParaRPr lang="en-US" sz="1200" b="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There are a very high proportion of borrowers with          employment length more than 10 years</a:t>
            </a:r>
          </a:p>
        </p:txBody>
      </p:sp>
      <p:sp>
        <p:nvSpPr>
          <p:cNvPr id="2" name="TextBox 1">
            <a:extLst>
              <a:ext uri="{FF2B5EF4-FFF2-40B4-BE49-F238E27FC236}">
                <a16:creationId xmlns:a16="http://schemas.microsoft.com/office/drawing/2014/main" id="{A16B7B5E-BAC1-DE49-841E-66DCE2D2AD87}"/>
              </a:ext>
            </a:extLst>
          </p:cNvPr>
          <p:cNvSpPr txBox="1"/>
          <p:nvPr/>
        </p:nvSpPr>
        <p:spPr>
          <a:xfrm>
            <a:off x="568152" y="989494"/>
            <a:ext cx="8108304" cy="307777"/>
          </a:xfrm>
          <a:prstGeom prst="rect">
            <a:avLst/>
          </a:prstGeom>
          <a:noFill/>
        </p:spPr>
        <p:txBody>
          <a:bodyPr wrap="square" rtlCol="0">
            <a:spAutoFit/>
          </a:bodyPr>
          <a:lstStyle/>
          <a:p>
            <a:r>
              <a:rPr lang="en-US" sz="1400" b="1" i="1" dirty="0">
                <a:latin typeface="Arial" panose="020B0604020202020204" pitchFamily="34" charset="0"/>
                <a:cs typeface="Arial" panose="020B0604020202020204" pitchFamily="34" charset="0"/>
              </a:rPr>
              <a:t>Analyzing credit risk based on good/bands across homeownership and employment length</a:t>
            </a:r>
            <a:endParaRPr lang="en-US" sz="1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6320682-C2D4-4F77-A478-8836EE0B4091}"/>
              </a:ext>
            </a:extLst>
          </p:cNvPr>
          <p:cNvPicPr>
            <a:picLocks noChangeAspect="1"/>
          </p:cNvPicPr>
          <p:nvPr/>
        </p:nvPicPr>
        <p:blipFill>
          <a:blip r:embed="rId3"/>
          <a:stretch>
            <a:fillRect/>
          </a:stretch>
        </p:blipFill>
        <p:spPr>
          <a:xfrm>
            <a:off x="346159" y="1349883"/>
            <a:ext cx="4050352" cy="2499705"/>
          </a:xfrm>
          <a:prstGeom prst="rect">
            <a:avLst/>
          </a:prstGeom>
        </p:spPr>
      </p:pic>
      <p:pic>
        <p:nvPicPr>
          <p:cNvPr id="6" name="Picture 5">
            <a:extLst>
              <a:ext uri="{FF2B5EF4-FFF2-40B4-BE49-F238E27FC236}">
                <a16:creationId xmlns:a16="http://schemas.microsoft.com/office/drawing/2014/main" id="{18CFBBC9-9409-5967-E4E5-7F2BD9819020}"/>
              </a:ext>
            </a:extLst>
          </p:cNvPr>
          <p:cNvPicPr>
            <a:picLocks noChangeAspect="1"/>
          </p:cNvPicPr>
          <p:nvPr/>
        </p:nvPicPr>
        <p:blipFill>
          <a:blip r:embed="rId4"/>
          <a:stretch>
            <a:fillRect/>
          </a:stretch>
        </p:blipFill>
        <p:spPr>
          <a:xfrm>
            <a:off x="4747491" y="1328048"/>
            <a:ext cx="4050350" cy="2499704"/>
          </a:xfrm>
          <a:prstGeom prst="rect">
            <a:avLst/>
          </a:prstGeom>
        </p:spPr>
      </p:pic>
    </p:spTree>
    <p:extLst>
      <p:ext uri="{BB962C8B-B14F-4D97-AF65-F5344CB8AC3E}">
        <p14:creationId xmlns:p14="http://schemas.microsoft.com/office/powerpoint/2010/main" val="391620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7564" y="105028"/>
            <a:ext cx="8325594" cy="884466"/>
          </a:xfrm>
        </p:spPr>
        <p:txBody>
          <a:bodyPr anchor="ctr">
            <a:normAutofit/>
          </a:bodyPr>
          <a:lstStyle/>
          <a:p>
            <a:pPr lvl="0">
              <a:spcBef>
                <a:spcPct val="20000"/>
              </a:spcBef>
            </a:pPr>
            <a:r>
              <a:rPr lang="en-US" sz="2400" b="1" dirty="0">
                <a:solidFill>
                  <a:schemeClr val="tx1"/>
                </a:solidFill>
                <a:ea typeface="+mn-ea"/>
              </a:rPr>
              <a:t>Data Explanatory Analysis</a:t>
            </a:r>
            <a:endParaRPr lang="en-US" sz="2400" b="1" dirty="0">
              <a:solidFill>
                <a:schemeClr val="tx1"/>
              </a:solidFill>
            </a:endParaRPr>
          </a:p>
        </p:txBody>
      </p:sp>
      <p:sp>
        <p:nvSpPr>
          <p:cNvPr id="11" name="TextBox 10">
            <a:extLst>
              <a:ext uri="{FF2B5EF4-FFF2-40B4-BE49-F238E27FC236}">
                <a16:creationId xmlns:a16="http://schemas.microsoft.com/office/drawing/2014/main" id="{020A80E3-42DB-F241-B184-2D2870254457}"/>
              </a:ext>
            </a:extLst>
          </p:cNvPr>
          <p:cNvSpPr txBox="1"/>
          <p:nvPr/>
        </p:nvSpPr>
        <p:spPr>
          <a:xfrm>
            <a:off x="683568" y="4803334"/>
            <a:ext cx="2635696" cy="246221"/>
          </a:xfrm>
          <a:prstGeom prst="rect">
            <a:avLst/>
          </a:prstGeom>
          <a:noFill/>
        </p:spPr>
        <p:txBody>
          <a:bodyPr wrap="square" rtlCol="0">
            <a:spAutoFit/>
          </a:bodyPr>
          <a:lstStyle/>
          <a:p>
            <a:r>
              <a:rPr lang="en-US" sz="1000" i="1" dirty="0">
                <a:latin typeface="Arial" panose="020B0604020202020204" pitchFamily="34" charset="0"/>
                <a:cs typeface="Arial" panose="020B0604020202020204" pitchFamily="34" charset="0"/>
              </a:rPr>
              <a:t>Figure: Violin plot for loan status</a:t>
            </a:r>
          </a:p>
        </p:txBody>
      </p:sp>
      <p:sp>
        <p:nvSpPr>
          <p:cNvPr id="2" name="TextBox 1">
            <a:extLst>
              <a:ext uri="{FF2B5EF4-FFF2-40B4-BE49-F238E27FC236}">
                <a16:creationId xmlns:a16="http://schemas.microsoft.com/office/drawing/2014/main" id="{A16B7B5E-BAC1-DE49-841E-66DCE2D2AD87}"/>
              </a:ext>
            </a:extLst>
          </p:cNvPr>
          <p:cNvSpPr txBox="1"/>
          <p:nvPr/>
        </p:nvSpPr>
        <p:spPr>
          <a:xfrm>
            <a:off x="623080" y="1045603"/>
            <a:ext cx="4464496" cy="307777"/>
          </a:xfrm>
          <a:prstGeom prst="rect">
            <a:avLst/>
          </a:prstGeom>
          <a:noFill/>
        </p:spPr>
        <p:txBody>
          <a:bodyPr wrap="square" rtlCol="0">
            <a:spAutoFit/>
          </a:bodyPr>
          <a:lstStyle/>
          <a:p>
            <a:r>
              <a:rPr lang="en-US" sz="1400" b="1" i="1" dirty="0">
                <a:latin typeface="Arial" panose="020B0604020202020204" pitchFamily="34" charset="0"/>
                <a:cs typeface="Arial" panose="020B0604020202020204" pitchFamily="34" charset="0"/>
              </a:rPr>
              <a:t>Analyzing Annual Income over loan status</a:t>
            </a:r>
            <a:endParaRPr lang="en-US"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2D2D8D4-E4F6-5032-178B-66E1731DEDB1}"/>
              </a:ext>
            </a:extLst>
          </p:cNvPr>
          <p:cNvPicPr>
            <a:picLocks noChangeAspect="1"/>
          </p:cNvPicPr>
          <p:nvPr/>
        </p:nvPicPr>
        <p:blipFill>
          <a:blip r:embed="rId3"/>
          <a:stretch>
            <a:fillRect/>
          </a:stretch>
        </p:blipFill>
        <p:spPr>
          <a:xfrm>
            <a:off x="323528" y="1409489"/>
            <a:ext cx="3766497" cy="2324522"/>
          </a:xfrm>
          <a:prstGeom prst="rect">
            <a:avLst/>
          </a:prstGeom>
        </p:spPr>
      </p:pic>
      <p:pic>
        <p:nvPicPr>
          <p:cNvPr id="6" name="Picture 5">
            <a:extLst>
              <a:ext uri="{FF2B5EF4-FFF2-40B4-BE49-F238E27FC236}">
                <a16:creationId xmlns:a16="http://schemas.microsoft.com/office/drawing/2014/main" id="{9126C603-CC52-0394-B1DD-E985A64580EC}"/>
              </a:ext>
            </a:extLst>
          </p:cNvPr>
          <p:cNvPicPr>
            <a:picLocks noChangeAspect="1"/>
          </p:cNvPicPr>
          <p:nvPr/>
        </p:nvPicPr>
        <p:blipFill>
          <a:blip r:embed="rId4"/>
          <a:stretch>
            <a:fillRect/>
          </a:stretch>
        </p:blipFill>
        <p:spPr>
          <a:xfrm>
            <a:off x="4900082" y="1409489"/>
            <a:ext cx="3920389" cy="2405964"/>
          </a:xfrm>
          <a:prstGeom prst="rect">
            <a:avLst/>
          </a:prstGeom>
        </p:spPr>
      </p:pic>
      <p:sp>
        <p:nvSpPr>
          <p:cNvPr id="9" name="TextBox 8">
            <a:extLst>
              <a:ext uri="{FF2B5EF4-FFF2-40B4-BE49-F238E27FC236}">
                <a16:creationId xmlns:a16="http://schemas.microsoft.com/office/drawing/2014/main" id="{43EFAD5E-7F54-0067-489F-39602FCFE4D4}"/>
              </a:ext>
            </a:extLst>
          </p:cNvPr>
          <p:cNvSpPr txBox="1"/>
          <p:nvPr/>
        </p:nvSpPr>
        <p:spPr>
          <a:xfrm>
            <a:off x="4810361" y="989494"/>
            <a:ext cx="4464496" cy="338554"/>
          </a:xfrm>
          <a:prstGeom prst="rect">
            <a:avLst/>
          </a:prstGeom>
          <a:noFill/>
        </p:spPr>
        <p:txBody>
          <a:bodyPr wrap="square" rtlCol="0">
            <a:spAutoFit/>
          </a:bodyPr>
          <a:lstStyle/>
          <a:p>
            <a:r>
              <a:rPr lang="en-US" sz="1600" b="1" i="1" dirty="0">
                <a:latin typeface="Arial" panose="020B0604020202020204" pitchFamily="34" charset="0"/>
                <a:cs typeface="Arial" panose="020B0604020202020204" pitchFamily="34" charset="0"/>
              </a:rPr>
              <a:t>Analyzing Loans based on purpose</a:t>
            </a:r>
            <a:endParaRPr lang="en-US" sz="11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ADBD3DD-397B-1C73-FE65-4754123585A7}"/>
              </a:ext>
            </a:extLst>
          </p:cNvPr>
          <p:cNvSpPr txBox="1"/>
          <p:nvPr/>
        </p:nvSpPr>
        <p:spPr>
          <a:xfrm>
            <a:off x="647564" y="3734010"/>
            <a:ext cx="3453515"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200" b="1" dirty="0">
                <a:latin typeface="Arial" panose="020B0604020202020204" pitchFamily="34" charset="0"/>
                <a:cs typeface="Arial" panose="020B0604020202020204" pitchFamily="34" charset="0"/>
              </a:rPr>
              <a:t>Default distribution over Annual Income</a:t>
            </a:r>
          </a:p>
          <a:p>
            <a:endParaRPr lang="en-US" sz="1200" b="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Borrowers with lower income have more             tendency to go bad</a:t>
            </a:r>
          </a:p>
        </p:txBody>
      </p:sp>
      <p:sp>
        <p:nvSpPr>
          <p:cNvPr id="8" name="TextBox 7">
            <a:extLst>
              <a:ext uri="{FF2B5EF4-FFF2-40B4-BE49-F238E27FC236}">
                <a16:creationId xmlns:a16="http://schemas.microsoft.com/office/drawing/2014/main" id="{607AC2D7-7F74-FC02-D605-2ADED9E356C2}"/>
              </a:ext>
            </a:extLst>
          </p:cNvPr>
          <p:cNvSpPr txBox="1"/>
          <p:nvPr/>
        </p:nvSpPr>
        <p:spPr>
          <a:xfrm>
            <a:off x="5087578" y="3734011"/>
            <a:ext cx="3453515"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200" b="1" dirty="0">
                <a:latin typeface="Arial" panose="020B0604020202020204" pitchFamily="34" charset="0"/>
                <a:cs typeface="Arial" panose="020B0604020202020204" pitchFamily="34" charset="0"/>
              </a:rPr>
              <a:t>Default distribution the loan purpose</a:t>
            </a:r>
          </a:p>
          <a:p>
            <a:endParaRPr lang="en-US" sz="1200" b="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Most people take loans for debt consolidation followed by home improvement</a:t>
            </a:r>
          </a:p>
        </p:txBody>
      </p:sp>
    </p:spTree>
    <p:extLst>
      <p:ext uri="{BB962C8B-B14F-4D97-AF65-F5344CB8AC3E}">
        <p14:creationId xmlns:p14="http://schemas.microsoft.com/office/powerpoint/2010/main" val="392494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6044" y="105028"/>
            <a:ext cx="8460432" cy="884466"/>
          </a:xfrm>
        </p:spPr>
        <p:txBody>
          <a:bodyPr anchor="ctr">
            <a:normAutofit/>
          </a:bodyPr>
          <a:lstStyle/>
          <a:p>
            <a:pPr lvl="0">
              <a:spcBef>
                <a:spcPct val="20000"/>
              </a:spcBef>
            </a:pPr>
            <a:r>
              <a:rPr lang="en-US" sz="2400" b="1" dirty="0">
                <a:solidFill>
                  <a:schemeClr val="tx1"/>
                </a:solidFill>
                <a:ea typeface="+mn-ea"/>
              </a:rPr>
              <a:t>Data Preparation &amp; Processing</a:t>
            </a:r>
            <a:endParaRPr lang="en-US" sz="2400" b="1" dirty="0">
              <a:solidFill>
                <a:schemeClr val="tx1"/>
              </a:solidFill>
            </a:endParaRPr>
          </a:p>
        </p:txBody>
      </p:sp>
      <p:sp>
        <p:nvSpPr>
          <p:cNvPr id="5" name="Content Placeholder 4"/>
          <p:cNvSpPr>
            <a:spLocks noGrp="1"/>
          </p:cNvSpPr>
          <p:nvPr>
            <p:ph idx="1"/>
          </p:nvPr>
        </p:nvSpPr>
        <p:spPr>
          <a:xfrm>
            <a:off x="287524" y="989494"/>
            <a:ext cx="8568952" cy="3958520"/>
          </a:xfrm>
        </p:spPr>
        <p:txBody>
          <a:bodyPr anchor="t">
            <a:normAutofit/>
          </a:bodyPr>
          <a:lstStyle/>
          <a:p>
            <a:pPr>
              <a:lnSpc>
                <a:spcPct val="150000"/>
              </a:lnSpc>
            </a:pPr>
            <a:r>
              <a:rPr lang="en-US" sz="1200" dirty="0">
                <a:solidFill>
                  <a:srgbClr val="000000"/>
                </a:solidFill>
                <a:ea typeface="Calibri" panose="020F0502020204030204" pitchFamily="34" charset="0"/>
              </a:rPr>
              <a:t>Steps performed during data processing are mentioned below:</a:t>
            </a:r>
          </a:p>
          <a:p>
            <a:pPr marL="285750" indent="-285750">
              <a:lnSpc>
                <a:spcPct val="150000"/>
              </a:lnSpc>
              <a:buFont typeface="Arial" panose="020B0604020202020204" pitchFamily="34" charset="0"/>
              <a:buChar char="•"/>
            </a:pPr>
            <a:r>
              <a:rPr lang="en-US" sz="1200" dirty="0">
                <a:solidFill>
                  <a:srgbClr val="000000"/>
                </a:solidFill>
                <a:ea typeface="Calibri" panose="020F0502020204030204" pitchFamily="34" charset="0"/>
              </a:rPr>
              <a:t>R</a:t>
            </a:r>
            <a:r>
              <a:rPr lang="en-US" sz="1200" dirty="0">
                <a:solidFill>
                  <a:srgbClr val="000000"/>
                </a:solidFill>
                <a:effectLst/>
                <a:ea typeface="Calibri" panose="020F0502020204030204" pitchFamily="34" charset="0"/>
              </a:rPr>
              <a:t>emoved all irrelevant fields which do not contribute to data analysis or model building </a:t>
            </a:r>
          </a:p>
          <a:p>
            <a:pPr marL="285750" indent="-285750">
              <a:lnSpc>
                <a:spcPct val="150000"/>
              </a:lnSpc>
              <a:buFont typeface="Arial" panose="020B0604020202020204" pitchFamily="34" charset="0"/>
              <a:buChar char="•"/>
            </a:pPr>
            <a:r>
              <a:rPr lang="en-US" altLang="ko-KR" sz="1200" b="1" dirty="0">
                <a:solidFill>
                  <a:schemeClr val="tx1"/>
                </a:solidFill>
                <a:cs typeface="Arial" pitchFamily="34" charset="0"/>
              </a:rPr>
              <a:t>Target Variable:</a:t>
            </a:r>
            <a:r>
              <a:rPr lang="en-US" altLang="ko-KR" sz="1200" dirty="0">
                <a:solidFill>
                  <a:schemeClr val="tx1"/>
                </a:solidFill>
                <a:cs typeface="Arial" pitchFamily="34" charset="0"/>
              </a:rPr>
              <a:t> Loan Status(target variable) has multiple values like Fully Paid, Charged off, Late etc. and we only kept Fully paid and Charged off.</a:t>
            </a:r>
          </a:p>
          <a:p>
            <a:pPr marL="285750" indent="-285750">
              <a:lnSpc>
                <a:spcPct val="150000"/>
              </a:lnSpc>
              <a:buFont typeface="Arial" panose="020B0604020202020204" pitchFamily="34" charset="0"/>
              <a:buChar char="•"/>
            </a:pPr>
            <a:r>
              <a:rPr lang="en-US" altLang="ko-KR" sz="1200" dirty="0">
                <a:solidFill>
                  <a:schemeClr val="tx1"/>
                </a:solidFill>
                <a:cs typeface="Arial" pitchFamily="34" charset="0"/>
              </a:rPr>
              <a:t>For our classification model we needed to add a class label variable so new target variable ‘default’ is created with 1 if the person default(loan status=Charged off) and 0 (loan status=Fully Paid) if not.</a:t>
            </a:r>
          </a:p>
          <a:p>
            <a:pPr marL="285750" indent="-285750">
              <a:lnSpc>
                <a:spcPct val="150000"/>
              </a:lnSpc>
              <a:buFont typeface="Arial" panose="020B0604020202020204" pitchFamily="34" charset="0"/>
              <a:buChar char="•"/>
            </a:pPr>
            <a:r>
              <a:rPr lang="en-US" altLang="ko-KR" sz="1200" b="1" dirty="0">
                <a:solidFill>
                  <a:schemeClr val="tx1"/>
                </a:solidFill>
                <a:cs typeface="Arial" pitchFamily="34" charset="0"/>
              </a:rPr>
              <a:t>Outlier Treatment: </a:t>
            </a:r>
            <a:r>
              <a:rPr lang="en-US" altLang="ko-KR" sz="1200" dirty="0">
                <a:solidFill>
                  <a:schemeClr val="tx1"/>
                </a:solidFill>
                <a:cs typeface="Arial" pitchFamily="34" charset="0"/>
              </a:rPr>
              <a:t>Outliers were present in the variable DTI and Annual Income, so we removed them</a:t>
            </a:r>
          </a:p>
          <a:p>
            <a:pPr marL="285750" indent="-285750">
              <a:lnSpc>
                <a:spcPct val="150000"/>
              </a:lnSpc>
              <a:buFont typeface="Arial" panose="020B0604020202020204" pitchFamily="34" charset="0"/>
              <a:buChar char="•"/>
            </a:pPr>
            <a:r>
              <a:rPr lang="en-US" altLang="ko-KR" sz="1200" b="1" dirty="0">
                <a:solidFill>
                  <a:schemeClr val="tx1"/>
                </a:solidFill>
                <a:cs typeface="Arial" pitchFamily="34" charset="0"/>
              </a:rPr>
              <a:t>Missing Value Treatment:</a:t>
            </a:r>
            <a:r>
              <a:rPr lang="en-US" altLang="ko-KR" sz="1200" dirty="0">
                <a:solidFill>
                  <a:schemeClr val="tx1"/>
                </a:solidFill>
                <a:cs typeface="Arial" pitchFamily="34" charset="0"/>
              </a:rPr>
              <a:t> There were multiple missing values present in the variables- Employment length, </a:t>
            </a:r>
            <a:r>
              <a:rPr lang="en-US" altLang="ko-KR" sz="1200" dirty="0" err="1">
                <a:solidFill>
                  <a:schemeClr val="tx1"/>
                </a:solidFill>
                <a:cs typeface="Arial" pitchFamily="34" charset="0"/>
              </a:rPr>
              <a:t>revol_util</a:t>
            </a:r>
            <a:r>
              <a:rPr lang="en-US" altLang="ko-KR" sz="1200" dirty="0">
                <a:solidFill>
                  <a:schemeClr val="tx1"/>
                </a:solidFill>
                <a:cs typeface="Arial" pitchFamily="34" charset="0"/>
              </a:rPr>
              <a:t>. All the missing values are imputed with the median.</a:t>
            </a:r>
          </a:p>
          <a:p>
            <a:pPr marL="285750" indent="-285750">
              <a:lnSpc>
                <a:spcPct val="150000"/>
              </a:lnSpc>
              <a:buFont typeface="Arial" panose="020B0604020202020204" pitchFamily="34" charset="0"/>
              <a:buChar char="•"/>
            </a:pPr>
            <a:endParaRPr lang="en-US" altLang="ko-KR" sz="1200" dirty="0">
              <a:solidFill>
                <a:schemeClr val="tx1"/>
              </a:solidFill>
              <a:cs typeface="Arial" pitchFamily="34" charset="0"/>
            </a:endParaRPr>
          </a:p>
          <a:p>
            <a:pPr marL="285750" indent="-285750">
              <a:lnSpc>
                <a:spcPct val="150000"/>
              </a:lnSpc>
              <a:buFont typeface="Arial" panose="020B0604020202020204" pitchFamily="34" charset="0"/>
              <a:buChar char="•"/>
            </a:pPr>
            <a:endParaRPr lang="ko-KR" altLang="en-US" sz="1200" dirty="0">
              <a:solidFill>
                <a:schemeClr val="tx1"/>
              </a:solidFill>
              <a:cs typeface="Arial" pitchFamily="34" charset="0"/>
            </a:endParaRPr>
          </a:p>
        </p:txBody>
      </p:sp>
    </p:spTree>
    <p:extLst>
      <p:ext uri="{BB962C8B-B14F-4D97-AF65-F5344CB8AC3E}">
        <p14:creationId xmlns:p14="http://schemas.microsoft.com/office/powerpoint/2010/main" val="26381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67544" y="0"/>
            <a:ext cx="7886699" cy="699516"/>
          </a:xfrm>
        </p:spPr>
        <p:txBody>
          <a:bodyPr vert="horz" lIns="91440" tIns="45720" rIns="91440" bIns="45720" rtlCol="0" anchor="b">
            <a:normAutofit/>
          </a:bodyPr>
          <a:lstStyle/>
          <a:p>
            <a:pPr lvl="0"/>
            <a:r>
              <a:rPr lang="en-US" sz="2400" b="1" kern="1200" dirty="0">
                <a:solidFill>
                  <a:schemeClr val="tx1"/>
                </a:solidFill>
                <a:latin typeface="+mj-lt"/>
                <a:ea typeface="+mj-ea"/>
                <a:cs typeface="+mj-cs"/>
              </a:rPr>
              <a:t>Unsupervised Learning – Principal Component Analysis</a:t>
            </a:r>
          </a:p>
        </p:txBody>
      </p:sp>
      <p:sp>
        <p:nvSpPr>
          <p:cNvPr id="5" name="Content Placeholder 4"/>
          <p:cNvSpPr>
            <a:spLocks noGrp="1"/>
          </p:cNvSpPr>
          <p:nvPr>
            <p:ph idx="1"/>
          </p:nvPr>
        </p:nvSpPr>
        <p:spPr>
          <a:xfrm>
            <a:off x="593378" y="1484470"/>
            <a:ext cx="3382434" cy="1569956"/>
          </a:xfrm>
        </p:spPr>
        <p:txBody>
          <a:bodyPr vert="horz" lIns="91440" tIns="45720" rIns="91440" bIns="45720" rtlCol="0" anchor="t">
            <a:normAutofit/>
          </a:bodyPr>
          <a:lstStyle/>
          <a:p>
            <a:pPr>
              <a:lnSpc>
                <a:spcPct val="150000"/>
              </a:lnSpc>
            </a:pPr>
            <a:r>
              <a:rPr lang="en-US" sz="1200" dirty="0">
                <a:effectLst/>
                <a:ea typeface="Calibri" panose="020F0502020204030204" pitchFamily="34" charset="0"/>
                <a:cs typeface="Calibri" panose="020F0502020204030204" pitchFamily="34" charset="0"/>
              </a:rPr>
              <a:t>Our first attempt at running PCA shows that the first PC accounts for about 29.78% of the variation in the data set. The first two PCs account for over 43.18% of the variation and 5 PCs explain about the 66.29% of the variation.</a:t>
            </a:r>
            <a:r>
              <a:rPr lang="en-US" sz="1200" dirty="0">
                <a:effectLst/>
              </a:rPr>
              <a:t> </a:t>
            </a:r>
            <a:endParaRPr lang="en-US" altLang="ko-KR" sz="1200" kern="1200" dirty="0">
              <a:solidFill>
                <a:schemeClr val="tx1"/>
              </a:solidFill>
              <a:ea typeface="+mn-ea"/>
              <a:cs typeface="+mn-cs"/>
            </a:endParaRPr>
          </a:p>
        </p:txBody>
      </p:sp>
      <p:pic>
        <p:nvPicPr>
          <p:cNvPr id="9" name="Picture 8" descr="Text&#10;&#10;Description automatically generated">
            <a:extLst>
              <a:ext uri="{FF2B5EF4-FFF2-40B4-BE49-F238E27FC236}">
                <a16:creationId xmlns:a16="http://schemas.microsoft.com/office/drawing/2014/main" id="{207A46FC-6498-562C-F0DC-4F67EDCED81D}"/>
              </a:ext>
            </a:extLst>
          </p:cNvPr>
          <p:cNvPicPr>
            <a:picLocks noChangeAspect="1"/>
          </p:cNvPicPr>
          <p:nvPr/>
        </p:nvPicPr>
        <p:blipFill rotWithShape="1">
          <a:blip r:embed="rId3"/>
          <a:srcRect l="4744" t="50698" r="38462" b="27127"/>
          <a:stretch/>
        </p:blipFill>
        <p:spPr bwMode="auto">
          <a:xfrm>
            <a:off x="4191712" y="1563638"/>
            <a:ext cx="4917016" cy="1231289"/>
          </a:xfrm>
          <a:prstGeom prst="rect">
            <a:avLst/>
          </a:prstGeom>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8FBE61DA-E392-729A-DF59-185DD6E50FAB}"/>
              </a:ext>
            </a:extLst>
          </p:cNvPr>
          <p:cNvSpPr txBox="1"/>
          <p:nvPr/>
        </p:nvSpPr>
        <p:spPr>
          <a:xfrm>
            <a:off x="593378" y="3340180"/>
            <a:ext cx="3382434" cy="1448666"/>
          </a:xfrm>
          <a:prstGeom prst="rect">
            <a:avLst/>
          </a:prstGeom>
          <a:noFill/>
        </p:spPr>
        <p:txBody>
          <a:bodyPr wrap="square">
            <a:spAutoFit/>
          </a:bodyPr>
          <a:lstStyle/>
          <a:p>
            <a:pPr>
              <a:lnSpc>
                <a:spcPct val="150000"/>
              </a:lnSpc>
            </a:pPr>
            <a:r>
              <a:rPr lang="en-US" sz="1200" dirty="0">
                <a:effectLst/>
                <a:ea typeface="Calibri" panose="020F0502020204030204" pitchFamily="34" charset="0"/>
                <a:cs typeface="Calibri" panose="020F0502020204030204" pitchFamily="34" charset="0"/>
              </a:rPr>
              <a:t>We typically choose the number of PCs based on      the elbow of the plot. At that point we are not        explaining enough additional variation to warrant    </a:t>
            </a:r>
            <a:r>
              <a:rPr lang="en-US" sz="1200" dirty="0">
                <a:ea typeface="Calibri" panose="020F0502020204030204" pitchFamily="34" charset="0"/>
                <a:cs typeface="Calibri" panose="020F0502020204030204" pitchFamily="34" charset="0"/>
              </a:rPr>
              <a:t>i</a:t>
            </a:r>
            <a:r>
              <a:rPr lang="en-US" sz="1200" dirty="0">
                <a:effectLst/>
                <a:ea typeface="Calibri" panose="020F0502020204030204" pitchFamily="34" charset="0"/>
                <a:cs typeface="Calibri" panose="020F0502020204030204" pitchFamily="34" charset="0"/>
              </a:rPr>
              <a:t>ncluding another dimension. Hence, for now we    can ignore principal components greater than 3.</a:t>
            </a:r>
            <a:r>
              <a:rPr lang="en-US" sz="1200" dirty="0">
                <a:effectLst/>
              </a:rPr>
              <a:t> </a:t>
            </a:r>
            <a:endParaRPr lang="en-US" sz="1200" dirty="0"/>
          </a:p>
        </p:txBody>
      </p:sp>
      <p:pic>
        <p:nvPicPr>
          <p:cNvPr id="4" name="Picture 3">
            <a:extLst>
              <a:ext uri="{FF2B5EF4-FFF2-40B4-BE49-F238E27FC236}">
                <a16:creationId xmlns:a16="http://schemas.microsoft.com/office/drawing/2014/main" id="{1FA73F60-80B1-9262-0A80-50CED5205319}"/>
              </a:ext>
            </a:extLst>
          </p:cNvPr>
          <p:cNvPicPr>
            <a:picLocks noChangeAspect="1"/>
          </p:cNvPicPr>
          <p:nvPr/>
        </p:nvPicPr>
        <p:blipFill rotWithShape="1">
          <a:blip r:embed="rId4"/>
          <a:srcRect b="11443"/>
          <a:stretch/>
        </p:blipFill>
        <p:spPr>
          <a:xfrm>
            <a:off x="4107046" y="3083218"/>
            <a:ext cx="4917016" cy="1936804"/>
          </a:xfrm>
          <a:prstGeom prst="rect">
            <a:avLst/>
          </a:prstGeom>
        </p:spPr>
      </p:pic>
      <p:sp>
        <p:nvSpPr>
          <p:cNvPr id="8" name="TextBox 7">
            <a:extLst>
              <a:ext uri="{FF2B5EF4-FFF2-40B4-BE49-F238E27FC236}">
                <a16:creationId xmlns:a16="http://schemas.microsoft.com/office/drawing/2014/main" id="{5B71CE4A-A490-32EB-393D-F7FBB30B852A}"/>
              </a:ext>
            </a:extLst>
          </p:cNvPr>
          <p:cNvSpPr txBox="1"/>
          <p:nvPr/>
        </p:nvSpPr>
        <p:spPr>
          <a:xfrm>
            <a:off x="467544" y="853131"/>
            <a:ext cx="8424936" cy="430887"/>
          </a:xfrm>
          <a:prstGeom prst="rect">
            <a:avLst/>
          </a:prstGeom>
          <a:noFill/>
        </p:spPr>
        <p:txBody>
          <a:bodyPr wrap="square">
            <a:spAutoFit/>
          </a:bodyPr>
          <a:lstStyle/>
          <a:p>
            <a:r>
              <a:rPr lang="en-US" sz="1100" dirty="0">
                <a:effectLst/>
                <a:latin typeface="Calibri" panose="020F0502020204030204" pitchFamily="34" charset="0"/>
                <a:ea typeface="Calibri" panose="020F0502020204030204" pitchFamily="34" charset="0"/>
                <a:cs typeface="Calibri" panose="020F0502020204030204" pitchFamily="34" charset="0"/>
              </a:rPr>
              <a:t>Principal Component Analysis is a method of Dimensionality Reduction. Here we reduce a higher dimension to a lower one, retaining the variance of the original one</a:t>
            </a:r>
            <a:endParaRPr lang="en-US"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91350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5174</TotalTime>
  <Words>2633</Words>
  <Application>Microsoft Office PowerPoint</Application>
  <PresentationFormat>On-screen Show (16:9)</PresentationFormat>
  <Paragraphs>203</Paragraphs>
  <Slides>18</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Times New Roman</vt:lpstr>
      <vt:lpstr>Office Theme</vt:lpstr>
      <vt:lpstr>Custom Design</vt:lpstr>
      <vt:lpstr>PowerPoint Presentation</vt:lpstr>
      <vt:lpstr>Overview</vt:lpstr>
      <vt:lpstr>Overview of Lending club and the Business Problem</vt:lpstr>
      <vt:lpstr>Data Description</vt:lpstr>
      <vt:lpstr>Data Explanatory Analysis</vt:lpstr>
      <vt:lpstr>Data Explanatory Analysis</vt:lpstr>
      <vt:lpstr>Data Explanatory Analysis</vt:lpstr>
      <vt:lpstr>Data Preparation &amp; Processing</vt:lpstr>
      <vt:lpstr>Unsupervised Learning – Principal Component Analysis</vt:lpstr>
      <vt:lpstr>Unsupervised Learning – Clustering</vt:lpstr>
      <vt:lpstr>Final Model Development</vt:lpstr>
      <vt:lpstr>Logistic Regression</vt:lpstr>
      <vt:lpstr>Logistic Regression Output Contd..</vt:lpstr>
      <vt:lpstr>Model accuracy – Confusion matrix</vt:lpstr>
      <vt:lpstr>Single Classification Tree</vt:lpstr>
      <vt:lpstr>Random Forest</vt:lpstr>
      <vt:lpstr>Summary</vt:lpstr>
      <vt:lpstr>Future Work</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Sagar bathla</cp:lastModifiedBy>
  <cp:revision>221</cp:revision>
  <dcterms:created xsi:type="dcterms:W3CDTF">2014-04-01T16:27:38Z</dcterms:created>
  <dcterms:modified xsi:type="dcterms:W3CDTF">2022-07-13T13:01:36Z</dcterms:modified>
</cp:coreProperties>
</file>