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4" r:id="rId6"/>
    <p:sldId id="275" r:id="rId7"/>
    <p:sldId id="273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67E"/>
    <a:srgbClr val="F5ECF8"/>
    <a:srgbClr val="893BC3"/>
    <a:srgbClr val="B17ED8"/>
    <a:srgbClr val="D5B8EA"/>
    <a:srgbClr val="E1CCF0"/>
    <a:srgbClr val="E8D9F3"/>
    <a:srgbClr val="ECDF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7CE29-9599-4A17-9A76-B6E3AC6EB32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FBA5A-42E1-4B23-94DA-5B7FB1D6EF62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700" b="1" dirty="0"/>
            <a:t>Sampling</a:t>
          </a:r>
        </a:p>
      </dgm:t>
    </dgm:pt>
    <dgm:pt modelId="{6DB360B9-0096-43DF-B0F8-F54D6047B766}" type="parTrans" cxnId="{261F28B4-D40A-4B67-9BBD-51A2FD29A933}">
      <dgm:prSet/>
      <dgm:spPr/>
      <dgm:t>
        <a:bodyPr/>
        <a:lstStyle/>
        <a:p>
          <a:endParaRPr lang="en-US"/>
        </a:p>
      </dgm:t>
    </dgm:pt>
    <dgm:pt modelId="{BD5ACE66-3039-470E-BA9D-D4E4BF4DAD3C}" type="sibTrans" cxnId="{261F28B4-D40A-4B67-9BBD-51A2FD29A933}">
      <dgm:prSet/>
      <dgm:spPr/>
      <dgm:t>
        <a:bodyPr/>
        <a:lstStyle/>
        <a:p>
          <a:endParaRPr lang="en-US"/>
        </a:p>
      </dgm:t>
    </dgm:pt>
    <dgm:pt modelId="{1056EA70-F2B6-4FD6-B3F2-16C0D9D8F6D8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 anchor="t"/>
        <a:lstStyle/>
        <a:p>
          <a:pPr algn="l"/>
          <a:r>
            <a:rPr lang="en-US" sz="1400" b="1" dirty="0"/>
            <a:t>Linear Regression </a:t>
          </a:r>
          <a:endParaRPr lang="en-US" sz="1400" dirty="0"/>
        </a:p>
      </dgm:t>
    </dgm:pt>
    <dgm:pt modelId="{D2368DF2-A131-4F2D-9821-A77459C6EF8F}" type="parTrans" cxnId="{66F3B2A2-129C-4146-A766-0C8A42E1A5C7}">
      <dgm:prSet/>
      <dgm:spPr/>
      <dgm:t>
        <a:bodyPr/>
        <a:lstStyle/>
        <a:p>
          <a:endParaRPr lang="en-US"/>
        </a:p>
      </dgm:t>
    </dgm:pt>
    <dgm:pt modelId="{C29BDCF3-9607-4E93-9E62-EF2065DE0E82}" type="sibTrans" cxnId="{66F3B2A2-129C-4146-A766-0C8A42E1A5C7}">
      <dgm:prSet/>
      <dgm:spPr/>
      <dgm:t>
        <a:bodyPr/>
        <a:lstStyle/>
        <a:p>
          <a:endParaRPr lang="en-US"/>
        </a:p>
      </dgm:t>
    </dgm:pt>
    <dgm:pt modelId="{ACC31024-5ADE-414E-B95B-A068340BDA70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 anchor="t"/>
        <a:lstStyle/>
        <a:p>
          <a:pPr algn="l"/>
          <a:r>
            <a:rPr lang="en-US" sz="1200" b="1" dirty="0"/>
            <a:t>Model Accuracy check using MAE/RMSE</a:t>
          </a:r>
        </a:p>
        <a:p>
          <a:pPr algn="l"/>
          <a:r>
            <a:rPr lang="en-US" sz="1200" b="1" dirty="0"/>
            <a:t>Model reliability using R square</a:t>
          </a:r>
          <a:endParaRPr lang="en-US" sz="1200" dirty="0"/>
        </a:p>
      </dgm:t>
    </dgm:pt>
    <dgm:pt modelId="{9334DFA0-B1D9-4F65-9D91-DE95A955249A}" type="parTrans" cxnId="{5013DC10-CE44-4F79-AD39-FC318A27437A}">
      <dgm:prSet/>
      <dgm:spPr/>
      <dgm:t>
        <a:bodyPr/>
        <a:lstStyle/>
        <a:p>
          <a:endParaRPr lang="en-US"/>
        </a:p>
      </dgm:t>
    </dgm:pt>
    <dgm:pt modelId="{4CB22E48-775D-4ADE-A3B5-3AC81CE1D46D}" type="sibTrans" cxnId="{5013DC10-CE44-4F79-AD39-FC318A27437A}">
      <dgm:prSet/>
      <dgm:spPr/>
      <dgm:t>
        <a:bodyPr/>
        <a:lstStyle/>
        <a:p>
          <a:endParaRPr lang="en-US"/>
        </a:p>
      </dgm:t>
    </dgm:pt>
    <dgm:pt modelId="{FCEF4681-25CA-4E6E-B889-1CA8B43C330A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400" b="1" dirty="0"/>
            <a:t>Linear Regression using following steps</a:t>
          </a:r>
          <a:endParaRPr lang="en-US" sz="1100" b="1" dirty="0"/>
        </a:p>
      </dgm:t>
    </dgm:pt>
    <dgm:pt modelId="{33A98682-4CC9-4B04-AF79-3D0762FEB5BF}" type="parTrans" cxnId="{A6780A7F-1F05-454B-A41A-F61CAA03EBC7}">
      <dgm:prSet/>
      <dgm:spPr/>
      <dgm:t>
        <a:bodyPr/>
        <a:lstStyle/>
        <a:p>
          <a:endParaRPr lang="en-US"/>
        </a:p>
      </dgm:t>
    </dgm:pt>
    <dgm:pt modelId="{3CEB86F0-FE81-4163-BEEC-645D9C957127}" type="sibTrans" cxnId="{A6780A7F-1F05-454B-A41A-F61CAA03EBC7}">
      <dgm:prSet/>
      <dgm:spPr/>
      <dgm:t>
        <a:bodyPr/>
        <a:lstStyle/>
        <a:p>
          <a:endParaRPr lang="en-US"/>
        </a:p>
      </dgm:t>
    </dgm:pt>
    <dgm:pt modelId="{2F5A3C7A-177C-459E-AFE2-1ED054D44BB2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dirty="0"/>
            <a:t>Training (70%)</a:t>
          </a:r>
        </a:p>
      </dgm:t>
    </dgm:pt>
    <dgm:pt modelId="{E96AAE51-58EA-4ED9-83B8-B02BB5E3ED20}" type="parTrans" cxnId="{A9E01698-5B6E-4800-B58F-11C029216C22}">
      <dgm:prSet/>
      <dgm:spPr/>
      <dgm:t>
        <a:bodyPr/>
        <a:lstStyle/>
        <a:p>
          <a:endParaRPr lang="en-US"/>
        </a:p>
      </dgm:t>
    </dgm:pt>
    <dgm:pt modelId="{B183121E-963A-430F-9CE2-5E9073A331AD}" type="sibTrans" cxnId="{A9E01698-5B6E-4800-B58F-11C029216C22}">
      <dgm:prSet/>
      <dgm:spPr/>
      <dgm:t>
        <a:bodyPr/>
        <a:lstStyle/>
        <a:p>
          <a:endParaRPr lang="en-US"/>
        </a:p>
      </dgm:t>
    </dgm:pt>
    <dgm:pt modelId="{40AFDABE-540A-48CA-AFEA-33CDEA8EE007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dirty="0"/>
            <a:t>Hold-out (30%)</a:t>
          </a:r>
        </a:p>
      </dgm:t>
    </dgm:pt>
    <dgm:pt modelId="{A7BE0A1D-31B6-4088-8A8C-A58BD6D41C14}" type="parTrans" cxnId="{B96A0208-80FD-4096-8081-5A625A0E28FE}">
      <dgm:prSet/>
      <dgm:spPr/>
      <dgm:t>
        <a:bodyPr/>
        <a:lstStyle/>
        <a:p>
          <a:endParaRPr lang="en-US"/>
        </a:p>
      </dgm:t>
    </dgm:pt>
    <dgm:pt modelId="{5373BBDD-BD20-4B91-A2FD-10F065D86F4B}" type="sibTrans" cxnId="{B96A0208-80FD-4096-8081-5A625A0E28FE}">
      <dgm:prSet/>
      <dgm:spPr/>
      <dgm:t>
        <a:bodyPr/>
        <a:lstStyle/>
        <a:p>
          <a:endParaRPr lang="en-US"/>
        </a:p>
      </dgm:t>
    </dgm:pt>
    <dgm:pt modelId="{B5E3E3C3-83AE-4632-9A30-4B3A2A99C82C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Multi-collinearity Checks</a:t>
          </a:r>
          <a:endParaRPr lang="en-US" sz="1400" kern="1200" dirty="0"/>
        </a:p>
      </dgm:t>
    </dgm:pt>
    <dgm:pt modelId="{11E7E1DA-043B-4F42-8A2E-D1F854181038}" type="parTrans" cxnId="{2E4FB467-C227-44CB-B893-035A63C87FE1}">
      <dgm:prSet/>
      <dgm:spPr/>
      <dgm:t>
        <a:bodyPr/>
        <a:lstStyle/>
        <a:p>
          <a:endParaRPr lang="en-US"/>
        </a:p>
      </dgm:t>
    </dgm:pt>
    <dgm:pt modelId="{FF7F7BAE-599B-455B-9522-4FDEF5822635}" type="sibTrans" cxnId="{2E4FB467-C227-44CB-B893-035A63C87FE1}">
      <dgm:prSet/>
      <dgm:spPr/>
      <dgm:t>
        <a:bodyPr/>
        <a:lstStyle/>
        <a:p>
          <a:endParaRPr lang="en-US"/>
        </a:p>
      </dgm:t>
    </dgm:pt>
    <dgm:pt modelId="{63D8386A-5AB5-4ED3-8F44-ED4E8B13DC63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b="0" dirty="0"/>
            <a:t>All possible method</a:t>
          </a:r>
        </a:p>
      </dgm:t>
    </dgm:pt>
    <dgm:pt modelId="{8AAA70A3-7334-46BA-99D1-57CF52908858}" type="parTrans" cxnId="{F4E341C3-B80B-469A-8321-1FF58D82B823}">
      <dgm:prSet/>
      <dgm:spPr/>
      <dgm:t>
        <a:bodyPr/>
        <a:lstStyle/>
        <a:p>
          <a:endParaRPr lang="en-US"/>
        </a:p>
      </dgm:t>
    </dgm:pt>
    <dgm:pt modelId="{D65010EF-1418-4AD3-870D-A83D1AE2F7EB}" type="sibTrans" cxnId="{F4E341C3-B80B-469A-8321-1FF58D82B823}">
      <dgm:prSet/>
      <dgm:spPr/>
      <dgm:t>
        <a:bodyPr/>
        <a:lstStyle/>
        <a:p>
          <a:endParaRPr lang="en-US"/>
        </a:p>
      </dgm:t>
    </dgm:pt>
    <dgm:pt modelId="{586E71FE-5064-4A77-9301-93B5FE27C28F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b="0" dirty="0"/>
            <a:t>Forward Selection</a:t>
          </a:r>
        </a:p>
      </dgm:t>
    </dgm:pt>
    <dgm:pt modelId="{6634AA03-AD08-4C04-9E23-4F557187E488}" type="parTrans" cxnId="{49886E2E-26E6-4928-AE36-6FE9E40CA8C1}">
      <dgm:prSet/>
      <dgm:spPr/>
      <dgm:t>
        <a:bodyPr/>
        <a:lstStyle/>
        <a:p>
          <a:endParaRPr lang="en-US"/>
        </a:p>
      </dgm:t>
    </dgm:pt>
    <dgm:pt modelId="{7149269E-0405-4FB7-A298-40F9382DF820}" type="sibTrans" cxnId="{49886E2E-26E6-4928-AE36-6FE9E40CA8C1}">
      <dgm:prSet/>
      <dgm:spPr/>
      <dgm:t>
        <a:bodyPr/>
        <a:lstStyle/>
        <a:p>
          <a:endParaRPr lang="en-US"/>
        </a:p>
      </dgm:t>
    </dgm:pt>
    <dgm:pt modelId="{F0EACC34-2177-4AEB-B503-9B810AEE6A38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b="0" dirty="0"/>
            <a:t>Backward Selection</a:t>
          </a:r>
        </a:p>
      </dgm:t>
    </dgm:pt>
    <dgm:pt modelId="{89615345-B382-48A0-908F-3303B88E06CD}" type="parTrans" cxnId="{6EFAE49B-A304-4DB9-92BC-F20DB25F5751}">
      <dgm:prSet/>
      <dgm:spPr/>
      <dgm:t>
        <a:bodyPr/>
        <a:lstStyle/>
        <a:p>
          <a:endParaRPr lang="en-US"/>
        </a:p>
      </dgm:t>
    </dgm:pt>
    <dgm:pt modelId="{9F77FE62-EA3D-42DE-A892-92584453B866}" type="sibTrans" cxnId="{6EFAE49B-A304-4DB9-92BC-F20DB25F5751}">
      <dgm:prSet/>
      <dgm:spPr/>
      <dgm:t>
        <a:bodyPr/>
        <a:lstStyle/>
        <a:p>
          <a:endParaRPr lang="en-US"/>
        </a:p>
      </dgm:t>
    </dgm:pt>
    <dgm:pt modelId="{38EAB7DF-83D0-4787-8111-DB479A1DBD92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000" b="0" dirty="0"/>
            <a:t>Stepwise Selection</a:t>
          </a:r>
        </a:p>
      </dgm:t>
    </dgm:pt>
    <dgm:pt modelId="{3A0F6F96-EBBE-4AC2-92CB-5DADCCC69BF4}" type="parTrans" cxnId="{81D12B57-689B-4BCE-A7E3-20A27733BA53}">
      <dgm:prSet/>
      <dgm:spPr/>
      <dgm:t>
        <a:bodyPr/>
        <a:lstStyle/>
        <a:p>
          <a:endParaRPr lang="en-US"/>
        </a:p>
      </dgm:t>
    </dgm:pt>
    <dgm:pt modelId="{D5DB9B84-58B9-45C4-A1E3-618C9DB13002}" type="sibTrans" cxnId="{81D12B57-689B-4BCE-A7E3-20A27733BA53}">
      <dgm:prSet/>
      <dgm:spPr/>
      <dgm:t>
        <a:bodyPr/>
        <a:lstStyle/>
        <a:p>
          <a:endParaRPr lang="en-US"/>
        </a:p>
      </dgm:t>
    </dgm:pt>
    <dgm:pt modelId="{1134CC80-8E52-4D13-A447-EFB5846E1112}">
      <dgm:prSet phldrT="[Text]" custScaleY="270571" custT="1" custLinFactNeighborY="96524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VIF method</a:t>
          </a:r>
        </a:p>
      </dgm:t>
    </dgm:pt>
    <dgm:pt modelId="{5CAEF47C-ECA3-47C9-A65F-1B8D61D5B820}" type="parTrans" cxnId="{81326CCC-6A5E-4C26-AB69-06B484E0ED06}">
      <dgm:prSet/>
      <dgm:spPr/>
      <dgm:t>
        <a:bodyPr/>
        <a:lstStyle/>
        <a:p>
          <a:endParaRPr lang="en-US"/>
        </a:p>
      </dgm:t>
    </dgm:pt>
    <dgm:pt modelId="{BA0A0FAE-F9B4-4AE8-96F8-AEDA77B392DA}" type="sibTrans" cxnId="{81326CCC-6A5E-4C26-AB69-06B484E0ED06}">
      <dgm:prSet/>
      <dgm:spPr/>
      <dgm:t>
        <a:bodyPr/>
        <a:lstStyle/>
        <a:p>
          <a:endParaRPr lang="en-US"/>
        </a:p>
      </dgm:t>
    </dgm:pt>
    <dgm:pt modelId="{938EF360-142F-44B3-96F1-D91B6D2E46F5}">
      <dgm:prSet phldrT="[Text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Condition Index</a:t>
          </a:r>
        </a:p>
      </dgm:t>
    </dgm:pt>
    <dgm:pt modelId="{B9D7248A-9177-4C58-9102-032E498AB31B}" type="parTrans" cxnId="{1071C390-3815-45F6-9AC9-0FAF0D4D851B}">
      <dgm:prSet/>
      <dgm:spPr/>
      <dgm:t>
        <a:bodyPr/>
        <a:lstStyle/>
        <a:p>
          <a:endParaRPr lang="en-US"/>
        </a:p>
      </dgm:t>
    </dgm:pt>
    <dgm:pt modelId="{65565F8F-523A-44C1-BE6D-D89F6703EED0}" type="sibTrans" cxnId="{1071C390-3815-45F6-9AC9-0FAF0D4D851B}">
      <dgm:prSet/>
      <dgm:spPr/>
      <dgm:t>
        <a:bodyPr/>
        <a:lstStyle/>
        <a:p>
          <a:endParaRPr lang="en-US"/>
        </a:p>
      </dgm:t>
    </dgm:pt>
    <dgm:pt modelId="{7EACE06E-08B0-4E45-B416-F8EAAB5F80FC}" type="pres">
      <dgm:prSet presAssocID="{DB67CE29-9599-4A17-9A76-B6E3AC6EB325}" presName="Name0" presStyleCnt="0">
        <dgm:presLayoutVars>
          <dgm:dir/>
          <dgm:resizeHandles val="exact"/>
        </dgm:presLayoutVars>
      </dgm:prSet>
      <dgm:spPr/>
    </dgm:pt>
    <dgm:pt modelId="{E15DE36B-40FC-447A-AC59-A331573ACDE4}" type="pres">
      <dgm:prSet presAssocID="{6C0FBA5A-42E1-4B23-94DA-5B7FB1D6EF62}" presName="composite" presStyleCnt="0"/>
      <dgm:spPr/>
    </dgm:pt>
    <dgm:pt modelId="{9B715CD7-A52C-475D-83E4-81AF2B8A08EE}" type="pres">
      <dgm:prSet presAssocID="{6C0FBA5A-42E1-4B23-94DA-5B7FB1D6EF62}" presName="bgChev" presStyleLbl="node1" presStyleIdx="0" presStyleCnt="5"/>
      <dgm:spPr>
        <a:solidFill>
          <a:srgbClr val="F5ECF8"/>
        </a:solidFill>
        <a:ln>
          <a:solidFill>
            <a:srgbClr val="F5ECF8"/>
          </a:solidFill>
        </a:ln>
      </dgm:spPr>
    </dgm:pt>
    <dgm:pt modelId="{F68CEA3B-6305-410C-99B6-305AA973A999}" type="pres">
      <dgm:prSet presAssocID="{6C0FBA5A-42E1-4B23-94DA-5B7FB1D6EF62}" presName="txNode" presStyleLbl="fgAcc1" presStyleIdx="0" presStyleCnt="5" custScaleY="205901" custLinFactNeighborX="-1860" custLinFactNeighborY="78364">
        <dgm:presLayoutVars>
          <dgm:bulletEnabled val="1"/>
        </dgm:presLayoutVars>
      </dgm:prSet>
      <dgm:spPr/>
    </dgm:pt>
    <dgm:pt modelId="{21C61020-97F1-45B0-B816-4B29B55BA1F2}" type="pres">
      <dgm:prSet presAssocID="{BD5ACE66-3039-470E-BA9D-D4E4BF4DAD3C}" presName="compositeSpace" presStyleCnt="0"/>
      <dgm:spPr/>
    </dgm:pt>
    <dgm:pt modelId="{23530E1E-015F-4F8D-BF7F-F728A94FCA0D}" type="pres">
      <dgm:prSet presAssocID="{FCEF4681-25CA-4E6E-B889-1CA8B43C330A}" presName="composite" presStyleCnt="0"/>
      <dgm:spPr/>
    </dgm:pt>
    <dgm:pt modelId="{5C61C4DD-22FF-456B-8D07-5F32A62EDF59}" type="pres">
      <dgm:prSet presAssocID="{FCEF4681-25CA-4E6E-B889-1CA8B43C330A}" presName="bgChev" presStyleLbl="node1" presStyleIdx="1" presStyleCnt="5"/>
      <dgm:spPr>
        <a:solidFill>
          <a:srgbClr val="E8D9F3"/>
        </a:solidFill>
      </dgm:spPr>
    </dgm:pt>
    <dgm:pt modelId="{C98C4371-2464-4056-A1D7-97285886822F}" type="pres">
      <dgm:prSet presAssocID="{FCEF4681-25CA-4E6E-B889-1CA8B43C330A}" presName="txNode" presStyleLbl="fgAcc1" presStyleIdx="1" presStyleCnt="5" custScaleY="205901" custLinFactNeighborX="-1860" custLinFactNeighborY="78364">
        <dgm:presLayoutVars>
          <dgm:bulletEnabled val="1"/>
        </dgm:presLayoutVars>
      </dgm:prSet>
      <dgm:spPr/>
    </dgm:pt>
    <dgm:pt modelId="{3419763B-A7C5-4861-A218-8B2CDD3E3FFE}" type="pres">
      <dgm:prSet presAssocID="{3CEB86F0-FE81-4163-BEEC-645D9C957127}" presName="compositeSpace" presStyleCnt="0"/>
      <dgm:spPr/>
    </dgm:pt>
    <dgm:pt modelId="{27CC968C-BB1D-4942-8011-D93AD872257B}" type="pres">
      <dgm:prSet presAssocID="{B5E3E3C3-83AE-4632-9A30-4B3A2A99C82C}" presName="composite" presStyleCnt="0"/>
      <dgm:spPr/>
    </dgm:pt>
    <dgm:pt modelId="{6E287579-D0E6-4ACD-A7B2-74B8331B99CD}" type="pres">
      <dgm:prSet presAssocID="{B5E3E3C3-83AE-4632-9A30-4B3A2A99C82C}" presName="bgChev" presStyleLbl="node1" presStyleIdx="2" presStyleCnt="5"/>
      <dgm:spPr>
        <a:solidFill>
          <a:srgbClr val="D5B8EA"/>
        </a:solidFill>
      </dgm:spPr>
    </dgm:pt>
    <dgm:pt modelId="{22642372-86B3-403A-957B-A9C1A72EA4D1}" type="pres">
      <dgm:prSet presAssocID="{B5E3E3C3-83AE-4632-9A30-4B3A2A99C82C}" presName="txNode" presStyleLbl="fgAcc1" presStyleIdx="2" presStyleCnt="5" custScaleY="205901" custLinFactNeighborX="-1860" custLinFactNeighborY="78364">
        <dgm:presLayoutVars>
          <dgm:bulletEnabled val="1"/>
        </dgm:presLayoutVars>
      </dgm:prSet>
      <dgm:spPr/>
    </dgm:pt>
    <dgm:pt modelId="{B1C9703C-C332-4624-B8A8-7AE4B684D384}" type="pres">
      <dgm:prSet presAssocID="{FF7F7BAE-599B-455B-9522-4FDEF5822635}" presName="compositeSpace" presStyleCnt="0"/>
      <dgm:spPr/>
    </dgm:pt>
    <dgm:pt modelId="{EEEB1B06-60D6-40AF-B383-FAF393248D7D}" type="pres">
      <dgm:prSet presAssocID="{1056EA70-F2B6-4FD6-B3F2-16C0D9D8F6D8}" presName="composite" presStyleCnt="0"/>
      <dgm:spPr/>
    </dgm:pt>
    <dgm:pt modelId="{C39C4599-A6AB-43A7-8B41-20D72D3AFA8D}" type="pres">
      <dgm:prSet presAssocID="{1056EA70-F2B6-4FD6-B3F2-16C0D9D8F6D8}" presName="bgChev" presStyleLbl="node1" presStyleIdx="3" presStyleCnt="5"/>
      <dgm:spPr>
        <a:solidFill>
          <a:srgbClr val="B17ED8"/>
        </a:solidFill>
      </dgm:spPr>
    </dgm:pt>
    <dgm:pt modelId="{0BAFD51D-7168-4422-91D6-040275F1FAA9}" type="pres">
      <dgm:prSet presAssocID="{1056EA70-F2B6-4FD6-B3F2-16C0D9D8F6D8}" presName="txNode" presStyleLbl="fgAcc1" presStyleIdx="3" presStyleCnt="5" custScaleY="205901" custLinFactNeighborX="-1860" custLinFactNeighborY="78364">
        <dgm:presLayoutVars>
          <dgm:bulletEnabled val="1"/>
        </dgm:presLayoutVars>
      </dgm:prSet>
      <dgm:spPr/>
    </dgm:pt>
    <dgm:pt modelId="{539A3DD5-C13D-435A-A9BB-34E89563740A}" type="pres">
      <dgm:prSet presAssocID="{C29BDCF3-9607-4E93-9E62-EF2065DE0E82}" presName="compositeSpace" presStyleCnt="0"/>
      <dgm:spPr/>
    </dgm:pt>
    <dgm:pt modelId="{F484944E-C625-46ED-972D-883F40780128}" type="pres">
      <dgm:prSet presAssocID="{ACC31024-5ADE-414E-B95B-A068340BDA70}" presName="composite" presStyleCnt="0"/>
      <dgm:spPr/>
    </dgm:pt>
    <dgm:pt modelId="{7E9FF50D-D411-4EDF-AD66-886126048015}" type="pres">
      <dgm:prSet presAssocID="{ACC31024-5ADE-414E-B95B-A068340BDA70}" presName="bgChev" presStyleLbl="node1" presStyleIdx="4" presStyleCnt="5"/>
      <dgm:spPr>
        <a:solidFill>
          <a:srgbClr val="893BC3"/>
        </a:solidFill>
      </dgm:spPr>
    </dgm:pt>
    <dgm:pt modelId="{6B9C6C18-241D-463A-8778-DDCFFC8ECAD6}" type="pres">
      <dgm:prSet presAssocID="{ACC31024-5ADE-414E-B95B-A068340BDA70}" presName="txNode" presStyleLbl="fgAcc1" presStyleIdx="4" presStyleCnt="5" custScaleY="205901" custLinFactNeighborX="-1860" custLinFactNeighborY="78364">
        <dgm:presLayoutVars>
          <dgm:bulletEnabled val="1"/>
        </dgm:presLayoutVars>
      </dgm:prSet>
      <dgm:spPr/>
    </dgm:pt>
  </dgm:ptLst>
  <dgm:cxnLst>
    <dgm:cxn modelId="{F0804204-7A68-4459-A0DE-44A00B3C2704}" type="presOf" srcId="{938EF360-142F-44B3-96F1-D91B6D2E46F5}" destId="{22642372-86B3-403A-957B-A9C1A72EA4D1}" srcOrd="0" destOrd="2" presId="urn:microsoft.com/office/officeart/2005/8/layout/chevronAccent+Icon"/>
    <dgm:cxn modelId="{DE105907-C697-4303-9B1A-61582EF44146}" type="presOf" srcId="{38EAB7DF-83D0-4787-8111-DB479A1DBD92}" destId="{C98C4371-2464-4056-A1D7-97285886822F}" srcOrd="0" destOrd="4" presId="urn:microsoft.com/office/officeart/2005/8/layout/chevronAccent+Icon"/>
    <dgm:cxn modelId="{B96A0208-80FD-4096-8081-5A625A0E28FE}" srcId="{6C0FBA5A-42E1-4B23-94DA-5B7FB1D6EF62}" destId="{40AFDABE-540A-48CA-AFEA-33CDEA8EE007}" srcOrd="1" destOrd="0" parTransId="{A7BE0A1D-31B6-4088-8A8C-A58BD6D41C14}" sibTransId="{5373BBDD-BD20-4B91-A2FD-10F065D86F4B}"/>
    <dgm:cxn modelId="{5013DC10-CE44-4F79-AD39-FC318A27437A}" srcId="{DB67CE29-9599-4A17-9A76-B6E3AC6EB325}" destId="{ACC31024-5ADE-414E-B95B-A068340BDA70}" srcOrd="4" destOrd="0" parTransId="{9334DFA0-B1D9-4F65-9D91-DE95A955249A}" sibTransId="{4CB22E48-775D-4ADE-A3B5-3AC81CE1D46D}"/>
    <dgm:cxn modelId="{49886E2E-26E6-4928-AE36-6FE9E40CA8C1}" srcId="{FCEF4681-25CA-4E6E-B889-1CA8B43C330A}" destId="{586E71FE-5064-4A77-9301-93B5FE27C28F}" srcOrd="1" destOrd="0" parTransId="{6634AA03-AD08-4C04-9E23-4F557187E488}" sibTransId="{7149269E-0405-4FB7-A298-40F9382DF820}"/>
    <dgm:cxn modelId="{81BF2036-18B8-4EF9-A821-FACF5210C648}" type="presOf" srcId="{1056EA70-F2B6-4FD6-B3F2-16C0D9D8F6D8}" destId="{0BAFD51D-7168-4422-91D6-040275F1FAA9}" srcOrd="0" destOrd="0" presId="urn:microsoft.com/office/officeart/2005/8/layout/chevronAccent+Icon"/>
    <dgm:cxn modelId="{28BDDB3A-9E0C-4B03-9E8C-C1D6401C0C96}" type="presOf" srcId="{F0EACC34-2177-4AEB-B503-9B810AEE6A38}" destId="{C98C4371-2464-4056-A1D7-97285886822F}" srcOrd="0" destOrd="3" presId="urn:microsoft.com/office/officeart/2005/8/layout/chevronAccent+Icon"/>
    <dgm:cxn modelId="{B8EE0742-F313-4F97-B112-23CE46061E8B}" type="presOf" srcId="{FCEF4681-25CA-4E6E-B889-1CA8B43C330A}" destId="{C98C4371-2464-4056-A1D7-97285886822F}" srcOrd="0" destOrd="0" presId="urn:microsoft.com/office/officeart/2005/8/layout/chevronAccent+Icon"/>
    <dgm:cxn modelId="{00802767-2C83-45DA-B98D-F71FADD31731}" type="presOf" srcId="{DB67CE29-9599-4A17-9A76-B6E3AC6EB325}" destId="{7EACE06E-08B0-4E45-B416-F8EAAB5F80FC}" srcOrd="0" destOrd="0" presId="urn:microsoft.com/office/officeart/2005/8/layout/chevronAccent+Icon"/>
    <dgm:cxn modelId="{2E4FB467-C227-44CB-B893-035A63C87FE1}" srcId="{DB67CE29-9599-4A17-9A76-B6E3AC6EB325}" destId="{B5E3E3C3-83AE-4632-9A30-4B3A2A99C82C}" srcOrd="2" destOrd="0" parTransId="{11E7E1DA-043B-4F42-8A2E-D1F854181038}" sibTransId="{FF7F7BAE-599B-455B-9522-4FDEF5822635}"/>
    <dgm:cxn modelId="{81D12B57-689B-4BCE-A7E3-20A27733BA53}" srcId="{FCEF4681-25CA-4E6E-B889-1CA8B43C330A}" destId="{38EAB7DF-83D0-4787-8111-DB479A1DBD92}" srcOrd="3" destOrd="0" parTransId="{3A0F6F96-EBBE-4AC2-92CB-5DADCCC69BF4}" sibTransId="{D5DB9B84-58B9-45C4-A1E3-618C9DB13002}"/>
    <dgm:cxn modelId="{A6780A7F-1F05-454B-A41A-F61CAA03EBC7}" srcId="{DB67CE29-9599-4A17-9A76-B6E3AC6EB325}" destId="{FCEF4681-25CA-4E6E-B889-1CA8B43C330A}" srcOrd="1" destOrd="0" parTransId="{33A98682-4CC9-4B04-AF79-3D0762FEB5BF}" sibTransId="{3CEB86F0-FE81-4163-BEEC-645D9C957127}"/>
    <dgm:cxn modelId="{29FC8081-7940-42E1-A758-999367848DAB}" type="presOf" srcId="{40AFDABE-540A-48CA-AFEA-33CDEA8EE007}" destId="{F68CEA3B-6305-410C-99B6-305AA973A999}" srcOrd="0" destOrd="2" presId="urn:microsoft.com/office/officeart/2005/8/layout/chevronAccent+Icon"/>
    <dgm:cxn modelId="{C69A468C-F7D4-4FC1-83C6-965E9AB0A20F}" type="presOf" srcId="{63D8386A-5AB5-4ED3-8F44-ED4E8B13DC63}" destId="{C98C4371-2464-4056-A1D7-97285886822F}" srcOrd="0" destOrd="1" presId="urn:microsoft.com/office/officeart/2005/8/layout/chevronAccent+Icon"/>
    <dgm:cxn modelId="{1071C390-3815-45F6-9AC9-0FAF0D4D851B}" srcId="{B5E3E3C3-83AE-4632-9A30-4B3A2A99C82C}" destId="{938EF360-142F-44B3-96F1-D91B6D2E46F5}" srcOrd="1" destOrd="0" parTransId="{B9D7248A-9177-4C58-9102-032E498AB31B}" sibTransId="{65565F8F-523A-44C1-BE6D-D89F6703EED0}"/>
    <dgm:cxn modelId="{84E04C95-AF93-41A7-AD9A-89838AD355C1}" type="presOf" srcId="{6C0FBA5A-42E1-4B23-94DA-5B7FB1D6EF62}" destId="{F68CEA3B-6305-410C-99B6-305AA973A999}" srcOrd="0" destOrd="0" presId="urn:microsoft.com/office/officeart/2005/8/layout/chevronAccent+Icon"/>
    <dgm:cxn modelId="{A9E01698-5B6E-4800-B58F-11C029216C22}" srcId="{6C0FBA5A-42E1-4B23-94DA-5B7FB1D6EF62}" destId="{2F5A3C7A-177C-459E-AFE2-1ED054D44BB2}" srcOrd="0" destOrd="0" parTransId="{E96AAE51-58EA-4ED9-83B8-B02BB5E3ED20}" sibTransId="{B183121E-963A-430F-9CE2-5E9073A331AD}"/>
    <dgm:cxn modelId="{6EFAE49B-A304-4DB9-92BC-F20DB25F5751}" srcId="{FCEF4681-25CA-4E6E-B889-1CA8B43C330A}" destId="{F0EACC34-2177-4AEB-B503-9B810AEE6A38}" srcOrd="2" destOrd="0" parTransId="{89615345-B382-48A0-908F-3303B88E06CD}" sibTransId="{9F77FE62-EA3D-42DE-A892-92584453B866}"/>
    <dgm:cxn modelId="{66F3B2A2-129C-4146-A766-0C8A42E1A5C7}" srcId="{DB67CE29-9599-4A17-9A76-B6E3AC6EB325}" destId="{1056EA70-F2B6-4FD6-B3F2-16C0D9D8F6D8}" srcOrd="3" destOrd="0" parTransId="{D2368DF2-A131-4F2D-9821-A77459C6EF8F}" sibTransId="{C29BDCF3-9607-4E93-9E62-EF2065DE0E82}"/>
    <dgm:cxn modelId="{52EAE2B3-9427-41A7-B733-CC0125461CAA}" type="presOf" srcId="{2F5A3C7A-177C-459E-AFE2-1ED054D44BB2}" destId="{F68CEA3B-6305-410C-99B6-305AA973A999}" srcOrd="0" destOrd="1" presId="urn:microsoft.com/office/officeart/2005/8/layout/chevronAccent+Icon"/>
    <dgm:cxn modelId="{261F28B4-D40A-4B67-9BBD-51A2FD29A933}" srcId="{DB67CE29-9599-4A17-9A76-B6E3AC6EB325}" destId="{6C0FBA5A-42E1-4B23-94DA-5B7FB1D6EF62}" srcOrd="0" destOrd="0" parTransId="{6DB360B9-0096-43DF-B0F8-F54D6047B766}" sibTransId="{BD5ACE66-3039-470E-BA9D-D4E4BF4DAD3C}"/>
    <dgm:cxn modelId="{F8C058BC-0B55-4DC0-807B-6D1617DB535D}" type="presOf" srcId="{1134CC80-8E52-4D13-A447-EFB5846E1112}" destId="{22642372-86B3-403A-957B-A9C1A72EA4D1}" srcOrd="0" destOrd="1" presId="urn:microsoft.com/office/officeart/2005/8/layout/chevronAccent+Icon"/>
    <dgm:cxn modelId="{347711C2-BE3C-479A-960F-158B85A5BFAC}" type="presOf" srcId="{B5E3E3C3-83AE-4632-9A30-4B3A2A99C82C}" destId="{22642372-86B3-403A-957B-A9C1A72EA4D1}" srcOrd="0" destOrd="0" presId="urn:microsoft.com/office/officeart/2005/8/layout/chevronAccent+Icon"/>
    <dgm:cxn modelId="{F4E341C3-B80B-469A-8321-1FF58D82B823}" srcId="{FCEF4681-25CA-4E6E-B889-1CA8B43C330A}" destId="{63D8386A-5AB5-4ED3-8F44-ED4E8B13DC63}" srcOrd="0" destOrd="0" parTransId="{8AAA70A3-7334-46BA-99D1-57CF52908858}" sibTransId="{D65010EF-1418-4AD3-870D-A83D1AE2F7EB}"/>
    <dgm:cxn modelId="{FDDF3DC5-CDEF-4B90-95F7-19F11E54C4B3}" type="presOf" srcId="{586E71FE-5064-4A77-9301-93B5FE27C28F}" destId="{C98C4371-2464-4056-A1D7-97285886822F}" srcOrd="0" destOrd="2" presId="urn:microsoft.com/office/officeart/2005/8/layout/chevronAccent+Icon"/>
    <dgm:cxn modelId="{7D1842C7-88A1-4E30-835A-D4144CEB3A6F}" type="presOf" srcId="{ACC31024-5ADE-414E-B95B-A068340BDA70}" destId="{6B9C6C18-241D-463A-8778-DDCFFC8ECAD6}" srcOrd="0" destOrd="0" presId="urn:microsoft.com/office/officeart/2005/8/layout/chevronAccent+Icon"/>
    <dgm:cxn modelId="{81326CCC-6A5E-4C26-AB69-06B484E0ED06}" srcId="{B5E3E3C3-83AE-4632-9A30-4B3A2A99C82C}" destId="{1134CC80-8E52-4D13-A447-EFB5846E1112}" srcOrd="0" destOrd="0" parTransId="{5CAEF47C-ECA3-47C9-A65F-1B8D61D5B820}" sibTransId="{BA0A0FAE-F9B4-4AE8-96F8-AEDA77B392DA}"/>
    <dgm:cxn modelId="{DA09E2BC-DC90-4531-80A1-309012EFD4E9}" type="presParOf" srcId="{7EACE06E-08B0-4E45-B416-F8EAAB5F80FC}" destId="{E15DE36B-40FC-447A-AC59-A331573ACDE4}" srcOrd="0" destOrd="0" presId="urn:microsoft.com/office/officeart/2005/8/layout/chevronAccent+Icon"/>
    <dgm:cxn modelId="{A772B34F-5A15-4081-97B1-48347CB7CBCE}" type="presParOf" srcId="{E15DE36B-40FC-447A-AC59-A331573ACDE4}" destId="{9B715CD7-A52C-475D-83E4-81AF2B8A08EE}" srcOrd="0" destOrd="0" presId="urn:microsoft.com/office/officeart/2005/8/layout/chevronAccent+Icon"/>
    <dgm:cxn modelId="{0294D3B5-5FA3-4A6C-9FF4-DDC161AC64A1}" type="presParOf" srcId="{E15DE36B-40FC-447A-AC59-A331573ACDE4}" destId="{F68CEA3B-6305-410C-99B6-305AA973A999}" srcOrd="1" destOrd="0" presId="urn:microsoft.com/office/officeart/2005/8/layout/chevronAccent+Icon"/>
    <dgm:cxn modelId="{4192E610-FC7A-40B0-B35E-FF996C6DBFBC}" type="presParOf" srcId="{7EACE06E-08B0-4E45-B416-F8EAAB5F80FC}" destId="{21C61020-97F1-45B0-B816-4B29B55BA1F2}" srcOrd="1" destOrd="0" presId="urn:microsoft.com/office/officeart/2005/8/layout/chevronAccent+Icon"/>
    <dgm:cxn modelId="{2D72B11D-5865-44FA-B1BA-9C72DFAC23FD}" type="presParOf" srcId="{7EACE06E-08B0-4E45-B416-F8EAAB5F80FC}" destId="{23530E1E-015F-4F8D-BF7F-F728A94FCA0D}" srcOrd="2" destOrd="0" presId="urn:microsoft.com/office/officeart/2005/8/layout/chevronAccent+Icon"/>
    <dgm:cxn modelId="{2494B7FC-6225-42BD-9385-B56333063AE7}" type="presParOf" srcId="{23530E1E-015F-4F8D-BF7F-F728A94FCA0D}" destId="{5C61C4DD-22FF-456B-8D07-5F32A62EDF59}" srcOrd="0" destOrd="0" presId="urn:microsoft.com/office/officeart/2005/8/layout/chevronAccent+Icon"/>
    <dgm:cxn modelId="{25A67660-4766-4FF9-804A-59107E51761E}" type="presParOf" srcId="{23530E1E-015F-4F8D-BF7F-F728A94FCA0D}" destId="{C98C4371-2464-4056-A1D7-97285886822F}" srcOrd="1" destOrd="0" presId="urn:microsoft.com/office/officeart/2005/8/layout/chevronAccent+Icon"/>
    <dgm:cxn modelId="{F0F41BAB-1485-4FDC-96E9-89154C759CF9}" type="presParOf" srcId="{7EACE06E-08B0-4E45-B416-F8EAAB5F80FC}" destId="{3419763B-A7C5-4861-A218-8B2CDD3E3FFE}" srcOrd="3" destOrd="0" presId="urn:microsoft.com/office/officeart/2005/8/layout/chevronAccent+Icon"/>
    <dgm:cxn modelId="{18594EB7-B586-4316-A962-D2818BF76066}" type="presParOf" srcId="{7EACE06E-08B0-4E45-B416-F8EAAB5F80FC}" destId="{27CC968C-BB1D-4942-8011-D93AD872257B}" srcOrd="4" destOrd="0" presId="urn:microsoft.com/office/officeart/2005/8/layout/chevronAccent+Icon"/>
    <dgm:cxn modelId="{A772CFE8-EAA8-463F-BB18-F001F91AE5A1}" type="presParOf" srcId="{27CC968C-BB1D-4942-8011-D93AD872257B}" destId="{6E287579-D0E6-4ACD-A7B2-74B8331B99CD}" srcOrd="0" destOrd="0" presId="urn:microsoft.com/office/officeart/2005/8/layout/chevronAccent+Icon"/>
    <dgm:cxn modelId="{10FE862C-1D3B-4314-8D1D-6E66A06CAFCB}" type="presParOf" srcId="{27CC968C-BB1D-4942-8011-D93AD872257B}" destId="{22642372-86B3-403A-957B-A9C1A72EA4D1}" srcOrd="1" destOrd="0" presId="urn:microsoft.com/office/officeart/2005/8/layout/chevronAccent+Icon"/>
    <dgm:cxn modelId="{3AD9CC2B-00E4-4834-920C-CEA048E7B1E8}" type="presParOf" srcId="{7EACE06E-08B0-4E45-B416-F8EAAB5F80FC}" destId="{B1C9703C-C332-4624-B8A8-7AE4B684D384}" srcOrd="5" destOrd="0" presId="urn:microsoft.com/office/officeart/2005/8/layout/chevronAccent+Icon"/>
    <dgm:cxn modelId="{C682EF05-0762-4BF3-A292-BEFACE0FB057}" type="presParOf" srcId="{7EACE06E-08B0-4E45-B416-F8EAAB5F80FC}" destId="{EEEB1B06-60D6-40AF-B383-FAF393248D7D}" srcOrd="6" destOrd="0" presId="urn:microsoft.com/office/officeart/2005/8/layout/chevronAccent+Icon"/>
    <dgm:cxn modelId="{0204307B-01F0-43EB-A517-303375FB79E6}" type="presParOf" srcId="{EEEB1B06-60D6-40AF-B383-FAF393248D7D}" destId="{C39C4599-A6AB-43A7-8B41-20D72D3AFA8D}" srcOrd="0" destOrd="0" presId="urn:microsoft.com/office/officeart/2005/8/layout/chevronAccent+Icon"/>
    <dgm:cxn modelId="{0F7F5AFC-0175-450E-9D79-34B8569C1187}" type="presParOf" srcId="{EEEB1B06-60D6-40AF-B383-FAF393248D7D}" destId="{0BAFD51D-7168-4422-91D6-040275F1FAA9}" srcOrd="1" destOrd="0" presId="urn:microsoft.com/office/officeart/2005/8/layout/chevronAccent+Icon"/>
    <dgm:cxn modelId="{6B1CCBD8-C696-4A74-9D61-B68520023FD5}" type="presParOf" srcId="{7EACE06E-08B0-4E45-B416-F8EAAB5F80FC}" destId="{539A3DD5-C13D-435A-A9BB-34E89563740A}" srcOrd="7" destOrd="0" presId="urn:microsoft.com/office/officeart/2005/8/layout/chevronAccent+Icon"/>
    <dgm:cxn modelId="{38FE85D7-9B03-4C30-BA9A-EBCD1423C036}" type="presParOf" srcId="{7EACE06E-08B0-4E45-B416-F8EAAB5F80FC}" destId="{F484944E-C625-46ED-972D-883F40780128}" srcOrd="8" destOrd="0" presId="urn:microsoft.com/office/officeart/2005/8/layout/chevronAccent+Icon"/>
    <dgm:cxn modelId="{D63DD271-A27F-4D8F-B058-6AE4ECC6F2AA}" type="presParOf" srcId="{F484944E-C625-46ED-972D-883F40780128}" destId="{7E9FF50D-D411-4EDF-AD66-886126048015}" srcOrd="0" destOrd="0" presId="urn:microsoft.com/office/officeart/2005/8/layout/chevronAccent+Icon"/>
    <dgm:cxn modelId="{32B952E3-69F4-4853-9716-D5ACF3F6EE9B}" type="presParOf" srcId="{F484944E-C625-46ED-972D-883F40780128}" destId="{6B9C6C18-241D-463A-8778-DDCFFC8ECAD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15CD7-A52C-475D-83E4-81AF2B8A08EE}">
      <dsp:nvSpPr>
        <dsp:cNvPr id="0" name=""/>
        <dsp:cNvSpPr/>
      </dsp:nvSpPr>
      <dsp:spPr>
        <a:xfrm>
          <a:off x="1625" y="1245488"/>
          <a:ext cx="1819470" cy="702315"/>
        </a:xfrm>
        <a:prstGeom prst="chevron">
          <a:avLst>
            <a:gd name="adj" fmla="val 40000"/>
          </a:avLst>
        </a:prstGeom>
        <a:solidFill>
          <a:srgbClr val="F5ECF8"/>
        </a:solidFill>
        <a:ln w="12700" cap="flat" cmpd="sng" algn="ctr">
          <a:solidFill>
            <a:srgbClr val="F5EC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CEA3B-6305-410C-99B6-305AA973A999}">
      <dsp:nvSpPr>
        <dsp:cNvPr id="0" name=""/>
        <dsp:cNvSpPr/>
      </dsp:nvSpPr>
      <dsp:spPr>
        <a:xfrm>
          <a:off x="458239" y="1599550"/>
          <a:ext cx="1536441" cy="144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Sampling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Training (70%)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Hold-out (30%)</a:t>
          </a:r>
        </a:p>
      </dsp:txBody>
      <dsp:txXfrm>
        <a:off x="500593" y="1641904"/>
        <a:ext cx="1451733" cy="1361366"/>
      </dsp:txXfrm>
    </dsp:sp>
    <dsp:sp modelId="{5C61C4DD-22FF-456B-8D07-5F32A62EDF59}">
      <dsp:nvSpPr>
        <dsp:cNvPr id="0" name=""/>
        <dsp:cNvSpPr/>
      </dsp:nvSpPr>
      <dsp:spPr>
        <a:xfrm>
          <a:off x="2079865" y="1245488"/>
          <a:ext cx="1819470" cy="702315"/>
        </a:xfrm>
        <a:prstGeom prst="chevron">
          <a:avLst>
            <a:gd name="adj" fmla="val 40000"/>
          </a:avLst>
        </a:prstGeom>
        <a:solidFill>
          <a:srgbClr val="E8D9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C4371-2464-4056-A1D7-97285886822F}">
      <dsp:nvSpPr>
        <dsp:cNvPr id="0" name=""/>
        <dsp:cNvSpPr/>
      </dsp:nvSpPr>
      <dsp:spPr>
        <a:xfrm>
          <a:off x="2536479" y="1599550"/>
          <a:ext cx="1536441" cy="144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Linear Regression using following steps</a:t>
          </a:r>
          <a:endParaRPr lang="en-US" sz="11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All possible method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Forward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Backward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Stepwise Selection</a:t>
          </a:r>
        </a:p>
      </dsp:txBody>
      <dsp:txXfrm>
        <a:off x="2578833" y="1641904"/>
        <a:ext cx="1451733" cy="1361366"/>
      </dsp:txXfrm>
    </dsp:sp>
    <dsp:sp modelId="{6E287579-D0E6-4ACD-A7B2-74B8331B99CD}">
      <dsp:nvSpPr>
        <dsp:cNvPr id="0" name=""/>
        <dsp:cNvSpPr/>
      </dsp:nvSpPr>
      <dsp:spPr>
        <a:xfrm>
          <a:off x="4158104" y="1245488"/>
          <a:ext cx="1819470" cy="702315"/>
        </a:xfrm>
        <a:prstGeom prst="chevron">
          <a:avLst>
            <a:gd name="adj" fmla="val 40000"/>
          </a:avLst>
        </a:prstGeom>
        <a:solidFill>
          <a:srgbClr val="D5B8E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2372-86B3-403A-957B-A9C1A72EA4D1}">
      <dsp:nvSpPr>
        <dsp:cNvPr id="0" name=""/>
        <dsp:cNvSpPr/>
      </dsp:nvSpPr>
      <dsp:spPr>
        <a:xfrm>
          <a:off x="4614719" y="1599550"/>
          <a:ext cx="1536441" cy="144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Multi-collinearity Checks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VIF method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Condition Index</a:t>
          </a:r>
        </a:p>
      </dsp:txBody>
      <dsp:txXfrm>
        <a:off x="4657073" y="1641904"/>
        <a:ext cx="1451733" cy="1361366"/>
      </dsp:txXfrm>
    </dsp:sp>
    <dsp:sp modelId="{C39C4599-A6AB-43A7-8B41-20D72D3AFA8D}">
      <dsp:nvSpPr>
        <dsp:cNvPr id="0" name=""/>
        <dsp:cNvSpPr/>
      </dsp:nvSpPr>
      <dsp:spPr>
        <a:xfrm>
          <a:off x="6236344" y="1245488"/>
          <a:ext cx="1819470" cy="702315"/>
        </a:xfrm>
        <a:prstGeom prst="chevron">
          <a:avLst>
            <a:gd name="adj" fmla="val 40000"/>
          </a:avLst>
        </a:prstGeom>
        <a:solidFill>
          <a:srgbClr val="B17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FD51D-7168-4422-91D6-040275F1FAA9}">
      <dsp:nvSpPr>
        <dsp:cNvPr id="0" name=""/>
        <dsp:cNvSpPr/>
      </dsp:nvSpPr>
      <dsp:spPr>
        <a:xfrm>
          <a:off x="6692959" y="1599550"/>
          <a:ext cx="1536441" cy="144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Linear Regression </a:t>
          </a:r>
          <a:endParaRPr lang="en-US" sz="1400" kern="1200" dirty="0"/>
        </a:p>
      </dsp:txBody>
      <dsp:txXfrm>
        <a:off x="6735313" y="1641904"/>
        <a:ext cx="1451733" cy="1361366"/>
      </dsp:txXfrm>
    </dsp:sp>
    <dsp:sp modelId="{7E9FF50D-D411-4EDF-AD66-886126048015}">
      <dsp:nvSpPr>
        <dsp:cNvPr id="0" name=""/>
        <dsp:cNvSpPr/>
      </dsp:nvSpPr>
      <dsp:spPr>
        <a:xfrm>
          <a:off x="8314584" y="1245488"/>
          <a:ext cx="1819470" cy="702315"/>
        </a:xfrm>
        <a:prstGeom prst="chevron">
          <a:avLst>
            <a:gd name="adj" fmla="val 40000"/>
          </a:avLst>
        </a:prstGeom>
        <a:solidFill>
          <a:srgbClr val="893B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6C18-241D-463A-8778-DDCFFC8ECAD6}">
      <dsp:nvSpPr>
        <dsp:cNvPr id="0" name=""/>
        <dsp:cNvSpPr/>
      </dsp:nvSpPr>
      <dsp:spPr>
        <a:xfrm>
          <a:off x="8771198" y="1599550"/>
          <a:ext cx="1536441" cy="144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Accuracy check using MAE/RMSE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reliability using R square</a:t>
          </a:r>
          <a:endParaRPr lang="en-US" sz="1200" kern="1200" dirty="0"/>
        </a:p>
      </dsp:txBody>
      <dsp:txXfrm>
        <a:off x="8813552" y="1641904"/>
        <a:ext cx="1451733" cy="1361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ECBB-3ED8-424F-B3E6-A58B2E64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E765-0BA7-40D0-813A-C8357FB2E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1A45-EB3A-4ADF-8A64-C3EF3644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035D-BAC8-4809-8177-BE5BCF66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B11C-CEF8-4C78-B798-F2BCF7F9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AE89-601C-42B9-9BCF-F079CF77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A872D-A6EE-450A-8F0D-A7E99B21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4DD6-C091-4D01-ABDB-3E1EC6E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1E98-995D-4303-9EDD-AAC65A2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2D99-8739-4A16-B070-26F051A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09528-AA66-42FF-89BF-D1E277FB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1A758-E182-4562-B9B8-CE7A61C3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DB04-E71F-4ECF-8966-93EF16C2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994A-C568-4A1B-8E12-250627FD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A5E0-9946-43C9-8D95-D771BFC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C7E3-9D13-497C-A34C-463C2B90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65EB-8FBD-4C6B-A60B-A96220ED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DA90-E398-422A-B2BC-BD3E33FE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B94B-0044-48ED-B5AF-9A7DF0B8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9B6F-0EC2-40E0-84DC-C885B0EE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53A-5497-4D22-9572-B6401E29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DC47D-5C16-4148-8D44-1E20F91F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571D-9FA2-4555-B89E-A62269B5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C447-65B4-44E4-B4D6-6E23BEC3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F1A5-1ABB-4783-A77D-735E1F0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C748-FD35-45F7-BD30-537C337F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7CE9-F650-4E93-A5DE-9CD9D21DE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0978-E0FA-47D5-AB1F-C008FF09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761D-5881-4073-B2DF-6A1BCEA0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C03C-B3E3-4676-BD36-FD0EC8DA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F6ED2-BA6F-473D-8E0B-A105B8CF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DBB3-33D6-48BF-80E6-9D6EAA37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48E6-4CEE-420B-888D-43303882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0A60C-1C50-425C-8C5A-2B0842A7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E18E-DA32-4A1A-A680-68F0F91F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65FF2-22ED-4CC1-8C55-EDAD28B9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4CDA-F941-49D8-A192-9A9C0880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1EAC2-2F54-4C03-9349-EBA26F3A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C4B9-8E58-46BD-B6B2-AD00AFE5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B50A-008D-4CA2-904D-97D60FCB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538F0-0060-4C4B-884F-DB3F44D1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C36E-F7EA-4497-8FB2-A6EEDA83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D0A7B-5918-4E39-989C-ABA2AEE7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82097-BA39-4DCA-8FC4-B23C5215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3F46E-DBDC-44A5-9B71-92AC78F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3B3A-3FBA-48C4-900B-9E1AA4E1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54F0-05AF-4E89-8E06-7EF4A71C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E4B2-D6B0-470F-B333-A29DAC61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898E-AE06-4F16-897F-FCD2BF63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FE6B3-FF5E-4178-88FF-BDF73BC9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45E8-0F0A-4680-BB3C-0F6C45E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7C5B-A300-44CC-A6BB-F006FD17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75AE-9C5D-4101-9F9C-E0529306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B713-19D3-4041-98FE-875E3690D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1C523-53EB-444E-918B-CFA45264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4A8D-D680-4328-8C8E-986E9507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94EC-A47E-458E-8875-B950A7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D0150-423D-4F0A-81F6-18BDB0BD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59A40-C4DD-4D48-8AFA-7BF2660A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739E-75CA-417F-AF89-9BE57B69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87E-EA92-4BFA-B611-3394D6A6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643E-20B5-45F9-8154-4D19C6F170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678B-561E-45D8-AAA6-1F531596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6F35-CF69-4DC6-9528-FFBF3C442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D9BD-A1FB-4CC9-AFED-D9B1A1AF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2F446-2E74-4496-849B-D72056D69259}"/>
              </a:ext>
            </a:extLst>
          </p:cNvPr>
          <p:cNvSpPr/>
          <p:nvPr/>
        </p:nvSpPr>
        <p:spPr>
          <a:xfrm>
            <a:off x="812800" y="736600"/>
            <a:ext cx="10515600" cy="508846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ECDFF5"/>
              </a:gs>
            </a:gsLst>
            <a:lin ang="5400000" scaled="1"/>
          </a:gra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CCC8-B753-46F6-8CB4-D130FEDA7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Match Making Model</a:t>
            </a:r>
            <a:br>
              <a:rPr lang="en-US" sz="3600" dirty="0"/>
            </a:br>
            <a:r>
              <a:rPr lang="en-US" sz="2400" dirty="0"/>
              <a:t>PIZZAZ.COM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BFE83-1346-4250-9868-139B2FCA8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70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Rashmi Kalra</a:t>
            </a:r>
          </a:p>
          <a:p>
            <a:r>
              <a:rPr lang="en-US" sz="1600" dirty="0">
                <a:solidFill>
                  <a:srgbClr val="7030A0"/>
                </a:solidFill>
              </a:rPr>
              <a:t>Exam 2 – STA 512</a:t>
            </a:r>
          </a:p>
        </p:txBody>
      </p:sp>
      <p:pic>
        <p:nvPicPr>
          <p:cNvPr id="1026" name="Picture 2" descr="West Chester University logo">
            <a:extLst>
              <a:ext uri="{FF2B5EF4-FFF2-40B4-BE49-F238E27FC236}">
                <a16:creationId xmlns:a16="http://schemas.microsoft.com/office/drawing/2014/main" id="{A04EF1A9-6EE7-483A-98E2-8700C940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1" y="4613996"/>
            <a:ext cx="2438400" cy="121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CCE42-1F67-4E65-B5EE-6E7E22C90FB1}"/>
              </a:ext>
            </a:extLst>
          </p:cNvPr>
          <p:cNvSpPr txBox="1"/>
          <p:nvPr/>
        </p:nvSpPr>
        <p:spPr>
          <a:xfrm>
            <a:off x="346229" y="221939"/>
            <a:ext cx="991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EE0D69-81EC-4E1D-8F2B-67D6C5C9FF78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1A25F-32D3-4F51-B795-C0EE2491F211}"/>
              </a:ext>
            </a:extLst>
          </p:cNvPr>
          <p:cNvSpPr txBox="1"/>
          <p:nvPr/>
        </p:nvSpPr>
        <p:spPr>
          <a:xfrm>
            <a:off x="1026185" y="1245839"/>
            <a:ext cx="400101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Understanding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 Correlation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Development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Performance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Findings</a:t>
            </a:r>
          </a:p>
        </p:txBody>
      </p:sp>
    </p:spTree>
    <p:extLst>
      <p:ext uri="{BB962C8B-B14F-4D97-AF65-F5344CB8AC3E}">
        <p14:creationId xmlns:p14="http://schemas.microsoft.com/office/powerpoint/2010/main" val="24783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B91E36-1A0A-435C-AECB-975E50178EB1}"/>
              </a:ext>
            </a:extLst>
          </p:cNvPr>
          <p:cNvSpPr/>
          <p:nvPr/>
        </p:nvSpPr>
        <p:spPr>
          <a:xfrm>
            <a:off x="330323" y="1314452"/>
            <a:ext cx="11531354" cy="4548609"/>
          </a:xfrm>
          <a:prstGeom prst="roundRect">
            <a:avLst>
              <a:gd name="adj" fmla="val 6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CCE42-1F67-4E65-B5EE-6E7E22C90FB1}"/>
              </a:ext>
            </a:extLst>
          </p:cNvPr>
          <p:cNvSpPr txBox="1"/>
          <p:nvPr/>
        </p:nvSpPr>
        <p:spPr>
          <a:xfrm>
            <a:off x="346229" y="226964"/>
            <a:ext cx="208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EE0D69-81EC-4E1D-8F2B-67D6C5C9FF78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0EF066-E8B8-4857-99CA-599397F86FEE}"/>
              </a:ext>
            </a:extLst>
          </p:cNvPr>
          <p:cNvSpPr/>
          <p:nvPr/>
        </p:nvSpPr>
        <p:spPr>
          <a:xfrm>
            <a:off x="519112" y="1749401"/>
            <a:ext cx="111537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PIZZAZ.com wants to break into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online dating industry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that uses the power of statistics to optimally match couples which will help business to maximize matches and improve customer experience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The company wants to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build a statistical model to predict the daters opinion of the person they are dating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based on the other factors- attractiveness, sincerity, intelligence, fun, ambitiousness, and shared interests of their partner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The model will be used by PIZZAZ.com to show people who closely match with each and would predict the likelihood of dater liking the other 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The other things to look at: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Accuracy of model predicted Like rating to the actual Ratings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If Age or Race are important underlying factors for the final rating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Situations where like ratings are suspiciously high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63E1C-4607-4B50-AAD6-B5FE12CE5D4C}"/>
              </a:ext>
            </a:extLst>
          </p:cNvPr>
          <p:cNvSpPr/>
          <p:nvPr/>
        </p:nvSpPr>
        <p:spPr>
          <a:xfrm>
            <a:off x="1478911" y="1102043"/>
            <a:ext cx="225183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Problem Statement</a:t>
            </a:r>
            <a:endParaRPr lang="en-US" sz="2000" dirty="0"/>
          </a:p>
        </p:txBody>
      </p:sp>
      <p:pic>
        <p:nvPicPr>
          <p:cNvPr id="5126" name="Picture 6" descr="Goal Icon Free Vector Art - (3,359 Free Downloads)">
            <a:extLst>
              <a:ext uri="{FF2B5EF4-FFF2-40B4-BE49-F238E27FC236}">
                <a16:creationId xmlns:a16="http://schemas.microsoft.com/office/drawing/2014/main" id="{5C56CBC0-9B3A-4BD5-8625-F2830771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9" y="879502"/>
            <a:ext cx="869899" cy="8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6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EE0D69-81EC-4E1D-8F2B-67D6C5C9FF78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34B98-0C0F-4867-80FD-0006B2969170}"/>
              </a:ext>
            </a:extLst>
          </p:cNvPr>
          <p:cNvSpPr/>
          <p:nvPr/>
        </p:nvSpPr>
        <p:spPr>
          <a:xfrm>
            <a:off x="2147761" y="960468"/>
            <a:ext cx="9604629" cy="1017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To achieve the target, a speed dating event was conducted where 276 couples were randomly paired up with one another for a short speed date and the results were recorded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below data was captured separately for males and females and recorded in different variables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FE052-9B92-4CCF-B350-0D4C7BB59E5F}"/>
              </a:ext>
            </a:extLst>
          </p:cNvPr>
          <p:cNvSpPr txBox="1"/>
          <p:nvPr/>
        </p:nvSpPr>
        <p:spPr>
          <a:xfrm>
            <a:off x="346229" y="226964"/>
            <a:ext cx="304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Data Understanding</a:t>
            </a:r>
          </a:p>
        </p:txBody>
      </p:sp>
      <p:pic>
        <p:nvPicPr>
          <p:cNvPr id="4098" name="Picture 2" descr="Your Date Package Will Be Ready For Pickup On Tuesday, - Icon Dinner  Clipart - Full Size Clipart (#4244191) - PinClipart">
            <a:extLst>
              <a:ext uri="{FF2B5EF4-FFF2-40B4-BE49-F238E27FC236}">
                <a16:creationId xmlns:a16="http://schemas.microsoft.com/office/drawing/2014/main" id="{0348A9B6-B35A-447B-A25E-97DC4FEA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5" y="1315415"/>
            <a:ext cx="1414151" cy="10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Timer icon Royalty Free Vector Image - VectorStock">
            <a:extLst>
              <a:ext uri="{FF2B5EF4-FFF2-40B4-BE49-F238E27FC236}">
                <a16:creationId xmlns:a16="http://schemas.microsoft.com/office/drawing/2014/main" id="{E94C3DE8-AD50-4C79-8647-68021C797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0" t="10485" r="12950" b="17084"/>
          <a:stretch/>
        </p:blipFill>
        <p:spPr bwMode="auto">
          <a:xfrm>
            <a:off x="964435" y="862048"/>
            <a:ext cx="438149" cy="4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lightboxImage" descr="http://chance.amstat.org/files/2014/04/dating_table1_lg.png">
            <a:extLst>
              <a:ext uri="{FF2B5EF4-FFF2-40B4-BE49-F238E27FC236}">
                <a16:creationId xmlns:a16="http://schemas.microsoft.com/office/drawing/2014/main" id="{060504C9-FCA6-417E-951C-FCD12899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494979"/>
            <a:ext cx="6038151" cy="356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F94807-48D7-447E-80B9-2E943AB43A35}"/>
              </a:ext>
            </a:extLst>
          </p:cNvPr>
          <p:cNvSpPr/>
          <p:nvPr/>
        </p:nvSpPr>
        <p:spPr>
          <a:xfrm>
            <a:off x="8201025" y="3067066"/>
            <a:ext cx="938212" cy="36193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42F3B5-C0DA-44C8-B539-C6410F3844A6}"/>
              </a:ext>
            </a:extLst>
          </p:cNvPr>
          <p:cNvSpPr/>
          <p:nvPr/>
        </p:nvSpPr>
        <p:spPr>
          <a:xfrm>
            <a:off x="8449690" y="5012722"/>
            <a:ext cx="807352" cy="36193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BB6C9B-1A9A-4E60-BD8E-B08A3ABC6446}"/>
              </a:ext>
            </a:extLst>
          </p:cNvPr>
          <p:cNvSpPr/>
          <p:nvPr/>
        </p:nvSpPr>
        <p:spPr>
          <a:xfrm>
            <a:off x="9257042" y="3063367"/>
            <a:ext cx="16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Variable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744E48-06CE-440C-A333-FEB4FE83A090}"/>
              </a:ext>
            </a:extLst>
          </p:cNvPr>
          <p:cNvSpPr/>
          <p:nvPr/>
        </p:nvSpPr>
        <p:spPr>
          <a:xfrm>
            <a:off x="9257042" y="5012722"/>
            <a:ext cx="233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Independent Variables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39CC5A-1704-4922-A260-51DBF5297F5D}"/>
              </a:ext>
            </a:extLst>
          </p:cNvPr>
          <p:cNvSpPr/>
          <p:nvPr/>
        </p:nvSpPr>
        <p:spPr>
          <a:xfrm>
            <a:off x="2147761" y="4305326"/>
            <a:ext cx="6302171" cy="1833577"/>
          </a:xfrm>
          <a:prstGeom prst="roundRect">
            <a:avLst>
              <a:gd name="adj" fmla="val 3161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EE0D69-81EC-4E1D-8F2B-67D6C5C9FF78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39D399-EA99-4203-9D0B-3823C514C2BE}"/>
              </a:ext>
            </a:extLst>
          </p:cNvPr>
          <p:cNvGrpSpPr/>
          <p:nvPr/>
        </p:nvGrpSpPr>
        <p:grpSpPr>
          <a:xfrm>
            <a:off x="2184184" y="2110944"/>
            <a:ext cx="6902666" cy="3650125"/>
            <a:chOff x="1552575" y="1276350"/>
            <a:chExt cx="6019800" cy="32045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3A8D3AC-401B-438F-84ED-C799D7EC384A}"/>
                </a:ext>
              </a:extLst>
            </p:cNvPr>
            <p:cNvPicPr/>
            <p:nvPr/>
          </p:nvPicPr>
          <p:blipFill rotWithShape="1">
            <a:blip r:embed="rId3"/>
            <a:srcRect l="30877" t="27173" r="27354" b="49651"/>
            <a:stretch/>
          </p:blipFill>
          <p:spPr bwMode="auto">
            <a:xfrm>
              <a:off x="1552575" y="2110197"/>
              <a:ext cx="6019800" cy="237066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D0D59E-7BD7-4999-98E7-BAE9D7DB0058}"/>
                </a:ext>
              </a:extLst>
            </p:cNvPr>
            <p:cNvGrpSpPr/>
            <p:nvPr/>
          </p:nvGrpSpPr>
          <p:grpSpPr>
            <a:xfrm>
              <a:off x="1552575" y="1276350"/>
              <a:ext cx="6019800" cy="3068738"/>
              <a:chOff x="1552575" y="1276350"/>
              <a:chExt cx="6019800" cy="3068738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983D392-666C-4430-904C-951EB808FC07}"/>
                  </a:ext>
                </a:extLst>
              </p:cNvPr>
              <p:cNvPicPr/>
              <p:nvPr/>
            </p:nvPicPr>
            <p:blipFill rotWithShape="1">
              <a:blip r:embed="rId3"/>
              <a:srcRect l="30877" t="15953" r="27354" b="76039"/>
              <a:stretch/>
            </p:blipFill>
            <p:spPr bwMode="auto">
              <a:xfrm>
                <a:off x="1552575" y="1276350"/>
                <a:ext cx="6019800" cy="81914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778385-1BF0-4877-9693-AD8F9AB4A24C}"/>
                  </a:ext>
                </a:extLst>
              </p:cNvPr>
              <p:cNvSpPr/>
              <p:nvPr/>
            </p:nvSpPr>
            <p:spPr>
              <a:xfrm>
                <a:off x="2066925" y="2105024"/>
                <a:ext cx="5505450" cy="310896"/>
              </a:xfrm>
              <a:prstGeom prst="rect">
                <a:avLst/>
              </a:prstGeom>
              <a:solidFill>
                <a:schemeClr val="accent4">
                  <a:alpha val="1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30DE89-6900-4109-AA5E-755DDCA8E466}"/>
                  </a:ext>
                </a:extLst>
              </p:cNvPr>
              <p:cNvSpPr/>
              <p:nvPr/>
            </p:nvSpPr>
            <p:spPr>
              <a:xfrm>
                <a:off x="2124260" y="2749439"/>
                <a:ext cx="5448115" cy="310896"/>
              </a:xfrm>
              <a:prstGeom prst="rect">
                <a:avLst/>
              </a:prstGeom>
              <a:solidFill>
                <a:schemeClr val="accent4">
                  <a:alpha val="1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CEB4AA-3610-43A7-AAE2-185B6FC47A8F}"/>
                  </a:ext>
                </a:extLst>
              </p:cNvPr>
              <p:cNvSpPr/>
              <p:nvPr/>
            </p:nvSpPr>
            <p:spPr>
              <a:xfrm>
                <a:off x="2124260" y="3393854"/>
                <a:ext cx="5448115" cy="310896"/>
              </a:xfrm>
              <a:prstGeom prst="rect">
                <a:avLst/>
              </a:prstGeom>
              <a:solidFill>
                <a:schemeClr val="accent4">
                  <a:alpha val="1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DFA8B1-065F-4009-9E92-7B640671F2A4}"/>
                  </a:ext>
                </a:extLst>
              </p:cNvPr>
              <p:cNvSpPr/>
              <p:nvPr/>
            </p:nvSpPr>
            <p:spPr>
              <a:xfrm>
                <a:off x="2124260" y="4034192"/>
                <a:ext cx="5448115" cy="310896"/>
              </a:xfrm>
              <a:prstGeom prst="rect">
                <a:avLst/>
              </a:prstGeom>
              <a:solidFill>
                <a:schemeClr val="accent4">
                  <a:alpha val="1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417931-E4F7-4415-8202-90E84E43736D}"/>
              </a:ext>
            </a:extLst>
          </p:cNvPr>
          <p:cNvSpPr/>
          <p:nvPr/>
        </p:nvSpPr>
        <p:spPr>
          <a:xfrm>
            <a:off x="476435" y="929103"/>
            <a:ext cx="1123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Variable with suffix ‘m’ is male’s rating for female and vice 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It is observed from each characteristic that average responses of males are slightly different than females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Considering this, 2 different models were developed 1 for male and 1 for female to ensure the accuracy of model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28271-663D-463F-9DEB-09A43EB334F9}"/>
              </a:ext>
            </a:extLst>
          </p:cNvPr>
          <p:cNvSpPr/>
          <p:nvPr/>
        </p:nvSpPr>
        <p:spPr>
          <a:xfrm>
            <a:off x="2440781" y="2100443"/>
            <a:ext cx="6977250" cy="3947926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A2734-5055-4301-BFDC-27F8E0843689}"/>
              </a:ext>
            </a:extLst>
          </p:cNvPr>
          <p:cNvSpPr txBox="1"/>
          <p:nvPr/>
        </p:nvSpPr>
        <p:spPr>
          <a:xfrm>
            <a:off x="346229" y="226964"/>
            <a:ext cx="411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Data Understanding Contd...</a:t>
            </a:r>
          </a:p>
        </p:txBody>
      </p:sp>
    </p:spTree>
    <p:extLst>
      <p:ext uri="{BB962C8B-B14F-4D97-AF65-F5344CB8AC3E}">
        <p14:creationId xmlns:p14="http://schemas.microsoft.com/office/powerpoint/2010/main" val="38081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56709-1CA8-416B-B303-FBEFFF502C48}"/>
              </a:ext>
            </a:extLst>
          </p:cNvPr>
          <p:cNvSpPr txBox="1"/>
          <p:nvPr/>
        </p:nvSpPr>
        <p:spPr>
          <a:xfrm>
            <a:off x="346229" y="226964"/>
            <a:ext cx="30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Variable Correlation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A95A1-9BF2-45BF-A212-D7361F6D61FB}"/>
              </a:ext>
            </a:extLst>
          </p:cNvPr>
          <p:cNvSpPr/>
          <p:nvPr/>
        </p:nvSpPr>
        <p:spPr>
          <a:xfrm>
            <a:off x="476435" y="868998"/>
            <a:ext cx="1123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Variable correlation analysis was performed and it is observed that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For males, highly correlated variables are </a:t>
            </a:r>
            <a:r>
              <a:rPr lang="en-US" dirty="0"/>
              <a:t>Attractive and Fun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For females, </a:t>
            </a:r>
            <a:r>
              <a:rPr lang="en-US" dirty="0"/>
              <a:t>Attractive, Fun and shared Interest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FDB1D-8962-4B00-83A5-954B313B3E52}"/>
              </a:ext>
            </a:extLst>
          </p:cNvPr>
          <p:cNvSpPr/>
          <p:nvPr/>
        </p:nvSpPr>
        <p:spPr>
          <a:xfrm>
            <a:off x="476435" y="5752191"/>
            <a:ext cx="1123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Additional variables were created by polynomial transformation and interactions between different raw variables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B2B30B-855B-4E6C-A8F7-A81824B1E40B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5C8E35-4BF4-4020-BFA3-27663D868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142759"/>
              </p:ext>
            </p:extLst>
          </p:nvPr>
        </p:nvGraphicFramePr>
        <p:xfrm>
          <a:off x="927078" y="336433"/>
          <a:ext cx="10337844" cy="354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56709-1CA8-416B-B303-FBEFFF502C48}"/>
              </a:ext>
            </a:extLst>
          </p:cNvPr>
          <p:cNvSpPr txBox="1"/>
          <p:nvPr/>
        </p:nvSpPr>
        <p:spPr>
          <a:xfrm>
            <a:off x="346229" y="226964"/>
            <a:ext cx="3117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Model Development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A95A1-9BF2-45BF-A212-D7361F6D61FB}"/>
              </a:ext>
            </a:extLst>
          </p:cNvPr>
          <p:cNvSpPr/>
          <p:nvPr/>
        </p:nvSpPr>
        <p:spPr>
          <a:xfrm>
            <a:off x="476435" y="868998"/>
            <a:ext cx="1123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Steps for model development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84BB4-4987-4A4F-9106-91FAA523E2E4}"/>
              </a:ext>
            </a:extLst>
          </p:cNvPr>
          <p:cNvSpPr/>
          <p:nvPr/>
        </p:nvSpPr>
        <p:spPr>
          <a:xfrm>
            <a:off x="728367" y="1273040"/>
            <a:ext cx="1452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Data Preparation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AEEC5-47B0-4E07-9529-F1928E242F1A}"/>
              </a:ext>
            </a:extLst>
          </p:cNvPr>
          <p:cNvSpPr/>
          <p:nvPr/>
        </p:nvSpPr>
        <p:spPr>
          <a:xfrm>
            <a:off x="2837158" y="1273040"/>
            <a:ext cx="1588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Variable Selection I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72B1A-89D7-4B77-8458-F2CF86F5302A}"/>
              </a:ext>
            </a:extLst>
          </p:cNvPr>
          <p:cNvSpPr/>
          <p:nvPr/>
        </p:nvSpPr>
        <p:spPr>
          <a:xfrm>
            <a:off x="4866466" y="1273040"/>
            <a:ext cx="1845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Regression Diagnostics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08EA2-F42E-4A27-942A-1BD938EB0F6B}"/>
              </a:ext>
            </a:extLst>
          </p:cNvPr>
          <p:cNvSpPr/>
          <p:nvPr/>
        </p:nvSpPr>
        <p:spPr>
          <a:xfrm>
            <a:off x="7003650" y="1273040"/>
            <a:ext cx="1736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Final Model Equation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C862A-EE8C-43CB-A42E-D84E6F806712}"/>
              </a:ext>
            </a:extLst>
          </p:cNvPr>
          <p:cNvSpPr/>
          <p:nvPr/>
        </p:nvSpPr>
        <p:spPr>
          <a:xfrm>
            <a:off x="9134286" y="1273040"/>
            <a:ext cx="1432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Model Validation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7D75F7-7F3B-40D7-A7E4-C9CCBA7A4F5B}"/>
              </a:ext>
            </a:extLst>
          </p:cNvPr>
          <p:cNvSpPr/>
          <p:nvPr/>
        </p:nvSpPr>
        <p:spPr>
          <a:xfrm>
            <a:off x="869011" y="3641934"/>
            <a:ext cx="210746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Model Equation for Male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5C159-9A73-4126-91A2-BC83FE160919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775ED83-8D87-4F11-94C5-420764FE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1650"/>
              </p:ext>
            </p:extLst>
          </p:nvPr>
        </p:nvGraphicFramePr>
        <p:xfrm>
          <a:off x="927078" y="3999148"/>
          <a:ext cx="4623117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9990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3543127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229655">
                <a:tc>
                  <a:txBody>
                    <a:bodyPr/>
                    <a:lstStyle/>
                    <a:p>
                      <a:r>
                        <a:rPr lang="en-US" sz="1050" dirty="0"/>
                        <a:t>Co-efficient</a:t>
                      </a:r>
                    </a:p>
                  </a:txBody>
                  <a:tcPr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Variable (Ordered by Importance)</a:t>
                      </a:r>
                    </a:p>
                  </a:txBody>
                  <a:tcPr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0.889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Intercept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+ 0.548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Attractivem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+ 0.198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sincerem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41258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+ 0.14896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Funm_c</a:t>
                      </a:r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(Centralized)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297480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+ 0.1176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SharedInterestsm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76869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- 0.109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I10_c (Interaction: Fun and Intelligence)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09205"/>
                  </a:ext>
                </a:extLst>
              </a:tr>
              <a:tr h="229655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- 0.02632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Intelligentm_c</a:t>
                      </a:r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(Centralized)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34146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97B73D2E-EC2F-4107-9B44-C1144FA27AC6}"/>
              </a:ext>
            </a:extLst>
          </p:cNvPr>
          <p:cNvSpPr/>
          <p:nvPr/>
        </p:nvSpPr>
        <p:spPr>
          <a:xfrm>
            <a:off x="6307430" y="3647301"/>
            <a:ext cx="243310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Model Equation for Female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DBD97FA-E71E-4043-986C-AEB7F03B4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43624"/>
              </p:ext>
            </p:extLst>
          </p:nvPr>
        </p:nvGraphicFramePr>
        <p:xfrm>
          <a:off x="6365497" y="3999149"/>
          <a:ext cx="4623117" cy="20116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9990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3543127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r>
                        <a:rPr lang="en-US" sz="1050" dirty="0"/>
                        <a:t>Co-efficient</a:t>
                      </a:r>
                    </a:p>
                  </a:txBody>
                  <a:tcPr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Variable (Ordered by Importance)</a:t>
                      </a:r>
                    </a:p>
                  </a:txBody>
                  <a:tcPr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0.43128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Intercept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+ 0.32200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Intelligentf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+ 0.29911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attractivef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4125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+ 0.25149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funf</a:t>
                      </a:r>
                      <a:endParaRPr lang="en-US" sz="1050" b="1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297480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+ 0.18078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sharedinterestsf_c</a:t>
                      </a:r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76869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- 0.02842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sharedinterestsf_2c (Quadratic Term)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0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56709-1CA8-416B-B303-FBEFFF502C48}"/>
              </a:ext>
            </a:extLst>
          </p:cNvPr>
          <p:cNvSpPr txBox="1"/>
          <p:nvPr/>
        </p:nvSpPr>
        <p:spPr>
          <a:xfrm>
            <a:off x="346229" y="226964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Model Performance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A95A1-9BF2-45BF-A212-D7361F6D61FB}"/>
              </a:ext>
            </a:extLst>
          </p:cNvPr>
          <p:cNvSpPr/>
          <p:nvPr/>
        </p:nvSpPr>
        <p:spPr>
          <a:xfrm>
            <a:off x="476435" y="868998"/>
            <a:ext cx="310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Model Accuracy Checks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5C159-9A73-4126-91A2-BC83FE160919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2F700-D149-4635-9C83-4033995F3388}"/>
              </a:ext>
            </a:extLst>
          </p:cNvPr>
          <p:cNvSpPr/>
          <p:nvPr/>
        </p:nvSpPr>
        <p:spPr>
          <a:xfrm>
            <a:off x="476435" y="3424923"/>
            <a:ext cx="310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Model Reliability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1EDEC-9F97-455F-8589-0D2E6142808F}"/>
              </a:ext>
            </a:extLst>
          </p:cNvPr>
          <p:cNvSpPr/>
          <p:nvPr/>
        </p:nvSpPr>
        <p:spPr>
          <a:xfrm>
            <a:off x="783950" y="1350989"/>
            <a:ext cx="210746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Male  Model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B7A828-9643-408F-A854-B1E407645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7834"/>
              </p:ext>
            </p:extLst>
          </p:nvPr>
        </p:nvGraphicFramePr>
        <p:xfrm>
          <a:off x="783950" y="1689609"/>
          <a:ext cx="3389741" cy="11968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15853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341210">
                <a:tc>
                  <a:txBody>
                    <a:bodyPr/>
                    <a:lstStyle/>
                    <a:p>
                      <a:r>
                        <a:rPr lang="en-US" sz="1050" dirty="0"/>
                        <a:t>Metric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Value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Mean Absolute Error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Root Mean Squared Error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0A78DB0-8BA1-4CFA-9603-05DEDEB460B2}"/>
              </a:ext>
            </a:extLst>
          </p:cNvPr>
          <p:cNvSpPr/>
          <p:nvPr/>
        </p:nvSpPr>
        <p:spPr>
          <a:xfrm>
            <a:off x="6323440" y="1350989"/>
            <a:ext cx="210746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Female  Model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A9BE674-415B-49C8-B3D9-940C49BA8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77756"/>
              </p:ext>
            </p:extLst>
          </p:nvPr>
        </p:nvGraphicFramePr>
        <p:xfrm>
          <a:off x="6323440" y="1689609"/>
          <a:ext cx="3389741" cy="11968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15853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341210">
                <a:tc>
                  <a:txBody>
                    <a:bodyPr/>
                    <a:lstStyle/>
                    <a:p>
                      <a:r>
                        <a:rPr lang="en-US" sz="1050" dirty="0"/>
                        <a:t>Metric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Value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Mean Absolute Error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Root Mean Squared Error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12A9C58F-7FF5-441B-8441-16246E903CBA}"/>
              </a:ext>
            </a:extLst>
          </p:cNvPr>
          <p:cNvSpPr/>
          <p:nvPr/>
        </p:nvSpPr>
        <p:spPr>
          <a:xfrm>
            <a:off x="783950" y="4058448"/>
            <a:ext cx="210746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Male  Model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F6CD85A-50EC-4127-88ED-AAE8CDD5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45413"/>
              </p:ext>
            </p:extLst>
          </p:nvPr>
        </p:nvGraphicFramePr>
        <p:xfrm>
          <a:off x="783950" y="4397068"/>
          <a:ext cx="3389741" cy="11968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15853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341210">
                <a:tc>
                  <a:txBody>
                    <a:bodyPr/>
                    <a:lstStyle/>
                    <a:p>
                      <a:r>
                        <a:rPr lang="en-US" sz="1050" dirty="0"/>
                        <a:t>Metric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Value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R Square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Shrinkage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7EEC83C6-323D-4E24-A4D6-08625ABDFB69}"/>
              </a:ext>
            </a:extLst>
          </p:cNvPr>
          <p:cNvSpPr/>
          <p:nvPr/>
        </p:nvSpPr>
        <p:spPr>
          <a:xfrm>
            <a:off x="6323440" y="4058448"/>
            <a:ext cx="210746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Female  Model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0BFEAF1-7651-4435-A50E-E39E4D2A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55262"/>
              </p:ext>
            </p:extLst>
          </p:nvPr>
        </p:nvGraphicFramePr>
        <p:xfrm>
          <a:off x="6323440" y="4397068"/>
          <a:ext cx="3389741" cy="11968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15853">
                  <a:extLst>
                    <a:ext uri="{9D8B030D-6E8A-4147-A177-3AD203B41FA5}">
                      <a16:colId xmlns:a16="http://schemas.microsoft.com/office/drawing/2014/main" val="240602071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val="536692189"/>
                    </a:ext>
                  </a:extLst>
                </a:gridCol>
              </a:tblGrid>
              <a:tr h="341210">
                <a:tc>
                  <a:txBody>
                    <a:bodyPr/>
                    <a:lstStyle/>
                    <a:p>
                      <a:r>
                        <a:rPr lang="en-US" sz="1050" dirty="0"/>
                        <a:t>Metric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Value</a:t>
                      </a:r>
                    </a:p>
                  </a:txBody>
                  <a:tcPr anchor="ctr">
                    <a:solidFill>
                      <a:srgbClr val="F5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43920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R Square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21338"/>
                  </a:ext>
                </a:extLst>
              </a:tr>
              <a:tr h="42783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Shrinkage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kern="1200" dirty="0">
                        <a:solidFill>
                          <a:srgbClr val="0070C0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7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0A098-1380-452E-9720-A832193388AE}"/>
              </a:ext>
            </a:extLst>
          </p:cNvPr>
          <p:cNvCxnSpPr/>
          <p:nvPr/>
        </p:nvCxnSpPr>
        <p:spPr>
          <a:xfrm>
            <a:off x="346229" y="719091"/>
            <a:ext cx="112391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West Chester University logo">
            <a:extLst>
              <a:ext uri="{FF2B5EF4-FFF2-40B4-BE49-F238E27FC236}">
                <a16:creationId xmlns:a16="http://schemas.microsoft.com/office/drawing/2014/main" id="{5003326D-6DA9-4DB7-8F27-6820413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6249502"/>
            <a:ext cx="1019175" cy="5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56709-1CA8-416B-B303-FBEFFF502C48}"/>
              </a:ext>
            </a:extLst>
          </p:cNvPr>
          <p:cNvSpPr txBox="1"/>
          <p:nvPr/>
        </p:nvSpPr>
        <p:spPr>
          <a:xfrm>
            <a:off x="346229" y="226964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Additional Findings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A95A1-9BF2-45BF-A212-D7361F6D61FB}"/>
              </a:ext>
            </a:extLst>
          </p:cNvPr>
          <p:cNvSpPr/>
          <p:nvPr/>
        </p:nvSpPr>
        <p:spPr>
          <a:xfrm>
            <a:off x="476435" y="1017854"/>
            <a:ext cx="5435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Impact of Race on Dater’s Response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5C159-9A73-4126-91A2-BC83FE160919}"/>
              </a:ext>
            </a:extLst>
          </p:cNvPr>
          <p:cNvCxnSpPr/>
          <p:nvPr/>
        </p:nvCxnSpPr>
        <p:spPr>
          <a:xfrm>
            <a:off x="476435" y="6258380"/>
            <a:ext cx="10515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B566F2-97A3-4A4A-B9A2-88CB032D6CA8}"/>
              </a:ext>
            </a:extLst>
          </p:cNvPr>
          <p:cNvSpPr/>
          <p:nvPr/>
        </p:nvSpPr>
        <p:spPr>
          <a:xfrm>
            <a:off x="733652" y="1387186"/>
            <a:ext cx="10981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121 couples that belonged to same race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created the dummy variables for same race, (if same race, then 1, else 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testing if race has significant relationship with Like outcome and found that for both males and females, there is no significant relationship between a partner of same race on the final outcome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ABB62-2944-46F8-9177-6ADB98C9BB30}"/>
              </a:ext>
            </a:extLst>
          </p:cNvPr>
          <p:cNvSpPr/>
          <p:nvPr/>
        </p:nvSpPr>
        <p:spPr>
          <a:xfrm>
            <a:off x="476435" y="2729866"/>
            <a:ext cx="5435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Impact of Age on Dater’s Response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ED749E-B31A-4BC9-A646-1AF031D7F9E4}"/>
              </a:ext>
            </a:extLst>
          </p:cNvPr>
          <p:cNvSpPr/>
          <p:nvPr/>
        </p:nvSpPr>
        <p:spPr>
          <a:xfrm>
            <a:off x="733653" y="3222036"/>
            <a:ext cx="10981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 were of close age group(+/-2yrs)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created the dummy variables close age (if age difference is +/- 2 years, then 1, else 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testing if close age has significant relationship with Like outcome and found that for both males and females, there is no significant relationship between a partner of same race on the final outcome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A177E-9B2B-4927-8B79-7F6098D84E1F}"/>
              </a:ext>
            </a:extLst>
          </p:cNvPr>
          <p:cNvSpPr/>
          <p:nvPr/>
        </p:nvSpPr>
        <p:spPr>
          <a:xfrm>
            <a:off x="476434" y="4587517"/>
            <a:ext cx="6450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58267E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Checks for suspicious cases where ratings have been inflated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58B5-487A-4FC3-B7CB-34B124BE7401}"/>
              </a:ext>
            </a:extLst>
          </p:cNvPr>
          <p:cNvSpPr/>
          <p:nvPr/>
        </p:nvSpPr>
        <p:spPr>
          <a:xfrm>
            <a:off x="733651" y="4976090"/>
            <a:ext cx="10981914" cy="143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Performed residual analysis between actual and predicted values (&gt;2 and like ratings with 9 or 10)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Found that following observations of male ratings are higher than expected: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And for females, the suspicious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obsevations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are ….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40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708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Match Making Model PIZZAZ.COM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Kalra, Rashmi</dc:creator>
  <cp:lastModifiedBy>Sagar bathla</cp:lastModifiedBy>
  <cp:revision>17</cp:revision>
  <dcterms:created xsi:type="dcterms:W3CDTF">2021-04-24T20:42:39Z</dcterms:created>
  <dcterms:modified xsi:type="dcterms:W3CDTF">2022-09-26T21:21:08Z</dcterms:modified>
</cp:coreProperties>
</file>