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305" r:id="rId3"/>
    <p:sldId id="264" r:id="rId4"/>
    <p:sldId id="277" r:id="rId5"/>
    <p:sldId id="267" r:id="rId6"/>
    <p:sldId id="271" r:id="rId7"/>
    <p:sldId id="270" r:id="rId8"/>
    <p:sldId id="272" r:id="rId9"/>
    <p:sldId id="268" r:id="rId10"/>
    <p:sldId id="275" r:id="rId11"/>
    <p:sldId id="281" r:id="rId12"/>
    <p:sldId id="279" r:id="rId13"/>
    <p:sldId id="280" r:id="rId14"/>
    <p:sldId id="283" r:id="rId15"/>
    <p:sldId id="292" r:id="rId16"/>
    <p:sldId id="294" r:id="rId17"/>
    <p:sldId id="301" r:id="rId18"/>
    <p:sldId id="303" r:id="rId19"/>
    <p:sldId id="304" r:id="rId20"/>
    <p:sldId id="302" r:id="rId21"/>
    <p:sldId id="3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DFFF"/>
    <a:srgbClr val="FFFFDD"/>
    <a:srgbClr val="FFE699"/>
    <a:srgbClr val="FFFF00"/>
    <a:srgbClr val="9966FF"/>
    <a:srgbClr val="FF99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771" autoAdjust="0"/>
  </p:normalViewPr>
  <p:slideViewPr>
    <p:cSldViewPr snapToGrid="0">
      <p:cViewPr varScale="1">
        <p:scale>
          <a:sx n="96" d="100"/>
          <a:sy n="96" d="100"/>
        </p:scale>
        <p:origin x="11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err="1"/>
              <a:t>Sameli</a:t>
            </a:r>
            <a:r>
              <a:rPr lang="en-US" sz="1400" b="1" dirty="0"/>
              <a:t> (~84k</a:t>
            </a:r>
            <a:r>
              <a:rPr lang="en-US" sz="1400" b="1" baseline="0" dirty="0"/>
              <a:t> population)</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Sameli</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3-D7C6-4B23-9571-4CEB50C8AB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D7C6-4B23-9571-4CEB50C8ABF0}"/>
              </c:ext>
            </c:extLst>
          </c:dPt>
          <c:dLbls>
            <c:dLbl>
              <c:idx val="0"/>
              <c:layout>
                <c:manualLayout>
                  <c:x val="-1.0658886048417309E-2"/>
                  <c:y val="-0.3654507504145707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7C6-4B23-9571-4CEB50C8ABF0}"/>
                </c:ext>
              </c:extLst>
            </c:dLbl>
            <c:dLbl>
              <c:idx val="1"/>
              <c:layout>
                <c:manualLayout>
                  <c:x val="7.4603975539598716E-2"/>
                  <c:y val="0.1182206948755348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7C6-4B23-9571-4CEB50C8ABF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Others</c:v>
                </c:pt>
                <c:pt idx="1">
                  <c:v>Muslims</c:v>
                </c:pt>
              </c:strCache>
            </c:strRef>
          </c:cat>
          <c:val>
            <c:numRef>
              <c:f>Sheet1!$B$2:$B$3</c:f>
              <c:numCache>
                <c:formatCode>0%</c:formatCode>
                <c:ptCount val="2"/>
                <c:pt idx="0">
                  <c:v>0.81</c:v>
                </c:pt>
                <c:pt idx="1">
                  <c:v>0.09</c:v>
                </c:pt>
              </c:numCache>
            </c:numRef>
          </c:val>
          <c:extLst>
            <c:ext xmlns:c16="http://schemas.microsoft.com/office/drawing/2014/chart" uri="{C3380CC4-5D6E-409C-BE32-E72D297353CC}">
              <c16:uniqueId val="{00000000-D7C6-4B23-9571-4CEB50C8ABF0}"/>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4334510433918386"/>
          <c:y val="0.50509301184164146"/>
          <c:w val="0.63253350928441365"/>
          <c:h val="0.1122864806199406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dirty="0" err="1"/>
              <a:t>Manasahi</a:t>
            </a:r>
            <a:r>
              <a:rPr lang="en-US" dirty="0"/>
              <a:t> (~84k population)</a:t>
            </a:r>
          </a:p>
        </c:rich>
      </c:tx>
      <c:layout>
        <c:manualLayout>
          <c:xMode val="edge"/>
          <c:yMode val="edge"/>
          <c:x val="0.31858074098113109"/>
          <c:y val="5.205652892712541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Manasahi</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147-4912-9412-69AEC2D8257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147-4912-9412-69AEC2D8257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Others</c:v>
                </c:pt>
                <c:pt idx="1">
                  <c:v>Religion A</c:v>
                </c:pt>
              </c:strCache>
            </c:strRef>
          </c:cat>
          <c:val>
            <c:numRef>
              <c:f>Sheet1!$B$2:$B$3</c:f>
              <c:numCache>
                <c:formatCode>0%</c:formatCode>
                <c:ptCount val="2"/>
                <c:pt idx="0">
                  <c:v>0.56000000000000005</c:v>
                </c:pt>
                <c:pt idx="1">
                  <c:v>0.44</c:v>
                </c:pt>
              </c:numCache>
            </c:numRef>
          </c:val>
          <c:extLst>
            <c:ext xmlns:c16="http://schemas.microsoft.com/office/drawing/2014/chart" uri="{C3380CC4-5D6E-409C-BE32-E72D297353CC}">
              <c16:uniqueId val="{00000004-D147-4912-9412-69AEC2D8257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5F8CA-E8B6-475E-9174-6E69CC4CFB0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CA1349CA-C768-49E9-BA13-FB54A7F43C9E}">
      <dgm:prSet phldrT="[Text]" custT="1"/>
      <dgm:spPr/>
      <dgm:t>
        <a:bodyPr/>
        <a:lstStyle/>
        <a:p>
          <a:r>
            <a:rPr lang="en-US" sz="2000" b="1" dirty="0">
              <a:latin typeface="Arial" panose="020B0604020202020204" pitchFamily="34" charset="0"/>
              <a:cs typeface="Arial" panose="020B0604020202020204" pitchFamily="34" charset="0"/>
            </a:rPr>
            <a:t>Sampling</a:t>
          </a:r>
        </a:p>
      </dgm:t>
    </dgm:pt>
    <dgm:pt modelId="{B23E235E-4371-44CF-8353-9523BDA14D35}" type="parTrans" cxnId="{543C3C3A-7068-4C9D-A1B6-A4C45285CB59}">
      <dgm:prSet/>
      <dgm:spPr/>
      <dgm:t>
        <a:bodyPr/>
        <a:lstStyle/>
        <a:p>
          <a:endParaRPr lang="en-US" sz="1400" b="1"/>
        </a:p>
      </dgm:t>
    </dgm:pt>
    <dgm:pt modelId="{C740B437-5B21-4CBA-88FE-CB2C2FB76993}" type="sibTrans" cxnId="{543C3C3A-7068-4C9D-A1B6-A4C45285CB59}">
      <dgm:prSet/>
      <dgm:spPr/>
      <dgm:t>
        <a:bodyPr/>
        <a:lstStyle/>
        <a:p>
          <a:endParaRPr lang="en-US" sz="1400" b="1"/>
        </a:p>
      </dgm:t>
    </dgm:pt>
    <dgm:pt modelId="{9CD769E1-D940-4EBA-AD15-FF72520B523B}">
      <dgm:prSet phldrT="[Text]" custT="1"/>
      <dgm:spPr/>
      <dgm:t>
        <a:bodyPr/>
        <a:lstStyle/>
        <a:p>
          <a:r>
            <a:rPr lang="en-US" sz="2000" b="1" dirty="0">
              <a:latin typeface="Arial" panose="020B0604020202020204" pitchFamily="34" charset="0"/>
              <a:cs typeface="Arial" panose="020B0604020202020204" pitchFamily="34" charset="0"/>
            </a:rPr>
            <a:t>Non-Probability Sampling</a:t>
          </a:r>
        </a:p>
      </dgm:t>
    </dgm:pt>
    <dgm:pt modelId="{8008B0A5-55BA-43F5-A398-9FEBD68A556B}" type="parTrans" cxnId="{3B5E3F14-8C56-49C8-9159-C89386269E22}">
      <dgm:prSet/>
      <dgm:spPr/>
      <dgm:t>
        <a:bodyPr/>
        <a:lstStyle/>
        <a:p>
          <a:endParaRPr lang="en-US" sz="1400" b="1"/>
        </a:p>
      </dgm:t>
    </dgm:pt>
    <dgm:pt modelId="{3614C416-23B2-4082-8E8A-FD4691EEE8D5}" type="sibTrans" cxnId="{3B5E3F14-8C56-49C8-9159-C89386269E22}">
      <dgm:prSet/>
      <dgm:spPr/>
      <dgm:t>
        <a:bodyPr/>
        <a:lstStyle/>
        <a:p>
          <a:endParaRPr lang="en-US" sz="1400" b="1"/>
        </a:p>
      </dgm:t>
    </dgm:pt>
    <dgm:pt modelId="{D9BFB92A-0745-4D07-BDD4-D1F8ADEB69D6}">
      <dgm:prSet phldrT="[Text]" custT="1"/>
      <dgm:spPr/>
      <dgm:t>
        <a:bodyPr/>
        <a:lstStyle/>
        <a:p>
          <a:r>
            <a:rPr lang="en-US" sz="2000" b="1" dirty="0"/>
            <a:t>Probability Sampling</a:t>
          </a:r>
        </a:p>
      </dgm:t>
    </dgm:pt>
    <dgm:pt modelId="{32E33EEF-FFE7-4FE2-BAE0-0C3C9CC91FBE}" type="parTrans" cxnId="{50214A58-F1FB-4A20-A549-AA063BF470F5}">
      <dgm:prSet/>
      <dgm:spPr/>
      <dgm:t>
        <a:bodyPr/>
        <a:lstStyle/>
        <a:p>
          <a:endParaRPr lang="en-US" sz="1400" b="1"/>
        </a:p>
      </dgm:t>
    </dgm:pt>
    <dgm:pt modelId="{4BA8DEC2-C5B5-4BDC-8A0A-DF94FF235FBB}" type="sibTrans" cxnId="{50214A58-F1FB-4A20-A549-AA063BF470F5}">
      <dgm:prSet/>
      <dgm:spPr/>
      <dgm:t>
        <a:bodyPr/>
        <a:lstStyle/>
        <a:p>
          <a:endParaRPr lang="en-US" sz="1400" b="1"/>
        </a:p>
      </dgm:t>
    </dgm:pt>
    <dgm:pt modelId="{120D2497-6027-46A8-A9B4-1893973E7CAE}" type="pres">
      <dgm:prSet presAssocID="{6A65F8CA-E8B6-475E-9174-6E69CC4CFB0C}" presName="hierChild1" presStyleCnt="0">
        <dgm:presLayoutVars>
          <dgm:orgChart val="1"/>
          <dgm:chPref val="1"/>
          <dgm:dir/>
          <dgm:animOne val="branch"/>
          <dgm:animLvl val="lvl"/>
          <dgm:resizeHandles/>
        </dgm:presLayoutVars>
      </dgm:prSet>
      <dgm:spPr/>
    </dgm:pt>
    <dgm:pt modelId="{5C073780-442C-46BB-9FAC-25A5A4B07064}" type="pres">
      <dgm:prSet presAssocID="{CA1349CA-C768-49E9-BA13-FB54A7F43C9E}" presName="hierRoot1" presStyleCnt="0">
        <dgm:presLayoutVars>
          <dgm:hierBranch val="init"/>
        </dgm:presLayoutVars>
      </dgm:prSet>
      <dgm:spPr/>
    </dgm:pt>
    <dgm:pt modelId="{24A090A8-1B72-45DC-844C-5918A29FDC64}" type="pres">
      <dgm:prSet presAssocID="{CA1349CA-C768-49E9-BA13-FB54A7F43C9E}" presName="rootComposite1" presStyleCnt="0"/>
      <dgm:spPr/>
    </dgm:pt>
    <dgm:pt modelId="{40C47E6B-7E0D-4E4B-BD69-EB1535EFC2B6}" type="pres">
      <dgm:prSet presAssocID="{CA1349CA-C768-49E9-BA13-FB54A7F43C9E}" presName="rootText1" presStyleLbl="node0" presStyleIdx="0" presStyleCnt="1">
        <dgm:presLayoutVars>
          <dgm:chPref val="3"/>
        </dgm:presLayoutVars>
      </dgm:prSet>
      <dgm:spPr/>
    </dgm:pt>
    <dgm:pt modelId="{4FC26132-3591-41EE-9BFB-DCF4103D49F3}" type="pres">
      <dgm:prSet presAssocID="{CA1349CA-C768-49E9-BA13-FB54A7F43C9E}" presName="rootConnector1" presStyleLbl="node1" presStyleIdx="0" presStyleCnt="0"/>
      <dgm:spPr/>
    </dgm:pt>
    <dgm:pt modelId="{8464F3C0-72B8-4144-B6CB-60AAE682A3A4}" type="pres">
      <dgm:prSet presAssocID="{CA1349CA-C768-49E9-BA13-FB54A7F43C9E}" presName="hierChild2" presStyleCnt="0"/>
      <dgm:spPr/>
    </dgm:pt>
    <dgm:pt modelId="{1F05EC90-4D73-439D-907B-AE731F674C80}" type="pres">
      <dgm:prSet presAssocID="{8008B0A5-55BA-43F5-A398-9FEBD68A556B}" presName="Name37" presStyleLbl="parChTrans1D2" presStyleIdx="0" presStyleCnt="2"/>
      <dgm:spPr/>
    </dgm:pt>
    <dgm:pt modelId="{52836BB5-8C74-4924-B8B7-19A20B3A1676}" type="pres">
      <dgm:prSet presAssocID="{9CD769E1-D940-4EBA-AD15-FF72520B523B}" presName="hierRoot2" presStyleCnt="0">
        <dgm:presLayoutVars>
          <dgm:hierBranch val="init"/>
        </dgm:presLayoutVars>
      </dgm:prSet>
      <dgm:spPr/>
    </dgm:pt>
    <dgm:pt modelId="{FFF700C3-07FE-47B0-8381-104590132A93}" type="pres">
      <dgm:prSet presAssocID="{9CD769E1-D940-4EBA-AD15-FF72520B523B}" presName="rootComposite" presStyleCnt="0"/>
      <dgm:spPr/>
    </dgm:pt>
    <dgm:pt modelId="{D5B11FC6-8B08-4D98-A77C-B6616EADC602}" type="pres">
      <dgm:prSet presAssocID="{9CD769E1-D940-4EBA-AD15-FF72520B523B}" presName="rootText" presStyleLbl="node2" presStyleIdx="0" presStyleCnt="2">
        <dgm:presLayoutVars>
          <dgm:chPref val="3"/>
        </dgm:presLayoutVars>
      </dgm:prSet>
      <dgm:spPr/>
    </dgm:pt>
    <dgm:pt modelId="{CAA69C8E-AD2C-40C7-BFEA-D0655B387513}" type="pres">
      <dgm:prSet presAssocID="{9CD769E1-D940-4EBA-AD15-FF72520B523B}" presName="rootConnector" presStyleLbl="node2" presStyleIdx="0" presStyleCnt="2"/>
      <dgm:spPr/>
    </dgm:pt>
    <dgm:pt modelId="{8061534E-15F9-4518-A6BA-8E27A0114733}" type="pres">
      <dgm:prSet presAssocID="{9CD769E1-D940-4EBA-AD15-FF72520B523B}" presName="hierChild4" presStyleCnt="0"/>
      <dgm:spPr/>
    </dgm:pt>
    <dgm:pt modelId="{3CF79D46-9B14-4A5A-834F-FE9A43794D57}" type="pres">
      <dgm:prSet presAssocID="{9CD769E1-D940-4EBA-AD15-FF72520B523B}" presName="hierChild5" presStyleCnt="0"/>
      <dgm:spPr/>
    </dgm:pt>
    <dgm:pt modelId="{72D2CFAC-4E0A-42EF-B66A-A7C71DA55CE4}" type="pres">
      <dgm:prSet presAssocID="{32E33EEF-FFE7-4FE2-BAE0-0C3C9CC91FBE}" presName="Name37" presStyleLbl="parChTrans1D2" presStyleIdx="1" presStyleCnt="2"/>
      <dgm:spPr/>
    </dgm:pt>
    <dgm:pt modelId="{34B842C4-15CE-4C55-AC57-59FCB84C9107}" type="pres">
      <dgm:prSet presAssocID="{D9BFB92A-0745-4D07-BDD4-D1F8ADEB69D6}" presName="hierRoot2" presStyleCnt="0">
        <dgm:presLayoutVars>
          <dgm:hierBranch val="init"/>
        </dgm:presLayoutVars>
      </dgm:prSet>
      <dgm:spPr/>
    </dgm:pt>
    <dgm:pt modelId="{C8B2139B-AA32-4061-A51C-1BA3A099AB13}" type="pres">
      <dgm:prSet presAssocID="{D9BFB92A-0745-4D07-BDD4-D1F8ADEB69D6}" presName="rootComposite" presStyleCnt="0"/>
      <dgm:spPr/>
    </dgm:pt>
    <dgm:pt modelId="{1114AE4A-B0EB-4127-9F6B-0C6E6257206B}" type="pres">
      <dgm:prSet presAssocID="{D9BFB92A-0745-4D07-BDD4-D1F8ADEB69D6}" presName="rootText" presStyleLbl="node2" presStyleIdx="1" presStyleCnt="2">
        <dgm:presLayoutVars>
          <dgm:chPref val="3"/>
        </dgm:presLayoutVars>
      </dgm:prSet>
      <dgm:spPr/>
    </dgm:pt>
    <dgm:pt modelId="{31E03A8D-51EA-4E27-AC66-1484D91FE1EA}" type="pres">
      <dgm:prSet presAssocID="{D9BFB92A-0745-4D07-BDD4-D1F8ADEB69D6}" presName="rootConnector" presStyleLbl="node2" presStyleIdx="1" presStyleCnt="2"/>
      <dgm:spPr/>
    </dgm:pt>
    <dgm:pt modelId="{9D19EBAF-BE7D-4F53-B08B-0B49DDD5DABC}" type="pres">
      <dgm:prSet presAssocID="{D9BFB92A-0745-4D07-BDD4-D1F8ADEB69D6}" presName="hierChild4" presStyleCnt="0"/>
      <dgm:spPr/>
    </dgm:pt>
    <dgm:pt modelId="{486DC594-243A-4B84-AC94-4EDA7C40CB0D}" type="pres">
      <dgm:prSet presAssocID="{D9BFB92A-0745-4D07-BDD4-D1F8ADEB69D6}" presName="hierChild5" presStyleCnt="0"/>
      <dgm:spPr/>
    </dgm:pt>
    <dgm:pt modelId="{EB20ABA0-8093-4739-8736-3F702E0BA77E}" type="pres">
      <dgm:prSet presAssocID="{CA1349CA-C768-49E9-BA13-FB54A7F43C9E}" presName="hierChild3" presStyleCnt="0"/>
      <dgm:spPr/>
    </dgm:pt>
  </dgm:ptLst>
  <dgm:cxnLst>
    <dgm:cxn modelId="{30195608-DEE5-48FF-9C1E-94EFBBE74BC1}" type="presOf" srcId="{8008B0A5-55BA-43F5-A398-9FEBD68A556B}" destId="{1F05EC90-4D73-439D-907B-AE731F674C80}" srcOrd="0" destOrd="0" presId="urn:microsoft.com/office/officeart/2005/8/layout/orgChart1"/>
    <dgm:cxn modelId="{3B5E3F14-8C56-49C8-9159-C89386269E22}" srcId="{CA1349CA-C768-49E9-BA13-FB54A7F43C9E}" destId="{9CD769E1-D940-4EBA-AD15-FF72520B523B}" srcOrd="0" destOrd="0" parTransId="{8008B0A5-55BA-43F5-A398-9FEBD68A556B}" sibTransId="{3614C416-23B2-4082-8E8A-FD4691EEE8D5}"/>
    <dgm:cxn modelId="{D2C27E1B-42F1-49BE-AF89-9EDBC01E2421}" type="presOf" srcId="{CA1349CA-C768-49E9-BA13-FB54A7F43C9E}" destId="{4FC26132-3591-41EE-9BFB-DCF4103D49F3}" srcOrd="1" destOrd="0" presId="urn:microsoft.com/office/officeart/2005/8/layout/orgChart1"/>
    <dgm:cxn modelId="{8B8F432E-7C05-48A6-96C5-77A19D6DFD09}" type="presOf" srcId="{CA1349CA-C768-49E9-BA13-FB54A7F43C9E}" destId="{40C47E6B-7E0D-4E4B-BD69-EB1535EFC2B6}" srcOrd="0" destOrd="0" presId="urn:microsoft.com/office/officeart/2005/8/layout/orgChart1"/>
    <dgm:cxn modelId="{543C3C3A-7068-4C9D-A1B6-A4C45285CB59}" srcId="{6A65F8CA-E8B6-475E-9174-6E69CC4CFB0C}" destId="{CA1349CA-C768-49E9-BA13-FB54A7F43C9E}" srcOrd="0" destOrd="0" parTransId="{B23E235E-4371-44CF-8353-9523BDA14D35}" sibTransId="{C740B437-5B21-4CBA-88FE-CB2C2FB76993}"/>
    <dgm:cxn modelId="{7B89733D-15C8-4D1A-AF07-E14ADF78F217}" type="presOf" srcId="{6A65F8CA-E8B6-475E-9174-6E69CC4CFB0C}" destId="{120D2497-6027-46A8-A9B4-1893973E7CAE}" srcOrd="0" destOrd="0" presId="urn:microsoft.com/office/officeart/2005/8/layout/orgChart1"/>
    <dgm:cxn modelId="{E104B43E-1204-4AFE-9225-8838F339A5AC}" type="presOf" srcId="{9CD769E1-D940-4EBA-AD15-FF72520B523B}" destId="{CAA69C8E-AD2C-40C7-BFEA-D0655B387513}" srcOrd="1" destOrd="0" presId="urn:microsoft.com/office/officeart/2005/8/layout/orgChart1"/>
    <dgm:cxn modelId="{F9ED7340-748F-4268-8416-A82872CC7A73}" type="presOf" srcId="{D9BFB92A-0745-4D07-BDD4-D1F8ADEB69D6}" destId="{1114AE4A-B0EB-4127-9F6B-0C6E6257206B}" srcOrd="0" destOrd="0" presId="urn:microsoft.com/office/officeart/2005/8/layout/orgChart1"/>
    <dgm:cxn modelId="{23B7DB48-D8ED-4398-B2BC-217047413733}" type="presOf" srcId="{9CD769E1-D940-4EBA-AD15-FF72520B523B}" destId="{D5B11FC6-8B08-4D98-A77C-B6616EADC602}" srcOrd="0" destOrd="0" presId="urn:microsoft.com/office/officeart/2005/8/layout/orgChart1"/>
    <dgm:cxn modelId="{50214A58-F1FB-4A20-A549-AA063BF470F5}" srcId="{CA1349CA-C768-49E9-BA13-FB54A7F43C9E}" destId="{D9BFB92A-0745-4D07-BDD4-D1F8ADEB69D6}" srcOrd="1" destOrd="0" parTransId="{32E33EEF-FFE7-4FE2-BAE0-0C3C9CC91FBE}" sibTransId="{4BA8DEC2-C5B5-4BDC-8A0A-DF94FF235FBB}"/>
    <dgm:cxn modelId="{E04BAFA4-D792-4828-AC99-8DBE70C409AB}" type="presOf" srcId="{32E33EEF-FFE7-4FE2-BAE0-0C3C9CC91FBE}" destId="{72D2CFAC-4E0A-42EF-B66A-A7C71DA55CE4}" srcOrd="0" destOrd="0" presId="urn:microsoft.com/office/officeart/2005/8/layout/orgChart1"/>
    <dgm:cxn modelId="{84CA1FED-910F-4641-8103-3EA804398231}" type="presOf" srcId="{D9BFB92A-0745-4D07-BDD4-D1F8ADEB69D6}" destId="{31E03A8D-51EA-4E27-AC66-1484D91FE1EA}" srcOrd="1" destOrd="0" presId="urn:microsoft.com/office/officeart/2005/8/layout/orgChart1"/>
    <dgm:cxn modelId="{8246EE88-F5E4-4F05-B5D9-606C5393AE41}" type="presParOf" srcId="{120D2497-6027-46A8-A9B4-1893973E7CAE}" destId="{5C073780-442C-46BB-9FAC-25A5A4B07064}" srcOrd="0" destOrd="0" presId="urn:microsoft.com/office/officeart/2005/8/layout/orgChart1"/>
    <dgm:cxn modelId="{A499643F-D8EA-4FA5-B54B-23D4E6CA3849}" type="presParOf" srcId="{5C073780-442C-46BB-9FAC-25A5A4B07064}" destId="{24A090A8-1B72-45DC-844C-5918A29FDC64}" srcOrd="0" destOrd="0" presId="urn:microsoft.com/office/officeart/2005/8/layout/orgChart1"/>
    <dgm:cxn modelId="{AA0FC239-0452-4EB1-A9D5-3546B04C19D0}" type="presParOf" srcId="{24A090A8-1B72-45DC-844C-5918A29FDC64}" destId="{40C47E6B-7E0D-4E4B-BD69-EB1535EFC2B6}" srcOrd="0" destOrd="0" presId="urn:microsoft.com/office/officeart/2005/8/layout/orgChart1"/>
    <dgm:cxn modelId="{F9136AC2-1723-45BE-BF6A-8EFA190E2342}" type="presParOf" srcId="{24A090A8-1B72-45DC-844C-5918A29FDC64}" destId="{4FC26132-3591-41EE-9BFB-DCF4103D49F3}" srcOrd="1" destOrd="0" presId="urn:microsoft.com/office/officeart/2005/8/layout/orgChart1"/>
    <dgm:cxn modelId="{669AB569-7482-4C53-8B35-E46211153FEB}" type="presParOf" srcId="{5C073780-442C-46BB-9FAC-25A5A4B07064}" destId="{8464F3C0-72B8-4144-B6CB-60AAE682A3A4}" srcOrd="1" destOrd="0" presId="urn:microsoft.com/office/officeart/2005/8/layout/orgChart1"/>
    <dgm:cxn modelId="{1D0DA4B5-C14D-48EA-BADB-6F818A9C7073}" type="presParOf" srcId="{8464F3C0-72B8-4144-B6CB-60AAE682A3A4}" destId="{1F05EC90-4D73-439D-907B-AE731F674C80}" srcOrd="0" destOrd="0" presId="urn:microsoft.com/office/officeart/2005/8/layout/orgChart1"/>
    <dgm:cxn modelId="{3D1D9504-84A8-4AEC-8A0E-1E614EF509B1}" type="presParOf" srcId="{8464F3C0-72B8-4144-B6CB-60AAE682A3A4}" destId="{52836BB5-8C74-4924-B8B7-19A20B3A1676}" srcOrd="1" destOrd="0" presId="urn:microsoft.com/office/officeart/2005/8/layout/orgChart1"/>
    <dgm:cxn modelId="{579197CB-461A-43F8-80BC-C105D066F15F}" type="presParOf" srcId="{52836BB5-8C74-4924-B8B7-19A20B3A1676}" destId="{FFF700C3-07FE-47B0-8381-104590132A93}" srcOrd="0" destOrd="0" presId="urn:microsoft.com/office/officeart/2005/8/layout/orgChart1"/>
    <dgm:cxn modelId="{191C9A80-C249-4FF3-9396-EF4BFE5DC7BB}" type="presParOf" srcId="{FFF700C3-07FE-47B0-8381-104590132A93}" destId="{D5B11FC6-8B08-4D98-A77C-B6616EADC602}" srcOrd="0" destOrd="0" presId="urn:microsoft.com/office/officeart/2005/8/layout/orgChart1"/>
    <dgm:cxn modelId="{68C300D8-5349-4563-A4D5-28130EF5533C}" type="presParOf" srcId="{FFF700C3-07FE-47B0-8381-104590132A93}" destId="{CAA69C8E-AD2C-40C7-BFEA-D0655B387513}" srcOrd="1" destOrd="0" presId="urn:microsoft.com/office/officeart/2005/8/layout/orgChart1"/>
    <dgm:cxn modelId="{1172F461-492D-4F3B-81CA-88F05F9065BA}" type="presParOf" srcId="{52836BB5-8C74-4924-B8B7-19A20B3A1676}" destId="{8061534E-15F9-4518-A6BA-8E27A0114733}" srcOrd="1" destOrd="0" presId="urn:microsoft.com/office/officeart/2005/8/layout/orgChart1"/>
    <dgm:cxn modelId="{B7B513D0-A36A-49D7-AE5A-4A4082F4ADAA}" type="presParOf" srcId="{52836BB5-8C74-4924-B8B7-19A20B3A1676}" destId="{3CF79D46-9B14-4A5A-834F-FE9A43794D57}" srcOrd="2" destOrd="0" presId="urn:microsoft.com/office/officeart/2005/8/layout/orgChart1"/>
    <dgm:cxn modelId="{9A0AE367-EC80-4D2F-B28D-0E4F8EB824FF}" type="presParOf" srcId="{8464F3C0-72B8-4144-B6CB-60AAE682A3A4}" destId="{72D2CFAC-4E0A-42EF-B66A-A7C71DA55CE4}" srcOrd="2" destOrd="0" presId="urn:microsoft.com/office/officeart/2005/8/layout/orgChart1"/>
    <dgm:cxn modelId="{27E3FB7A-5884-4EA5-BCB7-0297D468F34C}" type="presParOf" srcId="{8464F3C0-72B8-4144-B6CB-60AAE682A3A4}" destId="{34B842C4-15CE-4C55-AC57-59FCB84C9107}" srcOrd="3" destOrd="0" presId="urn:microsoft.com/office/officeart/2005/8/layout/orgChart1"/>
    <dgm:cxn modelId="{CAC67B70-6F0D-4A78-B629-A13F0B18F371}" type="presParOf" srcId="{34B842C4-15CE-4C55-AC57-59FCB84C9107}" destId="{C8B2139B-AA32-4061-A51C-1BA3A099AB13}" srcOrd="0" destOrd="0" presId="urn:microsoft.com/office/officeart/2005/8/layout/orgChart1"/>
    <dgm:cxn modelId="{DC4F7191-FA5E-4FBF-B1A8-171520F3D87E}" type="presParOf" srcId="{C8B2139B-AA32-4061-A51C-1BA3A099AB13}" destId="{1114AE4A-B0EB-4127-9F6B-0C6E6257206B}" srcOrd="0" destOrd="0" presId="urn:microsoft.com/office/officeart/2005/8/layout/orgChart1"/>
    <dgm:cxn modelId="{E6AB727D-4D33-4DBB-96CB-2F2779773A5D}" type="presParOf" srcId="{C8B2139B-AA32-4061-A51C-1BA3A099AB13}" destId="{31E03A8D-51EA-4E27-AC66-1484D91FE1EA}" srcOrd="1" destOrd="0" presId="urn:microsoft.com/office/officeart/2005/8/layout/orgChart1"/>
    <dgm:cxn modelId="{EA3D0D31-7252-49EA-9574-FA13C4F97C94}" type="presParOf" srcId="{34B842C4-15CE-4C55-AC57-59FCB84C9107}" destId="{9D19EBAF-BE7D-4F53-B08B-0B49DDD5DABC}" srcOrd="1" destOrd="0" presId="urn:microsoft.com/office/officeart/2005/8/layout/orgChart1"/>
    <dgm:cxn modelId="{1DDA5174-E3FB-4C8C-BBD8-5B72A5871472}" type="presParOf" srcId="{34B842C4-15CE-4C55-AC57-59FCB84C9107}" destId="{486DC594-243A-4B84-AC94-4EDA7C40CB0D}" srcOrd="2" destOrd="0" presId="urn:microsoft.com/office/officeart/2005/8/layout/orgChart1"/>
    <dgm:cxn modelId="{CBBAF367-729E-406E-A8BB-F73D4C01E8BD}" type="presParOf" srcId="{5C073780-442C-46BB-9FAC-25A5A4B07064}" destId="{EB20ABA0-8093-4739-8736-3F702E0BA7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65F8CA-E8B6-475E-9174-6E69CC4CFB0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CA1349CA-C768-49E9-BA13-FB54A7F43C9E}">
      <dgm:prSet phldrT="[Text]" custT="1"/>
      <dgm:spPr/>
      <dgm:t>
        <a:bodyPr/>
        <a:lstStyle/>
        <a:p>
          <a:r>
            <a:rPr lang="en-US" sz="2000" b="1" dirty="0"/>
            <a:t>Sampling</a:t>
          </a:r>
        </a:p>
      </dgm:t>
    </dgm:pt>
    <dgm:pt modelId="{B23E235E-4371-44CF-8353-9523BDA14D35}" type="parTrans" cxnId="{543C3C3A-7068-4C9D-A1B6-A4C45285CB59}">
      <dgm:prSet/>
      <dgm:spPr/>
      <dgm:t>
        <a:bodyPr/>
        <a:lstStyle/>
        <a:p>
          <a:endParaRPr lang="en-US" sz="1400" b="1"/>
        </a:p>
      </dgm:t>
    </dgm:pt>
    <dgm:pt modelId="{C740B437-5B21-4CBA-88FE-CB2C2FB76993}" type="sibTrans" cxnId="{543C3C3A-7068-4C9D-A1B6-A4C45285CB59}">
      <dgm:prSet/>
      <dgm:spPr/>
      <dgm:t>
        <a:bodyPr/>
        <a:lstStyle/>
        <a:p>
          <a:endParaRPr lang="en-US" sz="1400" b="1"/>
        </a:p>
      </dgm:t>
    </dgm:pt>
    <dgm:pt modelId="{9CD769E1-D940-4EBA-AD15-FF72520B523B}">
      <dgm:prSet phldrT="[Text]" custT="1"/>
      <dgm:spPr/>
      <dgm:t>
        <a:bodyPr/>
        <a:lstStyle/>
        <a:p>
          <a:r>
            <a:rPr lang="en-US" sz="2000" b="1" dirty="0"/>
            <a:t>Non-Probability Sampling</a:t>
          </a:r>
        </a:p>
      </dgm:t>
    </dgm:pt>
    <dgm:pt modelId="{8008B0A5-55BA-43F5-A398-9FEBD68A556B}" type="parTrans" cxnId="{3B5E3F14-8C56-49C8-9159-C89386269E22}">
      <dgm:prSet/>
      <dgm:spPr/>
      <dgm:t>
        <a:bodyPr/>
        <a:lstStyle/>
        <a:p>
          <a:endParaRPr lang="en-US" sz="1400" b="1"/>
        </a:p>
      </dgm:t>
    </dgm:pt>
    <dgm:pt modelId="{3614C416-23B2-4082-8E8A-FD4691EEE8D5}" type="sibTrans" cxnId="{3B5E3F14-8C56-49C8-9159-C89386269E22}">
      <dgm:prSet/>
      <dgm:spPr/>
      <dgm:t>
        <a:bodyPr/>
        <a:lstStyle/>
        <a:p>
          <a:endParaRPr lang="en-US" sz="1400" b="1"/>
        </a:p>
      </dgm:t>
    </dgm:pt>
    <dgm:pt modelId="{D9BFB92A-0745-4D07-BDD4-D1F8ADEB69D6}">
      <dgm:prSet phldrT="[Text]" custT="1"/>
      <dgm:spPr>
        <a:solidFill>
          <a:schemeClr val="accent3">
            <a:lumMod val="40000"/>
            <a:lumOff val="60000"/>
          </a:schemeClr>
        </a:solidFill>
      </dgm:spPr>
      <dgm:t>
        <a:bodyPr/>
        <a:lstStyle/>
        <a:p>
          <a:r>
            <a:rPr lang="en-US" sz="2000" b="1" dirty="0"/>
            <a:t>Probability Sampling</a:t>
          </a:r>
        </a:p>
      </dgm:t>
    </dgm:pt>
    <dgm:pt modelId="{32E33EEF-FFE7-4FE2-BAE0-0C3C9CC91FBE}" type="parTrans" cxnId="{50214A58-F1FB-4A20-A549-AA063BF470F5}">
      <dgm:prSet/>
      <dgm:spPr/>
      <dgm:t>
        <a:bodyPr/>
        <a:lstStyle/>
        <a:p>
          <a:endParaRPr lang="en-US" sz="1400" b="1"/>
        </a:p>
      </dgm:t>
    </dgm:pt>
    <dgm:pt modelId="{4BA8DEC2-C5B5-4BDC-8A0A-DF94FF235FBB}" type="sibTrans" cxnId="{50214A58-F1FB-4A20-A549-AA063BF470F5}">
      <dgm:prSet/>
      <dgm:spPr/>
      <dgm:t>
        <a:bodyPr/>
        <a:lstStyle/>
        <a:p>
          <a:endParaRPr lang="en-US" sz="1400" b="1"/>
        </a:p>
      </dgm:t>
    </dgm:pt>
    <dgm:pt modelId="{120D2497-6027-46A8-A9B4-1893973E7CAE}" type="pres">
      <dgm:prSet presAssocID="{6A65F8CA-E8B6-475E-9174-6E69CC4CFB0C}" presName="hierChild1" presStyleCnt="0">
        <dgm:presLayoutVars>
          <dgm:orgChart val="1"/>
          <dgm:chPref val="1"/>
          <dgm:dir/>
          <dgm:animOne val="branch"/>
          <dgm:animLvl val="lvl"/>
          <dgm:resizeHandles/>
        </dgm:presLayoutVars>
      </dgm:prSet>
      <dgm:spPr/>
    </dgm:pt>
    <dgm:pt modelId="{5C073780-442C-46BB-9FAC-25A5A4B07064}" type="pres">
      <dgm:prSet presAssocID="{CA1349CA-C768-49E9-BA13-FB54A7F43C9E}" presName="hierRoot1" presStyleCnt="0">
        <dgm:presLayoutVars>
          <dgm:hierBranch val="init"/>
        </dgm:presLayoutVars>
      </dgm:prSet>
      <dgm:spPr/>
    </dgm:pt>
    <dgm:pt modelId="{24A090A8-1B72-45DC-844C-5918A29FDC64}" type="pres">
      <dgm:prSet presAssocID="{CA1349CA-C768-49E9-BA13-FB54A7F43C9E}" presName="rootComposite1" presStyleCnt="0"/>
      <dgm:spPr/>
    </dgm:pt>
    <dgm:pt modelId="{40C47E6B-7E0D-4E4B-BD69-EB1535EFC2B6}" type="pres">
      <dgm:prSet presAssocID="{CA1349CA-C768-49E9-BA13-FB54A7F43C9E}" presName="rootText1" presStyleLbl="node0" presStyleIdx="0" presStyleCnt="1">
        <dgm:presLayoutVars>
          <dgm:chPref val="3"/>
        </dgm:presLayoutVars>
      </dgm:prSet>
      <dgm:spPr/>
    </dgm:pt>
    <dgm:pt modelId="{4FC26132-3591-41EE-9BFB-DCF4103D49F3}" type="pres">
      <dgm:prSet presAssocID="{CA1349CA-C768-49E9-BA13-FB54A7F43C9E}" presName="rootConnector1" presStyleLbl="node1" presStyleIdx="0" presStyleCnt="0"/>
      <dgm:spPr/>
    </dgm:pt>
    <dgm:pt modelId="{8464F3C0-72B8-4144-B6CB-60AAE682A3A4}" type="pres">
      <dgm:prSet presAssocID="{CA1349CA-C768-49E9-BA13-FB54A7F43C9E}" presName="hierChild2" presStyleCnt="0"/>
      <dgm:spPr/>
    </dgm:pt>
    <dgm:pt modelId="{1F05EC90-4D73-439D-907B-AE731F674C80}" type="pres">
      <dgm:prSet presAssocID="{8008B0A5-55BA-43F5-A398-9FEBD68A556B}" presName="Name37" presStyleLbl="parChTrans1D2" presStyleIdx="0" presStyleCnt="2"/>
      <dgm:spPr/>
    </dgm:pt>
    <dgm:pt modelId="{52836BB5-8C74-4924-B8B7-19A20B3A1676}" type="pres">
      <dgm:prSet presAssocID="{9CD769E1-D940-4EBA-AD15-FF72520B523B}" presName="hierRoot2" presStyleCnt="0">
        <dgm:presLayoutVars>
          <dgm:hierBranch val="init"/>
        </dgm:presLayoutVars>
      </dgm:prSet>
      <dgm:spPr/>
    </dgm:pt>
    <dgm:pt modelId="{FFF700C3-07FE-47B0-8381-104590132A93}" type="pres">
      <dgm:prSet presAssocID="{9CD769E1-D940-4EBA-AD15-FF72520B523B}" presName="rootComposite" presStyleCnt="0"/>
      <dgm:spPr/>
    </dgm:pt>
    <dgm:pt modelId="{D5B11FC6-8B08-4D98-A77C-B6616EADC602}" type="pres">
      <dgm:prSet presAssocID="{9CD769E1-D940-4EBA-AD15-FF72520B523B}" presName="rootText" presStyleLbl="node2" presStyleIdx="0" presStyleCnt="2">
        <dgm:presLayoutVars>
          <dgm:chPref val="3"/>
        </dgm:presLayoutVars>
      </dgm:prSet>
      <dgm:spPr/>
    </dgm:pt>
    <dgm:pt modelId="{CAA69C8E-AD2C-40C7-BFEA-D0655B387513}" type="pres">
      <dgm:prSet presAssocID="{9CD769E1-D940-4EBA-AD15-FF72520B523B}" presName="rootConnector" presStyleLbl="node2" presStyleIdx="0" presStyleCnt="2"/>
      <dgm:spPr/>
    </dgm:pt>
    <dgm:pt modelId="{8061534E-15F9-4518-A6BA-8E27A0114733}" type="pres">
      <dgm:prSet presAssocID="{9CD769E1-D940-4EBA-AD15-FF72520B523B}" presName="hierChild4" presStyleCnt="0"/>
      <dgm:spPr/>
    </dgm:pt>
    <dgm:pt modelId="{3CF79D46-9B14-4A5A-834F-FE9A43794D57}" type="pres">
      <dgm:prSet presAssocID="{9CD769E1-D940-4EBA-AD15-FF72520B523B}" presName="hierChild5" presStyleCnt="0"/>
      <dgm:spPr/>
    </dgm:pt>
    <dgm:pt modelId="{72D2CFAC-4E0A-42EF-B66A-A7C71DA55CE4}" type="pres">
      <dgm:prSet presAssocID="{32E33EEF-FFE7-4FE2-BAE0-0C3C9CC91FBE}" presName="Name37" presStyleLbl="parChTrans1D2" presStyleIdx="1" presStyleCnt="2"/>
      <dgm:spPr/>
    </dgm:pt>
    <dgm:pt modelId="{34B842C4-15CE-4C55-AC57-59FCB84C9107}" type="pres">
      <dgm:prSet presAssocID="{D9BFB92A-0745-4D07-BDD4-D1F8ADEB69D6}" presName="hierRoot2" presStyleCnt="0">
        <dgm:presLayoutVars>
          <dgm:hierBranch val="init"/>
        </dgm:presLayoutVars>
      </dgm:prSet>
      <dgm:spPr/>
    </dgm:pt>
    <dgm:pt modelId="{C8B2139B-AA32-4061-A51C-1BA3A099AB13}" type="pres">
      <dgm:prSet presAssocID="{D9BFB92A-0745-4D07-BDD4-D1F8ADEB69D6}" presName="rootComposite" presStyleCnt="0"/>
      <dgm:spPr/>
    </dgm:pt>
    <dgm:pt modelId="{1114AE4A-B0EB-4127-9F6B-0C6E6257206B}" type="pres">
      <dgm:prSet presAssocID="{D9BFB92A-0745-4D07-BDD4-D1F8ADEB69D6}" presName="rootText" presStyleLbl="node2" presStyleIdx="1" presStyleCnt="2">
        <dgm:presLayoutVars>
          <dgm:chPref val="3"/>
        </dgm:presLayoutVars>
      </dgm:prSet>
      <dgm:spPr/>
    </dgm:pt>
    <dgm:pt modelId="{31E03A8D-51EA-4E27-AC66-1484D91FE1EA}" type="pres">
      <dgm:prSet presAssocID="{D9BFB92A-0745-4D07-BDD4-D1F8ADEB69D6}" presName="rootConnector" presStyleLbl="node2" presStyleIdx="1" presStyleCnt="2"/>
      <dgm:spPr/>
    </dgm:pt>
    <dgm:pt modelId="{9D19EBAF-BE7D-4F53-B08B-0B49DDD5DABC}" type="pres">
      <dgm:prSet presAssocID="{D9BFB92A-0745-4D07-BDD4-D1F8ADEB69D6}" presName="hierChild4" presStyleCnt="0"/>
      <dgm:spPr/>
    </dgm:pt>
    <dgm:pt modelId="{486DC594-243A-4B84-AC94-4EDA7C40CB0D}" type="pres">
      <dgm:prSet presAssocID="{D9BFB92A-0745-4D07-BDD4-D1F8ADEB69D6}" presName="hierChild5" presStyleCnt="0"/>
      <dgm:spPr/>
    </dgm:pt>
    <dgm:pt modelId="{EB20ABA0-8093-4739-8736-3F702E0BA77E}" type="pres">
      <dgm:prSet presAssocID="{CA1349CA-C768-49E9-BA13-FB54A7F43C9E}" presName="hierChild3" presStyleCnt="0"/>
      <dgm:spPr/>
    </dgm:pt>
  </dgm:ptLst>
  <dgm:cxnLst>
    <dgm:cxn modelId="{30195608-DEE5-48FF-9C1E-94EFBBE74BC1}" type="presOf" srcId="{8008B0A5-55BA-43F5-A398-9FEBD68A556B}" destId="{1F05EC90-4D73-439D-907B-AE731F674C80}" srcOrd="0" destOrd="0" presId="urn:microsoft.com/office/officeart/2005/8/layout/orgChart1"/>
    <dgm:cxn modelId="{3B5E3F14-8C56-49C8-9159-C89386269E22}" srcId="{CA1349CA-C768-49E9-BA13-FB54A7F43C9E}" destId="{9CD769E1-D940-4EBA-AD15-FF72520B523B}" srcOrd="0" destOrd="0" parTransId="{8008B0A5-55BA-43F5-A398-9FEBD68A556B}" sibTransId="{3614C416-23B2-4082-8E8A-FD4691EEE8D5}"/>
    <dgm:cxn modelId="{D2C27E1B-42F1-49BE-AF89-9EDBC01E2421}" type="presOf" srcId="{CA1349CA-C768-49E9-BA13-FB54A7F43C9E}" destId="{4FC26132-3591-41EE-9BFB-DCF4103D49F3}" srcOrd="1" destOrd="0" presId="urn:microsoft.com/office/officeart/2005/8/layout/orgChart1"/>
    <dgm:cxn modelId="{8B8F432E-7C05-48A6-96C5-77A19D6DFD09}" type="presOf" srcId="{CA1349CA-C768-49E9-BA13-FB54A7F43C9E}" destId="{40C47E6B-7E0D-4E4B-BD69-EB1535EFC2B6}" srcOrd="0" destOrd="0" presId="urn:microsoft.com/office/officeart/2005/8/layout/orgChart1"/>
    <dgm:cxn modelId="{543C3C3A-7068-4C9D-A1B6-A4C45285CB59}" srcId="{6A65F8CA-E8B6-475E-9174-6E69CC4CFB0C}" destId="{CA1349CA-C768-49E9-BA13-FB54A7F43C9E}" srcOrd="0" destOrd="0" parTransId="{B23E235E-4371-44CF-8353-9523BDA14D35}" sibTransId="{C740B437-5B21-4CBA-88FE-CB2C2FB76993}"/>
    <dgm:cxn modelId="{7B89733D-15C8-4D1A-AF07-E14ADF78F217}" type="presOf" srcId="{6A65F8CA-E8B6-475E-9174-6E69CC4CFB0C}" destId="{120D2497-6027-46A8-A9B4-1893973E7CAE}" srcOrd="0" destOrd="0" presId="urn:microsoft.com/office/officeart/2005/8/layout/orgChart1"/>
    <dgm:cxn modelId="{E104B43E-1204-4AFE-9225-8838F339A5AC}" type="presOf" srcId="{9CD769E1-D940-4EBA-AD15-FF72520B523B}" destId="{CAA69C8E-AD2C-40C7-BFEA-D0655B387513}" srcOrd="1" destOrd="0" presId="urn:microsoft.com/office/officeart/2005/8/layout/orgChart1"/>
    <dgm:cxn modelId="{F9ED7340-748F-4268-8416-A82872CC7A73}" type="presOf" srcId="{D9BFB92A-0745-4D07-BDD4-D1F8ADEB69D6}" destId="{1114AE4A-B0EB-4127-9F6B-0C6E6257206B}" srcOrd="0" destOrd="0" presId="urn:microsoft.com/office/officeart/2005/8/layout/orgChart1"/>
    <dgm:cxn modelId="{23B7DB48-D8ED-4398-B2BC-217047413733}" type="presOf" srcId="{9CD769E1-D940-4EBA-AD15-FF72520B523B}" destId="{D5B11FC6-8B08-4D98-A77C-B6616EADC602}" srcOrd="0" destOrd="0" presId="urn:microsoft.com/office/officeart/2005/8/layout/orgChart1"/>
    <dgm:cxn modelId="{50214A58-F1FB-4A20-A549-AA063BF470F5}" srcId="{CA1349CA-C768-49E9-BA13-FB54A7F43C9E}" destId="{D9BFB92A-0745-4D07-BDD4-D1F8ADEB69D6}" srcOrd="1" destOrd="0" parTransId="{32E33EEF-FFE7-4FE2-BAE0-0C3C9CC91FBE}" sibTransId="{4BA8DEC2-C5B5-4BDC-8A0A-DF94FF235FBB}"/>
    <dgm:cxn modelId="{E04BAFA4-D792-4828-AC99-8DBE70C409AB}" type="presOf" srcId="{32E33EEF-FFE7-4FE2-BAE0-0C3C9CC91FBE}" destId="{72D2CFAC-4E0A-42EF-B66A-A7C71DA55CE4}" srcOrd="0" destOrd="0" presId="urn:microsoft.com/office/officeart/2005/8/layout/orgChart1"/>
    <dgm:cxn modelId="{84CA1FED-910F-4641-8103-3EA804398231}" type="presOf" srcId="{D9BFB92A-0745-4D07-BDD4-D1F8ADEB69D6}" destId="{31E03A8D-51EA-4E27-AC66-1484D91FE1EA}" srcOrd="1" destOrd="0" presId="urn:microsoft.com/office/officeart/2005/8/layout/orgChart1"/>
    <dgm:cxn modelId="{8246EE88-F5E4-4F05-B5D9-606C5393AE41}" type="presParOf" srcId="{120D2497-6027-46A8-A9B4-1893973E7CAE}" destId="{5C073780-442C-46BB-9FAC-25A5A4B07064}" srcOrd="0" destOrd="0" presId="urn:microsoft.com/office/officeart/2005/8/layout/orgChart1"/>
    <dgm:cxn modelId="{A499643F-D8EA-4FA5-B54B-23D4E6CA3849}" type="presParOf" srcId="{5C073780-442C-46BB-9FAC-25A5A4B07064}" destId="{24A090A8-1B72-45DC-844C-5918A29FDC64}" srcOrd="0" destOrd="0" presId="urn:microsoft.com/office/officeart/2005/8/layout/orgChart1"/>
    <dgm:cxn modelId="{AA0FC239-0452-4EB1-A9D5-3546B04C19D0}" type="presParOf" srcId="{24A090A8-1B72-45DC-844C-5918A29FDC64}" destId="{40C47E6B-7E0D-4E4B-BD69-EB1535EFC2B6}" srcOrd="0" destOrd="0" presId="urn:microsoft.com/office/officeart/2005/8/layout/orgChart1"/>
    <dgm:cxn modelId="{F9136AC2-1723-45BE-BF6A-8EFA190E2342}" type="presParOf" srcId="{24A090A8-1B72-45DC-844C-5918A29FDC64}" destId="{4FC26132-3591-41EE-9BFB-DCF4103D49F3}" srcOrd="1" destOrd="0" presId="urn:microsoft.com/office/officeart/2005/8/layout/orgChart1"/>
    <dgm:cxn modelId="{669AB569-7482-4C53-8B35-E46211153FEB}" type="presParOf" srcId="{5C073780-442C-46BB-9FAC-25A5A4B07064}" destId="{8464F3C0-72B8-4144-B6CB-60AAE682A3A4}" srcOrd="1" destOrd="0" presId="urn:microsoft.com/office/officeart/2005/8/layout/orgChart1"/>
    <dgm:cxn modelId="{1D0DA4B5-C14D-48EA-BADB-6F818A9C7073}" type="presParOf" srcId="{8464F3C0-72B8-4144-B6CB-60AAE682A3A4}" destId="{1F05EC90-4D73-439D-907B-AE731F674C80}" srcOrd="0" destOrd="0" presId="urn:microsoft.com/office/officeart/2005/8/layout/orgChart1"/>
    <dgm:cxn modelId="{3D1D9504-84A8-4AEC-8A0E-1E614EF509B1}" type="presParOf" srcId="{8464F3C0-72B8-4144-B6CB-60AAE682A3A4}" destId="{52836BB5-8C74-4924-B8B7-19A20B3A1676}" srcOrd="1" destOrd="0" presId="urn:microsoft.com/office/officeart/2005/8/layout/orgChart1"/>
    <dgm:cxn modelId="{579197CB-461A-43F8-80BC-C105D066F15F}" type="presParOf" srcId="{52836BB5-8C74-4924-B8B7-19A20B3A1676}" destId="{FFF700C3-07FE-47B0-8381-104590132A93}" srcOrd="0" destOrd="0" presId="urn:microsoft.com/office/officeart/2005/8/layout/orgChart1"/>
    <dgm:cxn modelId="{191C9A80-C249-4FF3-9396-EF4BFE5DC7BB}" type="presParOf" srcId="{FFF700C3-07FE-47B0-8381-104590132A93}" destId="{D5B11FC6-8B08-4D98-A77C-B6616EADC602}" srcOrd="0" destOrd="0" presId="urn:microsoft.com/office/officeart/2005/8/layout/orgChart1"/>
    <dgm:cxn modelId="{68C300D8-5349-4563-A4D5-28130EF5533C}" type="presParOf" srcId="{FFF700C3-07FE-47B0-8381-104590132A93}" destId="{CAA69C8E-AD2C-40C7-BFEA-D0655B387513}" srcOrd="1" destOrd="0" presId="urn:microsoft.com/office/officeart/2005/8/layout/orgChart1"/>
    <dgm:cxn modelId="{1172F461-492D-4F3B-81CA-88F05F9065BA}" type="presParOf" srcId="{52836BB5-8C74-4924-B8B7-19A20B3A1676}" destId="{8061534E-15F9-4518-A6BA-8E27A0114733}" srcOrd="1" destOrd="0" presId="urn:microsoft.com/office/officeart/2005/8/layout/orgChart1"/>
    <dgm:cxn modelId="{B7B513D0-A36A-49D7-AE5A-4A4082F4ADAA}" type="presParOf" srcId="{52836BB5-8C74-4924-B8B7-19A20B3A1676}" destId="{3CF79D46-9B14-4A5A-834F-FE9A43794D57}" srcOrd="2" destOrd="0" presId="urn:microsoft.com/office/officeart/2005/8/layout/orgChart1"/>
    <dgm:cxn modelId="{9A0AE367-EC80-4D2F-B28D-0E4F8EB824FF}" type="presParOf" srcId="{8464F3C0-72B8-4144-B6CB-60AAE682A3A4}" destId="{72D2CFAC-4E0A-42EF-B66A-A7C71DA55CE4}" srcOrd="2" destOrd="0" presId="urn:microsoft.com/office/officeart/2005/8/layout/orgChart1"/>
    <dgm:cxn modelId="{27E3FB7A-5884-4EA5-BCB7-0297D468F34C}" type="presParOf" srcId="{8464F3C0-72B8-4144-B6CB-60AAE682A3A4}" destId="{34B842C4-15CE-4C55-AC57-59FCB84C9107}" srcOrd="3" destOrd="0" presId="urn:microsoft.com/office/officeart/2005/8/layout/orgChart1"/>
    <dgm:cxn modelId="{CAC67B70-6F0D-4A78-B629-A13F0B18F371}" type="presParOf" srcId="{34B842C4-15CE-4C55-AC57-59FCB84C9107}" destId="{C8B2139B-AA32-4061-A51C-1BA3A099AB13}" srcOrd="0" destOrd="0" presId="urn:microsoft.com/office/officeart/2005/8/layout/orgChart1"/>
    <dgm:cxn modelId="{DC4F7191-FA5E-4FBF-B1A8-171520F3D87E}" type="presParOf" srcId="{C8B2139B-AA32-4061-A51C-1BA3A099AB13}" destId="{1114AE4A-B0EB-4127-9F6B-0C6E6257206B}" srcOrd="0" destOrd="0" presId="urn:microsoft.com/office/officeart/2005/8/layout/orgChart1"/>
    <dgm:cxn modelId="{E6AB727D-4D33-4DBB-96CB-2F2779773A5D}" type="presParOf" srcId="{C8B2139B-AA32-4061-A51C-1BA3A099AB13}" destId="{31E03A8D-51EA-4E27-AC66-1484D91FE1EA}" srcOrd="1" destOrd="0" presId="urn:microsoft.com/office/officeart/2005/8/layout/orgChart1"/>
    <dgm:cxn modelId="{EA3D0D31-7252-49EA-9574-FA13C4F97C94}" type="presParOf" srcId="{34B842C4-15CE-4C55-AC57-59FCB84C9107}" destId="{9D19EBAF-BE7D-4F53-B08B-0B49DDD5DABC}" srcOrd="1" destOrd="0" presId="urn:microsoft.com/office/officeart/2005/8/layout/orgChart1"/>
    <dgm:cxn modelId="{1DDA5174-E3FB-4C8C-BBD8-5B72A5871472}" type="presParOf" srcId="{34B842C4-15CE-4C55-AC57-59FCB84C9107}" destId="{486DC594-243A-4B84-AC94-4EDA7C40CB0D}" srcOrd="2" destOrd="0" presId="urn:microsoft.com/office/officeart/2005/8/layout/orgChart1"/>
    <dgm:cxn modelId="{CBBAF367-729E-406E-A8BB-F73D4C01E8BD}" type="presParOf" srcId="{5C073780-442C-46BB-9FAC-25A5A4B07064}" destId="{EB20ABA0-8093-4739-8736-3F702E0BA77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5F8CA-E8B6-475E-9174-6E69CC4CFB0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CA1349CA-C768-49E9-BA13-FB54A7F43C9E}">
      <dgm:prSet phldrT="[Text]" custT="1"/>
      <dgm:spPr/>
      <dgm:t>
        <a:bodyPr/>
        <a:lstStyle/>
        <a:p>
          <a:r>
            <a:rPr lang="en-US" sz="1100" b="1" dirty="0"/>
            <a:t>Sampling</a:t>
          </a:r>
        </a:p>
      </dgm:t>
    </dgm:pt>
    <dgm:pt modelId="{B23E235E-4371-44CF-8353-9523BDA14D35}" type="parTrans" cxnId="{543C3C3A-7068-4C9D-A1B6-A4C45285CB59}">
      <dgm:prSet/>
      <dgm:spPr/>
      <dgm:t>
        <a:bodyPr/>
        <a:lstStyle/>
        <a:p>
          <a:endParaRPr lang="en-US" sz="1100" b="1"/>
        </a:p>
      </dgm:t>
    </dgm:pt>
    <dgm:pt modelId="{C740B437-5B21-4CBA-88FE-CB2C2FB76993}" type="sibTrans" cxnId="{543C3C3A-7068-4C9D-A1B6-A4C45285CB59}">
      <dgm:prSet/>
      <dgm:spPr/>
      <dgm:t>
        <a:bodyPr/>
        <a:lstStyle/>
        <a:p>
          <a:endParaRPr lang="en-US" sz="1100" b="1"/>
        </a:p>
      </dgm:t>
    </dgm:pt>
    <dgm:pt modelId="{9CD769E1-D940-4EBA-AD15-FF72520B523B}">
      <dgm:prSet phldrT="[Text]" custT="1"/>
      <dgm:spPr/>
      <dgm:t>
        <a:bodyPr/>
        <a:lstStyle/>
        <a:p>
          <a:r>
            <a:rPr lang="en-US" sz="1100" b="1" dirty="0"/>
            <a:t>Non-Probability Sampling</a:t>
          </a:r>
        </a:p>
      </dgm:t>
    </dgm:pt>
    <dgm:pt modelId="{8008B0A5-55BA-43F5-A398-9FEBD68A556B}" type="parTrans" cxnId="{3B5E3F14-8C56-49C8-9159-C89386269E22}">
      <dgm:prSet/>
      <dgm:spPr/>
      <dgm:t>
        <a:bodyPr/>
        <a:lstStyle/>
        <a:p>
          <a:endParaRPr lang="en-US" sz="1100" b="1"/>
        </a:p>
      </dgm:t>
    </dgm:pt>
    <dgm:pt modelId="{3614C416-23B2-4082-8E8A-FD4691EEE8D5}" type="sibTrans" cxnId="{3B5E3F14-8C56-49C8-9159-C89386269E22}">
      <dgm:prSet/>
      <dgm:spPr/>
      <dgm:t>
        <a:bodyPr/>
        <a:lstStyle/>
        <a:p>
          <a:endParaRPr lang="en-US" sz="1100" b="1"/>
        </a:p>
      </dgm:t>
    </dgm:pt>
    <dgm:pt modelId="{D9BFB92A-0745-4D07-BDD4-D1F8ADEB69D6}">
      <dgm:prSet phldrT="[Text]" custT="1"/>
      <dgm:spPr>
        <a:solidFill>
          <a:schemeClr val="accent3">
            <a:lumMod val="40000"/>
            <a:lumOff val="60000"/>
          </a:schemeClr>
        </a:solidFill>
      </dgm:spPr>
      <dgm:t>
        <a:bodyPr/>
        <a:lstStyle/>
        <a:p>
          <a:r>
            <a:rPr lang="en-US" sz="1100" b="1" dirty="0"/>
            <a:t>Probability Sampling</a:t>
          </a:r>
        </a:p>
      </dgm:t>
    </dgm:pt>
    <dgm:pt modelId="{32E33EEF-FFE7-4FE2-BAE0-0C3C9CC91FBE}" type="parTrans" cxnId="{50214A58-F1FB-4A20-A549-AA063BF470F5}">
      <dgm:prSet/>
      <dgm:spPr/>
      <dgm:t>
        <a:bodyPr/>
        <a:lstStyle/>
        <a:p>
          <a:endParaRPr lang="en-US" sz="1100" b="1"/>
        </a:p>
      </dgm:t>
    </dgm:pt>
    <dgm:pt modelId="{4BA8DEC2-C5B5-4BDC-8A0A-DF94FF235FBB}" type="sibTrans" cxnId="{50214A58-F1FB-4A20-A549-AA063BF470F5}">
      <dgm:prSet/>
      <dgm:spPr/>
      <dgm:t>
        <a:bodyPr/>
        <a:lstStyle/>
        <a:p>
          <a:endParaRPr lang="en-US" sz="1100" b="1"/>
        </a:p>
      </dgm:t>
    </dgm:pt>
    <dgm:pt modelId="{120D2497-6027-46A8-A9B4-1893973E7CAE}" type="pres">
      <dgm:prSet presAssocID="{6A65F8CA-E8B6-475E-9174-6E69CC4CFB0C}" presName="hierChild1" presStyleCnt="0">
        <dgm:presLayoutVars>
          <dgm:orgChart val="1"/>
          <dgm:chPref val="1"/>
          <dgm:dir/>
          <dgm:animOne val="branch"/>
          <dgm:animLvl val="lvl"/>
          <dgm:resizeHandles/>
        </dgm:presLayoutVars>
      </dgm:prSet>
      <dgm:spPr/>
    </dgm:pt>
    <dgm:pt modelId="{5C073780-442C-46BB-9FAC-25A5A4B07064}" type="pres">
      <dgm:prSet presAssocID="{CA1349CA-C768-49E9-BA13-FB54A7F43C9E}" presName="hierRoot1" presStyleCnt="0">
        <dgm:presLayoutVars>
          <dgm:hierBranch val="init"/>
        </dgm:presLayoutVars>
      </dgm:prSet>
      <dgm:spPr/>
    </dgm:pt>
    <dgm:pt modelId="{24A090A8-1B72-45DC-844C-5918A29FDC64}" type="pres">
      <dgm:prSet presAssocID="{CA1349CA-C768-49E9-BA13-FB54A7F43C9E}" presName="rootComposite1" presStyleCnt="0"/>
      <dgm:spPr/>
    </dgm:pt>
    <dgm:pt modelId="{40C47E6B-7E0D-4E4B-BD69-EB1535EFC2B6}" type="pres">
      <dgm:prSet presAssocID="{CA1349CA-C768-49E9-BA13-FB54A7F43C9E}" presName="rootText1" presStyleLbl="node0" presStyleIdx="0" presStyleCnt="1">
        <dgm:presLayoutVars>
          <dgm:chPref val="3"/>
        </dgm:presLayoutVars>
      </dgm:prSet>
      <dgm:spPr/>
    </dgm:pt>
    <dgm:pt modelId="{4FC26132-3591-41EE-9BFB-DCF4103D49F3}" type="pres">
      <dgm:prSet presAssocID="{CA1349CA-C768-49E9-BA13-FB54A7F43C9E}" presName="rootConnector1" presStyleLbl="node1" presStyleIdx="0" presStyleCnt="0"/>
      <dgm:spPr/>
    </dgm:pt>
    <dgm:pt modelId="{8464F3C0-72B8-4144-B6CB-60AAE682A3A4}" type="pres">
      <dgm:prSet presAssocID="{CA1349CA-C768-49E9-BA13-FB54A7F43C9E}" presName="hierChild2" presStyleCnt="0"/>
      <dgm:spPr/>
    </dgm:pt>
    <dgm:pt modelId="{1F05EC90-4D73-439D-907B-AE731F674C80}" type="pres">
      <dgm:prSet presAssocID="{8008B0A5-55BA-43F5-A398-9FEBD68A556B}" presName="Name37" presStyleLbl="parChTrans1D2" presStyleIdx="0" presStyleCnt="2"/>
      <dgm:spPr/>
    </dgm:pt>
    <dgm:pt modelId="{52836BB5-8C74-4924-B8B7-19A20B3A1676}" type="pres">
      <dgm:prSet presAssocID="{9CD769E1-D940-4EBA-AD15-FF72520B523B}" presName="hierRoot2" presStyleCnt="0">
        <dgm:presLayoutVars>
          <dgm:hierBranch val="init"/>
        </dgm:presLayoutVars>
      </dgm:prSet>
      <dgm:spPr/>
    </dgm:pt>
    <dgm:pt modelId="{FFF700C3-07FE-47B0-8381-104590132A93}" type="pres">
      <dgm:prSet presAssocID="{9CD769E1-D940-4EBA-AD15-FF72520B523B}" presName="rootComposite" presStyleCnt="0"/>
      <dgm:spPr/>
    </dgm:pt>
    <dgm:pt modelId="{D5B11FC6-8B08-4D98-A77C-B6616EADC602}" type="pres">
      <dgm:prSet presAssocID="{9CD769E1-D940-4EBA-AD15-FF72520B523B}" presName="rootText" presStyleLbl="node2" presStyleIdx="0" presStyleCnt="2" custScaleX="116328">
        <dgm:presLayoutVars>
          <dgm:chPref val="3"/>
        </dgm:presLayoutVars>
      </dgm:prSet>
      <dgm:spPr/>
    </dgm:pt>
    <dgm:pt modelId="{CAA69C8E-AD2C-40C7-BFEA-D0655B387513}" type="pres">
      <dgm:prSet presAssocID="{9CD769E1-D940-4EBA-AD15-FF72520B523B}" presName="rootConnector" presStyleLbl="node2" presStyleIdx="0" presStyleCnt="2"/>
      <dgm:spPr/>
    </dgm:pt>
    <dgm:pt modelId="{8061534E-15F9-4518-A6BA-8E27A0114733}" type="pres">
      <dgm:prSet presAssocID="{9CD769E1-D940-4EBA-AD15-FF72520B523B}" presName="hierChild4" presStyleCnt="0"/>
      <dgm:spPr/>
    </dgm:pt>
    <dgm:pt modelId="{3CF79D46-9B14-4A5A-834F-FE9A43794D57}" type="pres">
      <dgm:prSet presAssocID="{9CD769E1-D940-4EBA-AD15-FF72520B523B}" presName="hierChild5" presStyleCnt="0"/>
      <dgm:spPr/>
    </dgm:pt>
    <dgm:pt modelId="{72D2CFAC-4E0A-42EF-B66A-A7C71DA55CE4}" type="pres">
      <dgm:prSet presAssocID="{32E33EEF-FFE7-4FE2-BAE0-0C3C9CC91FBE}" presName="Name37" presStyleLbl="parChTrans1D2" presStyleIdx="1" presStyleCnt="2"/>
      <dgm:spPr/>
    </dgm:pt>
    <dgm:pt modelId="{34B842C4-15CE-4C55-AC57-59FCB84C9107}" type="pres">
      <dgm:prSet presAssocID="{D9BFB92A-0745-4D07-BDD4-D1F8ADEB69D6}" presName="hierRoot2" presStyleCnt="0">
        <dgm:presLayoutVars>
          <dgm:hierBranch val="init"/>
        </dgm:presLayoutVars>
      </dgm:prSet>
      <dgm:spPr/>
    </dgm:pt>
    <dgm:pt modelId="{C8B2139B-AA32-4061-A51C-1BA3A099AB13}" type="pres">
      <dgm:prSet presAssocID="{D9BFB92A-0745-4D07-BDD4-D1F8ADEB69D6}" presName="rootComposite" presStyleCnt="0"/>
      <dgm:spPr/>
    </dgm:pt>
    <dgm:pt modelId="{1114AE4A-B0EB-4127-9F6B-0C6E6257206B}" type="pres">
      <dgm:prSet presAssocID="{D9BFB92A-0745-4D07-BDD4-D1F8ADEB69D6}" presName="rootText" presStyleLbl="node2" presStyleIdx="1" presStyleCnt="2" custScaleX="116328">
        <dgm:presLayoutVars>
          <dgm:chPref val="3"/>
        </dgm:presLayoutVars>
      </dgm:prSet>
      <dgm:spPr/>
    </dgm:pt>
    <dgm:pt modelId="{31E03A8D-51EA-4E27-AC66-1484D91FE1EA}" type="pres">
      <dgm:prSet presAssocID="{D9BFB92A-0745-4D07-BDD4-D1F8ADEB69D6}" presName="rootConnector" presStyleLbl="node2" presStyleIdx="1" presStyleCnt="2"/>
      <dgm:spPr/>
    </dgm:pt>
    <dgm:pt modelId="{9D19EBAF-BE7D-4F53-B08B-0B49DDD5DABC}" type="pres">
      <dgm:prSet presAssocID="{D9BFB92A-0745-4D07-BDD4-D1F8ADEB69D6}" presName="hierChild4" presStyleCnt="0"/>
      <dgm:spPr/>
    </dgm:pt>
    <dgm:pt modelId="{486DC594-243A-4B84-AC94-4EDA7C40CB0D}" type="pres">
      <dgm:prSet presAssocID="{D9BFB92A-0745-4D07-BDD4-D1F8ADEB69D6}" presName="hierChild5" presStyleCnt="0"/>
      <dgm:spPr/>
    </dgm:pt>
    <dgm:pt modelId="{EB20ABA0-8093-4739-8736-3F702E0BA77E}" type="pres">
      <dgm:prSet presAssocID="{CA1349CA-C768-49E9-BA13-FB54A7F43C9E}" presName="hierChild3" presStyleCnt="0"/>
      <dgm:spPr/>
    </dgm:pt>
  </dgm:ptLst>
  <dgm:cxnLst>
    <dgm:cxn modelId="{30195608-DEE5-48FF-9C1E-94EFBBE74BC1}" type="presOf" srcId="{8008B0A5-55BA-43F5-A398-9FEBD68A556B}" destId="{1F05EC90-4D73-439D-907B-AE731F674C80}" srcOrd="0" destOrd="0" presId="urn:microsoft.com/office/officeart/2005/8/layout/orgChart1"/>
    <dgm:cxn modelId="{3B5E3F14-8C56-49C8-9159-C89386269E22}" srcId="{CA1349CA-C768-49E9-BA13-FB54A7F43C9E}" destId="{9CD769E1-D940-4EBA-AD15-FF72520B523B}" srcOrd="0" destOrd="0" parTransId="{8008B0A5-55BA-43F5-A398-9FEBD68A556B}" sibTransId="{3614C416-23B2-4082-8E8A-FD4691EEE8D5}"/>
    <dgm:cxn modelId="{D2C27E1B-42F1-49BE-AF89-9EDBC01E2421}" type="presOf" srcId="{CA1349CA-C768-49E9-BA13-FB54A7F43C9E}" destId="{4FC26132-3591-41EE-9BFB-DCF4103D49F3}" srcOrd="1" destOrd="0" presId="urn:microsoft.com/office/officeart/2005/8/layout/orgChart1"/>
    <dgm:cxn modelId="{8B8F432E-7C05-48A6-96C5-77A19D6DFD09}" type="presOf" srcId="{CA1349CA-C768-49E9-BA13-FB54A7F43C9E}" destId="{40C47E6B-7E0D-4E4B-BD69-EB1535EFC2B6}" srcOrd="0" destOrd="0" presId="urn:microsoft.com/office/officeart/2005/8/layout/orgChart1"/>
    <dgm:cxn modelId="{543C3C3A-7068-4C9D-A1B6-A4C45285CB59}" srcId="{6A65F8CA-E8B6-475E-9174-6E69CC4CFB0C}" destId="{CA1349CA-C768-49E9-BA13-FB54A7F43C9E}" srcOrd="0" destOrd="0" parTransId="{B23E235E-4371-44CF-8353-9523BDA14D35}" sibTransId="{C740B437-5B21-4CBA-88FE-CB2C2FB76993}"/>
    <dgm:cxn modelId="{7B89733D-15C8-4D1A-AF07-E14ADF78F217}" type="presOf" srcId="{6A65F8CA-E8B6-475E-9174-6E69CC4CFB0C}" destId="{120D2497-6027-46A8-A9B4-1893973E7CAE}" srcOrd="0" destOrd="0" presId="urn:microsoft.com/office/officeart/2005/8/layout/orgChart1"/>
    <dgm:cxn modelId="{E104B43E-1204-4AFE-9225-8838F339A5AC}" type="presOf" srcId="{9CD769E1-D940-4EBA-AD15-FF72520B523B}" destId="{CAA69C8E-AD2C-40C7-BFEA-D0655B387513}" srcOrd="1" destOrd="0" presId="urn:microsoft.com/office/officeart/2005/8/layout/orgChart1"/>
    <dgm:cxn modelId="{F9ED7340-748F-4268-8416-A82872CC7A73}" type="presOf" srcId="{D9BFB92A-0745-4D07-BDD4-D1F8ADEB69D6}" destId="{1114AE4A-B0EB-4127-9F6B-0C6E6257206B}" srcOrd="0" destOrd="0" presId="urn:microsoft.com/office/officeart/2005/8/layout/orgChart1"/>
    <dgm:cxn modelId="{23B7DB48-D8ED-4398-B2BC-217047413733}" type="presOf" srcId="{9CD769E1-D940-4EBA-AD15-FF72520B523B}" destId="{D5B11FC6-8B08-4D98-A77C-B6616EADC602}" srcOrd="0" destOrd="0" presId="urn:microsoft.com/office/officeart/2005/8/layout/orgChart1"/>
    <dgm:cxn modelId="{50214A58-F1FB-4A20-A549-AA063BF470F5}" srcId="{CA1349CA-C768-49E9-BA13-FB54A7F43C9E}" destId="{D9BFB92A-0745-4D07-BDD4-D1F8ADEB69D6}" srcOrd="1" destOrd="0" parTransId="{32E33EEF-FFE7-4FE2-BAE0-0C3C9CC91FBE}" sibTransId="{4BA8DEC2-C5B5-4BDC-8A0A-DF94FF235FBB}"/>
    <dgm:cxn modelId="{E04BAFA4-D792-4828-AC99-8DBE70C409AB}" type="presOf" srcId="{32E33EEF-FFE7-4FE2-BAE0-0C3C9CC91FBE}" destId="{72D2CFAC-4E0A-42EF-B66A-A7C71DA55CE4}" srcOrd="0" destOrd="0" presId="urn:microsoft.com/office/officeart/2005/8/layout/orgChart1"/>
    <dgm:cxn modelId="{84CA1FED-910F-4641-8103-3EA804398231}" type="presOf" srcId="{D9BFB92A-0745-4D07-BDD4-D1F8ADEB69D6}" destId="{31E03A8D-51EA-4E27-AC66-1484D91FE1EA}" srcOrd="1" destOrd="0" presId="urn:microsoft.com/office/officeart/2005/8/layout/orgChart1"/>
    <dgm:cxn modelId="{8246EE88-F5E4-4F05-B5D9-606C5393AE41}" type="presParOf" srcId="{120D2497-6027-46A8-A9B4-1893973E7CAE}" destId="{5C073780-442C-46BB-9FAC-25A5A4B07064}" srcOrd="0" destOrd="0" presId="urn:microsoft.com/office/officeart/2005/8/layout/orgChart1"/>
    <dgm:cxn modelId="{A499643F-D8EA-4FA5-B54B-23D4E6CA3849}" type="presParOf" srcId="{5C073780-442C-46BB-9FAC-25A5A4B07064}" destId="{24A090A8-1B72-45DC-844C-5918A29FDC64}" srcOrd="0" destOrd="0" presId="urn:microsoft.com/office/officeart/2005/8/layout/orgChart1"/>
    <dgm:cxn modelId="{AA0FC239-0452-4EB1-A9D5-3546B04C19D0}" type="presParOf" srcId="{24A090A8-1B72-45DC-844C-5918A29FDC64}" destId="{40C47E6B-7E0D-4E4B-BD69-EB1535EFC2B6}" srcOrd="0" destOrd="0" presId="urn:microsoft.com/office/officeart/2005/8/layout/orgChart1"/>
    <dgm:cxn modelId="{F9136AC2-1723-45BE-BF6A-8EFA190E2342}" type="presParOf" srcId="{24A090A8-1B72-45DC-844C-5918A29FDC64}" destId="{4FC26132-3591-41EE-9BFB-DCF4103D49F3}" srcOrd="1" destOrd="0" presId="urn:microsoft.com/office/officeart/2005/8/layout/orgChart1"/>
    <dgm:cxn modelId="{669AB569-7482-4C53-8B35-E46211153FEB}" type="presParOf" srcId="{5C073780-442C-46BB-9FAC-25A5A4B07064}" destId="{8464F3C0-72B8-4144-B6CB-60AAE682A3A4}" srcOrd="1" destOrd="0" presId="urn:microsoft.com/office/officeart/2005/8/layout/orgChart1"/>
    <dgm:cxn modelId="{1D0DA4B5-C14D-48EA-BADB-6F818A9C7073}" type="presParOf" srcId="{8464F3C0-72B8-4144-B6CB-60AAE682A3A4}" destId="{1F05EC90-4D73-439D-907B-AE731F674C80}" srcOrd="0" destOrd="0" presId="urn:microsoft.com/office/officeart/2005/8/layout/orgChart1"/>
    <dgm:cxn modelId="{3D1D9504-84A8-4AEC-8A0E-1E614EF509B1}" type="presParOf" srcId="{8464F3C0-72B8-4144-B6CB-60AAE682A3A4}" destId="{52836BB5-8C74-4924-B8B7-19A20B3A1676}" srcOrd="1" destOrd="0" presId="urn:microsoft.com/office/officeart/2005/8/layout/orgChart1"/>
    <dgm:cxn modelId="{579197CB-461A-43F8-80BC-C105D066F15F}" type="presParOf" srcId="{52836BB5-8C74-4924-B8B7-19A20B3A1676}" destId="{FFF700C3-07FE-47B0-8381-104590132A93}" srcOrd="0" destOrd="0" presId="urn:microsoft.com/office/officeart/2005/8/layout/orgChart1"/>
    <dgm:cxn modelId="{191C9A80-C249-4FF3-9396-EF4BFE5DC7BB}" type="presParOf" srcId="{FFF700C3-07FE-47B0-8381-104590132A93}" destId="{D5B11FC6-8B08-4D98-A77C-B6616EADC602}" srcOrd="0" destOrd="0" presId="urn:microsoft.com/office/officeart/2005/8/layout/orgChart1"/>
    <dgm:cxn modelId="{68C300D8-5349-4563-A4D5-28130EF5533C}" type="presParOf" srcId="{FFF700C3-07FE-47B0-8381-104590132A93}" destId="{CAA69C8E-AD2C-40C7-BFEA-D0655B387513}" srcOrd="1" destOrd="0" presId="urn:microsoft.com/office/officeart/2005/8/layout/orgChart1"/>
    <dgm:cxn modelId="{1172F461-492D-4F3B-81CA-88F05F9065BA}" type="presParOf" srcId="{52836BB5-8C74-4924-B8B7-19A20B3A1676}" destId="{8061534E-15F9-4518-A6BA-8E27A0114733}" srcOrd="1" destOrd="0" presId="urn:microsoft.com/office/officeart/2005/8/layout/orgChart1"/>
    <dgm:cxn modelId="{B7B513D0-A36A-49D7-AE5A-4A4082F4ADAA}" type="presParOf" srcId="{52836BB5-8C74-4924-B8B7-19A20B3A1676}" destId="{3CF79D46-9B14-4A5A-834F-FE9A43794D57}" srcOrd="2" destOrd="0" presId="urn:microsoft.com/office/officeart/2005/8/layout/orgChart1"/>
    <dgm:cxn modelId="{9A0AE367-EC80-4D2F-B28D-0E4F8EB824FF}" type="presParOf" srcId="{8464F3C0-72B8-4144-B6CB-60AAE682A3A4}" destId="{72D2CFAC-4E0A-42EF-B66A-A7C71DA55CE4}" srcOrd="2" destOrd="0" presId="urn:microsoft.com/office/officeart/2005/8/layout/orgChart1"/>
    <dgm:cxn modelId="{27E3FB7A-5884-4EA5-BCB7-0297D468F34C}" type="presParOf" srcId="{8464F3C0-72B8-4144-B6CB-60AAE682A3A4}" destId="{34B842C4-15CE-4C55-AC57-59FCB84C9107}" srcOrd="3" destOrd="0" presId="urn:microsoft.com/office/officeart/2005/8/layout/orgChart1"/>
    <dgm:cxn modelId="{CAC67B70-6F0D-4A78-B629-A13F0B18F371}" type="presParOf" srcId="{34B842C4-15CE-4C55-AC57-59FCB84C9107}" destId="{C8B2139B-AA32-4061-A51C-1BA3A099AB13}" srcOrd="0" destOrd="0" presId="urn:microsoft.com/office/officeart/2005/8/layout/orgChart1"/>
    <dgm:cxn modelId="{DC4F7191-FA5E-4FBF-B1A8-171520F3D87E}" type="presParOf" srcId="{C8B2139B-AA32-4061-A51C-1BA3A099AB13}" destId="{1114AE4A-B0EB-4127-9F6B-0C6E6257206B}" srcOrd="0" destOrd="0" presId="urn:microsoft.com/office/officeart/2005/8/layout/orgChart1"/>
    <dgm:cxn modelId="{E6AB727D-4D33-4DBB-96CB-2F2779773A5D}" type="presParOf" srcId="{C8B2139B-AA32-4061-A51C-1BA3A099AB13}" destId="{31E03A8D-51EA-4E27-AC66-1484D91FE1EA}" srcOrd="1" destOrd="0" presId="urn:microsoft.com/office/officeart/2005/8/layout/orgChart1"/>
    <dgm:cxn modelId="{EA3D0D31-7252-49EA-9574-FA13C4F97C94}" type="presParOf" srcId="{34B842C4-15CE-4C55-AC57-59FCB84C9107}" destId="{9D19EBAF-BE7D-4F53-B08B-0B49DDD5DABC}" srcOrd="1" destOrd="0" presId="urn:microsoft.com/office/officeart/2005/8/layout/orgChart1"/>
    <dgm:cxn modelId="{1DDA5174-E3FB-4C8C-BBD8-5B72A5871472}" type="presParOf" srcId="{34B842C4-15CE-4C55-AC57-59FCB84C9107}" destId="{486DC594-243A-4B84-AC94-4EDA7C40CB0D}" srcOrd="2" destOrd="0" presId="urn:microsoft.com/office/officeart/2005/8/layout/orgChart1"/>
    <dgm:cxn modelId="{CBBAF367-729E-406E-A8BB-F73D4C01E8BD}" type="presParOf" srcId="{5C073780-442C-46BB-9FAC-25A5A4B07064}" destId="{EB20ABA0-8093-4739-8736-3F702E0BA7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65F8CA-E8B6-475E-9174-6E69CC4CFB0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CA1349CA-C768-49E9-BA13-FB54A7F43C9E}">
      <dgm:prSet phldrT="[Text]" custT="1"/>
      <dgm:spPr/>
      <dgm:t>
        <a:bodyPr/>
        <a:lstStyle/>
        <a:p>
          <a:r>
            <a:rPr lang="en-US" sz="1100" b="1" dirty="0"/>
            <a:t>Sampling</a:t>
          </a:r>
        </a:p>
      </dgm:t>
    </dgm:pt>
    <dgm:pt modelId="{B23E235E-4371-44CF-8353-9523BDA14D35}" type="parTrans" cxnId="{543C3C3A-7068-4C9D-A1B6-A4C45285CB59}">
      <dgm:prSet/>
      <dgm:spPr/>
      <dgm:t>
        <a:bodyPr/>
        <a:lstStyle/>
        <a:p>
          <a:endParaRPr lang="en-US" sz="1100" b="1"/>
        </a:p>
      </dgm:t>
    </dgm:pt>
    <dgm:pt modelId="{C740B437-5B21-4CBA-88FE-CB2C2FB76993}" type="sibTrans" cxnId="{543C3C3A-7068-4C9D-A1B6-A4C45285CB59}">
      <dgm:prSet/>
      <dgm:spPr/>
      <dgm:t>
        <a:bodyPr/>
        <a:lstStyle/>
        <a:p>
          <a:endParaRPr lang="en-US" sz="1100" b="1"/>
        </a:p>
      </dgm:t>
    </dgm:pt>
    <dgm:pt modelId="{9CD769E1-D940-4EBA-AD15-FF72520B523B}">
      <dgm:prSet phldrT="[Text]" custT="1"/>
      <dgm:spPr/>
      <dgm:t>
        <a:bodyPr/>
        <a:lstStyle/>
        <a:p>
          <a:r>
            <a:rPr lang="en-US" sz="1100" b="1" dirty="0"/>
            <a:t>Non-Probability Sampling</a:t>
          </a:r>
        </a:p>
      </dgm:t>
    </dgm:pt>
    <dgm:pt modelId="{8008B0A5-55BA-43F5-A398-9FEBD68A556B}" type="parTrans" cxnId="{3B5E3F14-8C56-49C8-9159-C89386269E22}">
      <dgm:prSet/>
      <dgm:spPr/>
      <dgm:t>
        <a:bodyPr/>
        <a:lstStyle/>
        <a:p>
          <a:endParaRPr lang="en-US" sz="1100" b="1"/>
        </a:p>
      </dgm:t>
    </dgm:pt>
    <dgm:pt modelId="{3614C416-23B2-4082-8E8A-FD4691EEE8D5}" type="sibTrans" cxnId="{3B5E3F14-8C56-49C8-9159-C89386269E22}">
      <dgm:prSet/>
      <dgm:spPr/>
      <dgm:t>
        <a:bodyPr/>
        <a:lstStyle/>
        <a:p>
          <a:endParaRPr lang="en-US" sz="1100" b="1"/>
        </a:p>
      </dgm:t>
    </dgm:pt>
    <dgm:pt modelId="{D9BFB92A-0745-4D07-BDD4-D1F8ADEB69D6}">
      <dgm:prSet phldrT="[Text]" custT="1"/>
      <dgm:spPr>
        <a:solidFill>
          <a:schemeClr val="accent3">
            <a:lumMod val="40000"/>
            <a:lumOff val="60000"/>
          </a:schemeClr>
        </a:solidFill>
      </dgm:spPr>
      <dgm:t>
        <a:bodyPr/>
        <a:lstStyle/>
        <a:p>
          <a:r>
            <a:rPr lang="en-US" sz="1100" b="1" dirty="0"/>
            <a:t>Probability Sampling</a:t>
          </a:r>
        </a:p>
      </dgm:t>
    </dgm:pt>
    <dgm:pt modelId="{32E33EEF-FFE7-4FE2-BAE0-0C3C9CC91FBE}" type="parTrans" cxnId="{50214A58-F1FB-4A20-A549-AA063BF470F5}">
      <dgm:prSet/>
      <dgm:spPr/>
      <dgm:t>
        <a:bodyPr/>
        <a:lstStyle/>
        <a:p>
          <a:endParaRPr lang="en-US" sz="1100" b="1"/>
        </a:p>
      </dgm:t>
    </dgm:pt>
    <dgm:pt modelId="{4BA8DEC2-C5B5-4BDC-8A0A-DF94FF235FBB}" type="sibTrans" cxnId="{50214A58-F1FB-4A20-A549-AA063BF470F5}">
      <dgm:prSet/>
      <dgm:spPr/>
      <dgm:t>
        <a:bodyPr/>
        <a:lstStyle/>
        <a:p>
          <a:endParaRPr lang="en-US" sz="1100" b="1"/>
        </a:p>
      </dgm:t>
    </dgm:pt>
    <dgm:pt modelId="{120D2497-6027-46A8-A9B4-1893973E7CAE}" type="pres">
      <dgm:prSet presAssocID="{6A65F8CA-E8B6-475E-9174-6E69CC4CFB0C}" presName="hierChild1" presStyleCnt="0">
        <dgm:presLayoutVars>
          <dgm:orgChart val="1"/>
          <dgm:chPref val="1"/>
          <dgm:dir/>
          <dgm:animOne val="branch"/>
          <dgm:animLvl val="lvl"/>
          <dgm:resizeHandles/>
        </dgm:presLayoutVars>
      </dgm:prSet>
      <dgm:spPr/>
    </dgm:pt>
    <dgm:pt modelId="{5C073780-442C-46BB-9FAC-25A5A4B07064}" type="pres">
      <dgm:prSet presAssocID="{CA1349CA-C768-49E9-BA13-FB54A7F43C9E}" presName="hierRoot1" presStyleCnt="0">
        <dgm:presLayoutVars>
          <dgm:hierBranch val="init"/>
        </dgm:presLayoutVars>
      </dgm:prSet>
      <dgm:spPr/>
    </dgm:pt>
    <dgm:pt modelId="{24A090A8-1B72-45DC-844C-5918A29FDC64}" type="pres">
      <dgm:prSet presAssocID="{CA1349CA-C768-49E9-BA13-FB54A7F43C9E}" presName="rootComposite1" presStyleCnt="0"/>
      <dgm:spPr/>
    </dgm:pt>
    <dgm:pt modelId="{40C47E6B-7E0D-4E4B-BD69-EB1535EFC2B6}" type="pres">
      <dgm:prSet presAssocID="{CA1349CA-C768-49E9-BA13-FB54A7F43C9E}" presName="rootText1" presStyleLbl="node0" presStyleIdx="0" presStyleCnt="1">
        <dgm:presLayoutVars>
          <dgm:chPref val="3"/>
        </dgm:presLayoutVars>
      </dgm:prSet>
      <dgm:spPr/>
    </dgm:pt>
    <dgm:pt modelId="{4FC26132-3591-41EE-9BFB-DCF4103D49F3}" type="pres">
      <dgm:prSet presAssocID="{CA1349CA-C768-49E9-BA13-FB54A7F43C9E}" presName="rootConnector1" presStyleLbl="node1" presStyleIdx="0" presStyleCnt="0"/>
      <dgm:spPr/>
    </dgm:pt>
    <dgm:pt modelId="{8464F3C0-72B8-4144-B6CB-60AAE682A3A4}" type="pres">
      <dgm:prSet presAssocID="{CA1349CA-C768-49E9-BA13-FB54A7F43C9E}" presName="hierChild2" presStyleCnt="0"/>
      <dgm:spPr/>
    </dgm:pt>
    <dgm:pt modelId="{1F05EC90-4D73-439D-907B-AE731F674C80}" type="pres">
      <dgm:prSet presAssocID="{8008B0A5-55BA-43F5-A398-9FEBD68A556B}" presName="Name37" presStyleLbl="parChTrans1D2" presStyleIdx="0" presStyleCnt="2"/>
      <dgm:spPr/>
    </dgm:pt>
    <dgm:pt modelId="{52836BB5-8C74-4924-B8B7-19A20B3A1676}" type="pres">
      <dgm:prSet presAssocID="{9CD769E1-D940-4EBA-AD15-FF72520B523B}" presName="hierRoot2" presStyleCnt="0">
        <dgm:presLayoutVars>
          <dgm:hierBranch val="init"/>
        </dgm:presLayoutVars>
      </dgm:prSet>
      <dgm:spPr/>
    </dgm:pt>
    <dgm:pt modelId="{FFF700C3-07FE-47B0-8381-104590132A93}" type="pres">
      <dgm:prSet presAssocID="{9CD769E1-D940-4EBA-AD15-FF72520B523B}" presName="rootComposite" presStyleCnt="0"/>
      <dgm:spPr/>
    </dgm:pt>
    <dgm:pt modelId="{D5B11FC6-8B08-4D98-A77C-B6616EADC602}" type="pres">
      <dgm:prSet presAssocID="{9CD769E1-D940-4EBA-AD15-FF72520B523B}" presName="rootText" presStyleLbl="node2" presStyleIdx="0" presStyleCnt="2" custScaleX="116328">
        <dgm:presLayoutVars>
          <dgm:chPref val="3"/>
        </dgm:presLayoutVars>
      </dgm:prSet>
      <dgm:spPr/>
    </dgm:pt>
    <dgm:pt modelId="{CAA69C8E-AD2C-40C7-BFEA-D0655B387513}" type="pres">
      <dgm:prSet presAssocID="{9CD769E1-D940-4EBA-AD15-FF72520B523B}" presName="rootConnector" presStyleLbl="node2" presStyleIdx="0" presStyleCnt="2"/>
      <dgm:spPr/>
    </dgm:pt>
    <dgm:pt modelId="{8061534E-15F9-4518-A6BA-8E27A0114733}" type="pres">
      <dgm:prSet presAssocID="{9CD769E1-D940-4EBA-AD15-FF72520B523B}" presName="hierChild4" presStyleCnt="0"/>
      <dgm:spPr/>
    </dgm:pt>
    <dgm:pt modelId="{3CF79D46-9B14-4A5A-834F-FE9A43794D57}" type="pres">
      <dgm:prSet presAssocID="{9CD769E1-D940-4EBA-AD15-FF72520B523B}" presName="hierChild5" presStyleCnt="0"/>
      <dgm:spPr/>
    </dgm:pt>
    <dgm:pt modelId="{72D2CFAC-4E0A-42EF-B66A-A7C71DA55CE4}" type="pres">
      <dgm:prSet presAssocID="{32E33EEF-FFE7-4FE2-BAE0-0C3C9CC91FBE}" presName="Name37" presStyleLbl="parChTrans1D2" presStyleIdx="1" presStyleCnt="2"/>
      <dgm:spPr/>
    </dgm:pt>
    <dgm:pt modelId="{34B842C4-15CE-4C55-AC57-59FCB84C9107}" type="pres">
      <dgm:prSet presAssocID="{D9BFB92A-0745-4D07-BDD4-D1F8ADEB69D6}" presName="hierRoot2" presStyleCnt="0">
        <dgm:presLayoutVars>
          <dgm:hierBranch val="init"/>
        </dgm:presLayoutVars>
      </dgm:prSet>
      <dgm:spPr/>
    </dgm:pt>
    <dgm:pt modelId="{C8B2139B-AA32-4061-A51C-1BA3A099AB13}" type="pres">
      <dgm:prSet presAssocID="{D9BFB92A-0745-4D07-BDD4-D1F8ADEB69D6}" presName="rootComposite" presStyleCnt="0"/>
      <dgm:spPr/>
    </dgm:pt>
    <dgm:pt modelId="{1114AE4A-B0EB-4127-9F6B-0C6E6257206B}" type="pres">
      <dgm:prSet presAssocID="{D9BFB92A-0745-4D07-BDD4-D1F8ADEB69D6}" presName="rootText" presStyleLbl="node2" presStyleIdx="1" presStyleCnt="2" custScaleX="116328">
        <dgm:presLayoutVars>
          <dgm:chPref val="3"/>
        </dgm:presLayoutVars>
      </dgm:prSet>
      <dgm:spPr/>
    </dgm:pt>
    <dgm:pt modelId="{31E03A8D-51EA-4E27-AC66-1484D91FE1EA}" type="pres">
      <dgm:prSet presAssocID="{D9BFB92A-0745-4D07-BDD4-D1F8ADEB69D6}" presName="rootConnector" presStyleLbl="node2" presStyleIdx="1" presStyleCnt="2"/>
      <dgm:spPr/>
    </dgm:pt>
    <dgm:pt modelId="{9D19EBAF-BE7D-4F53-B08B-0B49DDD5DABC}" type="pres">
      <dgm:prSet presAssocID="{D9BFB92A-0745-4D07-BDD4-D1F8ADEB69D6}" presName="hierChild4" presStyleCnt="0"/>
      <dgm:spPr/>
    </dgm:pt>
    <dgm:pt modelId="{486DC594-243A-4B84-AC94-4EDA7C40CB0D}" type="pres">
      <dgm:prSet presAssocID="{D9BFB92A-0745-4D07-BDD4-D1F8ADEB69D6}" presName="hierChild5" presStyleCnt="0"/>
      <dgm:spPr/>
    </dgm:pt>
    <dgm:pt modelId="{EB20ABA0-8093-4739-8736-3F702E0BA77E}" type="pres">
      <dgm:prSet presAssocID="{CA1349CA-C768-49E9-BA13-FB54A7F43C9E}" presName="hierChild3" presStyleCnt="0"/>
      <dgm:spPr/>
    </dgm:pt>
  </dgm:ptLst>
  <dgm:cxnLst>
    <dgm:cxn modelId="{30195608-DEE5-48FF-9C1E-94EFBBE74BC1}" type="presOf" srcId="{8008B0A5-55BA-43F5-A398-9FEBD68A556B}" destId="{1F05EC90-4D73-439D-907B-AE731F674C80}" srcOrd="0" destOrd="0" presId="urn:microsoft.com/office/officeart/2005/8/layout/orgChart1"/>
    <dgm:cxn modelId="{3B5E3F14-8C56-49C8-9159-C89386269E22}" srcId="{CA1349CA-C768-49E9-BA13-FB54A7F43C9E}" destId="{9CD769E1-D940-4EBA-AD15-FF72520B523B}" srcOrd="0" destOrd="0" parTransId="{8008B0A5-55BA-43F5-A398-9FEBD68A556B}" sibTransId="{3614C416-23B2-4082-8E8A-FD4691EEE8D5}"/>
    <dgm:cxn modelId="{D2C27E1B-42F1-49BE-AF89-9EDBC01E2421}" type="presOf" srcId="{CA1349CA-C768-49E9-BA13-FB54A7F43C9E}" destId="{4FC26132-3591-41EE-9BFB-DCF4103D49F3}" srcOrd="1" destOrd="0" presId="urn:microsoft.com/office/officeart/2005/8/layout/orgChart1"/>
    <dgm:cxn modelId="{8B8F432E-7C05-48A6-96C5-77A19D6DFD09}" type="presOf" srcId="{CA1349CA-C768-49E9-BA13-FB54A7F43C9E}" destId="{40C47E6B-7E0D-4E4B-BD69-EB1535EFC2B6}" srcOrd="0" destOrd="0" presId="urn:microsoft.com/office/officeart/2005/8/layout/orgChart1"/>
    <dgm:cxn modelId="{543C3C3A-7068-4C9D-A1B6-A4C45285CB59}" srcId="{6A65F8CA-E8B6-475E-9174-6E69CC4CFB0C}" destId="{CA1349CA-C768-49E9-BA13-FB54A7F43C9E}" srcOrd="0" destOrd="0" parTransId="{B23E235E-4371-44CF-8353-9523BDA14D35}" sibTransId="{C740B437-5B21-4CBA-88FE-CB2C2FB76993}"/>
    <dgm:cxn modelId="{7B89733D-15C8-4D1A-AF07-E14ADF78F217}" type="presOf" srcId="{6A65F8CA-E8B6-475E-9174-6E69CC4CFB0C}" destId="{120D2497-6027-46A8-A9B4-1893973E7CAE}" srcOrd="0" destOrd="0" presId="urn:microsoft.com/office/officeart/2005/8/layout/orgChart1"/>
    <dgm:cxn modelId="{E104B43E-1204-4AFE-9225-8838F339A5AC}" type="presOf" srcId="{9CD769E1-D940-4EBA-AD15-FF72520B523B}" destId="{CAA69C8E-AD2C-40C7-BFEA-D0655B387513}" srcOrd="1" destOrd="0" presId="urn:microsoft.com/office/officeart/2005/8/layout/orgChart1"/>
    <dgm:cxn modelId="{F9ED7340-748F-4268-8416-A82872CC7A73}" type="presOf" srcId="{D9BFB92A-0745-4D07-BDD4-D1F8ADEB69D6}" destId="{1114AE4A-B0EB-4127-9F6B-0C6E6257206B}" srcOrd="0" destOrd="0" presId="urn:microsoft.com/office/officeart/2005/8/layout/orgChart1"/>
    <dgm:cxn modelId="{23B7DB48-D8ED-4398-B2BC-217047413733}" type="presOf" srcId="{9CD769E1-D940-4EBA-AD15-FF72520B523B}" destId="{D5B11FC6-8B08-4D98-A77C-B6616EADC602}" srcOrd="0" destOrd="0" presId="urn:microsoft.com/office/officeart/2005/8/layout/orgChart1"/>
    <dgm:cxn modelId="{50214A58-F1FB-4A20-A549-AA063BF470F5}" srcId="{CA1349CA-C768-49E9-BA13-FB54A7F43C9E}" destId="{D9BFB92A-0745-4D07-BDD4-D1F8ADEB69D6}" srcOrd="1" destOrd="0" parTransId="{32E33EEF-FFE7-4FE2-BAE0-0C3C9CC91FBE}" sibTransId="{4BA8DEC2-C5B5-4BDC-8A0A-DF94FF235FBB}"/>
    <dgm:cxn modelId="{E04BAFA4-D792-4828-AC99-8DBE70C409AB}" type="presOf" srcId="{32E33EEF-FFE7-4FE2-BAE0-0C3C9CC91FBE}" destId="{72D2CFAC-4E0A-42EF-B66A-A7C71DA55CE4}" srcOrd="0" destOrd="0" presId="urn:microsoft.com/office/officeart/2005/8/layout/orgChart1"/>
    <dgm:cxn modelId="{84CA1FED-910F-4641-8103-3EA804398231}" type="presOf" srcId="{D9BFB92A-0745-4D07-BDD4-D1F8ADEB69D6}" destId="{31E03A8D-51EA-4E27-AC66-1484D91FE1EA}" srcOrd="1" destOrd="0" presId="urn:microsoft.com/office/officeart/2005/8/layout/orgChart1"/>
    <dgm:cxn modelId="{8246EE88-F5E4-4F05-B5D9-606C5393AE41}" type="presParOf" srcId="{120D2497-6027-46A8-A9B4-1893973E7CAE}" destId="{5C073780-442C-46BB-9FAC-25A5A4B07064}" srcOrd="0" destOrd="0" presId="urn:microsoft.com/office/officeart/2005/8/layout/orgChart1"/>
    <dgm:cxn modelId="{A499643F-D8EA-4FA5-B54B-23D4E6CA3849}" type="presParOf" srcId="{5C073780-442C-46BB-9FAC-25A5A4B07064}" destId="{24A090A8-1B72-45DC-844C-5918A29FDC64}" srcOrd="0" destOrd="0" presId="urn:microsoft.com/office/officeart/2005/8/layout/orgChart1"/>
    <dgm:cxn modelId="{AA0FC239-0452-4EB1-A9D5-3546B04C19D0}" type="presParOf" srcId="{24A090A8-1B72-45DC-844C-5918A29FDC64}" destId="{40C47E6B-7E0D-4E4B-BD69-EB1535EFC2B6}" srcOrd="0" destOrd="0" presId="urn:microsoft.com/office/officeart/2005/8/layout/orgChart1"/>
    <dgm:cxn modelId="{F9136AC2-1723-45BE-BF6A-8EFA190E2342}" type="presParOf" srcId="{24A090A8-1B72-45DC-844C-5918A29FDC64}" destId="{4FC26132-3591-41EE-9BFB-DCF4103D49F3}" srcOrd="1" destOrd="0" presId="urn:microsoft.com/office/officeart/2005/8/layout/orgChart1"/>
    <dgm:cxn modelId="{669AB569-7482-4C53-8B35-E46211153FEB}" type="presParOf" srcId="{5C073780-442C-46BB-9FAC-25A5A4B07064}" destId="{8464F3C0-72B8-4144-B6CB-60AAE682A3A4}" srcOrd="1" destOrd="0" presId="urn:microsoft.com/office/officeart/2005/8/layout/orgChart1"/>
    <dgm:cxn modelId="{1D0DA4B5-C14D-48EA-BADB-6F818A9C7073}" type="presParOf" srcId="{8464F3C0-72B8-4144-B6CB-60AAE682A3A4}" destId="{1F05EC90-4D73-439D-907B-AE731F674C80}" srcOrd="0" destOrd="0" presId="urn:microsoft.com/office/officeart/2005/8/layout/orgChart1"/>
    <dgm:cxn modelId="{3D1D9504-84A8-4AEC-8A0E-1E614EF509B1}" type="presParOf" srcId="{8464F3C0-72B8-4144-B6CB-60AAE682A3A4}" destId="{52836BB5-8C74-4924-B8B7-19A20B3A1676}" srcOrd="1" destOrd="0" presId="urn:microsoft.com/office/officeart/2005/8/layout/orgChart1"/>
    <dgm:cxn modelId="{579197CB-461A-43F8-80BC-C105D066F15F}" type="presParOf" srcId="{52836BB5-8C74-4924-B8B7-19A20B3A1676}" destId="{FFF700C3-07FE-47B0-8381-104590132A93}" srcOrd="0" destOrd="0" presId="urn:microsoft.com/office/officeart/2005/8/layout/orgChart1"/>
    <dgm:cxn modelId="{191C9A80-C249-4FF3-9396-EF4BFE5DC7BB}" type="presParOf" srcId="{FFF700C3-07FE-47B0-8381-104590132A93}" destId="{D5B11FC6-8B08-4D98-A77C-B6616EADC602}" srcOrd="0" destOrd="0" presId="urn:microsoft.com/office/officeart/2005/8/layout/orgChart1"/>
    <dgm:cxn modelId="{68C300D8-5349-4563-A4D5-28130EF5533C}" type="presParOf" srcId="{FFF700C3-07FE-47B0-8381-104590132A93}" destId="{CAA69C8E-AD2C-40C7-BFEA-D0655B387513}" srcOrd="1" destOrd="0" presId="urn:microsoft.com/office/officeart/2005/8/layout/orgChart1"/>
    <dgm:cxn modelId="{1172F461-492D-4F3B-81CA-88F05F9065BA}" type="presParOf" srcId="{52836BB5-8C74-4924-B8B7-19A20B3A1676}" destId="{8061534E-15F9-4518-A6BA-8E27A0114733}" srcOrd="1" destOrd="0" presId="urn:microsoft.com/office/officeart/2005/8/layout/orgChart1"/>
    <dgm:cxn modelId="{B7B513D0-A36A-49D7-AE5A-4A4082F4ADAA}" type="presParOf" srcId="{52836BB5-8C74-4924-B8B7-19A20B3A1676}" destId="{3CF79D46-9B14-4A5A-834F-FE9A43794D57}" srcOrd="2" destOrd="0" presId="urn:microsoft.com/office/officeart/2005/8/layout/orgChart1"/>
    <dgm:cxn modelId="{9A0AE367-EC80-4D2F-B28D-0E4F8EB824FF}" type="presParOf" srcId="{8464F3C0-72B8-4144-B6CB-60AAE682A3A4}" destId="{72D2CFAC-4E0A-42EF-B66A-A7C71DA55CE4}" srcOrd="2" destOrd="0" presId="urn:microsoft.com/office/officeart/2005/8/layout/orgChart1"/>
    <dgm:cxn modelId="{27E3FB7A-5884-4EA5-BCB7-0297D468F34C}" type="presParOf" srcId="{8464F3C0-72B8-4144-B6CB-60AAE682A3A4}" destId="{34B842C4-15CE-4C55-AC57-59FCB84C9107}" srcOrd="3" destOrd="0" presId="urn:microsoft.com/office/officeart/2005/8/layout/orgChart1"/>
    <dgm:cxn modelId="{CAC67B70-6F0D-4A78-B629-A13F0B18F371}" type="presParOf" srcId="{34B842C4-15CE-4C55-AC57-59FCB84C9107}" destId="{C8B2139B-AA32-4061-A51C-1BA3A099AB13}" srcOrd="0" destOrd="0" presId="urn:microsoft.com/office/officeart/2005/8/layout/orgChart1"/>
    <dgm:cxn modelId="{DC4F7191-FA5E-4FBF-B1A8-171520F3D87E}" type="presParOf" srcId="{C8B2139B-AA32-4061-A51C-1BA3A099AB13}" destId="{1114AE4A-B0EB-4127-9F6B-0C6E6257206B}" srcOrd="0" destOrd="0" presId="urn:microsoft.com/office/officeart/2005/8/layout/orgChart1"/>
    <dgm:cxn modelId="{E6AB727D-4D33-4DBB-96CB-2F2779773A5D}" type="presParOf" srcId="{C8B2139B-AA32-4061-A51C-1BA3A099AB13}" destId="{31E03A8D-51EA-4E27-AC66-1484D91FE1EA}" srcOrd="1" destOrd="0" presId="urn:microsoft.com/office/officeart/2005/8/layout/orgChart1"/>
    <dgm:cxn modelId="{EA3D0D31-7252-49EA-9574-FA13C4F97C94}" type="presParOf" srcId="{34B842C4-15CE-4C55-AC57-59FCB84C9107}" destId="{9D19EBAF-BE7D-4F53-B08B-0B49DDD5DABC}" srcOrd="1" destOrd="0" presId="urn:microsoft.com/office/officeart/2005/8/layout/orgChart1"/>
    <dgm:cxn modelId="{1DDA5174-E3FB-4C8C-BBD8-5B72A5871472}" type="presParOf" srcId="{34B842C4-15CE-4C55-AC57-59FCB84C9107}" destId="{486DC594-243A-4B84-AC94-4EDA7C40CB0D}" srcOrd="2" destOrd="0" presId="urn:microsoft.com/office/officeart/2005/8/layout/orgChart1"/>
    <dgm:cxn modelId="{CBBAF367-729E-406E-A8BB-F73D4C01E8BD}" type="presParOf" srcId="{5C073780-442C-46BB-9FAC-25A5A4B07064}" destId="{EB20ABA0-8093-4739-8736-3F702E0BA77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65F8CA-E8B6-475E-9174-6E69CC4CFB0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CA1349CA-C768-49E9-BA13-FB54A7F43C9E}">
      <dgm:prSet phldrT="[Text]" custT="1"/>
      <dgm:spPr/>
      <dgm:t>
        <a:bodyPr/>
        <a:lstStyle/>
        <a:p>
          <a:r>
            <a:rPr lang="en-US" sz="1100" b="1" dirty="0"/>
            <a:t>Sampling</a:t>
          </a:r>
        </a:p>
      </dgm:t>
    </dgm:pt>
    <dgm:pt modelId="{B23E235E-4371-44CF-8353-9523BDA14D35}" type="parTrans" cxnId="{543C3C3A-7068-4C9D-A1B6-A4C45285CB59}">
      <dgm:prSet/>
      <dgm:spPr/>
      <dgm:t>
        <a:bodyPr/>
        <a:lstStyle/>
        <a:p>
          <a:endParaRPr lang="en-US" sz="1100" b="1"/>
        </a:p>
      </dgm:t>
    </dgm:pt>
    <dgm:pt modelId="{C740B437-5B21-4CBA-88FE-CB2C2FB76993}" type="sibTrans" cxnId="{543C3C3A-7068-4C9D-A1B6-A4C45285CB59}">
      <dgm:prSet/>
      <dgm:spPr/>
      <dgm:t>
        <a:bodyPr/>
        <a:lstStyle/>
        <a:p>
          <a:endParaRPr lang="en-US" sz="1100" b="1"/>
        </a:p>
      </dgm:t>
    </dgm:pt>
    <dgm:pt modelId="{9CD769E1-D940-4EBA-AD15-FF72520B523B}">
      <dgm:prSet phldrT="[Text]" custT="1"/>
      <dgm:spPr>
        <a:solidFill>
          <a:schemeClr val="accent3">
            <a:lumMod val="40000"/>
            <a:lumOff val="60000"/>
          </a:schemeClr>
        </a:solidFill>
      </dgm:spPr>
      <dgm:t>
        <a:bodyPr/>
        <a:lstStyle/>
        <a:p>
          <a:r>
            <a:rPr lang="en-US" sz="1100" b="1" dirty="0"/>
            <a:t>Non-Probability Sampling</a:t>
          </a:r>
        </a:p>
      </dgm:t>
    </dgm:pt>
    <dgm:pt modelId="{8008B0A5-55BA-43F5-A398-9FEBD68A556B}" type="parTrans" cxnId="{3B5E3F14-8C56-49C8-9159-C89386269E22}">
      <dgm:prSet/>
      <dgm:spPr/>
      <dgm:t>
        <a:bodyPr/>
        <a:lstStyle/>
        <a:p>
          <a:endParaRPr lang="en-US" sz="1100" b="1"/>
        </a:p>
      </dgm:t>
    </dgm:pt>
    <dgm:pt modelId="{3614C416-23B2-4082-8E8A-FD4691EEE8D5}" type="sibTrans" cxnId="{3B5E3F14-8C56-49C8-9159-C89386269E22}">
      <dgm:prSet/>
      <dgm:spPr/>
      <dgm:t>
        <a:bodyPr/>
        <a:lstStyle/>
        <a:p>
          <a:endParaRPr lang="en-US" sz="1100" b="1"/>
        </a:p>
      </dgm:t>
    </dgm:pt>
    <dgm:pt modelId="{D9BFB92A-0745-4D07-BDD4-D1F8ADEB69D6}">
      <dgm:prSet phldrT="[Text]" custT="1"/>
      <dgm:spPr>
        <a:solidFill>
          <a:schemeClr val="accent2"/>
        </a:solidFill>
      </dgm:spPr>
      <dgm:t>
        <a:bodyPr/>
        <a:lstStyle/>
        <a:p>
          <a:r>
            <a:rPr lang="en-US" sz="1100" b="1" dirty="0"/>
            <a:t>Probability Sampling</a:t>
          </a:r>
        </a:p>
      </dgm:t>
    </dgm:pt>
    <dgm:pt modelId="{32E33EEF-FFE7-4FE2-BAE0-0C3C9CC91FBE}" type="parTrans" cxnId="{50214A58-F1FB-4A20-A549-AA063BF470F5}">
      <dgm:prSet/>
      <dgm:spPr/>
      <dgm:t>
        <a:bodyPr/>
        <a:lstStyle/>
        <a:p>
          <a:endParaRPr lang="en-US" sz="1100" b="1"/>
        </a:p>
      </dgm:t>
    </dgm:pt>
    <dgm:pt modelId="{4BA8DEC2-C5B5-4BDC-8A0A-DF94FF235FBB}" type="sibTrans" cxnId="{50214A58-F1FB-4A20-A549-AA063BF470F5}">
      <dgm:prSet/>
      <dgm:spPr/>
      <dgm:t>
        <a:bodyPr/>
        <a:lstStyle/>
        <a:p>
          <a:endParaRPr lang="en-US" sz="1100" b="1"/>
        </a:p>
      </dgm:t>
    </dgm:pt>
    <dgm:pt modelId="{120D2497-6027-46A8-A9B4-1893973E7CAE}" type="pres">
      <dgm:prSet presAssocID="{6A65F8CA-E8B6-475E-9174-6E69CC4CFB0C}" presName="hierChild1" presStyleCnt="0">
        <dgm:presLayoutVars>
          <dgm:orgChart val="1"/>
          <dgm:chPref val="1"/>
          <dgm:dir/>
          <dgm:animOne val="branch"/>
          <dgm:animLvl val="lvl"/>
          <dgm:resizeHandles/>
        </dgm:presLayoutVars>
      </dgm:prSet>
      <dgm:spPr/>
    </dgm:pt>
    <dgm:pt modelId="{5C073780-442C-46BB-9FAC-25A5A4B07064}" type="pres">
      <dgm:prSet presAssocID="{CA1349CA-C768-49E9-BA13-FB54A7F43C9E}" presName="hierRoot1" presStyleCnt="0">
        <dgm:presLayoutVars>
          <dgm:hierBranch val="init"/>
        </dgm:presLayoutVars>
      </dgm:prSet>
      <dgm:spPr/>
    </dgm:pt>
    <dgm:pt modelId="{24A090A8-1B72-45DC-844C-5918A29FDC64}" type="pres">
      <dgm:prSet presAssocID="{CA1349CA-C768-49E9-BA13-FB54A7F43C9E}" presName="rootComposite1" presStyleCnt="0"/>
      <dgm:spPr/>
    </dgm:pt>
    <dgm:pt modelId="{40C47E6B-7E0D-4E4B-BD69-EB1535EFC2B6}" type="pres">
      <dgm:prSet presAssocID="{CA1349CA-C768-49E9-BA13-FB54A7F43C9E}" presName="rootText1" presStyleLbl="node0" presStyleIdx="0" presStyleCnt="1">
        <dgm:presLayoutVars>
          <dgm:chPref val="3"/>
        </dgm:presLayoutVars>
      </dgm:prSet>
      <dgm:spPr/>
    </dgm:pt>
    <dgm:pt modelId="{4FC26132-3591-41EE-9BFB-DCF4103D49F3}" type="pres">
      <dgm:prSet presAssocID="{CA1349CA-C768-49E9-BA13-FB54A7F43C9E}" presName="rootConnector1" presStyleLbl="node1" presStyleIdx="0" presStyleCnt="0"/>
      <dgm:spPr/>
    </dgm:pt>
    <dgm:pt modelId="{8464F3C0-72B8-4144-B6CB-60AAE682A3A4}" type="pres">
      <dgm:prSet presAssocID="{CA1349CA-C768-49E9-BA13-FB54A7F43C9E}" presName="hierChild2" presStyleCnt="0"/>
      <dgm:spPr/>
    </dgm:pt>
    <dgm:pt modelId="{1F05EC90-4D73-439D-907B-AE731F674C80}" type="pres">
      <dgm:prSet presAssocID="{8008B0A5-55BA-43F5-A398-9FEBD68A556B}" presName="Name37" presStyleLbl="parChTrans1D2" presStyleIdx="0" presStyleCnt="2"/>
      <dgm:spPr/>
    </dgm:pt>
    <dgm:pt modelId="{52836BB5-8C74-4924-B8B7-19A20B3A1676}" type="pres">
      <dgm:prSet presAssocID="{9CD769E1-D940-4EBA-AD15-FF72520B523B}" presName="hierRoot2" presStyleCnt="0">
        <dgm:presLayoutVars>
          <dgm:hierBranch val="init"/>
        </dgm:presLayoutVars>
      </dgm:prSet>
      <dgm:spPr/>
    </dgm:pt>
    <dgm:pt modelId="{FFF700C3-07FE-47B0-8381-104590132A93}" type="pres">
      <dgm:prSet presAssocID="{9CD769E1-D940-4EBA-AD15-FF72520B523B}" presName="rootComposite" presStyleCnt="0"/>
      <dgm:spPr/>
    </dgm:pt>
    <dgm:pt modelId="{D5B11FC6-8B08-4D98-A77C-B6616EADC602}" type="pres">
      <dgm:prSet presAssocID="{9CD769E1-D940-4EBA-AD15-FF72520B523B}" presName="rootText" presStyleLbl="node2" presStyleIdx="0" presStyleCnt="2" custScaleX="116328">
        <dgm:presLayoutVars>
          <dgm:chPref val="3"/>
        </dgm:presLayoutVars>
      </dgm:prSet>
      <dgm:spPr/>
    </dgm:pt>
    <dgm:pt modelId="{CAA69C8E-AD2C-40C7-BFEA-D0655B387513}" type="pres">
      <dgm:prSet presAssocID="{9CD769E1-D940-4EBA-AD15-FF72520B523B}" presName="rootConnector" presStyleLbl="node2" presStyleIdx="0" presStyleCnt="2"/>
      <dgm:spPr/>
    </dgm:pt>
    <dgm:pt modelId="{8061534E-15F9-4518-A6BA-8E27A0114733}" type="pres">
      <dgm:prSet presAssocID="{9CD769E1-D940-4EBA-AD15-FF72520B523B}" presName="hierChild4" presStyleCnt="0"/>
      <dgm:spPr/>
    </dgm:pt>
    <dgm:pt modelId="{3CF79D46-9B14-4A5A-834F-FE9A43794D57}" type="pres">
      <dgm:prSet presAssocID="{9CD769E1-D940-4EBA-AD15-FF72520B523B}" presName="hierChild5" presStyleCnt="0"/>
      <dgm:spPr/>
    </dgm:pt>
    <dgm:pt modelId="{72D2CFAC-4E0A-42EF-B66A-A7C71DA55CE4}" type="pres">
      <dgm:prSet presAssocID="{32E33EEF-FFE7-4FE2-BAE0-0C3C9CC91FBE}" presName="Name37" presStyleLbl="parChTrans1D2" presStyleIdx="1" presStyleCnt="2"/>
      <dgm:spPr/>
    </dgm:pt>
    <dgm:pt modelId="{34B842C4-15CE-4C55-AC57-59FCB84C9107}" type="pres">
      <dgm:prSet presAssocID="{D9BFB92A-0745-4D07-BDD4-D1F8ADEB69D6}" presName="hierRoot2" presStyleCnt="0">
        <dgm:presLayoutVars>
          <dgm:hierBranch val="init"/>
        </dgm:presLayoutVars>
      </dgm:prSet>
      <dgm:spPr/>
    </dgm:pt>
    <dgm:pt modelId="{C8B2139B-AA32-4061-A51C-1BA3A099AB13}" type="pres">
      <dgm:prSet presAssocID="{D9BFB92A-0745-4D07-BDD4-D1F8ADEB69D6}" presName="rootComposite" presStyleCnt="0"/>
      <dgm:spPr/>
    </dgm:pt>
    <dgm:pt modelId="{1114AE4A-B0EB-4127-9F6B-0C6E6257206B}" type="pres">
      <dgm:prSet presAssocID="{D9BFB92A-0745-4D07-BDD4-D1F8ADEB69D6}" presName="rootText" presStyleLbl="node2" presStyleIdx="1" presStyleCnt="2" custScaleX="116328">
        <dgm:presLayoutVars>
          <dgm:chPref val="3"/>
        </dgm:presLayoutVars>
      </dgm:prSet>
      <dgm:spPr/>
    </dgm:pt>
    <dgm:pt modelId="{31E03A8D-51EA-4E27-AC66-1484D91FE1EA}" type="pres">
      <dgm:prSet presAssocID="{D9BFB92A-0745-4D07-BDD4-D1F8ADEB69D6}" presName="rootConnector" presStyleLbl="node2" presStyleIdx="1" presStyleCnt="2"/>
      <dgm:spPr/>
    </dgm:pt>
    <dgm:pt modelId="{9D19EBAF-BE7D-4F53-B08B-0B49DDD5DABC}" type="pres">
      <dgm:prSet presAssocID="{D9BFB92A-0745-4D07-BDD4-D1F8ADEB69D6}" presName="hierChild4" presStyleCnt="0"/>
      <dgm:spPr/>
    </dgm:pt>
    <dgm:pt modelId="{486DC594-243A-4B84-AC94-4EDA7C40CB0D}" type="pres">
      <dgm:prSet presAssocID="{D9BFB92A-0745-4D07-BDD4-D1F8ADEB69D6}" presName="hierChild5" presStyleCnt="0"/>
      <dgm:spPr/>
    </dgm:pt>
    <dgm:pt modelId="{EB20ABA0-8093-4739-8736-3F702E0BA77E}" type="pres">
      <dgm:prSet presAssocID="{CA1349CA-C768-49E9-BA13-FB54A7F43C9E}" presName="hierChild3" presStyleCnt="0"/>
      <dgm:spPr/>
    </dgm:pt>
  </dgm:ptLst>
  <dgm:cxnLst>
    <dgm:cxn modelId="{30195608-DEE5-48FF-9C1E-94EFBBE74BC1}" type="presOf" srcId="{8008B0A5-55BA-43F5-A398-9FEBD68A556B}" destId="{1F05EC90-4D73-439D-907B-AE731F674C80}" srcOrd="0" destOrd="0" presId="urn:microsoft.com/office/officeart/2005/8/layout/orgChart1"/>
    <dgm:cxn modelId="{3B5E3F14-8C56-49C8-9159-C89386269E22}" srcId="{CA1349CA-C768-49E9-BA13-FB54A7F43C9E}" destId="{9CD769E1-D940-4EBA-AD15-FF72520B523B}" srcOrd="0" destOrd="0" parTransId="{8008B0A5-55BA-43F5-A398-9FEBD68A556B}" sibTransId="{3614C416-23B2-4082-8E8A-FD4691EEE8D5}"/>
    <dgm:cxn modelId="{D2C27E1B-42F1-49BE-AF89-9EDBC01E2421}" type="presOf" srcId="{CA1349CA-C768-49E9-BA13-FB54A7F43C9E}" destId="{4FC26132-3591-41EE-9BFB-DCF4103D49F3}" srcOrd="1" destOrd="0" presId="urn:microsoft.com/office/officeart/2005/8/layout/orgChart1"/>
    <dgm:cxn modelId="{8B8F432E-7C05-48A6-96C5-77A19D6DFD09}" type="presOf" srcId="{CA1349CA-C768-49E9-BA13-FB54A7F43C9E}" destId="{40C47E6B-7E0D-4E4B-BD69-EB1535EFC2B6}" srcOrd="0" destOrd="0" presId="urn:microsoft.com/office/officeart/2005/8/layout/orgChart1"/>
    <dgm:cxn modelId="{543C3C3A-7068-4C9D-A1B6-A4C45285CB59}" srcId="{6A65F8CA-E8B6-475E-9174-6E69CC4CFB0C}" destId="{CA1349CA-C768-49E9-BA13-FB54A7F43C9E}" srcOrd="0" destOrd="0" parTransId="{B23E235E-4371-44CF-8353-9523BDA14D35}" sibTransId="{C740B437-5B21-4CBA-88FE-CB2C2FB76993}"/>
    <dgm:cxn modelId="{7B89733D-15C8-4D1A-AF07-E14ADF78F217}" type="presOf" srcId="{6A65F8CA-E8B6-475E-9174-6E69CC4CFB0C}" destId="{120D2497-6027-46A8-A9B4-1893973E7CAE}" srcOrd="0" destOrd="0" presId="urn:microsoft.com/office/officeart/2005/8/layout/orgChart1"/>
    <dgm:cxn modelId="{E104B43E-1204-4AFE-9225-8838F339A5AC}" type="presOf" srcId="{9CD769E1-D940-4EBA-AD15-FF72520B523B}" destId="{CAA69C8E-AD2C-40C7-BFEA-D0655B387513}" srcOrd="1" destOrd="0" presId="urn:microsoft.com/office/officeart/2005/8/layout/orgChart1"/>
    <dgm:cxn modelId="{F9ED7340-748F-4268-8416-A82872CC7A73}" type="presOf" srcId="{D9BFB92A-0745-4D07-BDD4-D1F8ADEB69D6}" destId="{1114AE4A-B0EB-4127-9F6B-0C6E6257206B}" srcOrd="0" destOrd="0" presId="urn:microsoft.com/office/officeart/2005/8/layout/orgChart1"/>
    <dgm:cxn modelId="{23B7DB48-D8ED-4398-B2BC-217047413733}" type="presOf" srcId="{9CD769E1-D940-4EBA-AD15-FF72520B523B}" destId="{D5B11FC6-8B08-4D98-A77C-B6616EADC602}" srcOrd="0" destOrd="0" presId="urn:microsoft.com/office/officeart/2005/8/layout/orgChart1"/>
    <dgm:cxn modelId="{50214A58-F1FB-4A20-A549-AA063BF470F5}" srcId="{CA1349CA-C768-49E9-BA13-FB54A7F43C9E}" destId="{D9BFB92A-0745-4D07-BDD4-D1F8ADEB69D6}" srcOrd="1" destOrd="0" parTransId="{32E33EEF-FFE7-4FE2-BAE0-0C3C9CC91FBE}" sibTransId="{4BA8DEC2-C5B5-4BDC-8A0A-DF94FF235FBB}"/>
    <dgm:cxn modelId="{E04BAFA4-D792-4828-AC99-8DBE70C409AB}" type="presOf" srcId="{32E33EEF-FFE7-4FE2-BAE0-0C3C9CC91FBE}" destId="{72D2CFAC-4E0A-42EF-B66A-A7C71DA55CE4}" srcOrd="0" destOrd="0" presId="urn:microsoft.com/office/officeart/2005/8/layout/orgChart1"/>
    <dgm:cxn modelId="{84CA1FED-910F-4641-8103-3EA804398231}" type="presOf" srcId="{D9BFB92A-0745-4D07-BDD4-D1F8ADEB69D6}" destId="{31E03A8D-51EA-4E27-AC66-1484D91FE1EA}" srcOrd="1" destOrd="0" presId="urn:microsoft.com/office/officeart/2005/8/layout/orgChart1"/>
    <dgm:cxn modelId="{8246EE88-F5E4-4F05-B5D9-606C5393AE41}" type="presParOf" srcId="{120D2497-6027-46A8-A9B4-1893973E7CAE}" destId="{5C073780-442C-46BB-9FAC-25A5A4B07064}" srcOrd="0" destOrd="0" presId="urn:microsoft.com/office/officeart/2005/8/layout/orgChart1"/>
    <dgm:cxn modelId="{A499643F-D8EA-4FA5-B54B-23D4E6CA3849}" type="presParOf" srcId="{5C073780-442C-46BB-9FAC-25A5A4B07064}" destId="{24A090A8-1B72-45DC-844C-5918A29FDC64}" srcOrd="0" destOrd="0" presId="urn:microsoft.com/office/officeart/2005/8/layout/orgChart1"/>
    <dgm:cxn modelId="{AA0FC239-0452-4EB1-A9D5-3546B04C19D0}" type="presParOf" srcId="{24A090A8-1B72-45DC-844C-5918A29FDC64}" destId="{40C47E6B-7E0D-4E4B-BD69-EB1535EFC2B6}" srcOrd="0" destOrd="0" presId="urn:microsoft.com/office/officeart/2005/8/layout/orgChart1"/>
    <dgm:cxn modelId="{F9136AC2-1723-45BE-BF6A-8EFA190E2342}" type="presParOf" srcId="{24A090A8-1B72-45DC-844C-5918A29FDC64}" destId="{4FC26132-3591-41EE-9BFB-DCF4103D49F3}" srcOrd="1" destOrd="0" presId="urn:microsoft.com/office/officeart/2005/8/layout/orgChart1"/>
    <dgm:cxn modelId="{669AB569-7482-4C53-8B35-E46211153FEB}" type="presParOf" srcId="{5C073780-442C-46BB-9FAC-25A5A4B07064}" destId="{8464F3C0-72B8-4144-B6CB-60AAE682A3A4}" srcOrd="1" destOrd="0" presId="urn:microsoft.com/office/officeart/2005/8/layout/orgChart1"/>
    <dgm:cxn modelId="{1D0DA4B5-C14D-48EA-BADB-6F818A9C7073}" type="presParOf" srcId="{8464F3C0-72B8-4144-B6CB-60AAE682A3A4}" destId="{1F05EC90-4D73-439D-907B-AE731F674C80}" srcOrd="0" destOrd="0" presId="urn:microsoft.com/office/officeart/2005/8/layout/orgChart1"/>
    <dgm:cxn modelId="{3D1D9504-84A8-4AEC-8A0E-1E614EF509B1}" type="presParOf" srcId="{8464F3C0-72B8-4144-B6CB-60AAE682A3A4}" destId="{52836BB5-8C74-4924-B8B7-19A20B3A1676}" srcOrd="1" destOrd="0" presId="urn:microsoft.com/office/officeart/2005/8/layout/orgChart1"/>
    <dgm:cxn modelId="{579197CB-461A-43F8-80BC-C105D066F15F}" type="presParOf" srcId="{52836BB5-8C74-4924-B8B7-19A20B3A1676}" destId="{FFF700C3-07FE-47B0-8381-104590132A93}" srcOrd="0" destOrd="0" presId="urn:microsoft.com/office/officeart/2005/8/layout/orgChart1"/>
    <dgm:cxn modelId="{191C9A80-C249-4FF3-9396-EF4BFE5DC7BB}" type="presParOf" srcId="{FFF700C3-07FE-47B0-8381-104590132A93}" destId="{D5B11FC6-8B08-4D98-A77C-B6616EADC602}" srcOrd="0" destOrd="0" presId="urn:microsoft.com/office/officeart/2005/8/layout/orgChart1"/>
    <dgm:cxn modelId="{68C300D8-5349-4563-A4D5-28130EF5533C}" type="presParOf" srcId="{FFF700C3-07FE-47B0-8381-104590132A93}" destId="{CAA69C8E-AD2C-40C7-BFEA-D0655B387513}" srcOrd="1" destOrd="0" presId="urn:microsoft.com/office/officeart/2005/8/layout/orgChart1"/>
    <dgm:cxn modelId="{1172F461-492D-4F3B-81CA-88F05F9065BA}" type="presParOf" srcId="{52836BB5-8C74-4924-B8B7-19A20B3A1676}" destId="{8061534E-15F9-4518-A6BA-8E27A0114733}" srcOrd="1" destOrd="0" presId="urn:microsoft.com/office/officeart/2005/8/layout/orgChart1"/>
    <dgm:cxn modelId="{B7B513D0-A36A-49D7-AE5A-4A4082F4ADAA}" type="presParOf" srcId="{52836BB5-8C74-4924-B8B7-19A20B3A1676}" destId="{3CF79D46-9B14-4A5A-834F-FE9A43794D57}" srcOrd="2" destOrd="0" presId="urn:microsoft.com/office/officeart/2005/8/layout/orgChart1"/>
    <dgm:cxn modelId="{9A0AE367-EC80-4D2F-B28D-0E4F8EB824FF}" type="presParOf" srcId="{8464F3C0-72B8-4144-B6CB-60AAE682A3A4}" destId="{72D2CFAC-4E0A-42EF-B66A-A7C71DA55CE4}" srcOrd="2" destOrd="0" presId="urn:microsoft.com/office/officeart/2005/8/layout/orgChart1"/>
    <dgm:cxn modelId="{27E3FB7A-5884-4EA5-BCB7-0297D468F34C}" type="presParOf" srcId="{8464F3C0-72B8-4144-B6CB-60AAE682A3A4}" destId="{34B842C4-15CE-4C55-AC57-59FCB84C9107}" srcOrd="3" destOrd="0" presId="urn:microsoft.com/office/officeart/2005/8/layout/orgChart1"/>
    <dgm:cxn modelId="{CAC67B70-6F0D-4A78-B629-A13F0B18F371}" type="presParOf" srcId="{34B842C4-15CE-4C55-AC57-59FCB84C9107}" destId="{C8B2139B-AA32-4061-A51C-1BA3A099AB13}" srcOrd="0" destOrd="0" presId="urn:microsoft.com/office/officeart/2005/8/layout/orgChart1"/>
    <dgm:cxn modelId="{DC4F7191-FA5E-4FBF-B1A8-171520F3D87E}" type="presParOf" srcId="{C8B2139B-AA32-4061-A51C-1BA3A099AB13}" destId="{1114AE4A-B0EB-4127-9F6B-0C6E6257206B}" srcOrd="0" destOrd="0" presId="urn:microsoft.com/office/officeart/2005/8/layout/orgChart1"/>
    <dgm:cxn modelId="{E6AB727D-4D33-4DBB-96CB-2F2779773A5D}" type="presParOf" srcId="{C8B2139B-AA32-4061-A51C-1BA3A099AB13}" destId="{31E03A8D-51EA-4E27-AC66-1484D91FE1EA}" srcOrd="1" destOrd="0" presId="urn:microsoft.com/office/officeart/2005/8/layout/orgChart1"/>
    <dgm:cxn modelId="{EA3D0D31-7252-49EA-9574-FA13C4F97C94}" type="presParOf" srcId="{34B842C4-15CE-4C55-AC57-59FCB84C9107}" destId="{9D19EBAF-BE7D-4F53-B08B-0B49DDD5DABC}" srcOrd="1" destOrd="0" presId="urn:microsoft.com/office/officeart/2005/8/layout/orgChart1"/>
    <dgm:cxn modelId="{1DDA5174-E3FB-4C8C-BBD8-5B72A5871472}" type="presParOf" srcId="{34B842C4-15CE-4C55-AC57-59FCB84C9107}" destId="{486DC594-243A-4B84-AC94-4EDA7C40CB0D}" srcOrd="2" destOrd="0" presId="urn:microsoft.com/office/officeart/2005/8/layout/orgChart1"/>
    <dgm:cxn modelId="{CBBAF367-729E-406E-A8BB-F73D4C01E8BD}" type="presParOf" srcId="{5C073780-442C-46BB-9FAC-25A5A4B07064}" destId="{EB20ABA0-8093-4739-8736-3F702E0BA77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FAD6F2-CBFC-45B1-9614-5A681DEB3F8A}" type="doc">
      <dgm:prSet loTypeId="urn:microsoft.com/office/officeart/2008/layout/VerticalCurvedList" loCatId="list" qsTypeId="urn:microsoft.com/office/officeart/2005/8/quickstyle/simple1" qsCatId="simple" csTypeId="urn:microsoft.com/office/officeart/2005/8/colors/accent1_3" csCatId="accent1" phldr="1"/>
      <dgm:spPr/>
      <dgm:t>
        <a:bodyPr/>
        <a:lstStyle/>
        <a:p>
          <a:endParaRPr lang="en-US"/>
        </a:p>
      </dgm:t>
    </dgm:pt>
    <dgm:pt modelId="{76E4EC89-F5DE-415E-B63F-DF11CFB4733F}">
      <dgm:prSet phldrT="[Text]" custT="1"/>
      <dgm:spPr/>
      <dgm:t>
        <a:bodyPr/>
        <a:lstStyle/>
        <a:p>
          <a:pPr>
            <a:buFont typeface="+mj-lt"/>
            <a:buAutoNum type="arabicPeriod"/>
          </a:pPr>
          <a:r>
            <a:rPr lang="en-US" sz="2000" b="1" dirty="0">
              <a:latin typeface="Arial" panose="020B0604020202020204" pitchFamily="34" charset="0"/>
              <a:cs typeface="Arial" panose="020B0604020202020204" pitchFamily="34" charset="0"/>
            </a:rPr>
            <a:t>Simple Random Sample</a:t>
          </a:r>
          <a:endParaRPr lang="en-US" sz="2000" dirty="0">
            <a:latin typeface="Arial" panose="020B0604020202020204" pitchFamily="34" charset="0"/>
            <a:cs typeface="Arial" panose="020B0604020202020204" pitchFamily="34" charset="0"/>
          </a:endParaRPr>
        </a:p>
      </dgm:t>
    </dgm:pt>
    <dgm:pt modelId="{C0F34AE4-3CBF-4F00-BCF2-371F247BF577}" type="parTrans" cxnId="{0DEC589A-9E06-420E-BCA7-D8BFBAE77AAD}">
      <dgm:prSet/>
      <dgm:spPr/>
      <dgm:t>
        <a:bodyPr/>
        <a:lstStyle/>
        <a:p>
          <a:endParaRPr lang="en-US"/>
        </a:p>
      </dgm:t>
    </dgm:pt>
    <dgm:pt modelId="{1DE4823A-A38D-4A2D-9C13-C18E5B176FAF}" type="sibTrans" cxnId="{0DEC589A-9E06-420E-BCA7-D8BFBAE77AAD}">
      <dgm:prSet/>
      <dgm:spPr/>
      <dgm:t>
        <a:bodyPr/>
        <a:lstStyle/>
        <a:p>
          <a:endParaRPr lang="en-US"/>
        </a:p>
      </dgm:t>
    </dgm:pt>
    <dgm:pt modelId="{DFD92FF9-8807-498A-9923-81C25EE8CDB0}">
      <dgm:prSet custT="1"/>
      <dgm:spPr/>
      <dgm:t>
        <a:bodyPr/>
        <a:lstStyle/>
        <a:p>
          <a:r>
            <a:rPr lang="en-US" sz="2000" b="1">
              <a:latin typeface="Arial" panose="020B0604020202020204" pitchFamily="34" charset="0"/>
              <a:cs typeface="Arial" panose="020B0604020202020204" pitchFamily="34" charset="0"/>
            </a:rPr>
            <a:t>Stratified Sample</a:t>
          </a:r>
          <a:endParaRPr lang="en-US" sz="2000" b="1" dirty="0">
            <a:latin typeface="Arial" panose="020B0604020202020204" pitchFamily="34" charset="0"/>
            <a:cs typeface="Arial" panose="020B0604020202020204" pitchFamily="34" charset="0"/>
          </a:endParaRPr>
        </a:p>
      </dgm:t>
    </dgm:pt>
    <dgm:pt modelId="{3398D3CE-C37D-4141-9395-1FEF440B029C}" type="parTrans" cxnId="{13411005-9C16-4A5A-8796-1B9017E988AF}">
      <dgm:prSet/>
      <dgm:spPr/>
      <dgm:t>
        <a:bodyPr/>
        <a:lstStyle/>
        <a:p>
          <a:endParaRPr lang="en-US"/>
        </a:p>
      </dgm:t>
    </dgm:pt>
    <dgm:pt modelId="{02ACEC57-3C31-461E-B45A-E600F07E01DF}" type="sibTrans" cxnId="{13411005-9C16-4A5A-8796-1B9017E988AF}">
      <dgm:prSet/>
      <dgm:spPr/>
      <dgm:t>
        <a:bodyPr/>
        <a:lstStyle/>
        <a:p>
          <a:endParaRPr lang="en-US"/>
        </a:p>
      </dgm:t>
    </dgm:pt>
    <dgm:pt modelId="{09986084-80D3-4E17-B243-A04BC1B96A93}">
      <dgm:prSet custT="1"/>
      <dgm:spPr/>
      <dgm:t>
        <a:bodyPr/>
        <a:lstStyle/>
        <a:p>
          <a:r>
            <a:rPr lang="en-US" sz="2000" b="1" dirty="0">
              <a:latin typeface="Arial" panose="020B0604020202020204" pitchFamily="34" charset="0"/>
              <a:cs typeface="Arial" panose="020B0604020202020204" pitchFamily="34" charset="0"/>
            </a:rPr>
            <a:t>Cluster Sample</a:t>
          </a:r>
        </a:p>
      </dgm:t>
    </dgm:pt>
    <dgm:pt modelId="{CE9BC32F-5664-4EBF-A1C7-98C206A65313}" type="parTrans" cxnId="{76EED511-6F9B-4411-A8BA-DB1B210B4D5A}">
      <dgm:prSet/>
      <dgm:spPr/>
      <dgm:t>
        <a:bodyPr/>
        <a:lstStyle/>
        <a:p>
          <a:endParaRPr lang="en-US"/>
        </a:p>
      </dgm:t>
    </dgm:pt>
    <dgm:pt modelId="{FE181B05-C0EE-4E67-AF55-B3EABE134AFF}" type="sibTrans" cxnId="{76EED511-6F9B-4411-A8BA-DB1B210B4D5A}">
      <dgm:prSet/>
      <dgm:spPr/>
      <dgm:t>
        <a:bodyPr/>
        <a:lstStyle/>
        <a:p>
          <a:endParaRPr lang="en-US"/>
        </a:p>
      </dgm:t>
    </dgm:pt>
    <dgm:pt modelId="{AA1B23A7-96D3-4C9E-8A43-AA4E5890463F}">
      <dgm:prSet custT="1"/>
      <dgm:spPr/>
      <dgm:t>
        <a:bodyPr/>
        <a:lstStyle/>
        <a:p>
          <a:r>
            <a:rPr lang="en-US" sz="2000" b="1" dirty="0">
              <a:latin typeface="Arial" panose="020B0604020202020204" pitchFamily="34" charset="0"/>
              <a:cs typeface="Arial" panose="020B0604020202020204" pitchFamily="34" charset="0"/>
            </a:rPr>
            <a:t>Multistage</a:t>
          </a:r>
        </a:p>
      </dgm:t>
    </dgm:pt>
    <dgm:pt modelId="{95119592-6FFD-4227-AD49-C131076F4532}" type="parTrans" cxnId="{3ACD35C5-8D17-4ABC-8172-943E6B5EC40D}">
      <dgm:prSet/>
      <dgm:spPr/>
      <dgm:t>
        <a:bodyPr/>
        <a:lstStyle/>
        <a:p>
          <a:endParaRPr lang="en-US"/>
        </a:p>
      </dgm:t>
    </dgm:pt>
    <dgm:pt modelId="{E1C84E69-1779-49BB-B535-C25582C4D249}" type="sibTrans" cxnId="{3ACD35C5-8D17-4ABC-8172-943E6B5EC40D}">
      <dgm:prSet/>
      <dgm:spPr/>
      <dgm:t>
        <a:bodyPr/>
        <a:lstStyle/>
        <a:p>
          <a:endParaRPr lang="en-US"/>
        </a:p>
      </dgm:t>
    </dgm:pt>
    <dgm:pt modelId="{E2ECC71B-80CB-4AAA-B2DD-2A73072C1ED6}">
      <dgm:prSet custT="1"/>
      <dgm:spPr>
        <a:solidFill>
          <a:srgbClr val="4472C4">
            <a:shade val="80000"/>
            <a:hueOff val="261962"/>
            <a:satOff val="-4692"/>
            <a:lumOff val="19939"/>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331296" tIns="53340" rIns="53340" bIns="53340" numCol="1" spcCol="1270" anchor="ctr" anchorCtr="0"/>
        <a:lstStyle/>
        <a:p>
          <a:pPr marL="0" lvl="0" indent="0" algn="l" defTabSz="933450">
            <a:lnSpc>
              <a:spcPct val="90000"/>
            </a:lnSpc>
            <a:spcBef>
              <a:spcPct val="0"/>
            </a:spcBef>
            <a:spcAft>
              <a:spcPct val="35000"/>
            </a:spcAft>
            <a:buNone/>
          </a:pPr>
          <a:r>
            <a:rPr lang="en-US" sz="2000" b="1" kern="1200" dirty="0">
              <a:solidFill>
                <a:prstClr val="white"/>
              </a:solidFill>
              <a:latin typeface="Arial" panose="020B0604020202020204" pitchFamily="34" charset="0"/>
              <a:ea typeface="+mn-ea"/>
              <a:cs typeface="Arial" panose="020B0604020202020204" pitchFamily="34" charset="0"/>
            </a:rPr>
            <a:t>Systematic Sample</a:t>
          </a:r>
        </a:p>
      </dgm:t>
    </dgm:pt>
    <dgm:pt modelId="{1C617C0F-D032-42FD-A21D-B3118A98CBBA}" type="parTrans" cxnId="{4279E444-CCC2-46A4-8E56-A9958F2AA53E}">
      <dgm:prSet/>
      <dgm:spPr/>
      <dgm:t>
        <a:bodyPr/>
        <a:lstStyle/>
        <a:p>
          <a:endParaRPr lang="en-US"/>
        </a:p>
      </dgm:t>
    </dgm:pt>
    <dgm:pt modelId="{EF6FA655-C25A-4FB1-985B-7DDF8730B42A}" type="sibTrans" cxnId="{4279E444-CCC2-46A4-8E56-A9958F2AA53E}">
      <dgm:prSet/>
      <dgm:spPr/>
      <dgm:t>
        <a:bodyPr/>
        <a:lstStyle/>
        <a:p>
          <a:endParaRPr lang="en-US"/>
        </a:p>
      </dgm:t>
    </dgm:pt>
    <dgm:pt modelId="{6A5C6B2C-71E0-48B0-A4BB-DFD01B5A05F5}" type="pres">
      <dgm:prSet presAssocID="{39FAD6F2-CBFC-45B1-9614-5A681DEB3F8A}" presName="Name0" presStyleCnt="0">
        <dgm:presLayoutVars>
          <dgm:chMax val="7"/>
          <dgm:chPref val="7"/>
          <dgm:dir/>
        </dgm:presLayoutVars>
      </dgm:prSet>
      <dgm:spPr/>
    </dgm:pt>
    <dgm:pt modelId="{A9A938D9-86F6-4BD6-A6D0-BDA315B83808}" type="pres">
      <dgm:prSet presAssocID="{39FAD6F2-CBFC-45B1-9614-5A681DEB3F8A}" presName="Name1" presStyleCnt="0"/>
      <dgm:spPr/>
    </dgm:pt>
    <dgm:pt modelId="{2D62B36E-C858-44C1-A9DD-E912937A1A1B}" type="pres">
      <dgm:prSet presAssocID="{39FAD6F2-CBFC-45B1-9614-5A681DEB3F8A}" presName="cycle" presStyleCnt="0"/>
      <dgm:spPr/>
    </dgm:pt>
    <dgm:pt modelId="{883F1CFA-08B2-4EB5-923D-85C0A08A68E9}" type="pres">
      <dgm:prSet presAssocID="{39FAD6F2-CBFC-45B1-9614-5A681DEB3F8A}" presName="srcNode" presStyleLbl="node1" presStyleIdx="0" presStyleCnt="5"/>
      <dgm:spPr/>
    </dgm:pt>
    <dgm:pt modelId="{54BA4D2A-0B63-4BE0-A116-CDEE3755ABEF}" type="pres">
      <dgm:prSet presAssocID="{39FAD6F2-CBFC-45B1-9614-5A681DEB3F8A}" presName="conn" presStyleLbl="parChTrans1D2" presStyleIdx="0" presStyleCnt="1"/>
      <dgm:spPr/>
    </dgm:pt>
    <dgm:pt modelId="{AB411296-F1BE-42DB-8C24-0F2937341F3B}" type="pres">
      <dgm:prSet presAssocID="{39FAD6F2-CBFC-45B1-9614-5A681DEB3F8A}" presName="extraNode" presStyleLbl="node1" presStyleIdx="0" presStyleCnt="5"/>
      <dgm:spPr/>
    </dgm:pt>
    <dgm:pt modelId="{A63F07A4-1852-4730-B546-33F137BB8C8B}" type="pres">
      <dgm:prSet presAssocID="{39FAD6F2-CBFC-45B1-9614-5A681DEB3F8A}" presName="dstNode" presStyleLbl="node1" presStyleIdx="0" presStyleCnt="5"/>
      <dgm:spPr/>
    </dgm:pt>
    <dgm:pt modelId="{E4DF5497-E027-409F-810F-918E7B524917}" type="pres">
      <dgm:prSet presAssocID="{76E4EC89-F5DE-415E-B63F-DF11CFB4733F}" presName="text_1" presStyleLbl="node1" presStyleIdx="0" presStyleCnt="5">
        <dgm:presLayoutVars>
          <dgm:bulletEnabled val="1"/>
        </dgm:presLayoutVars>
      </dgm:prSet>
      <dgm:spPr/>
    </dgm:pt>
    <dgm:pt modelId="{D2D6D2FD-FAB5-400E-986A-4F5BD85C54DA}" type="pres">
      <dgm:prSet presAssocID="{76E4EC89-F5DE-415E-B63F-DF11CFB4733F}" presName="accent_1" presStyleCnt="0"/>
      <dgm:spPr/>
    </dgm:pt>
    <dgm:pt modelId="{2FA1DB4D-516D-4838-B1A7-159F421A6420}" type="pres">
      <dgm:prSet presAssocID="{76E4EC89-F5DE-415E-B63F-DF11CFB4733F}" presName="accentRepeatNode" presStyleLbl="solidFgAcc1" presStyleIdx="0" presStyleCnt="5"/>
      <dgm:spPr/>
    </dgm:pt>
    <dgm:pt modelId="{1DF589BA-C9FD-45E0-8581-1086F8B65EB4}" type="pres">
      <dgm:prSet presAssocID="{DFD92FF9-8807-498A-9923-81C25EE8CDB0}" presName="text_2" presStyleLbl="node1" presStyleIdx="1" presStyleCnt="5">
        <dgm:presLayoutVars>
          <dgm:bulletEnabled val="1"/>
        </dgm:presLayoutVars>
      </dgm:prSet>
      <dgm:spPr/>
    </dgm:pt>
    <dgm:pt modelId="{A87469F4-DF67-4952-AF3B-8E323E035EC7}" type="pres">
      <dgm:prSet presAssocID="{DFD92FF9-8807-498A-9923-81C25EE8CDB0}" presName="accent_2" presStyleCnt="0"/>
      <dgm:spPr/>
    </dgm:pt>
    <dgm:pt modelId="{941EBD82-BB73-4BC1-A4AA-65586A191A63}" type="pres">
      <dgm:prSet presAssocID="{DFD92FF9-8807-498A-9923-81C25EE8CDB0}" presName="accentRepeatNode" presStyleLbl="solidFgAcc1" presStyleIdx="1" presStyleCnt="5"/>
      <dgm:spPr/>
    </dgm:pt>
    <dgm:pt modelId="{61364EDF-2826-4ACE-B96E-1A82711359BB}" type="pres">
      <dgm:prSet presAssocID="{09986084-80D3-4E17-B243-A04BC1B96A93}" presName="text_3" presStyleLbl="node1" presStyleIdx="2" presStyleCnt="5">
        <dgm:presLayoutVars>
          <dgm:bulletEnabled val="1"/>
        </dgm:presLayoutVars>
      </dgm:prSet>
      <dgm:spPr/>
    </dgm:pt>
    <dgm:pt modelId="{337B68DE-2889-4AC7-8BBC-5680078F573F}" type="pres">
      <dgm:prSet presAssocID="{09986084-80D3-4E17-B243-A04BC1B96A93}" presName="accent_3" presStyleCnt="0"/>
      <dgm:spPr/>
    </dgm:pt>
    <dgm:pt modelId="{D455A455-B852-4908-8CA9-BCBB79BE41C0}" type="pres">
      <dgm:prSet presAssocID="{09986084-80D3-4E17-B243-A04BC1B96A93}" presName="accentRepeatNode" presStyleLbl="solidFgAcc1" presStyleIdx="2" presStyleCnt="5"/>
      <dgm:spPr/>
    </dgm:pt>
    <dgm:pt modelId="{CE7F14B3-A484-41F2-A293-4D37DB56B3DE}" type="pres">
      <dgm:prSet presAssocID="{AA1B23A7-96D3-4C9E-8A43-AA4E5890463F}" presName="text_4" presStyleLbl="node1" presStyleIdx="3" presStyleCnt="5">
        <dgm:presLayoutVars>
          <dgm:bulletEnabled val="1"/>
        </dgm:presLayoutVars>
      </dgm:prSet>
      <dgm:spPr/>
    </dgm:pt>
    <dgm:pt modelId="{D9A3DADB-6BB2-4DCB-AFCC-C7996BBC9355}" type="pres">
      <dgm:prSet presAssocID="{AA1B23A7-96D3-4C9E-8A43-AA4E5890463F}" presName="accent_4" presStyleCnt="0"/>
      <dgm:spPr/>
    </dgm:pt>
    <dgm:pt modelId="{02144C10-8967-4ADF-888A-30FF30E1E4DB}" type="pres">
      <dgm:prSet presAssocID="{AA1B23A7-96D3-4C9E-8A43-AA4E5890463F}" presName="accentRepeatNode" presStyleLbl="solidFgAcc1" presStyleIdx="3" presStyleCnt="5"/>
      <dgm:spPr/>
    </dgm:pt>
    <dgm:pt modelId="{268BAB4F-053F-4E34-8E5C-E2A510D241C2}" type="pres">
      <dgm:prSet presAssocID="{E2ECC71B-80CB-4AAA-B2DD-2A73072C1ED6}" presName="text_5" presStyleLbl="node1" presStyleIdx="4" presStyleCnt="5">
        <dgm:presLayoutVars>
          <dgm:bulletEnabled val="1"/>
        </dgm:presLayoutVars>
      </dgm:prSet>
      <dgm:spPr>
        <a:xfrm>
          <a:off x="317449" y="2712044"/>
          <a:ext cx="6341255" cy="417381"/>
        </a:xfrm>
        <a:prstGeom prst="rect">
          <a:avLst/>
        </a:prstGeom>
      </dgm:spPr>
    </dgm:pt>
    <dgm:pt modelId="{2CAE61BB-20D2-42F6-A09A-E277FBCB94F9}" type="pres">
      <dgm:prSet presAssocID="{E2ECC71B-80CB-4AAA-B2DD-2A73072C1ED6}" presName="accent_5" presStyleCnt="0"/>
      <dgm:spPr/>
    </dgm:pt>
    <dgm:pt modelId="{8595D87F-F7A7-41DF-AC26-FDC3D950FC1C}" type="pres">
      <dgm:prSet presAssocID="{E2ECC71B-80CB-4AAA-B2DD-2A73072C1ED6}" presName="accentRepeatNode" presStyleLbl="solidFgAcc1" presStyleIdx="4" presStyleCnt="5"/>
      <dgm:spPr/>
    </dgm:pt>
  </dgm:ptLst>
  <dgm:cxnLst>
    <dgm:cxn modelId="{13411005-9C16-4A5A-8796-1B9017E988AF}" srcId="{39FAD6F2-CBFC-45B1-9614-5A681DEB3F8A}" destId="{DFD92FF9-8807-498A-9923-81C25EE8CDB0}" srcOrd="1" destOrd="0" parTransId="{3398D3CE-C37D-4141-9395-1FEF440B029C}" sibTransId="{02ACEC57-3C31-461E-B45A-E600F07E01DF}"/>
    <dgm:cxn modelId="{76EED511-6F9B-4411-A8BA-DB1B210B4D5A}" srcId="{39FAD6F2-CBFC-45B1-9614-5A681DEB3F8A}" destId="{09986084-80D3-4E17-B243-A04BC1B96A93}" srcOrd="2" destOrd="0" parTransId="{CE9BC32F-5664-4EBF-A1C7-98C206A65313}" sibTransId="{FE181B05-C0EE-4E67-AF55-B3EABE134AFF}"/>
    <dgm:cxn modelId="{9D63A024-01F4-4876-B153-F63CD33222EE}" type="presOf" srcId="{AA1B23A7-96D3-4C9E-8A43-AA4E5890463F}" destId="{CE7F14B3-A484-41F2-A293-4D37DB56B3DE}" srcOrd="0" destOrd="0" presId="urn:microsoft.com/office/officeart/2008/layout/VerticalCurvedList"/>
    <dgm:cxn modelId="{3333FF2F-A267-4A45-A467-AA79847AB049}" type="presOf" srcId="{39FAD6F2-CBFC-45B1-9614-5A681DEB3F8A}" destId="{6A5C6B2C-71E0-48B0-A4BB-DFD01B5A05F5}" srcOrd="0" destOrd="0" presId="urn:microsoft.com/office/officeart/2008/layout/VerticalCurvedList"/>
    <dgm:cxn modelId="{4279E444-CCC2-46A4-8E56-A9958F2AA53E}" srcId="{39FAD6F2-CBFC-45B1-9614-5A681DEB3F8A}" destId="{E2ECC71B-80CB-4AAA-B2DD-2A73072C1ED6}" srcOrd="4" destOrd="0" parTransId="{1C617C0F-D032-42FD-A21D-B3118A98CBBA}" sibTransId="{EF6FA655-C25A-4FB1-985B-7DDF8730B42A}"/>
    <dgm:cxn modelId="{BADEB16B-999F-4146-B7B5-14E022177898}" type="presOf" srcId="{E2ECC71B-80CB-4AAA-B2DD-2A73072C1ED6}" destId="{268BAB4F-053F-4E34-8E5C-E2A510D241C2}" srcOrd="0" destOrd="0" presId="urn:microsoft.com/office/officeart/2008/layout/VerticalCurvedList"/>
    <dgm:cxn modelId="{8C412D9A-A7CA-4680-A881-8A029008C12E}" type="presOf" srcId="{1DE4823A-A38D-4A2D-9C13-C18E5B176FAF}" destId="{54BA4D2A-0B63-4BE0-A116-CDEE3755ABEF}" srcOrd="0" destOrd="0" presId="urn:microsoft.com/office/officeart/2008/layout/VerticalCurvedList"/>
    <dgm:cxn modelId="{0DEC589A-9E06-420E-BCA7-D8BFBAE77AAD}" srcId="{39FAD6F2-CBFC-45B1-9614-5A681DEB3F8A}" destId="{76E4EC89-F5DE-415E-B63F-DF11CFB4733F}" srcOrd="0" destOrd="0" parTransId="{C0F34AE4-3CBF-4F00-BCF2-371F247BF577}" sibTransId="{1DE4823A-A38D-4A2D-9C13-C18E5B176FAF}"/>
    <dgm:cxn modelId="{8C7E3AC2-FC3B-4827-8119-95368818FB8B}" type="presOf" srcId="{09986084-80D3-4E17-B243-A04BC1B96A93}" destId="{61364EDF-2826-4ACE-B96E-1A82711359BB}" srcOrd="0" destOrd="0" presId="urn:microsoft.com/office/officeart/2008/layout/VerticalCurvedList"/>
    <dgm:cxn modelId="{3ACD35C5-8D17-4ABC-8172-943E6B5EC40D}" srcId="{39FAD6F2-CBFC-45B1-9614-5A681DEB3F8A}" destId="{AA1B23A7-96D3-4C9E-8A43-AA4E5890463F}" srcOrd="3" destOrd="0" parTransId="{95119592-6FFD-4227-AD49-C131076F4532}" sibTransId="{E1C84E69-1779-49BB-B535-C25582C4D249}"/>
    <dgm:cxn modelId="{C4604CE4-9D89-46F7-8E7A-A1DADBF61CE8}" type="presOf" srcId="{DFD92FF9-8807-498A-9923-81C25EE8CDB0}" destId="{1DF589BA-C9FD-45E0-8581-1086F8B65EB4}" srcOrd="0" destOrd="0" presId="urn:microsoft.com/office/officeart/2008/layout/VerticalCurvedList"/>
    <dgm:cxn modelId="{F58238F8-9999-4A67-8844-CCF88E86B9FB}" type="presOf" srcId="{76E4EC89-F5DE-415E-B63F-DF11CFB4733F}" destId="{E4DF5497-E027-409F-810F-918E7B524917}" srcOrd="0" destOrd="0" presId="urn:microsoft.com/office/officeart/2008/layout/VerticalCurvedList"/>
    <dgm:cxn modelId="{D219BF22-FAC8-4AE3-AFA9-DA82A3C0AE45}" type="presParOf" srcId="{6A5C6B2C-71E0-48B0-A4BB-DFD01B5A05F5}" destId="{A9A938D9-86F6-4BD6-A6D0-BDA315B83808}" srcOrd="0" destOrd="0" presId="urn:microsoft.com/office/officeart/2008/layout/VerticalCurvedList"/>
    <dgm:cxn modelId="{BD9FC32C-B65F-4070-BD01-E5CD3A3E53C0}" type="presParOf" srcId="{A9A938D9-86F6-4BD6-A6D0-BDA315B83808}" destId="{2D62B36E-C858-44C1-A9DD-E912937A1A1B}" srcOrd="0" destOrd="0" presId="urn:microsoft.com/office/officeart/2008/layout/VerticalCurvedList"/>
    <dgm:cxn modelId="{1245D6F7-78B8-4BD1-9D3C-69CB6C84E447}" type="presParOf" srcId="{2D62B36E-C858-44C1-A9DD-E912937A1A1B}" destId="{883F1CFA-08B2-4EB5-923D-85C0A08A68E9}" srcOrd="0" destOrd="0" presId="urn:microsoft.com/office/officeart/2008/layout/VerticalCurvedList"/>
    <dgm:cxn modelId="{6F18C3F6-18C3-4658-B214-C45C3F652642}" type="presParOf" srcId="{2D62B36E-C858-44C1-A9DD-E912937A1A1B}" destId="{54BA4D2A-0B63-4BE0-A116-CDEE3755ABEF}" srcOrd="1" destOrd="0" presId="urn:microsoft.com/office/officeart/2008/layout/VerticalCurvedList"/>
    <dgm:cxn modelId="{D7BEACA9-4C31-408F-ADF7-576F7FF7A9DC}" type="presParOf" srcId="{2D62B36E-C858-44C1-A9DD-E912937A1A1B}" destId="{AB411296-F1BE-42DB-8C24-0F2937341F3B}" srcOrd="2" destOrd="0" presId="urn:microsoft.com/office/officeart/2008/layout/VerticalCurvedList"/>
    <dgm:cxn modelId="{6D2C49C7-D668-49C7-A834-4AE0AC73CF89}" type="presParOf" srcId="{2D62B36E-C858-44C1-A9DD-E912937A1A1B}" destId="{A63F07A4-1852-4730-B546-33F137BB8C8B}" srcOrd="3" destOrd="0" presId="urn:microsoft.com/office/officeart/2008/layout/VerticalCurvedList"/>
    <dgm:cxn modelId="{DECDFE4F-540C-4AE9-A546-380CDAA59DB7}" type="presParOf" srcId="{A9A938D9-86F6-4BD6-A6D0-BDA315B83808}" destId="{E4DF5497-E027-409F-810F-918E7B524917}" srcOrd="1" destOrd="0" presId="urn:microsoft.com/office/officeart/2008/layout/VerticalCurvedList"/>
    <dgm:cxn modelId="{523268F2-0806-420E-835A-C4C89080CBE6}" type="presParOf" srcId="{A9A938D9-86F6-4BD6-A6D0-BDA315B83808}" destId="{D2D6D2FD-FAB5-400E-986A-4F5BD85C54DA}" srcOrd="2" destOrd="0" presId="urn:microsoft.com/office/officeart/2008/layout/VerticalCurvedList"/>
    <dgm:cxn modelId="{D000F780-0B3F-410D-9C9D-C14EC92D0CDC}" type="presParOf" srcId="{D2D6D2FD-FAB5-400E-986A-4F5BD85C54DA}" destId="{2FA1DB4D-516D-4838-B1A7-159F421A6420}" srcOrd="0" destOrd="0" presId="urn:microsoft.com/office/officeart/2008/layout/VerticalCurvedList"/>
    <dgm:cxn modelId="{0678064B-51DB-44A0-9E64-0E311F336F0A}" type="presParOf" srcId="{A9A938D9-86F6-4BD6-A6D0-BDA315B83808}" destId="{1DF589BA-C9FD-45E0-8581-1086F8B65EB4}" srcOrd="3" destOrd="0" presId="urn:microsoft.com/office/officeart/2008/layout/VerticalCurvedList"/>
    <dgm:cxn modelId="{9A93FDBC-949A-4344-920A-613788AFA1EC}" type="presParOf" srcId="{A9A938D9-86F6-4BD6-A6D0-BDA315B83808}" destId="{A87469F4-DF67-4952-AF3B-8E323E035EC7}" srcOrd="4" destOrd="0" presId="urn:microsoft.com/office/officeart/2008/layout/VerticalCurvedList"/>
    <dgm:cxn modelId="{C8CDBF5C-BBE3-4589-9280-CC2FD2BE62E7}" type="presParOf" srcId="{A87469F4-DF67-4952-AF3B-8E323E035EC7}" destId="{941EBD82-BB73-4BC1-A4AA-65586A191A63}" srcOrd="0" destOrd="0" presId="urn:microsoft.com/office/officeart/2008/layout/VerticalCurvedList"/>
    <dgm:cxn modelId="{FE090F56-241B-44BF-A5BA-1AFC3EEF3245}" type="presParOf" srcId="{A9A938D9-86F6-4BD6-A6D0-BDA315B83808}" destId="{61364EDF-2826-4ACE-B96E-1A82711359BB}" srcOrd="5" destOrd="0" presId="urn:microsoft.com/office/officeart/2008/layout/VerticalCurvedList"/>
    <dgm:cxn modelId="{9683416B-2572-46F9-A73B-3D76EC4A4330}" type="presParOf" srcId="{A9A938D9-86F6-4BD6-A6D0-BDA315B83808}" destId="{337B68DE-2889-4AC7-8BBC-5680078F573F}" srcOrd="6" destOrd="0" presId="urn:microsoft.com/office/officeart/2008/layout/VerticalCurvedList"/>
    <dgm:cxn modelId="{330A8040-916B-48F1-8AA4-88B69B5AE6AC}" type="presParOf" srcId="{337B68DE-2889-4AC7-8BBC-5680078F573F}" destId="{D455A455-B852-4908-8CA9-BCBB79BE41C0}" srcOrd="0" destOrd="0" presId="urn:microsoft.com/office/officeart/2008/layout/VerticalCurvedList"/>
    <dgm:cxn modelId="{B7CC5F02-4062-40AE-8D71-834F6CAA1766}" type="presParOf" srcId="{A9A938D9-86F6-4BD6-A6D0-BDA315B83808}" destId="{CE7F14B3-A484-41F2-A293-4D37DB56B3DE}" srcOrd="7" destOrd="0" presId="urn:microsoft.com/office/officeart/2008/layout/VerticalCurvedList"/>
    <dgm:cxn modelId="{6B7B2794-C6AD-457B-8078-B144ECFDB8CF}" type="presParOf" srcId="{A9A938D9-86F6-4BD6-A6D0-BDA315B83808}" destId="{D9A3DADB-6BB2-4DCB-AFCC-C7996BBC9355}" srcOrd="8" destOrd="0" presId="urn:microsoft.com/office/officeart/2008/layout/VerticalCurvedList"/>
    <dgm:cxn modelId="{D203E55F-862C-459C-8718-80DF1A283E07}" type="presParOf" srcId="{D9A3DADB-6BB2-4DCB-AFCC-C7996BBC9355}" destId="{02144C10-8967-4ADF-888A-30FF30E1E4DB}" srcOrd="0" destOrd="0" presId="urn:microsoft.com/office/officeart/2008/layout/VerticalCurvedList"/>
    <dgm:cxn modelId="{451DE308-610F-4FD1-BAF1-0E9113CF6160}" type="presParOf" srcId="{A9A938D9-86F6-4BD6-A6D0-BDA315B83808}" destId="{268BAB4F-053F-4E34-8E5C-E2A510D241C2}" srcOrd="9" destOrd="0" presId="urn:microsoft.com/office/officeart/2008/layout/VerticalCurvedList"/>
    <dgm:cxn modelId="{F019F833-C38E-4C08-9BD6-372B8A8B19F8}" type="presParOf" srcId="{A9A938D9-86F6-4BD6-A6D0-BDA315B83808}" destId="{2CAE61BB-20D2-42F6-A09A-E277FBCB94F9}" srcOrd="10" destOrd="0" presId="urn:microsoft.com/office/officeart/2008/layout/VerticalCurvedList"/>
    <dgm:cxn modelId="{6EA250F1-6AD9-49FD-A120-B05E0F9E33F0}" type="presParOf" srcId="{2CAE61BB-20D2-42F6-A09A-E277FBCB94F9}" destId="{8595D87F-F7A7-41DF-AC26-FDC3D950FC1C}"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C5ABB1E-9536-4413-990D-46D8BCBB6F0C}" type="doc">
      <dgm:prSet loTypeId="urn:microsoft.com/office/officeart/2005/8/layout/process1" loCatId="process" qsTypeId="urn:microsoft.com/office/officeart/2005/8/quickstyle/simple1" qsCatId="simple" csTypeId="urn:microsoft.com/office/officeart/2005/8/colors/accent0_3" csCatId="mainScheme" phldr="1"/>
      <dgm:spPr/>
    </dgm:pt>
    <dgm:pt modelId="{4194FE8E-63A1-4C83-A7E6-FB34BF6B94F3}">
      <dgm:prSet phldrT="[Text]" custT="1"/>
      <dgm:spPr/>
      <dgm:t>
        <a:bodyPr/>
        <a:lstStyle/>
        <a:p>
          <a:r>
            <a:rPr lang="en-US" sz="1600" b="1" dirty="0"/>
            <a:t>Total 33 states and union territories </a:t>
          </a:r>
        </a:p>
      </dgm:t>
    </dgm:pt>
    <dgm:pt modelId="{673045AF-BF40-4E1A-8058-9E7F406A2DD9}" type="parTrans" cxnId="{2F959077-2E7F-4737-BAD8-1770E3B08E56}">
      <dgm:prSet/>
      <dgm:spPr/>
      <dgm:t>
        <a:bodyPr/>
        <a:lstStyle/>
        <a:p>
          <a:endParaRPr lang="en-US" sz="1200" b="1"/>
        </a:p>
      </dgm:t>
    </dgm:pt>
    <dgm:pt modelId="{19EC276F-27D3-4DDF-BE8F-485A1D87E155}" type="sibTrans" cxnId="{2F959077-2E7F-4737-BAD8-1770E3B08E56}">
      <dgm:prSet custT="1"/>
      <dgm:spPr/>
      <dgm:t>
        <a:bodyPr/>
        <a:lstStyle/>
        <a:p>
          <a:endParaRPr lang="en-US" sz="1400" b="1"/>
        </a:p>
      </dgm:t>
    </dgm:pt>
    <dgm:pt modelId="{E7D7EECA-3F9F-467B-B87B-048E8C891558}">
      <dgm:prSet phldrT="[Text]" custT="1"/>
      <dgm:spPr/>
      <dgm:t>
        <a:bodyPr/>
        <a:lstStyle/>
        <a:p>
          <a:r>
            <a:rPr lang="en-US" sz="1600" b="1" dirty="0"/>
            <a:t>Smallest groups collapsed together</a:t>
          </a:r>
        </a:p>
      </dgm:t>
    </dgm:pt>
    <dgm:pt modelId="{EC461A88-6830-4568-A333-416678C11BD0}" type="parTrans" cxnId="{A6FE04FE-ADBF-457B-B9F4-9C32AF4263C2}">
      <dgm:prSet/>
      <dgm:spPr/>
      <dgm:t>
        <a:bodyPr/>
        <a:lstStyle/>
        <a:p>
          <a:endParaRPr lang="en-US" sz="1200" b="1"/>
        </a:p>
      </dgm:t>
    </dgm:pt>
    <dgm:pt modelId="{D7FB01A6-DF7F-4AD3-94F5-6667A82565F7}" type="sibTrans" cxnId="{A6FE04FE-ADBF-457B-B9F4-9C32AF4263C2}">
      <dgm:prSet custT="1"/>
      <dgm:spPr/>
      <dgm:t>
        <a:bodyPr/>
        <a:lstStyle/>
        <a:p>
          <a:endParaRPr lang="en-US" sz="1400" b="1"/>
        </a:p>
      </dgm:t>
    </dgm:pt>
    <dgm:pt modelId="{4A005656-E5BB-4D7C-86B1-E2D3F050ED2E}">
      <dgm:prSet phldrT="[Text]" custT="1"/>
      <dgm:spPr/>
      <dgm:t>
        <a:bodyPr/>
        <a:lstStyle/>
        <a:p>
          <a:r>
            <a:rPr lang="en-US" sz="1600" b="1" dirty="0"/>
            <a:t>A total of 30 strata were created</a:t>
          </a:r>
        </a:p>
      </dgm:t>
    </dgm:pt>
    <dgm:pt modelId="{AF039426-BB5D-4609-B965-99B72A03B6BE}" type="parTrans" cxnId="{850D5413-077F-4EDE-8D56-A944844B8FC0}">
      <dgm:prSet/>
      <dgm:spPr/>
      <dgm:t>
        <a:bodyPr/>
        <a:lstStyle/>
        <a:p>
          <a:endParaRPr lang="en-US" sz="1200" b="1"/>
        </a:p>
      </dgm:t>
    </dgm:pt>
    <dgm:pt modelId="{AE4ACF50-BE22-455D-9AD1-E2B8E2D5C130}" type="sibTrans" cxnId="{850D5413-077F-4EDE-8D56-A944844B8FC0}">
      <dgm:prSet/>
      <dgm:spPr/>
      <dgm:t>
        <a:bodyPr/>
        <a:lstStyle/>
        <a:p>
          <a:endParaRPr lang="en-US" sz="1200" b="1"/>
        </a:p>
      </dgm:t>
    </dgm:pt>
    <dgm:pt modelId="{1675E519-B20D-4592-804B-473D1908A31D}" type="pres">
      <dgm:prSet presAssocID="{BC5ABB1E-9536-4413-990D-46D8BCBB6F0C}" presName="Name0" presStyleCnt="0">
        <dgm:presLayoutVars>
          <dgm:dir/>
          <dgm:resizeHandles val="exact"/>
        </dgm:presLayoutVars>
      </dgm:prSet>
      <dgm:spPr/>
    </dgm:pt>
    <dgm:pt modelId="{058A6190-EA07-4B86-B07F-3A2C1C26F731}" type="pres">
      <dgm:prSet presAssocID="{4194FE8E-63A1-4C83-A7E6-FB34BF6B94F3}" presName="node" presStyleLbl="node1" presStyleIdx="0" presStyleCnt="3">
        <dgm:presLayoutVars>
          <dgm:bulletEnabled val="1"/>
        </dgm:presLayoutVars>
      </dgm:prSet>
      <dgm:spPr/>
    </dgm:pt>
    <dgm:pt modelId="{F20BA116-1F9D-4253-8A2A-D42242DD5E86}" type="pres">
      <dgm:prSet presAssocID="{19EC276F-27D3-4DDF-BE8F-485A1D87E155}" presName="sibTrans" presStyleLbl="sibTrans2D1" presStyleIdx="0" presStyleCnt="2"/>
      <dgm:spPr/>
    </dgm:pt>
    <dgm:pt modelId="{EDBB545D-6A2C-40A0-9667-5CDBA5200644}" type="pres">
      <dgm:prSet presAssocID="{19EC276F-27D3-4DDF-BE8F-485A1D87E155}" presName="connectorText" presStyleLbl="sibTrans2D1" presStyleIdx="0" presStyleCnt="2"/>
      <dgm:spPr/>
    </dgm:pt>
    <dgm:pt modelId="{40367350-AF31-473A-B731-80F7B6ABFCDB}" type="pres">
      <dgm:prSet presAssocID="{E7D7EECA-3F9F-467B-B87B-048E8C891558}" presName="node" presStyleLbl="node1" presStyleIdx="1" presStyleCnt="3">
        <dgm:presLayoutVars>
          <dgm:bulletEnabled val="1"/>
        </dgm:presLayoutVars>
      </dgm:prSet>
      <dgm:spPr/>
    </dgm:pt>
    <dgm:pt modelId="{2526CEE5-CC3E-4EC5-9EE4-218F981552FB}" type="pres">
      <dgm:prSet presAssocID="{D7FB01A6-DF7F-4AD3-94F5-6667A82565F7}" presName="sibTrans" presStyleLbl="sibTrans2D1" presStyleIdx="1" presStyleCnt="2"/>
      <dgm:spPr/>
    </dgm:pt>
    <dgm:pt modelId="{5A546BA6-2340-4A56-AA5A-6C18A2D9AD57}" type="pres">
      <dgm:prSet presAssocID="{D7FB01A6-DF7F-4AD3-94F5-6667A82565F7}" presName="connectorText" presStyleLbl="sibTrans2D1" presStyleIdx="1" presStyleCnt="2"/>
      <dgm:spPr/>
    </dgm:pt>
    <dgm:pt modelId="{AA811B43-BB2F-41FF-983E-84738F663512}" type="pres">
      <dgm:prSet presAssocID="{4A005656-E5BB-4D7C-86B1-E2D3F050ED2E}" presName="node" presStyleLbl="node1" presStyleIdx="2" presStyleCnt="3" custLinFactNeighborX="40975" custLinFactNeighborY="39344">
        <dgm:presLayoutVars>
          <dgm:bulletEnabled val="1"/>
        </dgm:presLayoutVars>
      </dgm:prSet>
      <dgm:spPr/>
    </dgm:pt>
  </dgm:ptLst>
  <dgm:cxnLst>
    <dgm:cxn modelId="{850D5413-077F-4EDE-8D56-A944844B8FC0}" srcId="{BC5ABB1E-9536-4413-990D-46D8BCBB6F0C}" destId="{4A005656-E5BB-4D7C-86B1-E2D3F050ED2E}" srcOrd="2" destOrd="0" parTransId="{AF039426-BB5D-4609-B965-99B72A03B6BE}" sibTransId="{AE4ACF50-BE22-455D-9AD1-E2B8E2D5C130}"/>
    <dgm:cxn modelId="{A8EF0423-BFA7-4B61-9167-6EA862B5F331}" type="presOf" srcId="{19EC276F-27D3-4DDF-BE8F-485A1D87E155}" destId="{F20BA116-1F9D-4253-8A2A-D42242DD5E86}" srcOrd="0" destOrd="0" presId="urn:microsoft.com/office/officeart/2005/8/layout/process1"/>
    <dgm:cxn modelId="{DE924726-CAE2-4FDB-826F-21E70DBAA981}" type="presOf" srcId="{BC5ABB1E-9536-4413-990D-46D8BCBB6F0C}" destId="{1675E519-B20D-4592-804B-473D1908A31D}" srcOrd="0" destOrd="0" presId="urn:microsoft.com/office/officeart/2005/8/layout/process1"/>
    <dgm:cxn modelId="{0B641D2A-5FA3-4CA0-90D9-948279665617}" type="presOf" srcId="{4194FE8E-63A1-4C83-A7E6-FB34BF6B94F3}" destId="{058A6190-EA07-4B86-B07F-3A2C1C26F731}" srcOrd="0" destOrd="0" presId="urn:microsoft.com/office/officeart/2005/8/layout/process1"/>
    <dgm:cxn modelId="{318A0239-E0F1-429D-9C44-27183CCFD726}" type="presOf" srcId="{4A005656-E5BB-4D7C-86B1-E2D3F050ED2E}" destId="{AA811B43-BB2F-41FF-983E-84738F663512}" srcOrd="0" destOrd="0" presId="urn:microsoft.com/office/officeart/2005/8/layout/process1"/>
    <dgm:cxn modelId="{3C330539-7213-4136-BD0A-BB6E657D92D8}" type="presOf" srcId="{19EC276F-27D3-4DDF-BE8F-485A1D87E155}" destId="{EDBB545D-6A2C-40A0-9667-5CDBA5200644}" srcOrd="1" destOrd="0" presId="urn:microsoft.com/office/officeart/2005/8/layout/process1"/>
    <dgm:cxn modelId="{D5279743-D837-49FE-893F-276CF0CE8A68}" type="presOf" srcId="{E7D7EECA-3F9F-467B-B87B-048E8C891558}" destId="{40367350-AF31-473A-B731-80F7B6ABFCDB}" srcOrd="0" destOrd="0" presId="urn:microsoft.com/office/officeart/2005/8/layout/process1"/>
    <dgm:cxn modelId="{2F959077-2E7F-4737-BAD8-1770E3B08E56}" srcId="{BC5ABB1E-9536-4413-990D-46D8BCBB6F0C}" destId="{4194FE8E-63A1-4C83-A7E6-FB34BF6B94F3}" srcOrd="0" destOrd="0" parTransId="{673045AF-BF40-4E1A-8058-9E7F406A2DD9}" sibTransId="{19EC276F-27D3-4DDF-BE8F-485A1D87E155}"/>
    <dgm:cxn modelId="{9242D683-8DB8-4E8B-8E63-CC94776C3C64}" type="presOf" srcId="{D7FB01A6-DF7F-4AD3-94F5-6667A82565F7}" destId="{2526CEE5-CC3E-4EC5-9EE4-218F981552FB}" srcOrd="0" destOrd="0" presId="urn:microsoft.com/office/officeart/2005/8/layout/process1"/>
    <dgm:cxn modelId="{B64D51DE-80BB-4450-8495-27D51C1232F0}" type="presOf" srcId="{D7FB01A6-DF7F-4AD3-94F5-6667A82565F7}" destId="{5A546BA6-2340-4A56-AA5A-6C18A2D9AD57}" srcOrd="1" destOrd="0" presId="urn:microsoft.com/office/officeart/2005/8/layout/process1"/>
    <dgm:cxn modelId="{A6FE04FE-ADBF-457B-B9F4-9C32AF4263C2}" srcId="{BC5ABB1E-9536-4413-990D-46D8BCBB6F0C}" destId="{E7D7EECA-3F9F-467B-B87B-048E8C891558}" srcOrd="1" destOrd="0" parTransId="{EC461A88-6830-4568-A333-416678C11BD0}" sibTransId="{D7FB01A6-DF7F-4AD3-94F5-6667A82565F7}"/>
    <dgm:cxn modelId="{5482D608-3D06-409F-B227-20AAEDD4F41A}" type="presParOf" srcId="{1675E519-B20D-4592-804B-473D1908A31D}" destId="{058A6190-EA07-4B86-B07F-3A2C1C26F731}" srcOrd="0" destOrd="0" presId="urn:microsoft.com/office/officeart/2005/8/layout/process1"/>
    <dgm:cxn modelId="{FBF79CA8-D602-4F93-B372-CE54A3AEAEA5}" type="presParOf" srcId="{1675E519-B20D-4592-804B-473D1908A31D}" destId="{F20BA116-1F9D-4253-8A2A-D42242DD5E86}" srcOrd="1" destOrd="0" presId="urn:microsoft.com/office/officeart/2005/8/layout/process1"/>
    <dgm:cxn modelId="{4B01F14B-00C4-4AFA-B87A-55F6443EFF9A}" type="presParOf" srcId="{F20BA116-1F9D-4253-8A2A-D42242DD5E86}" destId="{EDBB545D-6A2C-40A0-9667-5CDBA5200644}" srcOrd="0" destOrd="0" presId="urn:microsoft.com/office/officeart/2005/8/layout/process1"/>
    <dgm:cxn modelId="{441E653C-E2B9-43A2-8158-0FD861DAAC58}" type="presParOf" srcId="{1675E519-B20D-4592-804B-473D1908A31D}" destId="{40367350-AF31-473A-B731-80F7B6ABFCDB}" srcOrd="2" destOrd="0" presId="urn:microsoft.com/office/officeart/2005/8/layout/process1"/>
    <dgm:cxn modelId="{F880DB5A-99E7-4F99-BB9B-767D28E7990B}" type="presParOf" srcId="{1675E519-B20D-4592-804B-473D1908A31D}" destId="{2526CEE5-CC3E-4EC5-9EE4-218F981552FB}" srcOrd="3" destOrd="0" presId="urn:microsoft.com/office/officeart/2005/8/layout/process1"/>
    <dgm:cxn modelId="{9714E5F3-58E5-486E-94B3-A2D10B2F57B5}" type="presParOf" srcId="{2526CEE5-CC3E-4EC5-9EE4-218F981552FB}" destId="{5A546BA6-2340-4A56-AA5A-6C18A2D9AD57}" srcOrd="0" destOrd="0" presId="urn:microsoft.com/office/officeart/2005/8/layout/process1"/>
    <dgm:cxn modelId="{1BEE74A6-D2D5-4E78-BC29-19D05E966522}" type="presParOf" srcId="{1675E519-B20D-4592-804B-473D1908A31D}" destId="{AA811B43-BB2F-41FF-983E-84738F663512}"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2CFAC-4E0A-42EF-B66A-A7C71DA55CE4}">
      <dsp:nvSpPr>
        <dsp:cNvPr id="0" name=""/>
        <dsp:cNvSpPr/>
      </dsp:nvSpPr>
      <dsp:spPr>
        <a:xfrm>
          <a:off x="3490249" y="1121379"/>
          <a:ext cx="1355837" cy="470621"/>
        </a:xfrm>
        <a:custGeom>
          <a:avLst/>
          <a:gdLst/>
          <a:ahLst/>
          <a:cxnLst/>
          <a:rect l="0" t="0" r="0" b="0"/>
          <a:pathLst>
            <a:path>
              <a:moveTo>
                <a:pt x="0" y="0"/>
              </a:moveTo>
              <a:lnTo>
                <a:pt x="0" y="235310"/>
              </a:lnTo>
              <a:lnTo>
                <a:pt x="1355837" y="235310"/>
              </a:lnTo>
              <a:lnTo>
                <a:pt x="1355837" y="4706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5EC90-4D73-439D-907B-AE731F674C80}">
      <dsp:nvSpPr>
        <dsp:cNvPr id="0" name=""/>
        <dsp:cNvSpPr/>
      </dsp:nvSpPr>
      <dsp:spPr>
        <a:xfrm>
          <a:off x="2134411" y="1121379"/>
          <a:ext cx="1355837" cy="470621"/>
        </a:xfrm>
        <a:custGeom>
          <a:avLst/>
          <a:gdLst/>
          <a:ahLst/>
          <a:cxnLst/>
          <a:rect l="0" t="0" r="0" b="0"/>
          <a:pathLst>
            <a:path>
              <a:moveTo>
                <a:pt x="1355837" y="0"/>
              </a:moveTo>
              <a:lnTo>
                <a:pt x="1355837" y="235310"/>
              </a:lnTo>
              <a:lnTo>
                <a:pt x="0" y="235310"/>
              </a:lnTo>
              <a:lnTo>
                <a:pt x="0" y="4706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C47E6B-7E0D-4E4B-BD69-EB1535EFC2B6}">
      <dsp:nvSpPr>
        <dsp:cNvPr id="0" name=""/>
        <dsp:cNvSpPr/>
      </dsp:nvSpPr>
      <dsp:spPr>
        <a:xfrm>
          <a:off x="2369722" y="852"/>
          <a:ext cx="2241053" cy="11205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Sampling</a:t>
          </a:r>
        </a:p>
      </dsp:txBody>
      <dsp:txXfrm>
        <a:off x="2369722" y="852"/>
        <a:ext cx="2241053" cy="1120526"/>
      </dsp:txXfrm>
    </dsp:sp>
    <dsp:sp modelId="{D5B11FC6-8B08-4D98-A77C-B6616EADC602}">
      <dsp:nvSpPr>
        <dsp:cNvPr id="0" name=""/>
        <dsp:cNvSpPr/>
      </dsp:nvSpPr>
      <dsp:spPr>
        <a:xfrm>
          <a:off x="1013885" y="1592001"/>
          <a:ext cx="2241053" cy="11205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Non-Probability Sampling</a:t>
          </a:r>
        </a:p>
      </dsp:txBody>
      <dsp:txXfrm>
        <a:off x="1013885" y="1592001"/>
        <a:ext cx="2241053" cy="1120526"/>
      </dsp:txXfrm>
    </dsp:sp>
    <dsp:sp modelId="{1114AE4A-B0EB-4127-9F6B-0C6E6257206B}">
      <dsp:nvSpPr>
        <dsp:cNvPr id="0" name=""/>
        <dsp:cNvSpPr/>
      </dsp:nvSpPr>
      <dsp:spPr>
        <a:xfrm>
          <a:off x="3725560" y="1592001"/>
          <a:ext cx="2241053" cy="11205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Probability Sampling</a:t>
          </a:r>
        </a:p>
      </dsp:txBody>
      <dsp:txXfrm>
        <a:off x="3725560" y="1592001"/>
        <a:ext cx="2241053" cy="11205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2CFAC-4E0A-42EF-B66A-A7C71DA55CE4}">
      <dsp:nvSpPr>
        <dsp:cNvPr id="0" name=""/>
        <dsp:cNvSpPr/>
      </dsp:nvSpPr>
      <dsp:spPr>
        <a:xfrm>
          <a:off x="3490249" y="1121379"/>
          <a:ext cx="1355837" cy="470621"/>
        </a:xfrm>
        <a:custGeom>
          <a:avLst/>
          <a:gdLst/>
          <a:ahLst/>
          <a:cxnLst/>
          <a:rect l="0" t="0" r="0" b="0"/>
          <a:pathLst>
            <a:path>
              <a:moveTo>
                <a:pt x="0" y="0"/>
              </a:moveTo>
              <a:lnTo>
                <a:pt x="0" y="235310"/>
              </a:lnTo>
              <a:lnTo>
                <a:pt x="1355837" y="235310"/>
              </a:lnTo>
              <a:lnTo>
                <a:pt x="1355837" y="4706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5EC90-4D73-439D-907B-AE731F674C80}">
      <dsp:nvSpPr>
        <dsp:cNvPr id="0" name=""/>
        <dsp:cNvSpPr/>
      </dsp:nvSpPr>
      <dsp:spPr>
        <a:xfrm>
          <a:off x="2134411" y="1121379"/>
          <a:ext cx="1355837" cy="470621"/>
        </a:xfrm>
        <a:custGeom>
          <a:avLst/>
          <a:gdLst/>
          <a:ahLst/>
          <a:cxnLst/>
          <a:rect l="0" t="0" r="0" b="0"/>
          <a:pathLst>
            <a:path>
              <a:moveTo>
                <a:pt x="1355837" y="0"/>
              </a:moveTo>
              <a:lnTo>
                <a:pt x="1355837" y="235310"/>
              </a:lnTo>
              <a:lnTo>
                <a:pt x="0" y="235310"/>
              </a:lnTo>
              <a:lnTo>
                <a:pt x="0" y="4706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C47E6B-7E0D-4E4B-BD69-EB1535EFC2B6}">
      <dsp:nvSpPr>
        <dsp:cNvPr id="0" name=""/>
        <dsp:cNvSpPr/>
      </dsp:nvSpPr>
      <dsp:spPr>
        <a:xfrm>
          <a:off x="2369722" y="852"/>
          <a:ext cx="2241053" cy="112052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Sampling</a:t>
          </a:r>
        </a:p>
      </dsp:txBody>
      <dsp:txXfrm>
        <a:off x="2369722" y="852"/>
        <a:ext cx="2241053" cy="1120526"/>
      </dsp:txXfrm>
    </dsp:sp>
    <dsp:sp modelId="{D5B11FC6-8B08-4D98-A77C-B6616EADC602}">
      <dsp:nvSpPr>
        <dsp:cNvPr id="0" name=""/>
        <dsp:cNvSpPr/>
      </dsp:nvSpPr>
      <dsp:spPr>
        <a:xfrm>
          <a:off x="1013885" y="1592001"/>
          <a:ext cx="2241053" cy="11205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Non-Probability Sampling</a:t>
          </a:r>
        </a:p>
      </dsp:txBody>
      <dsp:txXfrm>
        <a:off x="1013885" y="1592001"/>
        <a:ext cx="2241053" cy="1120526"/>
      </dsp:txXfrm>
    </dsp:sp>
    <dsp:sp modelId="{1114AE4A-B0EB-4127-9F6B-0C6E6257206B}">
      <dsp:nvSpPr>
        <dsp:cNvPr id="0" name=""/>
        <dsp:cNvSpPr/>
      </dsp:nvSpPr>
      <dsp:spPr>
        <a:xfrm>
          <a:off x="3725560" y="1592001"/>
          <a:ext cx="2241053" cy="1120526"/>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Probability Sampling</a:t>
          </a:r>
        </a:p>
      </dsp:txBody>
      <dsp:txXfrm>
        <a:off x="3725560" y="1592001"/>
        <a:ext cx="2241053" cy="11205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2CFAC-4E0A-42EF-B66A-A7C71DA55CE4}">
      <dsp:nvSpPr>
        <dsp:cNvPr id="0" name=""/>
        <dsp:cNvSpPr/>
      </dsp:nvSpPr>
      <dsp:spPr>
        <a:xfrm>
          <a:off x="1316934" y="464164"/>
          <a:ext cx="636911" cy="194791"/>
        </a:xfrm>
        <a:custGeom>
          <a:avLst/>
          <a:gdLst/>
          <a:ahLst/>
          <a:cxnLst/>
          <a:rect l="0" t="0" r="0" b="0"/>
          <a:pathLst>
            <a:path>
              <a:moveTo>
                <a:pt x="0" y="0"/>
              </a:moveTo>
              <a:lnTo>
                <a:pt x="0" y="97395"/>
              </a:lnTo>
              <a:lnTo>
                <a:pt x="636911" y="97395"/>
              </a:lnTo>
              <a:lnTo>
                <a:pt x="636911" y="194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5EC90-4D73-439D-907B-AE731F674C80}">
      <dsp:nvSpPr>
        <dsp:cNvPr id="0" name=""/>
        <dsp:cNvSpPr/>
      </dsp:nvSpPr>
      <dsp:spPr>
        <a:xfrm>
          <a:off x="680022" y="464164"/>
          <a:ext cx="636911" cy="194791"/>
        </a:xfrm>
        <a:custGeom>
          <a:avLst/>
          <a:gdLst/>
          <a:ahLst/>
          <a:cxnLst/>
          <a:rect l="0" t="0" r="0" b="0"/>
          <a:pathLst>
            <a:path>
              <a:moveTo>
                <a:pt x="636911" y="0"/>
              </a:moveTo>
              <a:lnTo>
                <a:pt x="636911" y="97395"/>
              </a:lnTo>
              <a:lnTo>
                <a:pt x="0" y="97395"/>
              </a:lnTo>
              <a:lnTo>
                <a:pt x="0" y="194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C47E6B-7E0D-4E4B-BD69-EB1535EFC2B6}">
      <dsp:nvSpPr>
        <dsp:cNvPr id="0" name=""/>
        <dsp:cNvSpPr/>
      </dsp:nvSpPr>
      <dsp:spPr>
        <a:xfrm>
          <a:off x="853145" y="375"/>
          <a:ext cx="927577" cy="4637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Sampling</a:t>
          </a:r>
        </a:p>
      </dsp:txBody>
      <dsp:txXfrm>
        <a:off x="853145" y="375"/>
        <a:ext cx="927577" cy="463788"/>
      </dsp:txXfrm>
    </dsp:sp>
    <dsp:sp modelId="{D5B11FC6-8B08-4D98-A77C-B6616EADC602}">
      <dsp:nvSpPr>
        <dsp:cNvPr id="0" name=""/>
        <dsp:cNvSpPr/>
      </dsp:nvSpPr>
      <dsp:spPr>
        <a:xfrm>
          <a:off x="140506" y="658955"/>
          <a:ext cx="1079031" cy="4637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Non-Probability Sampling</a:t>
          </a:r>
        </a:p>
      </dsp:txBody>
      <dsp:txXfrm>
        <a:off x="140506" y="658955"/>
        <a:ext cx="1079031" cy="463788"/>
      </dsp:txXfrm>
    </dsp:sp>
    <dsp:sp modelId="{1114AE4A-B0EB-4127-9F6B-0C6E6257206B}">
      <dsp:nvSpPr>
        <dsp:cNvPr id="0" name=""/>
        <dsp:cNvSpPr/>
      </dsp:nvSpPr>
      <dsp:spPr>
        <a:xfrm>
          <a:off x="1414330" y="658955"/>
          <a:ext cx="1079031" cy="463788"/>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Probability Sampling</a:t>
          </a:r>
        </a:p>
      </dsp:txBody>
      <dsp:txXfrm>
        <a:off x="1414330" y="658955"/>
        <a:ext cx="1079031" cy="463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2CFAC-4E0A-42EF-B66A-A7C71DA55CE4}">
      <dsp:nvSpPr>
        <dsp:cNvPr id="0" name=""/>
        <dsp:cNvSpPr/>
      </dsp:nvSpPr>
      <dsp:spPr>
        <a:xfrm>
          <a:off x="1316934" y="464164"/>
          <a:ext cx="636911" cy="194791"/>
        </a:xfrm>
        <a:custGeom>
          <a:avLst/>
          <a:gdLst/>
          <a:ahLst/>
          <a:cxnLst/>
          <a:rect l="0" t="0" r="0" b="0"/>
          <a:pathLst>
            <a:path>
              <a:moveTo>
                <a:pt x="0" y="0"/>
              </a:moveTo>
              <a:lnTo>
                <a:pt x="0" y="97395"/>
              </a:lnTo>
              <a:lnTo>
                <a:pt x="636911" y="97395"/>
              </a:lnTo>
              <a:lnTo>
                <a:pt x="636911" y="194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5EC90-4D73-439D-907B-AE731F674C80}">
      <dsp:nvSpPr>
        <dsp:cNvPr id="0" name=""/>
        <dsp:cNvSpPr/>
      </dsp:nvSpPr>
      <dsp:spPr>
        <a:xfrm>
          <a:off x="680022" y="464164"/>
          <a:ext cx="636911" cy="194791"/>
        </a:xfrm>
        <a:custGeom>
          <a:avLst/>
          <a:gdLst/>
          <a:ahLst/>
          <a:cxnLst/>
          <a:rect l="0" t="0" r="0" b="0"/>
          <a:pathLst>
            <a:path>
              <a:moveTo>
                <a:pt x="636911" y="0"/>
              </a:moveTo>
              <a:lnTo>
                <a:pt x="636911" y="97395"/>
              </a:lnTo>
              <a:lnTo>
                <a:pt x="0" y="97395"/>
              </a:lnTo>
              <a:lnTo>
                <a:pt x="0" y="194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C47E6B-7E0D-4E4B-BD69-EB1535EFC2B6}">
      <dsp:nvSpPr>
        <dsp:cNvPr id="0" name=""/>
        <dsp:cNvSpPr/>
      </dsp:nvSpPr>
      <dsp:spPr>
        <a:xfrm>
          <a:off x="853145" y="375"/>
          <a:ext cx="927577" cy="4637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Sampling</a:t>
          </a:r>
        </a:p>
      </dsp:txBody>
      <dsp:txXfrm>
        <a:off x="853145" y="375"/>
        <a:ext cx="927577" cy="463788"/>
      </dsp:txXfrm>
    </dsp:sp>
    <dsp:sp modelId="{D5B11FC6-8B08-4D98-A77C-B6616EADC602}">
      <dsp:nvSpPr>
        <dsp:cNvPr id="0" name=""/>
        <dsp:cNvSpPr/>
      </dsp:nvSpPr>
      <dsp:spPr>
        <a:xfrm>
          <a:off x="140506" y="658955"/>
          <a:ext cx="1079031" cy="4637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Non-Probability Sampling</a:t>
          </a:r>
        </a:p>
      </dsp:txBody>
      <dsp:txXfrm>
        <a:off x="140506" y="658955"/>
        <a:ext cx="1079031" cy="463788"/>
      </dsp:txXfrm>
    </dsp:sp>
    <dsp:sp modelId="{1114AE4A-B0EB-4127-9F6B-0C6E6257206B}">
      <dsp:nvSpPr>
        <dsp:cNvPr id="0" name=""/>
        <dsp:cNvSpPr/>
      </dsp:nvSpPr>
      <dsp:spPr>
        <a:xfrm>
          <a:off x="1414330" y="658955"/>
          <a:ext cx="1079031" cy="463788"/>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Probability Sampling</a:t>
          </a:r>
        </a:p>
      </dsp:txBody>
      <dsp:txXfrm>
        <a:off x="1414330" y="658955"/>
        <a:ext cx="1079031" cy="463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2CFAC-4E0A-42EF-B66A-A7C71DA55CE4}">
      <dsp:nvSpPr>
        <dsp:cNvPr id="0" name=""/>
        <dsp:cNvSpPr/>
      </dsp:nvSpPr>
      <dsp:spPr>
        <a:xfrm>
          <a:off x="1316934" y="464164"/>
          <a:ext cx="636911" cy="194791"/>
        </a:xfrm>
        <a:custGeom>
          <a:avLst/>
          <a:gdLst/>
          <a:ahLst/>
          <a:cxnLst/>
          <a:rect l="0" t="0" r="0" b="0"/>
          <a:pathLst>
            <a:path>
              <a:moveTo>
                <a:pt x="0" y="0"/>
              </a:moveTo>
              <a:lnTo>
                <a:pt x="0" y="97395"/>
              </a:lnTo>
              <a:lnTo>
                <a:pt x="636911" y="97395"/>
              </a:lnTo>
              <a:lnTo>
                <a:pt x="636911" y="194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5EC90-4D73-439D-907B-AE731F674C80}">
      <dsp:nvSpPr>
        <dsp:cNvPr id="0" name=""/>
        <dsp:cNvSpPr/>
      </dsp:nvSpPr>
      <dsp:spPr>
        <a:xfrm>
          <a:off x="680022" y="464164"/>
          <a:ext cx="636911" cy="194791"/>
        </a:xfrm>
        <a:custGeom>
          <a:avLst/>
          <a:gdLst/>
          <a:ahLst/>
          <a:cxnLst/>
          <a:rect l="0" t="0" r="0" b="0"/>
          <a:pathLst>
            <a:path>
              <a:moveTo>
                <a:pt x="636911" y="0"/>
              </a:moveTo>
              <a:lnTo>
                <a:pt x="636911" y="97395"/>
              </a:lnTo>
              <a:lnTo>
                <a:pt x="0" y="97395"/>
              </a:lnTo>
              <a:lnTo>
                <a:pt x="0" y="19479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C47E6B-7E0D-4E4B-BD69-EB1535EFC2B6}">
      <dsp:nvSpPr>
        <dsp:cNvPr id="0" name=""/>
        <dsp:cNvSpPr/>
      </dsp:nvSpPr>
      <dsp:spPr>
        <a:xfrm>
          <a:off x="853145" y="375"/>
          <a:ext cx="927577" cy="4637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Sampling</a:t>
          </a:r>
        </a:p>
      </dsp:txBody>
      <dsp:txXfrm>
        <a:off x="853145" y="375"/>
        <a:ext cx="927577" cy="463788"/>
      </dsp:txXfrm>
    </dsp:sp>
    <dsp:sp modelId="{D5B11FC6-8B08-4D98-A77C-B6616EADC602}">
      <dsp:nvSpPr>
        <dsp:cNvPr id="0" name=""/>
        <dsp:cNvSpPr/>
      </dsp:nvSpPr>
      <dsp:spPr>
        <a:xfrm>
          <a:off x="140506" y="658955"/>
          <a:ext cx="1079031" cy="463788"/>
        </a:xfrm>
        <a:prstGeom prst="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Non-Probability Sampling</a:t>
          </a:r>
        </a:p>
      </dsp:txBody>
      <dsp:txXfrm>
        <a:off x="140506" y="658955"/>
        <a:ext cx="1079031" cy="463788"/>
      </dsp:txXfrm>
    </dsp:sp>
    <dsp:sp modelId="{1114AE4A-B0EB-4127-9F6B-0C6E6257206B}">
      <dsp:nvSpPr>
        <dsp:cNvPr id="0" name=""/>
        <dsp:cNvSpPr/>
      </dsp:nvSpPr>
      <dsp:spPr>
        <a:xfrm>
          <a:off x="1414330" y="658955"/>
          <a:ext cx="1079031" cy="463788"/>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dirty="0"/>
            <a:t>Probability Sampling</a:t>
          </a:r>
        </a:p>
      </dsp:txBody>
      <dsp:txXfrm>
        <a:off x="1414330" y="658955"/>
        <a:ext cx="1079031" cy="4637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A4D2A-0B63-4BE0-A116-CDEE3755ABEF}">
      <dsp:nvSpPr>
        <dsp:cNvPr id="0" name=""/>
        <dsp:cNvSpPr/>
      </dsp:nvSpPr>
      <dsp:spPr>
        <a:xfrm>
          <a:off x="-3772933" y="-579533"/>
          <a:ext cx="4497049" cy="4497049"/>
        </a:xfrm>
        <a:prstGeom prst="blockArc">
          <a:avLst>
            <a:gd name="adj1" fmla="val 18900000"/>
            <a:gd name="adj2" fmla="val 2700000"/>
            <a:gd name="adj3" fmla="val 480"/>
          </a:avLst>
        </a:prstGeom>
        <a:noFill/>
        <a:ln w="12700" cap="flat" cmpd="sng" algn="ctr">
          <a:solidFill>
            <a:schemeClr val="accent1">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DF5497-E027-409F-810F-918E7B524917}">
      <dsp:nvSpPr>
        <dsp:cNvPr id="0" name=""/>
        <dsp:cNvSpPr/>
      </dsp:nvSpPr>
      <dsp:spPr>
        <a:xfrm>
          <a:off x="317449" y="208557"/>
          <a:ext cx="6341255" cy="417381"/>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296" tIns="50800" rIns="50800" bIns="50800" numCol="1" spcCol="1270" anchor="ctr" anchorCtr="0">
          <a:noAutofit/>
        </a:bodyPr>
        <a:lstStyle/>
        <a:p>
          <a:pPr marL="0" lvl="0" indent="0" algn="l" defTabSz="889000">
            <a:lnSpc>
              <a:spcPct val="90000"/>
            </a:lnSpc>
            <a:spcBef>
              <a:spcPct val="0"/>
            </a:spcBef>
            <a:spcAft>
              <a:spcPct val="35000"/>
            </a:spcAft>
            <a:buFont typeface="+mj-lt"/>
            <a:buNone/>
          </a:pPr>
          <a:r>
            <a:rPr lang="en-US" sz="2000" b="1" kern="1200" dirty="0">
              <a:latin typeface="Arial" panose="020B0604020202020204" pitchFamily="34" charset="0"/>
              <a:cs typeface="Arial" panose="020B0604020202020204" pitchFamily="34" charset="0"/>
            </a:rPr>
            <a:t>Simple Random Sample</a:t>
          </a:r>
          <a:endParaRPr lang="en-US" sz="2000" kern="1200" dirty="0">
            <a:latin typeface="Arial" panose="020B0604020202020204" pitchFamily="34" charset="0"/>
            <a:cs typeface="Arial" panose="020B0604020202020204" pitchFamily="34" charset="0"/>
          </a:endParaRPr>
        </a:p>
      </dsp:txBody>
      <dsp:txXfrm>
        <a:off x="317449" y="208557"/>
        <a:ext cx="6341255" cy="417381"/>
      </dsp:txXfrm>
    </dsp:sp>
    <dsp:sp modelId="{2FA1DB4D-516D-4838-B1A7-159F421A6420}">
      <dsp:nvSpPr>
        <dsp:cNvPr id="0" name=""/>
        <dsp:cNvSpPr/>
      </dsp:nvSpPr>
      <dsp:spPr>
        <a:xfrm>
          <a:off x="56586" y="156384"/>
          <a:ext cx="521726" cy="521726"/>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F589BA-C9FD-45E0-8581-1086F8B65EB4}">
      <dsp:nvSpPr>
        <dsp:cNvPr id="0" name=""/>
        <dsp:cNvSpPr/>
      </dsp:nvSpPr>
      <dsp:spPr>
        <a:xfrm>
          <a:off x="616533" y="834428"/>
          <a:ext cx="6042171" cy="417381"/>
        </a:xfrm>
        <a:prstGeom prst="rect">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29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a:latin typeface="Arial" panose="020B0604020202020204" pitchFamily="34" charset="0"/>
              <a:cs typeface="Arial" panose="020B0604020202020204" pitchFamily="34" charset="0"/>
            </a:rPr>
            <a:t>Stratified Sample</a:t>
          </a:r>
          <a:endParaRPr lang="en-US" sz="2000" b="1" kern="1200" dirty="0">
            <a:latin typeface="Arial" panose="020B0604020202020204" pitchFamily="34" charset="0"/>
            <a:cs typeface="Arial" panose="020B0604020202020204" pitchFamily="34" charset="0"/>
          </a:endParaRPr>
        </a:p>
      </dsp:txBody>
      <dsp:txXfrm>
        <a:off x="616533" y="834428"/>
        <a:ext cx="6042171" cy="417381"/>
      </dsp:txXfrm>
    </dsp:sp>
    <dsp:sp modelId="{941EBD82-BB73-4BC1-A4AA-65586A191A63}">
      <dsp:nvSpPr>
        <dsp:cNvPr id="0" name=""/>
        <dsp:cNvSpPr/>
      </dsp:nvSpPr>
      <dsp:spPr>
        <a:xfrm>
          <a:off x="355669" y="782256"/>
          <a:ext cx="521726" cy="521726"/>
        </a:xfrm>
        <a:prstGeom prst="ellipse">
          <a:avLst/>
        </a:prstGeom>
        <a:solidFill>
          <a:schemeClr val="lt1">
            <a:hueOff val="0"/>
            <a:satOff val="0"/>
            <a:lumOff val="0"/>
            <a:alphaOff val="0"/>
          </a:schemeClr>
        </a:solidFill>
        <a:ln w="12700" cap="flat" cmpd="sng" algn="ctr">
          <a:solidFill>
            <a:schemeClr val="accent1">
              <a:shade val="80000"/>
              <a:hueOff val="87321"/>
              <a:satOff val="-1564"/>
              <a:lumOff val="66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364EDF-2826-4ACE-B96E-1A82711359BB}">
      <dsp:nvSpPr>
        <dsp:cNvPr id="0" name=""/>
        <dsp:cNvSpPr/>
      </dsp:nvSpPr>
      <dsp:spPr>
        <a:xfrm>
          <a:off x="708327" y="1460300"/>
          <a:ext cx="5950377" cy="417381"/>
        </a:xfrm>
        <a:prstGeom prst="rect">
          <a:avLst/>
        </a:prstGeom>
        <a:solidFill>
          <a:schemeClr val="accent1">
            <a:shade val="80000"/>
            <a:hueOff val="174641"/>
            <a:satOff val="-3128"/>
            <a:lumOff val="13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29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Cluster Sample</a:t>
          </a:r>
        </a:p>
      </dsp:txBody>
      <dsp:txXfrm>
        <a:off x="708327" y="1460300"/>
        <a:ext cx="5950377" cy="417381"/>
      </dsp:txXfrm>
    </dsp:sp>
    <dsp:sp modelId="{D455A455-B852-4908-8CA9-BCBB79BE41C0}">
      <dsp:nvSpPr>
        <dsp:cNvPr id="0" name=""/>
        <dsp:cNvSpPr/>
      </dsp:nvSpPr>
      <dsp:spPr>
        <a:xfrm>
          <a:off x="447464" y="1408128"/>
          <a:ext cx="521726" cy="521726"/>
        </a:xfrm>
        <a:prstGeom prst="ellipse">
          <a:avLst/>
        </a:prstGeom>
        <a:solidFill>
          <a:schemeClr val="lt1">
            <a:hueOff val="0"/>
            <a:satOff val="0"/>
            <a:lumOff val="0"/>
            <a:alphaOff val="0"/>
          </a:schemeClr>
        </a:solidFill>
        <a:ln w="12700" cap="flat" cmpd="sng" algn="ctr">
          <a:solidFill>
            <a:schemeClr val="accent1">
              <a:shade val="80000"/>
              <a:hueOff val="174641"/>
              <a:satOff val="-3128"/>
              <a:lumOff val="1329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7F14B3-A484-41F2-A293-4D37DB56B3DE}">
      <dsp:nvSpPr>
        <dsp:cNvPr id="0" name=""/>
        <dsp:cNvSpPr/>
      </dsp:nvSpPr>
      <dsp:spPr>
        <a:xfrm>
          <a:off x="616533" y="2086172"/>
          <a:ext cx="6042171" cy="417381"/>
        </a:xfrm>
        <a:prstGeom prst="rect">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296"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Multistage</a:t>
          </a:r>
        </a:p>
      </dsp:txBody>
      <dsp:txXfrm>
        <a:off x="616533" y="2086172"/>
        <a:ext cx="6042171" cy="417381"/>
      </dsp:txXfrm>
    </dsp:sp>
    <dsp:sp modelId="{02144C10-8967-4ADF-888A-30FF30E1E4DB}">
      <dsp:nvSpPr>
        <dsp:cNvPr id="0" name=""/>
        <dsp:cNvSpPr/>
      </dsp:nvSpPr>
      <dsp:spPr>
        <a:xfrm>
          <a:off x="355669" y="2033999"/>
          <a:ext cx="521726" cy="521726"/>
        </a:xfrm>
        <a:prstGeom prst="ellipse">
          <a:avLst/>
        </a:prstGeom>
        <a:solidFill>
          <a:schemeClr val="lt1">
            <a:hueOff val="0"/>
            <a:satOff val="0"/>
            <a:lumOff val="0"/>
            <a:alphaOff val="0"/>
          </a:schemeClr>
        </a:solidFill>
        <a:ln w="12700" cap="flat" cmpd="sng" algn="ctr">
          <a:solidFill>
            <a:schemeClr val="accent1">
              <a:shade val="80000"/>
              <a:hueOff val="261962"/>
              <a:satOff val="-4692"/>
              <a:lumOff val="199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8BAB4F-053F-4E34-8E5C-E2A510D241C2}">
      <dsp:nvSpPr>
        <dsp:cNvPr id="0" name=""/>
        <dsp:cNvSpPr/>
      </dsp:nvSpPr>
      <dsp:spPr>
        <a:xfrm>
          <a:off x="317449" y="2712044"/>
          <a:ext cx="6341255" cy="417381"/>
        </a:xfrm>
        <a:prstGeom prst="rect">
          <a:avLst/>
        </a:prstGeom>
        <a:solidFill>
          <a:srgbClr val="4472C4">
            <a:shade val="80000"/>
            <a:hueOff val="261962"/>
            <a:satOff val="-4692"/>
            <a:lumOff val="19939"/>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296" tIns="53340" rIns="53340" bIns="53340" numCol="1" spcCol="1270" anchor="ctr" anchorCtr="0">
          <a:noAutofit/>
        </a:bodyPr>
        <a:lstStyle/>
        <a:p>
          <a:pPr marL="0" lvl="0" indent="0" algn="l" defTabSz="933450">
            <a:lnSpc>
              <a:spcPct val="90000"/>
            </a:lnSpc>
            <a:spcBef>
              <a:spcPct val="0"/>
            </a:spcBef>
            <a:spcAft>
              <a:spcPct val="35000"/>
            </a:spcAft>
            <a:buNone/>
          </a:pPr>
          <a:r>
            <a:rPr lang="en-US" sz="2000" b="1" kern="1200" dirty="0">
              <a:solidFill>
                <a:prstClr val="white"/>
              </a:solidFill>
              <a:latin typeface="Arial" panose="020B0604020202020204" pitchFamily="34" charset="0"/>
              <a:ea typeface="+mn-ea"/>
              <a:cs typeface="Arial" panose="020B0604020202020204" pitchFamily="34" charset="0"/>
            </a:rPr>
            <a:t>Systematic Sample</a:t>
          </a:r>
        </a:p>
      </dsp:txBody>
      <dsp:txXfrm>
        <a:off x="317449" y="2712044"/>
        <a:ext cx="6341255" cy="417381"/>
      </dsp:txXfrm>
    </dsp:sp>
    <dsp:sp modelId="{8595D87F-F7A7-41DF-AC26-FDC3D950FC1C}">
      <dsp:nvSpPr>
        <dsp:cNvPr id="0" name=""/>
        <dsp:cNvSpPr/>
      </dsp:nvSpPr>
      <dsp:spPr>
        <a:xfrm>
          <a:off x="56586" y="2659871"/>
          <a:ext cx="521726" cy="521726"/>
        </a:xfrm>
        <a:prstGeom prst="ellipse">
          <a:avLst/>
        </a:prstGeom>
        <a:solidFill>
          <a:schemeClr val="lt1">
            <a:hueOff val="0"/>
            <a:satOff val="0"/>
            <a:lumOff val="0"/>
            <a:alphaOff val="0"/>
          </a:schemeClr>
        </a:solidFill>
        <a:ln w="12700" cap="flat" cmpd="sng" algn="ctr">
          <a:solidFill>
            <a:schemeClr val="accent1">
              <a:shade val="80000"/>
              <a:hueOff val="349283"/>
              <a:satOff val="-6256"/>
              <a:lumOff val="2658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A6190-EA07-4B86-B07F-3A2C1C26F731}">
      <dsp:nvSpPr>
        <dsp:cNvPr id="0" name=""/>
        <dsp:cNvSpPr/>
      </dsp:nvSpPr>
      <dsp:spPr>
        <a:xfrm>
          <a:off x="8374" y="0"/>
          <a:ext cx="2502992" cy="78349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Total 33 states and union territories </a:t>
          </a:r>
        </a:p>
      </dsp:txBody>
      <dsp:txXfrm>
        <a:off x="31322" y="22948"/>
        <a:ext cx="2457096" cy="737597"/>
      </dsp:txXfrm>
    </dsp:sp>
    <dsp:sp modelId="{F20BA116-1F9D-4253-8A2A-D42242DD5E86}">
      <dsp:nvSpPr>
        <dsp:cNvPr id="0" name=""/>
        <dsp:cNvSpPr/>
      </dsp:nvSpPr>
      <dsp:spPr>
        <a:xfrm>
          <a:off x="2761666" y="81375"/>
          <a:ext cx="530634" cy="620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2761666" y="205523"/>
        <a:ext cx="371444" cy="372446"/>
      </dsp:txXfrm>
    </dsp:sp>
    <dsp:sp modelId="{40367350-AF31-473A-B731-80F7B6ABFCDB}">
      <dsp:nvSpPr>
        <dsp:cNvPr id="0" name=""/>
        <dsp:cNvSpPr/>
      </dsp:nvSpPr>
      <dsp:spPr>
        <a:xfrm>
          <a:off x="3512563" y="0"/>
          <a:ext cx="2502992" cy="78349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Smallest groups collapsed together</a:t>
          </a:r>
        </a:p>
      </dsp:txBody>
      <dsp:txXfrm>
        <a:off x="3535511" y="22948"/>
        <a:ext cx="2457096" cy="737597"/>
      </dsp:txXfrm>
    </dsp:sp>
    <dsp:sp modelId="{2526CEE5-CC3E-4EC5-9EE4-218F981552FB}">
      <dsp:nvSpPr>
        <dsp:cNvPr id="0" name=""/>
        <dsp:cNvSpPr/>
      </dsp:nvSpPr>
      <dsp:spPr>
        <a:xfrm>
          <a:off x="6267949" y="81375"/>
          <a:ext cx="535072" cy="62074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b="1" kern="1200"/>
        </a:p>
      </dsp:txBody>
      <dsp:txXfrm>
        <a:off x="6267949" y="205523"/>
        <a:ext cx="374550" cy="372446"/>
      </dsp:txXfrm>
    </dsp:sp>
    <dsp:sp modelId="{AA811B43-BB2F-41FF-983E-84738F663512}">
      <dsp:nvSpPr>
        <dsp:cNvPr id="0" name=""/>
        <dsp:cNvSpPr/>
      </dsp:nvSpPr>
      <dsp:spPr>
        <a:xfrm>
          <a:off x="7025127" y="0"/>
          <a:ext cx="2502992" cy="78349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 total of 30 strata were created</a:t>
          </a:r>
        </a:p>
      </dsp:txBody>
      <dsp:txXfrm>
        <a:off x="7048075" y="22948"/>
        <a:ext cx="2457096" cy="73759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17:12:46.200"/>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8241F-0144-4E5D-B54D-9F05D0571D36}"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63B50-A0A0-4666-AF7F-3DFBDC8D996C}" type="slidenum">
              <a:rPr lang="en-US" smtClean="0"/>
              <a:t>‹#›</a:t>
            </a:fld>
            <a:endParaRPr lang="en-US"/>
          </a:p>
        </p:txBody>
      </p:sp>
    </p:spTree>
    <p:extLst>
      <p:ext uri="{BB962C8B-B14F-4D97-AF65-F5344CB8AC3E}">
        <p14:creationId xmlns:p14="http://schemas.microsoft.com/office/powerpoint/2010/main" val="1433324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3</a:t>
            </a:fld>
            <a:endParaRPr lang="en-US"/>
          </a:p>
        </p:txBody>
      </p:sp>
    </p:spTree>
    <p:extLst>
      <p:ext uri="{BB962C8B-B14F-4D97-AF65-F5344CB8AC3E}">
        <p14:creationId xmlns:p14="http://schemas.microsoft.com/office/powerpoint/2010/main" val="39012990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F5063B50-A0A0-4666-AF7F-3DFBDC8D996C}" type="slidenum">
              <a:rPr lang="en-US" smtClean="0"/>
              <a:t>16</a:t>
            </a:fld>
            <a:endParaRPr lang="en-US"/>
          </a:p>
        </p:txBody>
      </p:sp>
    </p:spTree>
    <p:extLst>
      <p:ext uri="{BB962C8B-B14F-4D97-AF65-F5344CB8AC3E}">
        <p14:creationId xmlns:p14="http://schemas.microsoft.com/office/powerpoint/2010/main" val="2504794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F5063B50-A0A0-4666-AF7F-3DFBDC8D996C}" type="slidenum">
              <a:rPr lang="en-US" smtClean="0"/>
              <a:t>17</a:t>
            </a:fld>
            <a:endParaRPr lang="en-US"/>
          </a:p>
        </p:txBody>
      </p:sp>
    </p:spTree>
    <p:extLst>
      <p:ext uri="{BB962C8B-B14F-4D97-AF65-F5344CB8AC3E}">
        <p14:creationId xmlns:p14="http://schemas.microsoft.com/office/powerpoint/2010/main" val="290874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F5063B50-A0A0-4666-AF7F-3DFBDC8D996C}" type="slidenum">
              <a:rPr lang="en-US" smtClean="0"/>
              <a:t>18</a:t>
            </a:fld>
            <a:endParaRPr lang="en-US"/>
          </a:p>
        </p:txBody>
      </p:sp>
    </p:spTree>
    <p:extLst>
      <p:ext uri="{BB962C8B-B14F-4D97-AF65-F5344CB8AC3E}">
        <p14:creationId xmlns:p14="http://schemas.microsoft.com/office/powerpoint/2010/main" val="1314317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000000"/>
              </a:solidFill>
              <a:effectLst/>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19</a:t>
            </a:fld>
            <a:endParaRPr lang="en-US"/>
          </a:p>
        </p:txBody>
      </p:sp>
    </p:spTree>
    <p:extLst>
      <p:ext uri="{BB962C8B-B14F-4D97-AF65-F5344CB8AC3E}">
        <p14:creationId xmlns:p14="http://schemas.microsoft.com/office/powerpoint/2010/main" val="13203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20</a:t>
            </a:fld>
            <a:endParaRPr lang="en-US"/>
          </a:p>
        </p:txBody>
      </p:sp>
    </p:spTree>
    <p:extLst>
      <p:ext uri="{BB962C8B-B14F-4D97-AF65-F5344CB8AC3E}">
        <p14:creationId xmlns:p14="http://schemas.microsoft.com/office/powerpoint/2010/main" val="923148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21</a:t>
            </a:fld>
            <a:endParaRPr lang="en-US"/>
          </a:p>
        </p:txBody>
      </p:sp>
    </p:spTree>
    <p:extLst>
      <p:ext uri="{BB962C8B-B14F-4D97-AF65-F5344CB8AC3E}">
        <p14:creationId xmlns:p14="http://schemas.microsoft.com/office/powerpoint/2010/main" val="45264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4</a:t>
            </a:fld>
            <a:endParaRPr lang="en-US"/>
          </a:p>
        </p:txBody>
      </p:sp>
    </p:spTree>
    <p:extLst>
      <p:ext uri="{BB962C8B-B14F-4D97-AF65-F5344CB8AC3E}">
        <p14:creationId xmlns:p14="http://schemas.microsoft.com/office/powerpoint/2010/main" val="190573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6</a:t>
            </a:fld>
            <a:endParaRPr lang="en-US"/>
          </a:p>
        </p:txBody>
      </p:sp>
    </p:spTree>
    <p:extLst>
      <p:ext uri="{BB962C8B-B14F-4D97-AF65-F5344CB8AC3E}">
        <p14:creationId xmlns:p14="http://schemas.microsoft.com/office/powerpoint/2010/main" val="136244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9</a:t>
            </a:fld>
            <a:endParaRPr lang="en-US"/>
          </a:p>
        </p:txBody>
      </p:sp>
    </p:spTree>
    <p:extLst>
      <p:ext uri="{BB962C8B-B14F-4D97-AF65-F5344CB8AC3E}">
        <p14:creationId xmlns:p14="http://schemas.microsoft.com/office/powerpoint/2010/main" val="3977021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555555"/>
              </a:solidFill>
              <a:effectLst/>
              <a:latin typeface="Ubuntu" panose="020B0504030602030204" pitchFamily="34" charset="0"/>
            </a:endParaRPr>
          </a:p>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11</a:t>
            </a:fld>
            <a:endParaRPr lang="en-US"/>
          </a:p>
        </p:txBody>
      </p:sp>
    </p:spTree>
    <p:extLst>
      <p:ext uri="{BB962C8B-B14F-4D97-AF65-F5344CB8AC3E}">
        <p14:creationId xmlns:p14="http://schemas.microsoft.com/office/powerpoint/2010/main" val="23636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12</a:t>
            </a:fld>
            <a:endParaRPr lang="en-US"/>
          </a:p>
        </p:txBody>
      </p:sp>
    </p:spTree>
    <p:extLst>
      <p:ext uri="{BB962C8B-B14F-4D97-AF65-F5344CB8AC3E}">
        <p14:creationId xmlns:p14="http://schemas.microsoft.com/office/powerpoint/2010/main" val="3199426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13</a:t>
            </a:fld>
            <a:endParaRPr lang="en-US"/>
          </a:p>
        </p:txBody>
      </p:sp>
    </p:spTree>
    <p:extLst>
      <p:ext uri="{BB962C8B-B14F-4D97-AF65-F5344CB8AC3E}">
        <p14:creationId xmlns:p14="http://schemas.microsoft.com/office/powerpoint/2010/main" val="94477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If the total area of interest happens to be a big one, a convenient way in which a sample can be taken is to divide the area into a number of smaller non-overlapping areas and then to randomly select a number of these smaller areas (usually called clusters), with the ultimate sample consisting of all (or samples of) units in these small areas or clusters.</a:t>
            </a:r>
            <a:endParaRPr lang="en-US" dirty="0"/>
          </a:p>
        </p:txBody>
      </p:sp>
      <p:sp>
        <p:nvSpPr>
          <p:cNvPr id="4" name="Slide Number Placeholder 3"/>
          <p:cNvSpPr>
            <a:spLocks noGrp="1"/>
          </p:cNvSpPr>
          <p:nvPr>
            <p:ph type="sldNum" sz="quarter" idx="5"/>
          </p:nvPr>
        </p:nvSpPr>
        <p:spPr/>
        <p:txBody>
          <a:bodyPr/>
          <a:lstStyle/>
          <a:p>
            <a:fld id="{F5063B50-A0A0-4666-AF7F-3DFBDC8D996C}" type="slidenum">
              <a:rPr lang="en-US" smtClean="0"/>
              <a:t>14</a:t>
            </a:fld>
            <a:endParaRPr lang="en-US"/>
          </a:p>
        </p:txBody>
      </p:sp>
    </p:spTree>
    <p:extLst>
      <p:ext uri="{BB962C8B-B14F-4D97-AF65-F5344CB8AC3E}">
        <p14:creationId xmlns:p14="http://schemas.microsoft.com/office/powerpoint/2010/main" val="50599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F5063B50-A0A0-4666-AF7F-3DFBDC8D996C}" type="slidenum">
              <a:rPr lang="en-US" smtClean="0"/>
              <a:t>15</a:t>
            </a:fld>
            <a:endParaRPr lang="en-US"/>
          </a:p>
        </p:txBody>
      </p:sp>
    </p:spTree>
    <p:extLst>
      <p:ext uri="{BB962C8B-B14F-4D97-AF65-F5344CB8AC3E}">
        <p14:creationId xmlns:p14="http://schemas.microsoft.com/office/powerpoint/2010/main" val="3397606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31CB-BBC2-485C-9E8A-06A014EB1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6EA758-1E57-46E5-8CD2-EBA070F5F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8F8B3C-605D-4658-B457-1971CE2C7DEE}"/>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5" name="Footer Placeholder 4">
            <a:extLst>
              <a:ext uri="{FF2B5EF4-FFF2-40B4-BE49-F238E27FC236}">
                <a16:creationId xmlns:a16="http://schemas.microsoft.com/office/drawing/2014/main" id="{98E57CF2-66E4-4A9E-8E4E-35E5F6A67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36E45-5CD0-448E-ADEB-C186390B1D21}"/>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289114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FFFE-66EF-442B-9E0F-B2381C1EC1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6C84E-725F-421F-8550-AB95C9B593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A8420-086C-488F-8F12-EF1C8BF082C5}"/>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5" name="Footer Placeholder 4">
            <a:extLst>
              <a:ext uri="{FF2B5EF4-FFF2-40B4-BE49-F238E27FC236}">
                <a16:creationId xmlns:a16="http://schemas.microsoft.com/office/drawing/2014/main" id="{0C09DD88-47D8-4564-B87C-F92F8EF64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7D3AA1-087B-4470-849F-0941C53B0195}"/>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562070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B10F-25ED-484B-B23C-7C748F81EA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2BD8FF-81D2-4F24-9BA3-D7504A89F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83AFB-CD48-488A-B008-CF2983D9FF22}"/>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5" name="Footer Placeholder 4">
            <a:extLst>
              <a:ext uri="{FF2B5EF4-FFF2-40B4-BE49-F238E27FC236}">
                <a16:creationId xmlns:a16="http://schemas.microsoft.com/office/drawing/2014/main" id="{3700BA2C-3E79-4312-AB3F-7535A3293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B89266-F5A8-4845-BD4E-611B2ECA6BCE}"/>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1751172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67A65-9894-4C26-A5AF-5BE055485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347B2-C2ED-45F0-BF47-358A1226B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24C2A-27E5-4DA9-A850-EB0C9C6C6C92}"/>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5" name="Footer Placeholder 4">
            <a:extLst>
              <a:ext uri="{FF2B5EF4-FFF2-40B4-BE49-F238E27FC236}">
                <a16:creationId xmlns:a16="http://schemas.microsoft.com/office/drawing/2014/main" id="{9A23CAD1-3F3D-4389-97C4-C34C11287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06CF-798B-488F-9683-2AAEC515FB87}"/>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1733159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0562-52A4-4CCF-930D-BDE3411246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7BC9B-2C06-4291-B7E3-420CD09E5D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A8436A-B3DC-42D8-89F6-C7E1CE5EBA43}"/>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5" name="Footer Placeholder 4">
            <a:extLst>
              <a:ext uri="{FF2B5EF4-FFF2-40B4-BE49-F238E27FC236}">
                <a16:creationId xmlns:a16="http://schemas.microsoft.com/office/drawing/2014/main" id="{0B6FCDC3-C2FD-408A-9E5C-163B13D1A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60D45-30A9-4B4D-B76E-7EFE601FB4A2}"/>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329939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DEB0-533F-4C35-B9B6-F7377848A9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80A9A-2F8C-4E2D-894C-079BDA7EE4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4CA21B-807E-4E07-A1B8-236A4E96F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AD3314-A146-46CF-90E0-0C5E24F2E63B}"/>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6" name="Footer Placeholder 5">
            <a:extLst>
              <a:ext uri="{FF2B5EF4-FFF2-40B4-BE49-F238E27FC236}">
                <a16:creationId xmlns:a16="http://schemas.microsoft.com/office/drawing/2014/main" id="{9D8E59B9-6C28-4106-BB4B-53AA4C836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BC93A-9E1A-4AF3-9C5F-40826843FC9B}"/>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380155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0C2C-56CA-426C-8703-3F52EF0646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AC1DC3-72E3-46B9-88B3-76BDB05CE3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D04899-E621-4A15-A82F-DE1489648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D002CA-9ED3-48C3-A513-2285325F3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483DC-666A-48A7-8D18-2F4CADCACF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9606E4-CF0E-481B-B7A0-47903030F2C3}"/>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8" name="Footer Placeholder 7">
            <a:extLst>
              <a:ext uri="{FF2B5EF4-FFF2-40B4-BE49-F238E27FC236}">
                <a16:creationId xmlns:a16="http://schemas.microsoft.com/office/drawing/2014/main" id="{D12E923F-2E29-4A97-9E12-EC30986C2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D440-0C21-4EF6-A84A-62A96F5FB3FC}"/>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331754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4697-80FE-4143-B6A6-78930F598F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FA63A1-C381-421F-89C0-0BA3875813FC}"/>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4" name="Footer Placeholder 3">
            <a:extLst>
              <a:ext uri="{FF2B5EF4-FFF2-40B4-BE49-F238E27FC236}">
                <a16:creationId xmlns:a16="http://schemas.microsoft.com/office/drawing/2014/main" id="{71412BCF-D884-45DD-A0EC-E56991D5C5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0B8E51-F17B-4907-A11C-C6E42794D182}"/>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2371282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B8142C-FD6A-489D-9B36-5C8540989B43}"/>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3" name="Footer Placeholder 2">
            <a:extLst>
              <a:ext uri="{FF2B5EF4-FFF2-40B4-BE49-F238E27FC236}">
                <a16:creationId xmlns:a16="http://schemas.microsoft.com/office/drawing/2014/main" id="{ABBA44B2-72CF-41DC-A41F-F6EC079203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D16575-D9F5-4A5E-A7BC-3BEC7BB54D0D}"/>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1439172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CF4B-F546-49E1-99A7-D4950E619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FE3C37-9230-4E6D-A3CD-2DD7CEAE42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8192C-A442-41BF-8554-C75B1C35A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02B72-6D5A-4CFD-9449-7D1DC53E101A}"/>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6" name="Footer Placeholder 5">
            <a:extLst>
              <a:ext uri="{FF2B5EF4-FFF2-40B4-BE49-F238E27FC236}">
                <a16:creationId xmlns:a16="http://schemas.microsoft.com/office/drawing/2014/main" id="{0606D23E-750E-4166-BF7A-48CA23891F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528BF-079C-475D-9F3C-B546D5757C0D}"/>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295512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5D38-AB3F-447E-A534-3D85A2987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B16570-5A08-47FE-8798-3FDF510D5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65932A-BD16-4BC6-9514-793E8CC44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73DE3-55EC-4CDD-99AD-979F3E91C124}"/>
              </a:ext>
            </a:extLst>
          </p:cNvPr>
          <p:cNvSpPr>
            <a:spLocks noGrp="1"/>
          </p:cNvSpPr>
          <p:nvPr>
            <p:ph type="dt" sz="half" idx="10"/>
          </p:nvPr>
        </p:nvSpPr>
        <p:spPr/>
        <p:txBody>
          <a:bodyPr/>
          <a:lstStyle/>
          <a:p>
            <a:fld id="{5416051A-CF61-4793-ACE0-0388B0C280D4}" type="datetimeFigureOut">
              <a:rPr lang="en-US" smtClean="0"/>
              <a:t>3/20/2022</a:t>
            </a:fld>
            <a:endParaRPr lang="en-US"/>
          </a:p>
        </p:txBody>
      </p:sp>
      <p:sp>
        <p:nvSpPr>
          <p:cNvPr id="6" name="Footer Placeholder 5">
            <a:extLst>
              <a:ext uri="{FF2B5EF4-FFF2-40B4-BE49-F238E27FC236}">
                <a16:creationId xmlns:a16="http://schemas.microsoft.com/office/drawing/2014/main" id="{DC0DBAA5-5903-4D09-8A45-DAE578FFB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2B748-57A7-4293-978C-97B6D296E674}"/>
              </a:ext>
            </a:extLst>
          </p:cNvPr>
          <p:cNvSpPr>
            <a:spLocks noGrp="1"/>
          </p:cNvSpPr>
          <p:nvPr>
            <p:ph type="sldNum" sz="quarter" idx="12"/>
          </p:nvPr>
        </p:nvSpPr>
        <p:spPr/>
        <p:txBody>
          <a:bodyPr/>
          <a:lstStyle/>
          <a:p>
            <a:fld id="{73303B08-AD82-477B-A4D5-968E5E757172}" type="slidenum">
              <a:rPr lang="en-US" smtClean="0"/>
              <a:t>‹#›</a:t>
            </a:fld>
            <a:endParaRPr lang="en-US"/>
          </a:p>
        </p:txBody>
      </p:sp>
    </p:spTree>
    <p:extLst>
      <p:ext uri="{BB962C8B-B14F-4D97-AF65-F5344CB8AC3E}">
        <p14:creationId xmlns:p14="http://schemas.microsoft.com/office/powerpoint/2010/main" val="402373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147E07-BB7B-442D-A90E-1B3A34B060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217FF4-9974-45E4-859A-A9E5682C60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C7E1A-F148-49A1-B64C-43DEFF6B0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16051A-CF61-4793-ACE0-0388B0C280D4}" type="datetimeFigureOut">
              <a:rPr lang="en-US" smtClean="0"/>
              <a:t>3/20/2022</a:t>
            </a:fld>
            <a:endParaRPr lang="en-US"/>
          </a:p>
        </p:txBody>
      </p:sp>
      <p:sp>
        <p:nvSpPr>
          <p:cNvPr id="5" name="Footer Placeholder 4">
            <a:extLst>
              <a:ext uri="{FF2B5EF4-FFF2-40B4-BE49-F238E27FC236}">
                <a16:creationId xmlns:a16="http://schemas.microsoft.com/office/drawing/2014/main" id="{4D24F4B1-F7B4-4E43-ADB8-E0A89DDBA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D65FC0-C2A7-4443-8136-AA42D5AF4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03B08-AD82-477B-A4D5-968E5E757172}" type="slidenum">
              <a:rPr lang="en-US" smtClean="0"/>
              <a:t>‹#›</a:t>
            </a:fld>
            <a:endParaRPr lang="en-US"/>
          </a:p>
        </p:txBody>
      </p:sp>
    </p:spTree>
    <p:extLst>
      <p:ext uri="{BB962C8B-B14F-4D97-AF65-F5344CB8AC3E}">
        <p14:creationId xmlns:p14="http://schemas.microsoft.com/office/powerpoint/2010/main" val="2724987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1.jpeg"/><Relationship Id="rId4" Type="http://schemas.openxmlformats.org/officeDocument/2006/relationships/diagramLayout" Target="../diagrams/layout7.xml"/><Relationship Id="rId9"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ewforum.org/2022/03/02/methodology-4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pewforum.org/2021/06/29/religion-in-india-tolerance-and-segregati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22F446-2E74-4496-849B-D72056D69259}"/>
              </a:ext>
            </a:extLst>
          </p:cNvPr>
          <p:cNvSpPr/>
          <p:nvPr/>
        </p:nvSpPr>
        <p:spPr>
          <a:xfrm>
            <a:off x="812800" y="736600"/>
            <a:ext cx="10515600" cy="5088467"/>
          </a:xfrm>
          <a:prstGeom prst="rect">
            <a:avLst/>
          </a:prstGeom>
          <a:gradFill>
            <a:gsLst>
              <a:gs pos="100000">
                <a:schemeClr val="bg1"/>
              </a:gs>
              <a:gs pos="0">
                <a:srgbClr val="ECDFF5"/>
              </a:gs>
            </a:gsLst>
            <a:lin ang="5400000" scaled="1"/>
          </a:gradFill>
          <a:ln>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15FECCC8-B753-46F6-8CB4-D130FEDA79AE}"/>
              </a:ext>
            </a:extLst>
          </p:cNvPr>
          <p:cNvSpPr>
            <a:spLocks noGrp="1"/>
          </p:cNvSpPr>
          <p:nvPr>
            <p:ph type="ctrTitle"/>
          </p:nvPr>
        </p:nvSpPr>
        <p:spPr/>
        <p:txBody>
          <a:bodyPr>
            <a:normAutofit/>
          </a:bodyPr>
          <a:lstStyle/>
          <a:p>
            <a:r>
              <a:rPr lang="en-US" sz="4400" b="1" dirty="0">
                <a:solidFill>
                  <a:srgbClr val="7030A0"/>
                </a:solidFill>
              </a:rPr>
              <a:t>Complex Sampling Design Methods</a:t>
            </a:r>
            <a:br>
              <a:rPr lang="en-US" sz="4400" b="1" dirty="0">
                <a:solidFill>
                  <a:srgbClr val="7030A0"/>
                </a:solidFill>
              </a:rPr>
            </a:br>
            <a:r>
              <a:rPr lang="en-US" sz="2800" b="1" dirty="0">
                <a:solidFill>
                  <a:srgbClr val="7030A0"/>
                </a:solidFill>
              </a:rPr>
              <a:t>An overview and actual study</a:t>
            </a:r>
            <a:endParaRPr lang="en-US" sz="2800" dirty="0"/>
          </a:p>
        </p:txBody>
      </p:sp>
      <p:sp>
        <p:nvSpPr>
          <p:cNvPr id="3" name="Subtitle 2">
            <a:extLst>
              <a:ext uri="{FF2B5EF4-FFF2-40B4-BE49-F238E27FC236}">
                <a16:creationId xmlns:a16="http://schemas.microsoft.com/office/drawing/2014/main" id="{31EBFE83-1346-4250-9868-139B2FCA862E}"/>
              </a:ext>
            </a:extLst>
          </p:cNvPr>
          <p:cNvSpPr>
            <a:spLocks noGrp="1"/>
          </p:cNvSpPr>
          <p:nvPr>
            <p:ph type="subTitle" idx="1"/>
          </p:nvPr>
        </p:nvSpPr>
        <p:spPr>
          <a:xfrm>
            <a:off x="1524000" y="3940705"/>
            <a:ext cx="9144000" cy="1655762"/>
          </a:xfrm>
        </p:spPr>
        <p:txBody>
          <a:bodyPr/>
          <a:lstStyle/>
          <a:p>
            <a:r>
              <a:rPr lang="en-US" dirty="0">
                <a:solidFill>
                  <a:srgbClr val="7030A0"/>
                </a:solidFill>
              </a:rPr>
              <a:t>Rashmi Kalra</a:t>
            </a:r>
          </a:p>
        </p:txBody>
      </p:sp>
      <p:pic>
        <p:nvPicPr>
          <p:cNvPr id="1026" name="Picture 2" descr="West Chester University logo">
            <a:extLst>
              <a:ext uri="{FF2B5EF4-FFF2-40B4-BE49-F238E27FC236}">
                <a16:creationId xmlns:a16="http://schemas.microsoft.com/office/drawing/2014/main" id="{A04EF1A9-6EE7-483A-98E2-8700C9404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1" y="4613996"/>
            <a:ext cx="2438400" cy="1211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17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4328A9FA-015B-4D9A-8CA4-16ED11B87025}"/>
              </a:ext>
            </a:extLst>
          </p:cNvPr>
          <p:cNvSpPr/>
          <p:nvPr/>
        </p:nvSpPr>
        <p:spPr>
          <a:xfrm>
            <a:off x="1024803" y="2394351"/>
            <a:ext cx="4332751" cy="3698575"/>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3" name="Flowchart: Alternate Process 42">
            <a:extLst>
              <a:ext uri="{FF2B5EF4-FFF2-40B4-BE49-F238E27FC236}">
                <a16:creationId xmlns:a16="http://schemas.microsoft.com/office/drawing/2014/main" id="{2DBD2595-476B-4682-B67B-19505DB77D2E}"/>
              </a:ext>
            </a:extLst>
          </p:cNvPr>
          <p:cNvSpPr/>
          <p:nvPr/>
        </p:nvSpPr>
        <p:spPr>
          <a:xfrm>
            <a:off x="2930921" y="3334312"/>
            <a:ext cx="537634" cy="923603"/>
          </a:xfrm>
          <a:prstGeom prst="flowChartAlternateProcess">
            <a:avLst/>
          </a:prstGeom>
          <a:solidFill>
            <a:srgbClr val="9966FF">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Flowchart: Alternate Process 43">
            <a:extLst>
              <a:ext uri="{FF2B5EF4-FFF2-40B4-BE49-F238E27FC236}">
                <a16:creationId xmlns:a16="http://schemas.microsoft.com/office/drawing/2014/main" id="{F679890E-DDA5-47C0-8672-CFB2699FE62F}"/>
              </a:ext>
            </a:extLst>
          </p:cNvPr>
          <p:cNvSpPr/>
          <p:nvPr/>
        </p:nvSpPr>
        <p:spPr>
          <a:xfrm>
            <a:off x="1757904" y="4143614"/>
            <a:ext cx="537634" cy="923603"/>
          </a:xfrm>
          <a:prstGeom prst="flowChartAlternateProcess">
            <a:avLst/>
          </a:prstGeom>
          <a:solidFill>
            <a:srgbClr val="9966FF">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Flowchart: Alternate Process 44">
            <a:extLst>
              <a:ext uri="{FF2B5EF4-FFF2-40B4-BE49-F238E27FC236}">
                <a16:creationId xmlns:a16="http://schemas.microsoft.com/office/drawing/2014/main" id="{7AD7342B-6BE6-4727-A9EC-658E1C208CD6}"/>
              </a:ext>
            </a:extLst>
          </p:cNvPr>
          <p:cNvSpPr/>
          <p:nvPr/>
        </p:nvSpPr>
        <p:spPr>
          <a:xfrm>
            <a:off x="3993138" y="2532372"/>
            <a:ext cx="537634" cy="923603"/>
          </a:xfrm>
          <a:prstGeom prst="flowChartAlternateProcess">
            <a:avLst/>
          </a:prstGeom>
          <a:solidFill>
            <a:srgbClr val="9966FF">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Flowchart: Alternate Process 45">
            <a:extLst>
              <a:ext uri="{FF2B5EF4-FFF2-40B4-BE49-F238E27FC236}">
                <a16:creationId xmlns:a16="http://schemas.microsoft.com/office/drawing/2014/main" id="{10BDA0D0-2E91-4F0E-9E38-500ED01D5E9C}"/>
              </a:ext>
            </a:extLst>
          </p:cNvPr>
          <p:cNvSpPr/>
          <p:nvPr/>
        </p:nvSpPr>
        <p:spPr>
          <a:xfrm>
            <a:off x="4012749" y="4992230"/>
            <a:ext cx="537634" cy="923603"/>
          </a:xfrm>
          <a:prstGeom prst="flowChartAlternateProcess">
            <a:avLst/>
          </a:prstGeom>
          <a:solidFill>
            <a:srgbClr val="9966FF">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Flowchart: Alternate Process 46">
            <a:extLst>
              <a:ext uri="{FF2B5EF4-FFF2-40B4-BE49-F238E27FC236}">
                <a16:creationId xmlns:a16="http://schemas.microsoft.com/office/drawing/2014/main" id="{986F5777-C55C-4F5F-8681-ABEFEBE763A9}"/>
              </a:ext>
            </a:extLst>
          </p:cNvPr>
          <p:cNvSpPr/>
          <p:nvPr/>
        </p:nvSpPr>
        <p:spPr>
          <a:xfrm>
            <a:off x="1201377" y="2511646"/>
            <a:ext cx="537634" cy="923603"/>
          </a:xfrm>
          <a:prstGeom prst="flowChartAlternateProcess">
            <a:avLst/>
          </a:prstGeom>
          <a:solidFill>
            <a:srgbClr val="9966FF">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Flowchart: Alternate Process 47">
            <a:extLst>
              <a:ext uri="{FF2B5EF4-FFF2-40B4-BE49-F238E27FC236}">
                <a16:creationId xmlns:a16="http://schemas.microsoft.com/office/drawing/2014/main" id="{C288EE43-768D-4105-A6B9-01E57DAE1830}"/>
              </a:ext>
            </a:extLst>
          </p:cNvPr>
          <p:cNvSpPr/>
          <p:nvPr/>
        </p:nvSpPr>
        <p:spPr>
          <a:xfrm>
            <a:off x="3414305" y="4978354"/>
            <a:ext cx="537634" cy="923603"/>
          </a:xfrm>
          <a:prstGeom prst="flowChartAlternateProcess">
            <a:avLst/>
          </a:prstGeom>
          <a:solidFill>
            <a:srgbClr val="9966FF">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D80B64E4-BFF0-4BCD-985D-B8FADE73599F}"/>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Simple Random Sample</a:t>
            </a:r>
          </a:p>
        </p:txBody>
      </p:sp>
      <p:cxnSp>
        <p:nvCxnSpPr>
          <p:cNvPr id="5" name="Straight Connector 4">
            <a:extLst>
              <a:ext uri="{FF2B5EF4-FFF2-40B4-BE49-F238E27FC236}">
                <a16:creationId xmlns:a16="http://schemas.microsoft.com/office/drawing/2014/main" id="{7542BCF5-55C5-4596-9BD3-13968720924E}"/>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1F0C965-C135-42C5-9502-96DEF57A8D63}"/>
              </a:ext>
            </a:extLst>
          </p:cNvPr>
          <p:cNvSpPr txBox="1"/>
          <p:nvPr/>
        </p:nvSpPr>
        <p:spPr>
          <a:xfrm>
            <a:off x="509953" y="876278"/>
            <a:ext cx="11291521" cy="1882567"/>
          </a:xfrm>
          <a:prstGeom prst="rect">
            <a:avLst/>
          </a:prstGeom>
          <a:noFill/>
        </p:spPr>
        <p:txBody>
          <a:bodyPr wrap="square">
            <a:spAutoFit/>
          </a:bodyPr>
          <a:lstStyle>
            <a:defPPr>
              <a:defRPr lang="en-US"/>
            </a:defPPr>
            <a:lvl1pPr marR="0">
              <a:spcBef>
                <a:spcPts val="0"/>
              </a:spcBef>
              <a:spcAft>
                <a:spcPts val="2250"/>
              </a:spcAft>
              <a:defRPr>
                <a:solidFill>
                  <a:srgbClr val="333333"/>
                </a:solidFill>
                <a:effectLst/>
                <a:latin typeface="Source Sans Pro" panose="020B0503030403020204" pitchFamily="34" charset="0"/>
                <a:ea typeface="Times New Roman" panose="02020603050405020304" pitchFamily="18" charset="0"/>
              </a:defRPr>
            </a:lvl1pPr>
          </a:lstStyle>
          <a:p>
            <a:r>
              <a:rPr lang="en-US" sz="2000" b="1" dirty="0">
                <a:latin typeface="Arial" panose="020B0604020202020204" pitchFamily="34" charset="0"/>
                <a:cs typeface="Arial" panose="020B0604020202020204" pitchFamily="34" charset="0"/>
              </a:rPr>
              <a:t>Simple Random Sample</a:t>
            </a:r>
            <a:r>
              <a:rPr lang="en-US" sz="2000" dirty="0">
                <a:latin typeface="Arial" panose="020B0604020202020204" pitchFamily="34" charset="0"/>
                <a:cs typeface="Arial" panose="020B0604020202020204" pitchFamily="34" charset="0"/>
              </a:rPr>
              <a:t>: </a:t>
            </a:r>
            <a:r>
              <a:rPr lang="en-US"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 a simple random sample, individual sampling units are selected at random with equal probability and without replacement (WOR) directly from the entire population. </a:t>
            </a:r>
          </a:p>
          <a:p>
            <a:r>
              <a:rPr lang="en-US" sz="2000" dirty="0">
                <a:solidFill>
                  <a:srgbClr val="000000"/>
                </a:solidFill>
                <a:latin typeface="Arial" panose="020B0604020202020204" pitchFamily="34" charset="0"/>
                <a:ea typeface="Calibri" panose="020F0502020204030204" pitchFamily="34" charset="0"/>
                <a:cs typeface="Arial" panose="020B0604020202020204" pitchFamily="34" charset="0"/>
              </a:rPr>
              <a:t>We could take Simple Random Sample of six patients from the Sampling frame. </a:t>
            </a:r>
          </a:p>
          <a:p>
            <a:endParaRPr lang="en-US" dirty="0"/>
          </a:p>
        </p:txBody>
      </p:sp>
      <p:sp>
        <p:nvSpPr>
          <p:cNvPr id="12" name="Rectangle: Rounded Corners 11">
            <a:extLst>
              <a:ext uri="{FF2B5EF4-FFF2-40B4-BE49-F238E27FC236}">
                <a16:creationId xmlns:a16="http://schemas.microsoft.com/office/drawing/2014/main" id="{8CB9AD8B-F9FC-4AAB-B961-1F30A63508B8}"/>
              </a:ext>
            </a:extLst>
          </p:cNvPr>
          <p:cNvSpPr/>
          <p:nvPr/>
        </p:nvSpPr>
        <p:spPr>
          <a:xfrm>
            <a:off x="7612399" y="2505664"/>
            <a:ext cx="2866324" cy="3200400"/>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4" name="Picture 4" descr="Male icon - Free download on Iconfinder">
            <a:extLst>
              <a:ext uri="{FF2B5EF4-FFF2-40B4-BE49-F238E27FC236}">
                <a16:creationId xmlns:a16="http://schemas.microsoft.com/office/drawing/2014/main" id="{4981A81B-CED6-4C2E-8C9F-E12310942235}"/>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09797" y="3412776"/>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Male icon - Free download on Iconfinder">
            <a:extLst>
              <a:ext uri="{FF2B5EF4-FFF2-40B4-BE49-F238E27FC236}">
                <a16:creationId xmlns:a16="http://schemas.microsoft.com/office/drawing/2014/main" id="{56467836-484C-42C8-A02E-69DDAF43C316}"/>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19722" y="426022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Male icon - Free download on Iconfinder">
            <a:extLst>
              <a:ext uri="{FF2B5EF4-FFF2-40B4-BE49-F238E27FC236}">
                <a16:creationId xmlns:a16="http://schemas.microsoft.com/office/drawing/2014/main" id="{99E605DA-155C-4A46-A9E6-3A8644354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088" y="426022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Male icon - Free download on Iconfinder">
            <a:extLst>
              <a:ext uri="{FF2B5EF4-FFF2-40B4-BE49-F238E27FC236}">
                <a16:creationId xmlns:a16="http://schemas.microsoft.com/office/drawing/2014/main" id="{A62B8BF1-4DCF-4C05-856B-E6CB07FDA823}"/>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66008" y="4250988"/>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ale icon - Free download on Iconfinder">
            <a:extLst>
              <a:ext uri="{FF2B5EF4-FFF2-40B4-BE49-F238E27FC236}">
                <a16:creationId xmlns:a16="http://schemas.microsoft.com/office/drawing/2014/main" id="{16B6AAC9-C93C-416B-B166-6D4D0AAFD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8802" y="425330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B9E28346-1798-4847-B59C-F7D63384E3C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4169" y="425098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BA69B075-268B-471A-89EB-224D2B77C0CD}"/>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0454" y="426022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BE5E93CC-5B13-4429-A2F1-56D5CA3898E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09879" y="25976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a:extLst>
              <a:ext uri="{FF2B5EF4-FFF2-40B4-BE49-F238E27FC236}">
                <a16:creationId xmlns:a16="http://schemas.microsoft.com/office/drawing/2014/main" id="{957FD284-C7F8-488C-8B1A-C22054F940B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23733" y="3433580"/>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a:extLst>
              <a:ext uri="{FF2B5EF4-FFF2-40B4-BE49-F238E27FC236}">
                <a16:creationId xmlns:a16="http://schemas.microsoft.com/office/drawing/2014/main" id="{364709F7-53E8-4B27-B50D-742CD8814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025" y="343820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F90CD9CE-2D98-4659-A358-BF53289C0A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013" y="25976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12DA9B36-634D-4651-BB5C-8002CE84F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374" y="426022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DAD10096-06C0-4B64-A5A5-EF38D11EB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879" y="343820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Male icon - Free download on Iconfinder">
            <a:extLst>
              <a:ext uri="{FF2B5EF4-FFF2-40B4-BE49-F238E27FC236}">
                <a16:creationId xmlns:a16="http://schemas.microsoft.com/office/drawing/2014/main" id="{820866F8-D010-4203-9E87-C53B88FD9492}"/>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8943" y="343589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Male icon - Free download on Iconfinder">
            <a:extLst>
              <a:ext uri="{FF2B5EF4-FFF2-40B4-BE49-F238E27FC236}">
                <a16:creationId xmlns:a16="http://schemas.microsoft.com/office/drawing/2014/main" id="{DBD45E18-8FA8-47FC-BF85-8EE4C995E2CA}"/>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58147" y="258841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Male icon - Free download on Iconfinder">
            <a:extLst>
              <a:ext uri="{FF2B5EF4-FFF2-40B4-BE49-F238E27FC236}">
                <a16:creationId xmlns:a16="http://schemas.microsoft.com/office/drawing/2014/main" id="{B7F6A1C3-2C31-40B9-85F1-20C59C92C683}"/>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63433" y="258841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a:extLst>
              <a:ext uri="{FF2B5EF4-FFF2-40B4-BE49-F238E27FC236}">
                <a16:creationId xmlns:a16="http://schemas.microsoft.com/office/drawing/2014/main" id="{0CC471D9-7E93-496D-A85F-6B76FA676892}"/>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9299" y="259073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Male icon - Free download on Iconfinder">
            <a:extLst>
              <a:ext uri="{FF2B5EF4-FFF2-40B4-BE49-F238E27FC236}">
                <a16:creationId xmlns:a16="http://schemas.microsoft.com/office/drawing/2014/main" id="{BDA177F1-4611-459A-94B4-65BE3DC041D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4585" y="2606931"/>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EAB8576E-F17A-411B-9434-9B81F8062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740" y="2609245"/>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a:extLst>
              <a:ext uri="{FF2B5EF4-FFF2-40B4-BE49-F238E27FC236}">
                <a16:creationId xmlns:a16="http://schemas.microsoft.com/office/drawing/2014/main" id="{15B8108E-2B35-4225-8F05-0EA4B4CD41D9}"/>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68089" y="343820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ale icon - Free download on Iconfinder">
            <a:extLst>
              <a:ext uri="{FF2B5EF4-FFF2-40B4-BE49-F238E27FC236}">
                <a16:creationId xmlns:a16="http://schemas.microsoft.com/office/drawing/2014/main" id="{31BB7162-9619-41E0-9AB0-31F7A830C25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4155" y="343589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a:extLst>
              <a:ext uri="{FF2B5EF4-FFF2-40B4-BE49-F238E27FC236}">
                <a16:creationId xmlns:a16="http://schemas.microsoft.com/office/drawing/2014/main" id="{6049B9BE-8165-46F5-A6E6-C2F043589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801" y="509843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a:extLst>
              <a:ext uri="{FF2B5EF4-FFF2-40B4-BE49-F238E27FC236}">
                <a16:creationId xmlns:a16="http://schemas.microsoft.com/office/drawing/2014/main" id="{054F118C-C898-4809-9687-C75AF27D9BD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6641" y="509843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Male icon - Free download on Iconfinder">
            <a:extLst>
              <a:ext uri="{FF2B5EF4-FFF2-40B4-BE49-F238E27FC236}">
                <a16:creationId xmlns:a16="http://schemas.microsoft.com/office/drawing/2014/main" id="{52ACFA0E-14E2-4B1C-839B-B009AD368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481" y="508917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Male icon - Free download on Iconfinder">
            <a:extLst>
              <a:ext uri="{FF2B5EF4-FFF2-40B4-BE49-F238E27FC236}">
                <a16:creationId xmlns:a16="http://schemas.microsoft.com/office/drawing/2014/main" id="{522577A7-E90F-48F5-883C-7B04EFDDFD5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4177" y="508917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a:extLst>
              <a:ext uri="{FF2B5EF4-FFF2-40B4-BE49-F238E27FC236}">
                <a16:creationId xmlns:a16="http://schemas.microsoft.com/office/drawing/2014/main" id="{62FA7F70-6DC6-416A-890A-08F2811A5E80}"/>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7339" y="5091484"/>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ale icon - Free download on Iconfinder">
            <a:extLst>
              <a:ext uri="{FF2B5EF4-FFF2-40B4-BE49-F238E27FC236}">
                <a16:creationId xmlns:a16="http://schemas.microsoft.com/office/drawing/2014/main" id="{0C70AB31-5F99-45EF-82B7-B7F3B7F25720}"/>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9103" y="5098441"/>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a:extLst>
              <a:ext uri="{FF2B5EF4-FFF2-40B4-BE49-F238E27FC236}">
                <a16:creationId xmlns:a16="http://schemas.microsoft.com/office/drawing/2014/main" id="{BC0C7061-6D4E-4E05-B4D6-7374FCEC014B}"/>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2961" y="51076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8" descr="researcher-icon-square | DistrictWON">
            <a:extLst>
              <a:ext uri="{FF2B5EF4-FFF2-40B4-BE49-F238E27FC236}">
                <a16:creationId xmlns:a16="http://schemas.microsoft.com/office/drawing/2014/main" id="{5B5422B9-6676-47A7-A73C-6D851663E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9172" y="3598841"/>
            <a:ext cx="849090" cy="84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590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p:cTn id="7" dur="500" fill="hold"/>
                                        <p:tgtEl>
                                          <p:spTgt spid="47"/>
                                        </p:tgtEl>
                                        <p:attrNameLst>
                                          <p:attrName>ppt_w</p:attrName>
                                        </p:attrNameLst>
                                      </p:cBhvr>
                                      <p:tavLst>
                                        <p:tav tm="0">
                                          <p:val>
                                            <p:fltVal val="0"/>
                                          </p:val>
                                        </p:tav>
                                        <p:tav tm="100000">
                                          <p:val>
                                            <p:strVal val="#ppt_w"/>
                                          </p:val>
                                        </p:tav>
                                      </p:tavLst>
                                    </p:anim>
                                    <p:anim calcmode="lin" valueType="num">
                                      <p:cBhvr>
                                        <p:cTn id="8" dur="500" fill="hold"/>
                                        <p:tgtEl>
                                          <p:spTgt spid="47"/>
                                        </p:tgtEl>
                                        <p:attrNameLst>
                                          <p:attrName>ppt_h</p:attrName>
                                        </p:attrNameLst>
                                      </p:cBhvr>
                                      <p:tavLst>
                                        <p:tav tm="0">
                                          <p:val>
                                            <p:fltVal val="0"/>
                                          </p:val>
                                        </p:tav>
                                        <p:tav tm="100000">
                                          <p:val>
                                            <p:strVal val="#ppt_h"/>
                                          </p:val>
                                        </p:tav>
                                      </p:tavLst>
                                    </p:anim>
                                    <p:animEffect transition="in" filter="fade">
                                      <p:cBhvr>
                                        <p:cTn id="9" dur="500"/>
                                        <p:tgtEl>
                                          <p:spTgt spid="4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anim calcmode="lin" valueType="num">
                                      <p:cBhvr>
                                        <p:cTn id="27" dur="500" fill="hold"/>
                                        <p:tgtEl>
                                          <p:spTgt spid="48"/>
                                        </p:tgtEl>
                                        <p:attrNameLst>
                                          <p:attrName>ppt_w</p:attrName>
                                        </p:attrNameLst>
                                      </p:cBhvr>
                                      <p:tavLst>
                                        <p:tav tm="0">
                                          <p:val>
                                            <p:fltVal val="0"/>
                                          </p:val>
                                        </p:tav>
                                        <p:tav tm="100000">
                                          <p:val>
                                            <p:strVal val="#ppt_w"/>
                                          </p:val>
                                        </p:tav>
                                      </p:tavLst>
                                    </p:anim>
                                    <p:anim calcmode="lin" valueType="num">
                                      <p:cBhvr>
                                        <p:cTn id="28" dur="500" fill="hold"/>
                                        <p:tgtEl>
                                          <p:spTgt spid="48"/>
                                        </p:tgtEl>
                                        <p:attrNameLst>
                                          <p:attrName>ppt_h</p:attrName>
                                        </p:attrNameLst>
                                      </p:cBhvr>
                                      <p:tavLst>
                                        <p:tav tm="0">
                                          <p:val>
                                            <p:fltVal val="0"/>
                                          </p:val>
                                        </p:tav>
                                        <p:tav tm="100000">
                                          <p:val>
                                            <p:strVal val="#ppt_h"/>
                                          </p:val>
                                        </p:tav>
                                      </p:tavLst>
                                    </p:anim>
                                    <p:animEffect transition="in" filter="fade">
                                      <p:cBhvr>
                                        <p:cTn id="29" dur="500"/>
                                        <p:tgtEl>
                                          <p:spTgt spid="4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500"/>
                            </p:stCondLst>
                            <p:childTnLst>
                              <p:par>
                                <p:cTn id="40" presetID="0" presetClass="path" presetSubtype="0" accel="50000" decel="50000" fill="hold" nodeType="afterEffect">
                                  <p:stCondLst>
                                    <p:cond delay="0"/>
                                  </p:stCondLst>
                                  <p:childTnLst>
                                    <p:animMotion origin="layout" path="M 5E-6 0.02939 L 5E-6 0.03078 L 0.24258 0.0118 L 0.31055 0.003 L 0.44389 -0.00556 C 0.56185 0.02199 0.47201 -0.00718 0.58112 0.04699 C 0.62006 0.06597 0.63907 0.06736 0.67448 0.09074 C 0.69649 0.10393 0.69024 0.09213 0.70105 0.11713 " pathEditMode="relative" rAng="0" ptsTypes="AAAAAAAA">
                                      <p:cBhvr>
                                        <p:cTn id="41" dur="2000" fill="hold"/>
                                        <p:tgtEl>
                                          <p:spTgt spid="21"/>
                                        </p:tgtEl>
                                        <p:attrNameLst>
                                          <p:attrName>ppt_x</p:attrName>
                                          <p:attrName>ppt_y</p:attrName>
                                        </p:attrNameLst>
                                      </p:cBhvr>
                                      <p:rCtr x="35052" y="2639"/>
                                    </p:animMotion>
                                  </p:childTnLst>
                                </p:cTn>
                              </p:par>
                              <p:par>
                                <p:cTn id="42" presetID="0" presetClass="path" presetSubtype="0" accel="50000" decel="50000" fill="hold" nodeType="withEffect">
                                  <p:stCondLst>
                                    <p:cond delay="0"/>
                                  </p:stCondLst>
                                  <p:childTnLst>
                                    <p:animMotion origin="layout" path="M 2.29167E-6 -0.00092 L 2.29167E-6 -0.00069 L 0.14622 -0.00324 L 0.18711 -0.00439 L 0.26745 -0.00555 C 0.33867 -0.00185 0.2845 -0.00578 0.35026 0.00139 C 0.3737 0.00394 0.38528 0.00417 0.40651 0.00718 C 0.41979 0.00903 0.41601 0.00741 0.42265 0.01088 " pathEditMode="relative" rAng="0" ptsTypes="AAAAAAAA">
                                      <p:cBhvr>
                                        <p:cTn id="43" dur="2000" fill="hold"/>
                                        <p:tgtEl>
                                          <p:spTgt spid="31"/>
                                        </p:tgtEl>
                                        <p:attrNameLst>
                                          <p:attrName>ppt_x</p:attrName>
                                          <p:attrName>ppt_y</p:attrName>
                                        </p:attrNameLst>
                                      </p:cBhvr>
                                      <p:rCtr x="21133" y="347"/>
                                    </p:animMotion>
                                  </p:childTnLst>
                                </p:cTn>
                              </p:par>
                              <p:par>
                                <p:cTn id="44" presetID="0" presetClass="path" presetSubtype="0" accel="50000" decel="50000" fill="hold" nodeType="withEffect">
                                  <p:stCondLst>
                                    <p:cond delay="0"/>
                                  </p:stCondLst>
                                  <p:childTnLst>
                                    <p:animMotion origin="layout" path="M 0 0 L 0 0 L 0.14219 -0.00278 L 0.18203 -0.00416 L 0.26016 -0.00555 C 0.3293 -0.00116 0.27669 -0.00578 0.34062 0.00278 C 0.36341 0.00579 0.37461 0.00602 0.39531 0.00972 C 0.4082 0.01181 0.40456 0.00996 0.41094 0.01389 " pathEditMode="relative" ptsTypes="AAAAAAAA">
                                      <p:cBhvr>
                                        <p:cTn id="45" dur="2000" fill="hold"/>
                                        <p:tgtEl>
                                          <p:spTgt spid="27"/>
                                        </p:tgtEl>
                                        <p:attrNameLst>
                                          <p:attrName>ppt_x</p:attrName>
                                          <p:attrName>ppt_y</p:attrName>
                                        </p:attrNameLst>
                                      </p:cBhvr>
                                    </p:animMotion>
                                  </p:childTnLst>
                                </p:cTn>
                              </p:par>
                              <p:par>
                                <p:cTn id="46" presetID="0" presetClass="path" presetSubtype="0" accel="50000" decel="50000" fill="hold" nodeType="withEffect">
                                  <p:stCondLst>
                                    <p:cond delay="0"/>
                                  </p:stCondLst>
                                  <p:childTnLst>
                                    <p:animMotion origin="layout" path="M 1.25E-6 -0.00764 L 1.25E-6 -0.00764 L 0.20768 -0.00671 L 0.26588 -0.00625 L 0.37995 -0.00556 C 0.48099 -0.00718 0.40417 -0.00556 0.49752 -0.00857 C 0.53073 -0.00949 0.54713 -0.00972 0.57734 -0.01088 C 0.59622 -0.01158 0.59088 -0.01111 0.60013 -0.01227 " pathEditMode="relative" rAng="0" ptsTypes="AAAAAAAA">
                                      <p:cBhvr>
                                        <p:cTn id="47" dur="2000" fill="hold"/>
                                        <p:tgtEl>
                                          <p:spTgt spid="25"/>
                                        </p:tgtEl>
                                        <p:attrNameLst>
                                          <p:attrName>ppt_x</p:attrName>
                                          <p:attrName>ppt_y</p:attrName>
                                        </p:attrNameLst>
                                      </p:cBhvr>
                                      <p:rCtr x="30013" y="-139"/>
                                    </p:animMotion>
                                  </p:childTnLst>
                                </p:cTn>
                              </p:par>
                              <p:par>
                                <p:cTn id="48" presetID="0" presetClass="path" presetSubtype="0" accel="50000" decel="50000" fill="hold" nodeType="withEffect">
                                  <p:stCondLst>
                                    <p:cond delay="0"/>
                                  </p:stCondLst>
                                  <p:childTnLst>
                                    <p:animMotion origin="layout" path="M -4.16667E-6 -0.01805 L -4.16667E-6 -0.01875 L 0.1336 -0.0118 L 0.1711 -0.00879 L 0.24454 -0.00555 C 0.30964 -0.01551 0.26016 -0.00509 0.32032 -0.0243 C 0.34167 -0.03125 0.35222 -0.03171 0.37175 -0.04004 C 0.38386 -0.04467 0.38034 -0.04051 0.38646 -0.0493 " pathEditMode="relative" rAng="0" ptsTypes="AAAAAAAA">
                                      <p:cBhvr>
                                        <p:cTn id="49" dur="2000" fill="hold"/>
                                        <p:tgtEl>
                                          <p:spTgt spid="37"/>
                                        </p:tgtEl>
                                        <p:attrNameLst>
                                          <p:attrName>ppt_x</p:attrName>
                                          <p:attrName>ppt_y</p:attrName>
                                        </p:attrNameLst>
                                      </p:cBhvr>
                                      <p:rCtr x="19323" y="-949"/>
                                    </p:animMotion>
                                  </p:childTnLst>
                                </p:cTn>
                              </p:par>
                              <p:par>
                                <p:cTn id="50" presetID="0" presetClass="path" presetSubtype="0" accel="50000" decel="50000" fill="hold" nodeType="withEffect">
                                  <p:stCondLst>
                                    <p:cond delay="0"/>
                                  </p:stCondLst>
                                  <p:childTnLst>
                                    <p:animMotion origin="layout" path="M 4.16667E-7 -0.02639 L 4.16667E-7 -0.02731 L 0.16198 -0.01597 L 0.20729 -0.01088 L 0.29635 -0.00555 C 0.37513 -0.02199 0.31523 -0.00486 0.38802 -0.0368 C 0.41406 -0.04791 0.42682 -0.04884 0.45039 -0.0625 C 0.4651 -0.07037 0.46094 -0.06342 0.46823 -0.07801 " pathEditMode="relative" rAng="0" ptsTypes="AAAAAAAA">
                                      <p:cBhvr>
                                        <p:cTn id="51" dur="2000" fill="hold"/>
                                        <p:tgtEl>
                                          <p:spTgt spid="39"/>
                                        </p:tgtEl>
                                        <p:attrNameLst>
                                          <p:attrName>ppt_x</p:attrName>
                                          <p:attrName>ppt_y</p:attrName>
                                        </p:attrNameLst>
                                      </p:cBhvr>
                                      <p:rCtr x="23411" y="-1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B64E4-BFF0-4BCD-985D-B8FADE73599F}"/>
              </a:ext>
            </a:extLst>
          </p:cNvPr>
          <p:cNvSpPr>
            <a:spLocks noGrp="1"/>
          </p:cNvSpPr>
          <p:nvPr>
            <p:ph type="title"/>
          </p:nvPr>
        </p:nvSpPr>
        <p:spPr>
          <a:xfrm>
            <a:off x="355899" y="252224"/>
            <a:ext cx="10515600" cy="495571"/>
          </a:xfrm>
        </p:spPr>
        <p:txBody>
          <a:bodyPr>
            <a:noAutofit/>
          </a:bodyPr>
          <a:lstStyle/>
          <a:p>
            <a:r>
              <a:rPr lang="en-US" b="1" dirty="0">
                <a:solidFill>
                  <a:srgbClr val="7030A0"/>
                </a:solidFill>
                <a:cs typeface="Arial" panose="020B0604020202020204" pitchFamily="34" charset="0"/>
              </a:rPr>
              <a:t>Why is a complex sampling needed?</a:t>
            </a:r>
          </a:p>
        </p:txBody>
      </p:sp>
      <p:cxnSp>
        <p:nvCxnSpPr>
          <p:cNvPr id="5" name="Straight Connector 4">
            <a:extLst>
              <a:ext uri="{FF2B5EF4-FFF2-40B4-BE49-F238E27FC236}">
                <a16:creationId xmlns:a16="http://schemas.microsoft.com/office/drawing/2014/main" id="{7542BCF5-55C5-4596-9BD3-13968720924E}"/>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F7ACA97A-BCAC-4530-A320-35F165C7A55A}"/>
              </a:ext>
            </a:extLst>
          </p:cNvPr>
          <p:cNvSpPr txBox="1"/>
          <p:nvPr/>
        </p:nvSpPr>
        <p:spPr>
          <a:xfrm>
            <a:off x="912489" y="4962945"/>
            <a:ext cx="11193371"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It is not always possible to use Simple random sampling in most cases because:</a:t>
            </a:r>
          </a:p>
          <a:p>
            <a:r>
              <a:rPr lang="en-US" sz="2000" dirty="0">
                <a:latin typeface="Arial" panose="020B0604020202020204" pitchFamily="34" charset="0"/>
                <a:cs typeface="Arial" panose="020B0604020202020204" pitchFamily="34" charset="0"/>
              </a:rPr>
              <a:t>1) Not all sampling units of target population may  be accessible and if widespread then expensive to access. </a:t>
            </a:r>
          </a:p>
          <a:p>
            <a:r>
              <a:rPr lang="en-US" sz="2000" dirty="0">
                <a:latin typeface="Arial" panose="020B0604020202020204" pitchFamily="34" charset="0"/>
                <a:cs typeface="Arial" panose="020B0604020202020204" pitchFamily="34" charset="0"/>
              </a:rPr>
              <a:t>2) If some members of the population (e.g., of a particular demographic background) are relatively low in number, a simple random sample might not obtain enough (or any) of these individuals.</a:t>
            </a:r>
          </a:p>
          <a:p>
            <a:pPr marL="285750" indent="-28575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0AF8B209-DB3D-4B7E-B8CA-811606249ED4}"/>
              </a:ext>
            </a:extLst>
          </p:cNvPr>
          <p:cNvSpPr txBox="1"/>
          <p:nvPr/>
        </p:nvSpPr>
        <p:spPr>
          <a:xfrm>
            <a:off x="813099" y="782353"/>
            <a:ext cx="10915075" cy="4054956"/>
          </a:xfrm>
          <a:prstGeom prst="rect">
            <a:avLst/>
          </a:prstGeom>
          <a:noFill/>
        </p:spPr>
        <p:txBody>
          <a:bodyPr wrap="square">
            <a:spAutoFit/>
          </a:bodyPr>
          <a:lstStyle/>
          <a:p>
            <a:pPr marL="285750" indent="-285750">
              <a:spcAft>
                <a:spcPts val="2250"/>
              </a:spcAft>
              <a:buFont typeface="Arial" panose="020B0604020202020204" pitchFamily="34" charset="0"/>
              <a:buChar char="•"/>
            </a:pPr>
            <a:r>
              <a:rPr lang="en-US" sz="2000" dirty="0">
                <a:latin typeface="Arial" panose="020B0604020202020204" pitchFamily="34" charset="0"/>
                <a:cs typeface="Arial" panose="020B0604020202020204" pitchFamily="34" charset="0"/>
              </a:rPr>
              <a:t>Probability samples that don’t meet the assumptions of Simple Random Samples are called Complex Samples . The “complex sampling” that gives rise to these survey data sets often has three key features:</a:t>
            </a:r>
          </a:p>
          <a:p>
            <a:pPr>
              <a:spcAft>
                <a:spcPts val="2250"/>
              </a:spcAft>
            </a:pPr>
            <a:r>
              <a:rPr lang="en-US" sz="2000" dirty="0">
                <a:latin typeface="Arial" panose="020B0604020202020204" pitchFamily="34" charset="0"/>
                <a:cs typeface="Arial" panose="020B0604020202020204" pitchFamily="34" charset="0"/>
              </a:rPr>
              <a:t> 1) </a:t>
            </a:r>
            <a:r>
              <a:rPr lang="en-US" sz="2000" b="1" dirty="0">
                <a:latin typeface="Arial" panose="020B0604020202020204" pitchFamily="34" charset="0"/>
                <a:cs typeface="Arial" panose="020B0604020202020204" pitchFamily="34" charset="0"/>
              </a:rPr>
              <a:t>Stratification</a:t>
            </a:r>
            <a:r>
              <a:rPr lang="en-US" sz="2000" dirty="0">
                <a:latin typeface="Arial" panose="020B0604020202020204" pitchFamily="34" charset="0"/>
                <a:cs typeface="Arial" panose="020B0604020202020204" pitchFamily="34" charset="0"/>
              </a:rPr>
              <a:t> of a target population of interest into different divisions of the population that are homogeneous within and heterogeneous between in terms of the measures of interest; </a:t>
            </a:r>
          </a:p>
          <a:p>
            <a:pPr>
              <a:spcAft>
                <a:spcPts val="2250"/>
              </a:spcAft>
            </a:pPr>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Multi-stage sampling of clusters of population elements</a:t>
            </a:r>
            <a:r>
              <a:rPr lang="en-US" sz="2000" dirty="0">
                <a:latin typeface="Arial" panose="020B0604020202020204" pitchFamily="34" charset="0"/>
                <a:cs typeface="Arial" panose="020B0604020202020204" pitchFamily="34" charset="0"/>
              </a:rPr>
              <a:t>, which are generally either geographic areas to save costs</a:t>
            </a:r>
          </a:p>
          <a:p>
            <a:pPr>
              <a:spcAft>
                <a:spcPts val="2250"/>
              </a:spcAft>
            </a:pPr>
            <a:r>
              <a:rPr lang="en-US" sz="2000" dirty="0">
                <a:latin typeface="Arial" panose="020B0604020202020204" pitchFamily="34" charset="0"/>
                <a:cs typeface="Arial" panose="020B0604020202020204" pitchFamily="34" charset="0"/>
              </a:rPr>
              <a:t>3) Unequal probability of selection into the sample for different population elements of interest, including differential probability of response to the survey for different population subgroups, which gives rise to a need to use </a:t>
            </a:r>
            <a:r>
              <a:rPr lang="en-US" sz="2000" b="1" dirty="0">
                <a:latin typeface="Arial" panose="020B0604020202020204" pitchFamily="34" charset="0"/>
                <a:cs typeface="Arial" panose="020B0604020202020204" pitchFamily="34" charset="0"/>
              </a:rPr>
              <a:t>weights</a:t>
            </a:r>
            <a:r>
              <a:rPr lang="en-US" sz="2000" dirty="0">
                <a:latin typeface="Arial" panose="020B0604020202020204" pitchFamily="34" charset="0"/>
                <a:cs typeface="Arial" panose="020B0604020202020204" pitchFamily="34" charset="0"/>
              </a:rPr>
              <a:t> when computing finite population estimates</a:t>
            </a:r>
          </a:p>
        </p:txBody>
      </p:sp>
    </p:spTree>
    <p:extLst>
      <p:ext uri="{BB962C8B-B14F-4D97-AF65-F5344CB8AC3E}">
        <p14:creationId xmlns:p14="http://schemas.microsoft.com/office/powerpoint/2010/main" val="288166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B64E4-BFF0-4BCD-985D-B8FADE73599F}"/>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Stratified Random Sample| Complex Sample</a:t>
            </a:r>
          </a:p>
        </p:txBody>
      </p:sp>
      <p:cxnSp>
        <p:nvCxnSpPr>
          <p:cNvPr id="5" name="Straight Connector 4">
            <a:extLst>
              <a:ext uri="{FF2B5EF4-FFF2-40B4-BE49-F238E27FC236}">
                <a16:creationId xmlns:a16="http://schemas.microsoft.com/office/drawing/2014/main" id="{7542BCF5-55C5-4596-9BD3-13968720924E}"/>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C1F0C965-C135-42C5-9502-96DEF57A8D63}"/>
              </a:ext>
            </a:extLst>
          </p:cNvPr>
          <p:cNvSpPr txBox="1"/>
          <p:nvPr/>
        </p:nvSpPr>
        <p:spPr>
          <a:xfrm>
            <a:off x="509954" y="1095353"/>
            <a:ext cx="11291521" cy="858055"/>
          </a:xfrm>
          <a:prstGeom prst="rect">
            <a:avLst/>
          </a:prstGeom>
          <a:noFill/>
        </p:spPr>
        <p:txBody>
          <a:bodyPr wrap="square">
            <a:spAutoFit/>
          </a:bodyPr>
          <a:lstStyle>
            <a:defPPr>
              <a:defRPr lang="en-US"/>
            </a:defPPr>
            <a:lvl1pPr marR="0">
              <a:spcBef>
                <a:spcPts val="0"/>
              </a:spcBef>
              <a:spcAft>
                <a:spcPts val="2250"/>
              </a:spcAft>
              <a:defRPr>
                <a:solidFill>
                  <a:srgbClr val="333333"/>
                </a:solidFill>
                <a:effectLst/>
                <a:latin typeface="Source Sans Pro" panose="020B0503030403020204" pitchFamily="34" charset="0"/>
                <a:ea typeface="Times New Roman" panose="02020603050405020304" pitchFamily="18" charset="0"/>
              </a:defRPr>
            </a:lvl1pPr>
          </a:lstStyle>
          <a:p>
            <a:pPr marL="0" marR="0">
              <a:lnSpc>
                <a:spcPct val="107000"/>
              </a:lnSpc>
              <a:spcBef>
                <a:spcPts val="0"/>
              </a:spcBef>
              <a:spcAft>
                <a:spcPts val="15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TextBox 5">
            <a:extLst>
              <a:ext uri="{FF2B5EF4-FFF2-40B4-BE49-F238E27FC236}">
                <a16:creationId xmlns:a16="http://schemas.microsoft.com/office/drawing/2014/main" id="{B7DF87F4-680C-4992-8017-A0DA28A925EE}"/>
              </a:ext>
            </a:extLst>
          </p:cNvPr>
          <p:cNvSpPr txBox="1"/>
          <p:nvPr/>
        </p:nvSpPr>
        <p:spPr>
          <a:xfrm>
            <a:off x="509954" y="862630"/>
            <a:ext cx="11291521" cy="4670509"/>
          </a:xfrm>
          <a:prstGeom prst="rect">
            <a:avLst/>
          </a:prstGeom>
          <a:noFill/>
        </p:spPr>
        <p:txBody>
          <a:bodyPr wrap="square">
            <a:spAutoFit/>
          </a:bodyPr>
          <a:lstStyle>
            <a:defPPr>
              <a:defRPr lang="en-US"/>
            </a:defPPr>
            <a:lvl1pPr marR="0">
              <a:spcBef>
                <a:spcPts val="0"/>
              </a:spcBef>
              <a:spcAft>
                <a:spcPts val="2250"/>
              </a:spcAft>
              <a:defRPr>
                <a:solidFill>
                  <a:srgbClr val="333333"/>
                </a:solidFill>
                <a:effectLst/>
                <a:latin typeface="Source Sans Pro" panose="020B0503030403020204" pitchFamily="34" charset="0"/>
                <a:ea typeface="Times New Roman" panose="02020603050405020304" pitchFamily="18" charset="0"/>
              </a:defRPr>
            </a:lvl1pPr>
          </a:lstStyle>
          <a:p>
            <a:r>
              <a:rPr lang="en-US" sz="2000" dirty="0">
                <a:solidFill>
                  <a:srgbClr val="000000"/>
                </a:solidFill>
                <a:latin typeface="Arial" panose="020B0604020202020204" pitchFamily="34" charset="0"/>
                <a:cs typeface="Arial" panose="020B0604020202020204" pitchFamily="34" charset="0"/>
              </a:rPr>
              <a:t>Stratified sampling involves splitting the population into subgroups (“strata”) before sampling, and then applying sampling (usually SRS) separately within each and every group (“stratum”). </a:t>
            </a:r>
          </a:p>
          <a:p>
            <a:pPr marL="285750" indent="-285750">
              <a:buFont typeface="Wingdings" panose="05000000000000000000" pitchFamily="2" charset="2"/>
              <a:buChar char="§"/>
            </a:pPr>
            <a:r>
              <a:rPr lang="en-US" sz="2000" b="1" dirty="0">
                <a:solidFill>
                  <a:srgbClr val="000000"/>
                </a:solidFill>
                <a:latin typeface="Arial" panose="020B0604020202020204" pitchFamily="34" charset="0"/>
                <a:cs typeface="Arial" panose="020B0604020202020204" pitchFamily="34" charset="0"/>
              </a:rPr>
              <a:t>Strata be formed based on common characteristic(s) of the items to be put in each stratum</a:t>
            </a:r>
            <a:r>
              <a:rPr lang="en-US" sz="2000" dirty="0">
                <a:solidFill>
                  <a:srgbClr val="000000"/>
                </a:solidFill>
                <a:latin typeface="Arial" panose="020B0604020202020204" pitchFamily="34" charset="0"/>
                <a:cs typeface="Arial" panose="020B0604020202020204" pitchFamily="34" charset="0"/>
              </a:rPr>
              <a:t>. This means that elements should be  homogeneous within each stratum . Precision of estimates is expected to be greater when members within the strata are Homogeneous as compared to between strata.</a:t>
            </a:r>
          </a:p>
          <a:p>
            <a:pPr marL="285750" indent="-285750" algn="l">
              <a:buFont typeface="Wingdings" panose="05000000000000000000" pitchFamily="2" charset="2"/>
              <a:buChar char="§"/>
            </a:pPr>
            <a:r>
              <a:rPr lang="en-US" sz="2000" dirty="0">
                <a:solidFill>
                  <a:srgbClr val="000000"/>
                </a:solidFill>
                <a:latin typeface="Arial" panose="020B0604020202020204" pitchFamily="34" charset="0"/>
                <a:cs typeface="Arial" panose="020B0604020202020204" pitchFamily="34" charset="0"/>
              </a:rPr>
              <a:t>Stratified sampling can help to ensure that the sample collected is representative of the population, by guaranteeing that sufficient individuals from each sub-group (e.g., gender, or socioeconomic status) will be sampled. </a:t>
            </a:r>
          </a:p>
          <a:p>
            <a:pPr marL="285750" indent="-285750" algn="l">
              <a:buFont typeface="Wingdings" panose="05000000000000000000" pitchFamily="2" charset="2"/>
              <a:buChar char="§"/>
            </a:pPr>
            <a:r>
              <a:rPr lang="en-US" sz="2000" b="1" dirty="0">
                <a:solidFill>
                  <a:srgbClr val="000000"/>
                </a:solidFill>
                <a:latin typeface="Arial" panose="020B0604020202020204" pitchFamily="34" charset="0"/>
                <a:cs typeface="Arial" panose="020B0604020202020204" pitchFamily="34" charset="0"/>
              </a:rPr>
              <a:t>Independent Random Sample are then selected from each of the identified strata</a:t>
            </a:r>
            <a:r>
              <a:rPr lang="en-US" sz="2000" dirty="0">
                <a:solidFill>
                  <a:srgbClr val="000000"/>
                </a:solidFill>
                <a:latin typeface="Arial" panose="020B0604020202020204" pitchFamily="34" charset="0"/>
                <a:cs typeface="Arial" panose="020B0604020202020204" pitchFamily="34" charset="0"/>
              </a:rPr>
              <a:t>. Selection approach can differ across the strata but if we are taking the SRS from each strata that sampling technique is known as Stratified Random Sampling.</a:t>
            </a:r>
          </a:p>
        </p:txBody>
      </p:sp>
    </p:spTree>
    <p:extLst>
      <p:ext uri="{BB962C8B-B14F-4D97-AF65-F5344CB8AC3E}">
        <p14:creationId xmlns:p14="http://schemas.microsoft.com/office/powerpoint/2010/main" val="62677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0B64E4-BFF0-4BCD-985D-B8FADE73599F}"/>
              </a:ext>
            </a:extLst>
          </p:cNvPr>
          <p:cNvSpPr>
            <a:spLocks noGrp="1"/>
          </p:cNvSpPr>
          <p:nvPr>
            <p:ph type="title"/>
          </p:nvPr>
        </p:nvSpPr>
        <p:spPr>
          <a:xfrm>
            <a:off x="355899" y="252224"/>
            <a:ext cx="10515600" cy="495571"/>
          </a:xfrm>
        </p:spPr>
        <p:txBody>
          <a:bodyPr>
            <a:noAutofit/>
          </a:bodyPr>
          <a:lstStyle/>
          <a:p>
            <a:r>
              <a:rPr lang="en-US" sz="4000" b="1" dirty="0">
                <a:solidFill>
                  <a:srgbClr val="7030A0"/>
                </a:solidFill>
              </a:rPr>
              <a:t>Stratified Random Sample | Complex Sample</a:t>
            </a:r>
          </a:p>
        </p:txBody>
      </p:sp>
      <p:cxnSp>
        <p:nvCxnSpPr>
          <p:cNvPr id="5" name="Straight Connector 4">
            <a:extLst>
              <a:ext uri="{FF2B5EF4-FFF2-40B4-BE49-F238E27FC236}">
                <a16:creationId xmlns:a16="http://schemas.microsoft.com/office/drawing/2014/main" id="{7542BCF5-55C5-4596-9BD3-13968720924E}"/>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F5EE8C45-B06D-425C-BB08-BF88D511E67F}"/>
              </a:ext>
            </a:extLst>
          </p:cNvPr>
          <p:cNvSpPr/>
          <p:nvPr/>
        </p:nvSpPr>
        <p:spPr>
          <a:xfrm>
            <a:off x="355899" y="2394351"/>
            <a:ext cx="4332751" cy="3698575"/>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3" name="Picture 4" descr="Male icon - Free download on Iconfinder">
            <a:extLst>
              <a:ext uri="{FF2B5EF4-FFF2-40B4-BE49-F238E27FC236}">
                <a16:creationId xmlns:a16="http://schemas.microsoft.com/office/drawing/2014/main" id="{91CBD71D-4C1C-4E14-8915-14FB2904FF5B}"/>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0893" y="3412776"/>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ale icon - Free download on Iconfinder">
            <a:extLst>
              <a:ext uri="{FF2B5EF4-FFF2-40B4-BE49-F238E27FC236}">
                <a16:creationId xmlns:a16="http://schemas.microsoft.com/office/drawing/2014/main" id="{958FD0A4-74A7-4337-9CED-7C26A4EADE7A}"/>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0818" y="426022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Male icon - Free download on Iconfinder">
            <a:extLst>
              <a:ext uri="{FF2B5EF4-FFF2-40B4-BE49-F238E27FC236}">
                <a16:creationId xmlns:a16="http://schemas.microsoft.com/office/drawing/2014/main" id="{B303D81C-86CD-459C-A85E-B97EC03E7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6184" y="426022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Male icon - Free download on Iconfinder">
            <a:extLst>
              <a:ext uri="{FF2B5EF4-FFF2-40B4-BE49-F238E27FC236}">
                <a16:creationId xmlns:a16="http://schemas.microsoft.com/office/drawing/2014/main" id="{856D421C-B280-465D-8A17-7F347630DDE2}"/>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104" y="4250988"/>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Male icon - Free download on Iconfinder">
            <a:extLst>
              <a:ext uri="{FF2B5EF4-FFF2-40B4-BE49-F238E27FC236}">
                <a16:creationId xmlns:a16="http://schemas.microsoft.com/office/drawing/2014/main" id="{F4FE40F2-AA14-47C4-9C8B-EDE7E94F5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9898" y="425330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93A2F7D9-C810-4F96-A613-7C1BE715005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5265" y="425098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FC95FACC-C767-4E37-AFC4-D1A9C7198F15}"/>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61550" y="426022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7FC2779F-E01A-4602-B654-8CC5C7F1DE5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975" y="25976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9181EB79-DABF-4C15-A211-BAB26CF93186}"/>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4829" y="3433580"/>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a:extLst>
              <a:ext uri="{FF2B5EF4-FFF2-40B4-BE49-F238E27FC236}">
                <a16:creationId xmlns:a16="http://schemas.microsoft.com/office/drawing/2014/main" id="{FC6FE9B6-1854-46E2-8426-44DDA969AC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3121" y="343820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a:extLst>
              <a:ext uri="{FF2B5EF4-FFF2-40B4-BE49-F238E27FC236}">
                <a16:creationId xmlns:a16="http://schemas.microsoft.com/office/drawing/2014/main" id="{8D99DA3F-940A-42D5-A7C0-487F8A0480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109" y="25976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A87ED9F7-F6B9-4031-98C7-515C55240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2470" y="426022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25E146EE-A19D-4A91-A666-9722AB295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975" y="343820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Male icon - Free download on Iconfinder">
            <a:extLst>
              <a:ext uri="{FF2B5EF4-FFF2-40B4-BE49-F238E27FC236}">
                <a16:creationId xmlns:a16="http://schemas.microsoft.com/office/drawing/2014/main" id="{D50DCE60-E574-43A8-B442-374B6C8E900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70039" y="343589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Male icon - Free download on Iconfinder">
            <a:extLst>
              <a:ext uri="{FF2B5EF4-FFF2-40B4-BE49-F238E27FC236}">
                <a16:creationId xmlns:a16="http://schemas.microsoft.com/office/drawing/2014/main" id="{D9D99E7D-E0B2-4CF1-BDEF-D36FDE45D712}"/>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489243" y="258841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Male icon - Free download on Iconfinder">
            <a:extLst>
              <a:ext uri="{FF2B5EF4-FFF2-40B4-BE49-F238E27FC236}">
                <a16:creationId xmlns:a16="http://schemas.microsoft.com/office/drawing/2014/main" id="{49AAE7F2-B827-442B-8388-B8BA39ED6C4D}"/>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4529" y="258841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a:extLst>
              <a:ext uri="{FF2B5EF4-FFF2-40B4-BE49-F238E27FC236}">
                <a16:creationId xmlns:a16="http://schemas.microsoft.com/office/drawing/2014/main" id="{79EAE888-91B4-4CF5-B1AD-F2189A8CB1F3}"/>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20395" y="259073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Male icon - Free download on Iconfinder">
            <a:extLst>
              <a:ext uri="{FF2B5EF4-FFF2-40B4-BE49-F238E27FC236}">
                <a16:creationId xmlns:a16="http://schemas.microsoft.com/office/drawing/2014/main" id="{4068FF33-B1FD-42E1-B0D5-44D52643E62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25681" y="2606931"/>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a:extLst>
              <a:ext uri="{FF2B5EF4-FFF2-40B4-BE49-F238E27FC236}">
                <a16:creationId xmlns:a16="http://schemas.microsoft.com/office/drawing/2014/main" id="{28154E15-14B7-4076-81C7-99EB1054D6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6836" y="2609245"/>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8B87EF42-C16D-40BC-8C27-52D9F569915A}"/>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99185" y="343820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Male icon - Free download on Iconfinder">
            <a:extLst>
              <a:ext uri="{FF2B5EF4-FFF2-40B4-BE49-F238E27FC236}">
                <a16:creationId xmlns:a16="http://schemas.microsoft.com/office/drawing/2014/main" id="{23101C5A-3208-49CE-ACEF-83E872A47DA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85251" y="343589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a:extLst>
              <a:ext uri="{FF2B5EF4-FFF2-40B4-BE49-F238E27FC236}">
                <a16:creationId xmlns:a16="http://schemas.microsoft.com/office/drawing/2014/main" id="{2E742132-E2E9-4FC1-AD06-0C1A9E602F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897" y="509843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a:extLst>
              <a:ext uri="{FF2B5EF4-FFF2-40B4-BE49-F238E27FC236}">
                <a16:creationId xmlns:a16="http://schemas.microsoft.com/office/drawing/2014/main" id="{C644E188-517A-455D-AC3F-01FAF766706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7737" y="509843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ale icon - Free download on Iconfinder">
            <a:extLst>
              <a:ext uri="{FF2B5EF4-FFF2-40B4-BE49-F238E27FC236}">
                <a16:creationId xmlns:a16="http://schemas.microsoft.com/office/drawing/2014/main" id="{3B72B3D5-EBD7-443B-B369-C0B7F1DA3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4577" y="508917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Male icon - Free download on Iconfinder">
            <a:extLst>
              <a:ext uri="{FF2B5EF4-FFF2-40B4-BE49-F238E27FC236}">
                <a16:creationId xmlns:a16="http://schemas.microsoft.com/office/drawing/2014/main" id="{B6FCAC75-B6BC-4DEA-A4B7-280F3FCD22E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5273" y="508917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a:extLst>
              <a:ext uri="{FF2B5EF4-FFF2-40B4-BE49-F238E27FC236}">
                <a16:creationId xmlns:a16="http://schemas.microsoft.com/office/drawing/2014/main" id="{D0A974E8-09E2-4FA4-8750-FA6E0FE8B8CF}"/>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8435" y="5091484"/>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Male icon - Free download on Iconfinder">
            <a:extLst>
              <a:ext uri="{FF2B5EF4-FFF2-40B4-BE49-F238E27FC236}">
                <a16:creationId xmlns:a16="http://schemas.microsoft.com/office/drawing/2014/main" id="{02382F7D-118F-49C5-AAC5-636A41570F2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0199" y="5098441"/>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a:extLst>
              <a:ext uri="{FF2B5EF4-FFF2-40B4-BE49-F238E27FC236}">
                <a16:creationId xmlns:a16="http://schemas.microsoft.com/office/drawing/2014/main" id="{6E854271-32C2-4F19-8C57-DC88E94D06ED}"/>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4057" y="5107682"/>
            <a:ext cx="554181" cy="711199"/>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67DC2B28-98E2-45C2-8EB7-BFF6C41C140D}"/>
              </a:ext>
            </a:extLst>
          </p:cNvPr>
          <p:cNvSpPr txBox="1"/>
          <p:nvPr/>
        </p:nvSpPr>
        <p:spPr>
          <a:xfrm>
            <a:off x="355898" y="953801"/>
            <a:ext cx="11232363" cy="1015663"/>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Stratified Sampling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Looking at our initial population set again</a:t>
            </a:r>
          </a:p>
        </p:txBody>
      </p:sp>
      <p:sp>
        <p:nvSpPr>
          <p:cNvPr id="44" name="TextBox 43">
            <a:extLst>
              <a:ext uri="{FF2B5EF4-FFF2-40B4-BE49-F238E27FC236}">
                <a16:creationId xmlns:a16="http://schemas.microsoft.com/office/drawing/2014/main" id="{080CCB62-94DB-4986-97FD-960D902DD37E}"/>
              </a:ext>
            </a:extLst>
          </p:cNvPr>
          <p:cNvSpPr txBox="1"/>
          <p:nvPr/>
        </p:nvSpPr>
        <p:spPr>
          <a:xfrm>
            <a:off x="5638800" y="856101"/>
            <a:ext cx="6553200" cy="1323439"/>
          </a:xfrm>
          <a:prstGeom prst="rect">
            <a:avLst/>
          </a:prstGeom>
          <a:noFill/>
        </p:spPr>
        <p:txBody>
          <a:bodyPr wrap="square">
            <a:spAutoFit/>
          </a:bodyPr>
          <a:lstStyle/>
          <a:p>
            <a:pPr marL="285750" indent="-285750">
              <a:buFont typeface="Arial" panose="020B0604020202020204" pitchFamily="34" charset="0"/>
              <a:buChar char="•"/>
            </a:pPr>
            <a:r>
              <a:rPr lang="en-US" sz="2000" dirty="0"/>
              <a:t>Study Goal: Predict the average income of population and ages are </a:t>
            </a:r>
            <a:r>
              <a:rPr lang="en-US" sz="2000" dirty="0">
                <a:latin typeface="Arial" panose="020B0604020202020204" pitchFamily="34" charset="0"/>
                <a:cs typeface="Arial" panose="020B0604020202020204" pitchFamily="34" charset="0"/>
              </a:rPr>
              <a:t>known</a:t>
            </a:r>
            <a:r>
              <a:rPr lang="en-US" sz="2000" dirty="0"/>
              <a:t> in advance</a:t>
            </a:r>
          </a:p>
          <a:p>
            <a:pPr marL="285750" indent="-285750">
              <a:buFont typeface="Arial" panose="020B0604020202020204" pitchFamily="34" charset="0"/>
              <a:buChar char="•"/>
            </a:pPr>
            <a:r>
              <a:rPr lang="en-US" sz="2000" dirty="0"/>
              <a:t>People with different age groups grouped together in different strata for accurate income estimation</a:t>
            </a:r>
          </a:p>
        </p:txBody>
      </p:sp>
      <p:sp>
        <p:nvSpPr>
          <p:cNvPr id="45" name="TextBox 44">
            <a:extLst>
              <a:ext uri="{FF2B5EF4-FFF2-40B4-BE49-F238E27FC236}">
                <a16:creationId xmlns:a16="http://schemas.microsoft.com/office/drawing/2014/main" id="{F69C03A1-3D44-444C-998D-5D14C2A04B4D}"/>
              </a:ext>
            </a:extLst>
          </p:cNvPr>
          <p:cNvSpPr txBox="1"/>
          <p:nvPr/>
        </p:nvSpPr>
        <p:spPr>
          <a:xfrm>
            <a:off x="10017633" y="2394351"/>
            <a:ext cx="113347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Age 18-24</a:t>
            </a:r>
          </a:p>
        </p:txBody>
      </p:sp>
      <p:sp>
        <p:nvSpPr>
          <p:cNvPr id="46" name="TextBox 45">
            <a:extLst>
              <a:ext uri="{FF2B5EF4-FFF2-40B4-BE49-F238E27FC236}">
                <a16:creationId xmlns:a16="http://schemas.microsoft.com/office/drawing/2014/main" id="{7FF7B249-7679-484A-B83B-C541A8F131E3}"/>
              </a:ext>
            </a:extLst>
          </p:cNvPr>
          <p:cNvSpPr txBox="1"/>
          <p:nvPr/>
        </p:nvSpPr>
        <p:spPr>
          <a:xfrm>
            <a:off x="10017633" y="3318130"/>
            <a:ext cx="113347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Age 25-35</a:t>
            </a:r>
          </a:p>
        </p:txBody>
      </p:sp>
      <p:sp>
        <p:nvSpPr>
          <p:cNvPr id="47" name="TextBox 46">
            <a:extLst>
              <a:ext uri="{FF2B5EF4-FFF2-40B4-BE49-F238E27FC236}">
                <a16:creationId xmlns:a16="http://schemas.microsoft.com/office/drawing/2014/main" id="{7DD7A8CA-4620-4135-9353-689439E97751}"/>
              </a:ext>
            </a:extLst>
          </p:cNvPr>
          <p:cNvSpPr txBox="1"/>
          <p:nvPr/>
        </p:nvSpPr>
        <p:spPr>
          <a:xfrm>
            <a:off x="10017633" y="4088020"/>
            <a:ext cx="113347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Age 36-45</a:t>
            </a:r>
          </a:p>
        </p:txBody>
      </p:sp>
      <p:sp>
        <p:nvSpPr>
          <p:cNvPr id="48" name="TextBox 47">
            <a:extLst>
              <a:ext uri="{FF2B5EF4-FFF2-40B4-BE49-F238E27FC236}">
                <a16:creationId xmlns:a16="http://schemas.microsoft.com/office/drawing/2014/main" id="{79E61258-1D60-4E96-8209-7B13214F9F3C}"/>
              </a:ext>
            </a:extLst>
          </p:cNvPr>
          <p:cNvSpPr txBox="1"/>
          <p:nvPr/>
        </p:nvSpPr>
        <p:spPr>
          <a:xfrm>
            <a:off x="10017633" y="4873435"/>
            <a:ext cx="113347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Age 46-55</a:t>
            </a:r>
          </a:p>
        </p:txBody>
      </p:sp>
      <p:sp>
        <p:nvSpPr>
          <p:cNvPr id="49" name="TextBox 48">
            <a:extLst>
              <a:ext uri="{FF2B5EF4-FFF2-40B4-BE49-F238E27FC236}">
                <a16:creationId xmlns:a16="http://schemas.microsoft.com/office/drawing/2014/main" id="{F7ED3DCF-7667-4222-A82D-C2A8C49AA661}"/>
              </a:ext>
            </a:extLst>
          </p:cNvPr>
          <p:cNvSpPr txBox="1"/>
          <p:nvPr/>
        </p:nvSpPr>
        <p:spPr>
          <a:xfrm>
            <a:off x="10024263" y="5444769"/>
            <a:ext cx="113347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Age 55-65</a:t>
            </a:r>
          </a:p>
        </p:txBody>
      </p:sp>
      <p:sp>
        <p:nvSpPr>
          <p:cNvPr id="50" name="TextBox 49">
            <a:extLst>
              <a:ext uri="{FF2B5EF4-FFF2-40B4-BE49-F238E27FC236}">
                <a16:creationId xmlns:a16="http://schemas.microsoft.com/office/drawing/2014/main" id="{486C6E77-DFF8-4A73-BA19-A47A91CC5C51}"/>
              </a:ext>
            </a:extLst>
          </p:cNvPr>
          <p:cNvSpPr txBox="1"/>
          <p:nvPr/>
        </p:nvSpPr>
        <p:spPr>
          <a:xfrm>
            <a:off x="10024263" y="6016103"/>
            <a:ext cx="1133474"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Age 65+</a:t>
            </a:r>
          </a:p>
        </p:txBody>
      </p:sp>
    </p:spTree>
    <p:extLst>
      <p:ext uri="{BB962C8B-B14F-4D97-AF65-F5344CB8AC3E}">
        <p14:creationId xmlns:p14="http://schemas.microsoft.com/office/powerpoint/2010/main" val="158420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0833E-6 -0.00047 L 2.70833E-6 0.00023 C 0.02317 -0.00394 0.04648 -0.00625 0.06979 -0.0095 C 0.08659 -0.01297 0.10325 -0.01991 0.12044 -0.02107 C 0.14765 -0.02454 0.17552 -0.02269 0.20299 -0.02338 C 0.27591 -0.02848 0.20612 -0.02454 0.32565 -0.02801 C 0.38034 -0.0301 0.38203 -0.03079 0.43984 -0.03473 C 0.47409 -0.04561 0.43034 -0.03357 0.49062 -0.04167 C 0.49492 -0.04283 0.4987 -0.0463 0.50338 -0.0463 C 0.53463 -0.04838 0.59857 -0.04838 0.59857 -0.04792 " pathEditMode="relative" rAng="0" ptsTypes="AAAAAAAAAA">
                                      <p:cBhvr>
                                        <p:cTn id="6" dur="2000" fill="hold"/>
                                        <p:tgtEl>
                                          <p:spTgt spid="20"/>
                                        </p:tgtEl>
                                        <p:attrNameLst>
                                          <p:attrName>ppt_x</p:attrName>
                                          <p:attrName>ppt_y</p:attrName>
                                        </p:attrNameLst>
                                      </p:cBhvr>
                                      <p:rCtr x="29922" y="-2361"/>
                                    </p:animMotion>
                                  </p:childTnLst>
                                </p:cTn>
                              </p:par>
                              <p:par>
                                <p:cTn id="7" presetID="0" presetClass="path" presetSubtype="0" accel="50000" decel="50000" fill="hold" nodeType="withEffect">
                                  <p:stCondLst>
                                    <p:cond delay="0"/>
                                  </p:stCondLst>
                                  <p:childTnLst>
                                    <p:animMotion origin="layout" path="M -2.08333E-6 -0.00047 L -2.08333E-6 0.00023 C 0.01823 -0.00371 0.03646 -0.00625 0.05469 -0.00996 C 0.06797 -0.01297 0.08099 -0.01991 0.09453 -0.02176 C 0.11589 -0.025 0.13776 -0.02315 0.15925 -0.02361 C 0.21654 -0.0294 0.16185 -0.025 0.2556 -0.02871 C 0.29844 -0.03056 0.29987 -0.03125 0.34518 -0.03565 C 0.37201 -0.04699 0.33776 -0.03426 0.38503 -0.0426 C 0.38841 -0.04375 0.39141 -0.04746 0.39505 -0.04746 C 0.41966 -0.04931 0.46979 -0.04931 0.46979 -0.04885 " pathEditMode="relative" rAng="0" ptsTypes="AAAAAAAAAA">
                                      <p:cBhvr>
                                        <p:cTn id="8" dur="2000" fill="hold"/>
                                        <p:tgtEl>
                                          <p:spTgt spid="27"/>
                                        </p:tgtEl>
                                        <p:attrNameLst>
                                          <p:attrName>ppt_x</p:attrName>
                                          <p:attrName>ppt_y</p:attrName>
                                        </p:attrNameLst>
                                      </p:cBhvr>
                                      <p:rCtr x="23490" y="-2407"/>
                                    </p:animMotion>
                                  </p:childTnLst>
                                </p:cTn>
                              </p:par>
                              <p:par>
                                <p:cTn id="9" presetID="0" presetClass="path" presetSubtype="0" accel="50000" decel="50000" fill="hold" nodeType="withEffect">
                                  <p:stCondLst>
                                    <p:cond delay="0"/>
                                  </p:stCondLst>
                                  <p:childTnLst>
                                    <p:animMotion origin="layout" path="M 2.91667E-6 -0.00023 L 2.91667E-6 0.00023 C 0.00872 -0.00348 0.01745 -0.00579 0.02617 -0.00973 C 0.03242 -0.01273 0.03867 -0.01968 0.04518 -0.0213 C 0.05534 -0.02454 0.06575 -0.02292 0.07604 -0.02361 C 0.10338 -0.02871 0.07721 -0.02454 0.12213 -0.02848 C 0.14258 -0.03033 0.14323 -0.03102 0.16497 -0.03542 C 0.17773 -0.0463 0.16133 -0.0338 0.18398 -0.04236 C 0.18554 -0.04329 0.18698 -0.04699 0.18867 -0.04699 C 0.20052 -0.04931 0.22448 -0.04931 0.22448 -0.04908 " pathEditMode="relative" rAng="0" ptsTypes="AAAAAAAAAA">
                                      <p:cBhvr>
                                        <p:cTn id="10" dur="2000" fill="hold"/>
                                        <p:tgtEl>
                                          <p:spTgt spid="28"/>
                                        </p:tgtEl>
                                        <p:attrNameLst>
                                          <p:attrName>ppt_x</p:attrName>
                                          <p:attrName>ppt_y</p:attrName>
                                        </p:attrNameLst>
                                      </p:cBhvr>
                                      <p:rCtr x="11224" y="-2431"/>
                                    </p:animMotion>
                                  </p:childTnLst>
                                </p:cTn>
                              </p:par>
                              <p:par>
                                <p:cTn id="11" presetID="0" presetClass="path" presetSubtype="0" accel="50000" decel="50000" fill="hold" nodeType="withEffect">
                                  <p:stCondLst>
                                    <p:cond delay="0"/>
                                  </p:stCondLst>
                                  <p:childTnLst>
                                    <p:animMotion origin="layout" path="M -8.33333E-7 3.7037E-7 L -8.33333E-7 0.00347 C 0.01432 -0.02616 0.02891 -0.04607 0.04336 -0.07894 C 0.05404 -0.10509 0.06445 -0.16412 0.07513 -0.17732 C 0.09206 -0.20347 0.10951 -0.19051 0.12669 -0.19722 C 0.17227 -0.23958 0.12865 -0.20347 0.20326 -0.23657 C 0.23737 -0.25278 0.23841 -0.25949 0.27448 -0.2956 C 0.29596 -0.3875 0.26862 -0.28241 0.30625 -0.35463 C 0.30886 -0.36134 0.3112 -0.39398 0.31419 -0.39398 C 0.33372 -0.41366 0.3737 -0.41366 0.3737 -0.41042 " pathEditMode="relative" rAng="0" ptsTypes="AAAAAAAAAA">
                                      <p:cBhvr>
                                        <p:cTn id="12" dur="2000" fill="hold"/>
                                        <p:tgtEl>
                                          <p:spTgt spid="35"/>
                                        </p:tgtEl>
                                        <p:attrNameLst>
                                          <p:attrName>ppt_x</p:attrName>
                                          <p:attrName>ppt_y</p:attrName>
                                        </p:attrNameLst>
                                      </p:cBhvr>
                                      <p:rCtr x="18685" y="-20440"/>
                                    </p:animMotion>
                                  </p:childTnLst>
                                </p:cTn>
                              </p:par>
                              <p:par>
                                <p:cTn id="13" presetID="0" presetClass="path" presetSubtype="0" accel="50000" decel="50000" fill="hold" nodeType="withEffect">
                                  <p:stCondLst>
                                    <p:cond delay="0"/>
                                  </p:stCondLst>
                                  <p:childTnLst>
                                    <p:animMotion origin="layout" path="M 3.125E-6 -4.44444E-6 L 3.125E-6 0.00255 C 0.00716 -0.01851 0.01445 -0.0324 0.02174 -0.05578 C 0.02708 -0.07407 0.03229 -0.11597 0.03776 -0.12523 C 0.04622 -0.14351 0.05494 -0.13449 0.06354 -0.13888 C 0.08646 -0.16921 0.06458 -0.14351 0.10208 -0.16689 C 0.11927 -0.17847 0.11979 -0.1831 0.13789 -0.20856 C 0.14869 -0.27338 0.13502 -0.1993 0.1539 -0.25046 C 0.15534 -0.25486 0.15651 -0.278 0.15794 -0.278 C 0.16771 -0.29189 0.18789 -0.29189 0.18789 -0.28958 " pathEditMode="relative" rAng="0" ptsTypes="AAAAAAAAAA">
                                      <p:cBhvr>
                                        <p:cTn id="14" dur="2000" fill="hold"/>
                                        <p:tgtEl>
                                          <p:spTgt spid="18"/>
                                        </p:tgtEl>
                                        <p:attrNameLst>
                                          <p:attrName>ppt_x</p:attrName>
                                          <p:attrName>ppt_y</p:attrName>
                                        </p:attrNameLst>
                                      </p:cBhvr>
                                      <p:rCtr x="9388" y="-14421"/>
                                    </p:animMotion>
                                  </p:childTnLst>
                                </p:cTn>
                              </p:par>
                            </p:childTnLst>
                          </p:cTn>
                        </p:par>
                        <p:par>
                          <p:cTn id="15" fill="hold">
                            <p:stCondLst>
                              <p:cond delay="2000"/>
                            </p:stCondLst>
                            <p:childTnLst>
                              <p:par>
                                <p:cTn id="16" presetID="0" presetClass="path" presetSubtype="0" accel="50000" decel="50000" fill="hold" nodeType="afterEffect">
                                  <p:stCondLst>
                                    <p:cond delay="0"/>
                                  </p:stCondLst>
                                  <p:childTnLst>
                                    <p:animMotion origin="layout" path="M 4.16667E-7 0.00023 L 4.16667E-7 0.00023 C 0.01914 0.00463 0.03685 0.00925 0.05794 0.01296 C 0.12865 0.02638 0.23073 0.03564 0.30469 0.04444 C 0.39362 0.05509 0.29948 0.04351 0.3819 0.05787 C 0.39453 0.05995 0.4095 0.06157 0.42357 0.06319 C 0.43711 0.06458 0.45065 0.06597 0.46523 0.06713 C 0.46849 0.06736 0.49284 0.06851 0.49557 0.06851 C 0.52044 0.06828 0.54987 0.06713 0.57617 0.06851 C 0.57982 0.06875 0.58307 0.06944 0.58685 0.06967 C 0.59857 0.07106 0.59297 0.06967 0.60651 0.07175 C 0.61029 0.07245 0.61784 0.07384 0.61784 0.07361 " pathEditMode="relative" rAng="0" ptsTypes="AAAAAAAAAAAA">
                                      <p:cBhvr>
                                        <p:cTn id="17" dur="2000" fill="hold"/>
                                        <p:tgtEl>
                                          <p:spTgt spid="23"/>
                                        </p:tgtEl>
                                        <p:attrNameLst>
                                          <p:attrName>ppt_x</p:attrName>
                                          <p:attrName>ppt_y</p:attrName>
                                        </p:attrNameLst>
                                      </p:cBhvr>
                                      <p:rCtr x="30885" y="3681"/>
                                    </p:animMotion>
                                  </p:childTnLst>
                                </p:cTn>
                              </p:par>
                              <p:par>
                                <p:cTn id="18" presetID="0" presetClass="path" presetSubtype="0" accel="50000" decel="50000" fill="hold" nodeType="withEffect">
                                  <p:stCondLst>
                                    <p:cond delay="0"/>
                                  </p:stCondLst>
                                  <p:childTnLst>
                                    <p:animMotion origin="layout" path="M 2.70833E-6 -7.40741E-7 L 2.70833E-6 0.00046 C 0.01445 -0.00324 0.02799 -0.00671 0.04401 -0.00949 C 0.09791 -0.01991 0.17565 -0.02708 0.2319 -0.0338 C 0.29961 -0.0419 0.22799 -0.0331 0.29075 -0.04398 C 0.30039 -0.04583 0.31172 -0.04676 0.32239 -0.04815 C 0.33268 -0.0493 0.3431 -0.05023 0.35403 -0.05116 C 0.35664 -0.05139 0.37526 -0.05208 0.37734 -0.05208 C 0.39622 -0.05208 0.41862 -0.05116 0.43854 -0.05208 C 0.4414 -0.05231 0.44401 -0.05301 0.44674 -0.05301 C 0.45573 -0.05417 0.45143 -0.05301 0.46185 -0.05463 C 0.46458 -0.05532 0.47044 -0.05602 0.47044 -0.05602 " pathEditMode="relative" rAng="0" ptsTypes="AAAAAAAAAAAA">
                                      <p:cBhvr>
                                        <p:cTn id="19" dur="2000" fill="hold"/>
                                        <p:tgtEl>
                                          <p:spTgt spid="25"/>
                                        </p:tgtEl>
                                        <p:attrNameLst>
                                          <p:attrName>ppt_x</p:attrName>
                                          <p:attrName>ppt_y</p:attrName>
                                        </p:attrNameLst>
                                      </p:cBhvr>
                                      <p:rCtr x="23516" y="-2778"/>
                                    </p:animMotion>
                                  </p:childTnLst>
                                </p:cTn>
                              </p:par>
                              <p:par>
                                <p:cTn id="20" presetID="0" presetClass="path" presetSubtype="0" accel="50000" decel="50000" fill="hold" nodeType="withEffect">
                                  <p:stCondLst>
                                    <p:cond delay="0"/>
                                  </p:stCondLst>
                                  <p:childTnLst>
                                    <p:animMotion origin="layout" path="M -1.04167E-6 -0.00046 L -1.04167E-6 0.00023 C 0.01484 -0.00949 0.02865 -0.01968 0.04505 -0.02801 C 0.09987 -0.05764 0.17917 -0.07778 0.23659 -0.09699 C 0.3056 -0.12014 0.23255 -0.09514 0.29662 -0.12639 C 0.30638 -0.13125 0.31797 -0.13449 0.32891 -0.13796 C 0.33945 -0.14144 0.35 -0.14421 0.3612 -0.14676 C 0.3638 -0.14746 0.38268 -0.14954 0.3849 -0.14954 C 0.40417 -0.14908 0.42708 -0.14699 0.4474 -0.14954 C 0.45026 -0.15 0.45287 -0.15185 0.45573 -0.15255 C 0.46484 -0.15533 0.46055 -0.15255 0.47109 -0.15695 C 0.47396 -0.15834 0.47982 -0.16111 0.47982 -0.16088 " pathEditMode="relative" rAng="0" ptsTypes="AAAAAAAAAAAA">
                                      <p:cBhvr>
                                        <p:cTn id="21" dur="2000" fill="hold"/>
                                        <p:tgtEl>
                                          <p:spTgt spid="24"/>
                                        </p:tgtEl>
                                        <p:attrNameLst>
                                          <p:attrName>ppt_x</p:attrName>
                                          <p:attrName>ppt_y</p:attrName>
                                        </p:attrNameLst>
                                      </p:cBhvr>
                                      <p:rCtr x="23984" y="-8009"/>
                                    </p:animMotion>
                                  </p:childTnLst>
                                </p:cTn>
                              </p:par>
                              <p:par>
                                <p:cTn id="22" presetID="0" presetClass="path" presetSubtype="0" accel="50000" decel="50000" fill="hold" nodeType="withEffect">
                                  <p:stCondLst>
                                    <p:cond delay="0"/>
                                  </p:stCondLst>
                                  <p:childTnLst>
                                    <p:animMotion origin="layout" path="M 4.58333E-6 -7.40741E-7 L 4.58333E-6 0.00023 C 0.01562 -0.00231 0.0302 -0.00463 0.04752 -0.00671 C 0.10533 -0.01366 0.18893 -0.01852 0.24947 -0.02315 C 0.32226 -0.0287 0.24531 -0.02268 0.31276 -0.03009 C 0.32304 -0.03125 0.33528 -0.03218 0.34687 -0.03287 C 0.35794 -0.0338 0.36914 -0.03449 0.38099 -0.03495 C 0.38359 -0.03518 0.40351 -0.03565 0.40585 -0.03565 C 0.42617 -0.03565 0.45039 -0.03518 0.47174 -0.03565 C 0.47487 -0.03588 0.4776 -0.03634 0.48059 -0.03634 C 0.49023 -0.03704 0.48554 -0.03634 0.49674 -0.0375 C 0.49974 -0.03773 0.50599 -0.03843 0.50599 -0.03843 " pathEditMode="relative" rAng="0" ptsTypes="AAAAAAAAAAAA">
                                      <p:cBhvr>
                                        <p:cTn id="23" dur="2000" fill="hold"/>
                                        <p:tgtEl>
                                          <p:spTgt spid="22"/>
                                        </p:tgtEl>
                                        <p:attrNameLst>
                                          <p:attrName>ppt_x</p:attrName>
                                          <p:attrName>ppt_y</p:attrName>
                                        </p:attrNameLst>
                                      </p:cBhvr>
                                      <p:rCtr x="25299" y="-1921"/>
                                    </p:animMotion>
                                  </p:childTnLst>
                                </p:cTn>
                              </p:par>
                              <p:par>
                                <p:cTn id="24" presetID="0" presetClass="path" presetSubtype="0" accel="50000" decel="50000" fill="hold" nodeType="withEffect">
                                  <p:stCondLst>
                                    <p:cond delay="0"/>
                                  </p:stCondLst>
                                  <p:childTnLst>
                                    <p:animMotion origin="layout" path="M -2.5E-6 -0.00023 L -2.5E-6 -0.00023 C 0.01016 0.0037 0.01979 0.0081 0.03112 0.0118 C 0.06914 0.02453 0.12422 0.03356 0.16393 0.04166 C 0.21185 0.05185 0.1612 0.04097 0.20547 0.0544 C 0.21237 0.05648 0.22045 0.0581 0.228 0.05949 C 0.23529 0.06111 0.24258 0.06227 0.25039 0.06342 C 0.25209 0.06365 0.26524 0.06458 0.2668 0.06458 C 0.28008 0.06435 0.29597 0.06342 0.31016 0.06458 C 0.31211 0.06481 0.3138 0.06551 0.31589 0.06574 C 0.32227 0.06713 0.31927 0.06574 0.32643 0.06782 C 0.32852 0.06852 0.33268 0.06967 0.33268 0.06967 " pathEditMode="relative" rAng="0" ptsTypes="AAAAAAAAAAAA">
                                      <p:cBhvr>
                                        <p:cTn id="25" dur="2000" fill="hold"/>
                                        <p:tgtEl>
                                          <p:spTgt spid="31"/>
                                        </p:tgtEl>
                                        <p:attrNameLst>
                                          <p:attrName>ppt_x</p:attrName>
                                          <p:attrName>ppt_y</p:attrName>
                                        </p:attrNameLst>
                                      </p:cBhvr>
                                      <p:rCtr x="16628" y="3495"/>
                                    </p:animMotion>
                                  </p:childTnLst>
                                </p:cTn>
                              </p:par>
                              <p:par>
                                <p:cTn id="26" presetID="0" presetClass="path" presetSubtype="0" accel="50000" decel="50000" fill="hold" nodeType="withEffect">
                                  <p:stCondLst>
                                    <p:cond delay="0"/>
                                  </p:stCondLst>
                                  <p:childTnLst>
                                    <p:animMotion origin="layout" path="M 4.16667E-7 -0.00046 L 4.16667E-7 0.00023 C 0.01068 -0.00972 0.02057 -0.02014 0.03229 -0.02847 C 0.07174 -0.05857 0.12865 -0.07894 0.16992 -0.09838 C 0.21966 -0.12222 0.16706 -0.09676 0.21302 -0.12824 C 0.22018 -0.1331 0.22852 -0.13658 0.23633 -0.14005 C 0.24388 -0.14352 0.25143 -0.14653 0.25964 -0.14908 C 0.26146 -0.14977 0.275 -0.15185 0.27656 -0.15185 C 0.29036 -0.15139 0.3069 -0.14931 0.32148 -0.15185 C 0.32357 -0.15255 0.32539 -0.15417 0.32747 -0.15486 C 0.33398 -0.15787 0.33086 -0.15486 0.33841 -0.15926 C 0.34049 -0.16088 0.34479 -0.16366 0.34479 -0.16343 " pathEditMode="relative" rAng="0" ptsTypes="AAAAAAAAAAAA">
                                      <p:cBhvr>
                                        <p:cTn id="27" dur="2000" fill="hold"/>
                                        <p:tgtEl>
                                          <p:spTgt spid="15"/>
                                        </p:tgtEl>
                                        <p:attrNameLst>
                                          <p:attrName>ppt_x</p:attrName>
                                          <p:attrName>ppt_y</p:attrName>
                                        </p:attrNameLst>
                                      </p:cBhvr>
                                      <p:rCtr x="17240" y="-8125"/>
                                    </p:animMotion>
                                  </p:childTnLst>
                                </p:cTn>
                              </p:par>
                              <p:par>
                                <p:cTn id="28" presetID="0" presetClass="path" presetSubtype="0" accel="50000" decel="50000" fill="hold" nodeType="withEffect">
                                  <p:stCondLst>
                                    <p:cond delay="0"/>
                                  </p:stCondLst>
                                  <p:childTnLst>
                                    <p:animMotion origin="layout" path="M 2.08333E-6 -0.00023 L 2.08333E-6 0.00023 C 0.00534 -0.00903 0.01028 -0.01875 0.01614 -0.02662 C 0.03581 -0.05486 0.06419 -0.07407 0.08476 -0.09236 C 0.1095 -0.11458 0.08333 -0.09074 0.10625 -0.12037 C 0.10976 -0.125 0.11393 -0.12824 0.11784 -0.13148 C 0.12161 -0.13472 0.12539 -0.1375 0.12943 -0.13981 C 0.13034 -0.14051 0.13711 -0.14259 0.13789 -0.14259 C 0.14479 -0.14213 0.15299 -0.14005 0.16028 -0.14259 C 0.16133 -0.14305 0.16224 -0.14468 0.16328 -0.14537 C 0.16653 -0.14815 0.16497 -0.14537 0.16875 -0.14954 C 0.16979 -0.15093 0.17187 -0.1537 0.17187 -0.15347 " pathEditMode="relative" rAng="0" ptsTypes="AAAAAAAAAAAA">
                                      <p:cBhvr>
                                        <p:cTn id="29" dur="2000" fill="hold"/>
                                        <p:tgtEl>
                                          <p:spTgt spid="17"/>
                                        </p:tgtEl>
                                        <p:attrNameLst>
                                          <p:attrName>ppt_x</p:attrName>
                                          <p:attrName>ppt_y</p:attrName>
                                        </p:attrNameLst>
                                      </p:cBhvr>
                                      <p:rCtr x="8594" y="-7662"/>
                                    </p:animMotion>
                                  </p:childTnLst>
                                </p:cTn>
                              </p:par>
                              <p:par>
                                <p:cTn id="30" presetID="0" presetClass="path" presetSubtype="0" accel="50000" decel="50000" fill="hold" nodeType="withEffect">
                                  <p:stCondLst>
                                    <p:cond delay="0"/>
                                  </p:stCondLst>
                                  <p:childTnLst>
                                    <p:animMotion origin="layout" path="M 3.75E-6 -0.00069 L 3.75E-6 0.00023 C 0.00807 -0.01667 0.01549 -0.03426 0.02448 -0.04861 C 0.05429 -0.09977 0.09739 -0.13472 0.12864 -0.16805 C 0.16614 -0.20833 0.12643 -0.16504 0.16119 -0.21875 C 0.16653 -0.22708 0.17291 -0.2331 0.17877 -0.23889 C 0.1845 -0.24491 0.19036 -0.24977 0.19648 -0.25417 C 0.19778 -0.25532 0.20807 -0.25903 0.20924 -0.25903 C 0.21979 -0.25833 0.23216 -0.2544 0.24323 -0.25903 C 0.24492 -0.25995 0.24622 -0.26296 0.24778 -0.26412 C 0.25273 -0.26921 0.25039 -0.26412 0.25612 -0.27176 C 0.25768 -0.2743 0.26093 -0.27917 0.26093 -0.27893 " pathEditMode="relative" rAng="0" ptsTypes="AAAAAAAAAAAA">
                                      <p:cBhvr>
                                        <p:cTn id="31" dur="2000" fill="hold"/>
                                        <p:tgtEl>
                                          <p:spTgt spid="36"/>
                                        </p:tgtEl>
                                        <p:attrNameLst>
                                          <p:attrName>ppt_x</p:attrName>
                                          <p:attrName>ppt_y</p:attrName>
                                        </p:attrNameLst>
                                      </p:cBhvr>
                                      <p:rCtr x="13047" y="-13889"/>
                                    </p:animMotion>
                                  </p:childTnLst>
                                </p:cTn>
                              </p:par>
                              <p:par>
                                <p:cTn id="32" presetID="0" presetClass="path" presetSubtype="0" accel="50000" decel="50000" fill="hold" nodeType="withEffect">
                                  <p:stCondLst>
                                    <p:cond delay="0"/>
                                  </p:stCondLst>
                                  <p:childTnLst>
                                    <p:animMotion origin="layout" path="M 4.375E-6 -3.7037E-7 L 4.375E-6 0.00116 C 0.00807 -0.0162 0.01562 -0.03426 0.02474 -0.04884 C 0.05507 -0.10093 0.09882 -0.13634 0.13033 -0.17037 C 0.16862 -0.21134 0.12825 -0.16736 0.16354 -0.22222 C 0.16901 -0.23056 0.17526 -0.23681 0.18138 -0.24282 C 0.18724 -0.24861 0.19296 -0.2537 0.19921 -0.2581 C 0.20052 -0.25926 0.21093 -0.26319 0.21224 -0.26319 C 0.22291 -0.2625 0.23541 -0.25833 0.24661 -0.26319 C 0.24843 -0.26412 0.24974 -0.26713 0.2513 -0.26829 C 0.25638 -0.27338 0.2539 -0.26829 0.25976 -0.27593 C 0.26132 -0.27847 0.26471 -0.28356 0.26471 -0.28333 " pathEditMode="relative" rAng="0" ptsTypes="AAAAAAAAAAAA">
                                      <p:cBhvr>
                                        <p:cTn id="33" dur="2000" fill="hold"/>
                                        <p:tgtEl>
                                          <p:spTgt spid="34"/>
                                        </p:tgtEl>
                                        <p:attrNameLst>
                                          <p:attrName>ppt_x</p:attrName>
                                          <p:attrName>ppt_y</p:attrName>
                                        </p:attrNameLst>
                                      </p:cBhvr>
                                      <p:rCtr x="13229" y="-14120"/>
                                    </p:animMotion>
                                  </p:childTnLst>
                                </p:cTn>
                              </p:par>
                            </p:childTnLst>
                          </p:cTn>
                        </p:par>
                        <p:par>
                          <p:cTn id="34" fill="hold">
                            <p:stCondLst>
                              <p:cond delay="4000"/>
                            </p:stCondLst>
                            <p:childTnLst>
                              <p:par>
                                <p:cTn id="35" presetID="0" presetClass="path" presetSubtype="0" accel="50000" decel="50000" fill="hold" nodeType="afterEffect">
                                  <p:stCondLst>
                                    <p:cond delay="0"/>
                                  </p:stCondLst>
                                  <p:childTnLst>
                                    <p:animMotion origin="layout" path="M 0 0 L 0 0 C 0.02253 -0.00509 0.04414 -0.00902 0.06641 -0.01666 C 0.07422 -0.01944 0.08203 -0.02291 0.08985 -0.02639 C 0.09427 -0.02847 0.09857 -0.03194 0.10313 -0.03333 C 0.10951 -0.03564 0.11615 -0.03564 0.12266 -0.0375 C 0.1336 -0.04074 0.14453 -0.04421 0.15547 -0.04861 C 0.15886 -0.05 0.16211 -0.05208 0.16563 -0.05277 C 0.1694 -0.05347 0.17344 -0.05277 0.17735 -0.05277 " pathEditMode="relative" ptsTypes="AAAAAAAAA">
                                      <p:cBhvr>
                                        <p:cTn id="36" dur="2000" fill="hold"/>
                                        <p:tgtEl>
                                          <p:spTgt spid="19"/>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00105 -0.01759 L 0.00105 -0.01667 C 0.05743 -0.03287 0.11159 -0.04468 0.16745 -0.06782 C 0.18698 -0.07616 0.20665 -0.08657 0.22618 -0.09699 C 0.23724 -0.10347 0.24805 -0.11389 0.25951 -0.11806 C 0.27553 -0.125 0.29206 -0.125 0.30847 -0.13056 C 0.33581 -0.14051 0.36329 -0.15093 0.39063 -0.16412 C 0.39922 -0.16829 0.4073 -0.17454 0.41615 -0.17662 C 0.42566 -0.17893 0.43568 -0.17662 0.44558 -0.17662 " pathEditMode="relative" rAng="0" ptsTypes="AAAAAAAAA">
                                      <p:cBhvr>
                                        <p:cTn id="38" dur="2000" fill="hold"/>
                                        <p:tgtEl>
                                          <p:spTgt spid="39"/>
                                        </p:tgtEl>
                                        <p:attrNameLst>
                                          <p:attrName>ppt_x</p:attrName>
                                          <p:attrName>ppt_y</p:attrName>
                                        </p:attrNameLst>
                                      </p:cBhvr>
                                      <p:rCtr x="22227" y="-7963"/>
                                    </p:animMotion>
                                  </p:childTnLst>
                                </p:cTn>
                              </p:par>
                              <p:par>
                                <p:cTn id="39" presetID="0" presetClass="path" presetSubtype="0" accel="50000" decel="50000" fill="hold" nodeType="withEffect">
                                  <p:stCondLst>
                                    <p:cond delay="0"/>
                                  </p:stCondLst>
                                  <p:childTnLst>
                                    <p:animMotion origin="layout" path="M -3.33333E-6 0.00046 L -3.33333E-6 0.00023 C 0.04506 0.00671 0.08841 0.01157 0.13295 0.02106 C 0.1487 0.02453 0.16433 0.02893 0.17995 0.0331 C 0.18881 0.03588 0.1974 0.04004 0.20651 0.0419 C 0.2194 0.04467 0.23269 0.04467 0.24571 0.04699 C 0.26758 0.05092 0.28959 0.05532 0.31146 0.06088 C 0.31823 0.0625 0.32474 0.06504 0.33177 0.06597 C 0.33933 0.0669 0.3474 0.06597 0.35534 0.06597 " pathEditMode="relative" rAng="0" ptsTypes="AAAAAAAAA">
                                      <p:cBhvr>
                                        <p:cTn id="40" dur="2000" fill="hold"/>
                                        <p:tgtEl>
                                          <p:spTgt spid="13"/>
                                        </p:tgtEl>
                                        <p:attrNameLst>
                                          <p:attrName>ppt_x</p:attrName>
                                          <p:attrName>ppt_y</p:attrName>
                                        </p:attrNameLst>
                                      </p:cBhvr>
                                      <p:rCtr x="17760" y="3287"/>
                                    </p:animMotion>
                                  </p:childTnLst>
                                </p:cTn>
                              </p:par>
                            </p:childTnLst>
                          </p:cTn>
                        </p:par>
                        <p:par>
                          <p:cTn id="41" fill="hold">
                            <p:stCondLst>
                              <p:cond delay="6000"/>
                            </p:stCondLst>
                            <p:childTnLst>
                              <p:par>
                                <p:cTn id="42" presetID="0" presetClass="path" presetSubtype="0" accel="50000" decel="50000" fill="hold" nodeType="afterEffect">
                                  <p:stCondLst>
                                    <p:cond delay="0"/>
                                  </p:stCondLst>
                                  <p:childTnLst>
                                    <p:animMotion origin="layout" path="M 8.33333E-7 3.7037E-6 L 8.33333E-7 0.00023 C 0.05391 0.01111 0.10768 0.02523 0.16276 0.03379 C 0.38151 0.06643 0.25182 0.04051 0.39844 0.07939 C 0.53763 0.1162 0.47904 0.09282 0.54974 0.12361 C 0.55638 0.13009 0.56354 0.13564 0.56745 0.14375 C 0.56875 0.14583 0.56875 0.14838 0.5694 0.15069 C 0.57435 0.16597 0.57344 0.15764 0.57344 0.17106 " pathEditMode="relative" rAng="0" ptsTypes="AAAAAAAA">
                                      <p:cBhvr>
                                        <p:cTn id="43" dur="2000" fill="hold"/>
                                        <p:tgtEl>
                                          <p:spTgt spid="21"/>
                                        </p:tgtEl>
                                        <p:attrNameLst>
                                          <p:attrName>ppt_x</p:attrName>
                                          <p:attrName>ppt_y</p:attrName>
                                        </p:attrNameLst>
                                      </p:cBhvr>
                                      <p:rCtr x="28672" y="8542"/>
                                    </p:animMotion>
                                  </p:childTnLst>
                                </p:cTn>
                              </p:par>
                              <p:par>
                                <p:cTn id="44" presetID="0" presetClass="path" presetSubtype="0" accel="50000" decel="50000" fill="hold" nodeType="withEffect">
                                  <p:stCondLst>
                                    <p:cond delay="0"/>
                                  </p:stCondLst>
                                  <p:childTnLst>
                                    <p:animMotion origin="layout" path="M -1.45833E-6 2.22222E-6 L -1.45833E-6 0.00023 C 0.02136 0.01111 0.04258 0.02523 0.06445 0.03379 C 0.15104 0.06643 0.09961 0.04051 0.15781 0.0794 C 0.21289 0.11597 0.18972 0.09259 0.21771 0.12338 C 0.22031 0.12986 0.22318 0.13541 0.22474 0.14375 C 0.22526 0.1456 0.22526 0.14815 0.22552 0.15046 C 0.22735 0.16574 0.22708 0.15741 0.22708 0.17083 " pathEditMode="relative" rAng="0" ptsTypes="AAAAAAAA">
                                      <p:cBhvr>
                                        <p:cTn id="45" dur="2000" fill="hold"/>
                                        <p:tgtEl>
                                          <p:spTgt spid="26"/>
                                        </p:tgtEl>
                                        <p:attrNameLst>
                                          <p:attrName>ppt_x</p:attrName>
                                          <p:attrName>ppt_y</p:attrName>
                                        </p:attrNameLst>
                                      </p:cBhvr>
                                      <p:rCtr x="11354" y="8542"/>
                                    </p:animMotion>
                                  </p:childTnLst>
                                </p:cTn>
                              </p:par>
                              <p:par>
                                <p:cTn id="46" presetID="0" presetClass="path" presetSubtype="0" accel="50000" decel="50000" fill="hold" nodeType="withEffect">
                                  <p:stCondLst>
                                    <p:cond delay="0"/>
                                  </p:stCondLst>
                                  <p:childTnLst>
                                    <p:animMotion origin="layout" path="M -3.33333E-6 2.22222E-6 L -3.33333E-6 0.00023 C 0.01407 0.01111 0.02826 0.02523 0.04258 0.03379 C 0.1 0.06643 0.06602 0.04051 0.10443 0.0794 C 0.14102 0.11597 0.12565 0.09259 0.14414 0.12338 C 0.14584 0.12986 0.14779 0.13541 0.14883 0.14375 C 0.14909 0.1456 0.14909 0.14815 0.14935 0.15046 C 0.15052 0.16574 0.15039 0.15741 0.15039 0.17083 " pathEditMode="relative" rAng="0" ptsTypes="AAAAAAAA">
                                      <p:cBhvr>
                                        <p:cTn id="47" dur="2000" fill="hold"/>
                                        <p:tgtEl>
                                          <p:spTgt spid="33"/>
                                        </p:tgtEl>
                                        <p:attrNameLst>
                                          <p:attrName>ppt_x</p:attrName>
                                          <p:attrName>ppt_y</p:attrName>
                                        </p:attrNameLst>
                                      </p:cBhvr>
                                      <p:rCtr x="7513" y="8542"/>
                                    </p:animMotion>
                                  </p:childTnLst>
                                </p:cTn>
                              </p:par>
                              <p:par>
                                <p:cTn id="48" presetID="0" presetClass="path" presetSubtype="0" accel="50000" decel="50000" fill="hold" nodeType="withEffect">
                                  <p:stCondLst>
                                    <p:cond delay="0"/>
                                  </p:stCondLst>
                                  <p:childTnLst>
                                    <p:animMotion origin="layout" path="M 2.70833E-6 -1.48148E-6 L 2.70833E-6 -0.00023 C 0.0181 -0.00486 0.03633 -0.01065 0.05482 -0.01412 C 0.12864 -0.02754 0.08489 -0.0169 0.13437 -0.03287 C 0.18125 -0.04792 0.16146 -0.03842 0.18528 -0.05092 C 0.1875 -0.0537 0.18997 -0.05602 0.19127 -0.05926 C 0.19179 -0.06018 0.19179 -0.06111 0.19192 -0.06204 C 0.19362 -0.06829 0.19336 -0.06504 0.19336 -0.07037 " pathEditMode="relative" rAng="0" ptsTypes="AAAAAAAA">
                                      <p:cBhvr>
                                        <p:cTn id="49" dur="2000" fill="hold"/>
                                        <p:tgtEl>
                                          <p:spTgt spid="37"/>
                                        </p:tgtEl>
                                        <p:attrNameLst>
                                          <p:attrName>ppt_x</p:attrName>
                                          <p:attrName>ppt_y</p:attrName>
                                        </p:attrNameLst>
                                      </p:cBhvr>
                                      <p:rCtr x="9661" y="-3519"/>
                                    </p:animMotion>
                                  </p:childTnLst>
                                </p:cTn>
                              </p:par>
                              <p:par>
                                <p:cTn id="50" presetID="0" presetClass="path" presetSubtype="0" accel="50000" decel="50000" fill="hold" nodeType="withEffect">
                                  <p:stCondLst>
                                    <p:cond delay="0"/>
                                  </p:stCondLst>
                                  <p:childTnLst>
                                    <p:animMotion origin="layout" path="M -4.16667E-7 2.22222E-6 L -4.16667E-7 -0.00023 C 0.04427 -0.00486 0.08828 -0.01065 0.13333 -0.01412 C 0.31263 -0.02755 0.20638 -0.0169 0.32669 -0.03287 C 0.44076 -0.04815 0.39271 -0.03843 0.45065 -0.05116 C 0.45599 -0.05394 0.46198 -0.05625 0.4651 -0.05949 C 0.46628 -0.06042 0.46628 -0.06134 0.4668 -0.06227 C 0.47083 -0.06852 0.47005 -0.06528 0.47005 -0.0706 " pathEditMode="relative" rAng="0" ptsTypes="AAAAAAAA">
                                      <p:cBhvr>
                                        <p:cTn id="51" dur="2000" fill="hold"/>
                                        <p:tgtEl>
                                          <p:spTgt spid="40"/>
                                        </p:tgtEl>
                                        <p:attrNameLst>
                                          <p:attrName>ppt_x</p:attrName>
                                          <p:attrName>ppt_y</p:attrName>
                                        </p:attrNameLst>
                                      </p:cBhvr>
                                      <p:rCtr x="23503" y="-3542"/>
                                    </p:animMotion>
                                  </p:childTnLst>
                                </p:cTn>
                              </p:par>
                              <p:par>
                                <p:cTn id="52" presetID="0" presetClass="path" presetSubtype="0" accel="50000" decel="50000" fill="hold" nodeType="withEffect">
                                  <p:stCondLst>
                                    <p:cond delay="0"/>
                                  </p:stCondLst>
                                  <p:childTnLst>
                                    <p:animMotion origin="layout" path="M -1.875E-6 7.40741E-7 L -1.875E-6 7.40741E-7 C 0.05899 0.0044 0.11771 0.00972 0.17787 0.01319 C 0.41706 0.02593 0.27526 0.01574 0.43568 0.03102 C 0.58789 0.04514 0.52383 0.03611 0.60117 0.04815 C 0.60834 0.05069 0.61615 0.05278 0.62044 0.05602 C 0.62188 0.05671 0.62188 0.05764 0.62266 0.05856 C 0.628 0.06458 0.62696 0.06134 0.62696 0.06667 " pathEditMode="relative" rAng="0" ptsTypes="AAAAAAAA">
                                      <p:cBhvr>
                                        <p:cTn id="53" dur="2000" fill="hold"/>
                                        <p:tgtEl>
                                          <p:spTgt spid="16"/>
                                        </p:tgtEl>
                                        <p:attrNameLst>
                                          <p:attrName>ppt_x</p:attrName>
                                          <p:attrName>ppt_y</p:attrName>
                                        </p:attrNameLst>
                                      </p:cBhvr>
                                      <p:rCtr x="31341" y="3333"/>
                                    </p:animMotion>
                                  </p:childTnLst>
                                </p:cTn>
                              </p:par>
                            </p:childTnLst>
                          </p:cTn>
                        </p:par>
                        <p:par>
                          <p:cTn id="54" fill="hold">
                            <p:stCondLst>
                              <p:cond delay="8000"/>
                            </p:stCondLst>
                            <p:childTnLst>
                              <p:par>
                                <p:cTn id="55" presetID="0" presetClass="path" presetSubtype="0" accel="50000" decel="50000" fill="hold" nodeType="afterEffect">
                                  <p:stCondLst>
                                    <p:cond delay="0"/>
                                  </p:stCondLst>
                                  <p:childTnLst>
                                    <p:animMotion origin="layout" path="M 0 0 L 0 0 C 0.05326 -0.00625 0.03503 -0.00672 0.10547 0.00277 C 0.10651 0.00277 0.10755 0.00463 0.1086 0.00555 C 0.11068 0.01064 0.11133 0.01898 0.11485 0.0206 C 0.11667 0.02152 0.11836 0.02291 0.12032 0.02338 C 0.12578 0.02523 0.12865 0.02476 0.13438 0.02476 " pathEditMode="relative" ptsTypes="AAAAAAA">
                                      <p:cBhvr>
                                        <p:cTn id="56" dur="2000" fill="hold"/>
                                        <p:tgtEl>
                                          <p:spTgt spid="38"/>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2.08333E-7 0.01875 L -2.08333E-7 0.01991 C 0.13086 -0.01296 0.08607 -0.01528 0.25925 0.03287 C 0.26172 0.03287 0.26432 0.04236 0.26693 0.04699 C 0.27201 0.07291 0.27357 0.11528 0.28229 0.12361 C 0.28672 0.12824 0.29089 0.13541 0.2957 0.13773 C 0.30911 0.14722 0.31615 0.14491 0.33034 0.14491 " pathEditMode="relative" rAng="0" ptsTypes="AAAAAAA">
                                      <p:cBhvr>
                                        <p:cTn id="58" dur="2000" fill="hold"/>
                                        <p:tgtEl>
                                          <p:spTgt spid="14"/>
                                        </p:tgtEl>
                                        <p:attrNameLst>
                                          <p:attrName>ppt_x</p:attrName>
                                          <p:attrName>ppt_y</p:attrName>
                                        </p:attrNameLst>
                                      </p:cBhvr>
                                      <p:rCtr x="16510" y="5139"/>
                                    </p:animMotion>
                                  </p:childTnLst>
                                </p:cTn>
                              </p:par>
                            </p:childTnLst>
                          </p:cTn>
                        </p:par>
                        <p:par>
                          <p:cTn id="59" fill="hold">
                            <p:stCondLst>
                              <p:cond delay="10000"/>
                            </p:stCondLst>
                            <p:childTnLst>
                              <p:par>
                                <p:cTn id="60" presetID="0" presetClass="path" presetSubtype="0" accel="50000" decel="50000" fill="hold" nodeType="afterEffect">
                                  <p:stCondLst>
                                    <p:cond delay="0"/>
                                  </p:stCondLst>
                                  <p:childTnLst>
                                    <p:animMotion origin="layout" path="M 8.33333E-7 -7.40741E-7 L 8.33333E-7 0.00023 C 0.04779 0.03773 0.00195 0.00162 0.03958 0.03056 C 0.0526 0.04051 0.07044 0.05278 0.08229 0.06875 C 0.09388 0.08472 0.10456 0.10324 0.11562 0.12107 C 0.11745 0.12431 0.13607 0.15463 0.13971 0.1625 C 0.1418 0.16713 0.14388 0.17153 0.14596 0.17639 C 0.14805 0.18102 0.15039 0.18611 0.15221 0.19167 C 0.15325 0.19491 0.15391 0.19838 0.15456 0.20255 C 0.15729 0.21852 0.15716 0.22292 0.15846 0.24074 C 0.1582 0.2794 0.15807 0.31759 0.15768 0.35602 C 0.15664 0.43542 0.1569 0.30671 0.1569 0.37292 " pathEditMode="relative" rAng="0" ptsTypes="AAAAAAAAAAAA">
                                      <p:cBhvr>
                                        <p:cTn id="61" dur="2000" fill="hold"/>
                                        <p:tgtEl>
                                          <p:spTgt spid="32"/>
                                        </p:tgtEl>
                                        <p:attrNameLst>
                                          <p:attrName>ppt_x</p:attrName>
                                          <p:attrName>ppt_y</p:attrName>
                                        </p:attrNameLst>
                                      </p:cBhvr>
                                      <p:rCtr x="7917" y="19144"/>
                                    </p:animMotion>
                                  </p:childTnLst>
                                </p:cTn>
                              </p:par>
                              <p:par>
                                <p:cTn id="62" presetID="0" presetClass="path" presetSubtype="0" accel="50000" decel="50000" fill="hold" nodeType="withEffect">
                                  <p:stCondLst>
                                    <p:cond delay="0"/>
                                  </p:stCondLst>
                                  <p:childTnLst>
                                    <p:animMotion origin="layout" path="M -4.58333E-6 3.7037E-7 L -4.58333E-6 0.00023 C 0.11967 0.05 0.00508 0.00208 0.09896 0.04028 C 0.13165 0.05347 0.17644 0.06991 0.20586 0.0912 C 0.2349 0.11204 0.26146 0.13681 0.28946 0.16018 C 0.29388 0.16412 0.3405 0.20463 0.34961 0.21505 C 0.35482 0.2213 0.36003 0.22685 0.36511 0.23333 C 0.37032 0.23981 0.37618 0.2463 0.38073 0.2537 C 0.38334 0.25787 0.3849 0.26273 0.38646 0.26806 C 0.39323 0.28912 0.39297 0.29514 0.39636 0.31875 C 0.39558 0.36944 0.39519 0.42014 0.39428 0.47106 C 0.39167 0.57593 0.39232 0.40579 0.39232 0.49329 " pathEditMode="relative" rAng="0" ptsTypes="AAAAAAAAAAAA">
                                      <p:cBhvr>
                                        <p:cTn id="63" dur="2000" fill="hold"/>
                                        <p:tgtEl>
                                          <p:spTgt spid="29"/>
                                        </p:tgtEl>
                                        <p:attrNameLst>
                                          <p:attrName>ppt_x</p:attrName>
                                          <p:attrName>ppt_y</p:attrName>
                                        </p:attrNameLst>
                                      </p:cBhvr>
                                      <p:rCtr x="19818" y="25324"/>
                                    </p:animMotion>
                                  </p:childTnLst>
                                </p:cTn>
                              </p:par>
                              <p:par>
                                <p:cTn id="64" presetID="0" presetClass="path" presetSubtype="0" accel="50000" decel="50000" fill="hold" nodeType="withEffect">
                                  <p:stCondLst>
                                    <p:cond delay="0"/>
                                  </p:stCondLst>
                                  <p:childTnLst>
                                    <p:animMotion origin="layout" path="M 0 -4.44444E-6 L 0 0.00024 C 0.06836 0.04931 0.00273 0.00186 0.05651 0.03982 C 0.07513 0.05278 0.10078 0.06899 0.11758 0.09005 C 0.13424 0.11088 0.14948 0.13542 0.16536 0.15857 C 0.16797 0.1625 0.19466 0.20255 0.19987 0.21297 C 0.20273 0.21875 0.20573 0.22454 0.20872 0.23102 C 0.21172 0.23727 0.21497 0.24375 0.21758 0.25116 C 0.21914 0.25533 0.22005 0.26019 0.22096 0.26528 C 0.22487 0.28612 0.22461 0.29213 0.22669 0.31551 C 0.22617 0.36598 0.22591 0.41621 0.22539 0.46644 C 0.22396 0.57014 0.22422 0.40186 0.22422 0.48866 " pathEditMode="relative" rAng="0" ptsTypes="AAAAAAAAAAAA">
                                      <p:cBhvr>
                                        <p:cTn id="65" dur="2000" fill="hold"/>
                                        <p:tgtEl>
                                          <p:spTgt spid="30"/>
                                        </p:tgtEl>
                                        <p:attrNameLst>
                                          <p:attrName>ppt_x</p:attrName>
                                          <p:attrName>ppt_y</p:attrName>
                                        </p:attrNameLst>
                                      </p:cBhvr>
                                      <p:rCtr x="11328" y="25069"/>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fade">
                                      <p:cBhvr>
                                        <p:cTn id="73" dur="500"/>
                                        <p:tgtEl>
                                          <p:spTgt spid="4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500"/>
                                        <p:tgtEl>
                                          <p:spTgt spid="4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500"/>
                                        <p:tgtEl>
                                          <p:spTgt spid="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058952A1-0074-4861-A407-A7ADFE4FAA5E}"/>
              </a:ext>
            </a:extLst>
          </p:cNvPr>
          <p:cNvSpPr/>
          <p:nvPr/>
        </p:nvSpPr>
        <p:spPr>
          <a:xfrm>
            <a:off x="6505463" y="2645815"/>
            <a:ext cx="2866324" cy="3827034"/>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2FB03D02-74C9-448E-B729-EE458A6814B0}"/>
              </a:ext>
            </a:extLst>
          </p:cNvPr>
          <p:cNvSpPr/>
          <p:nvPr/>
        </p:nvSpPr>
        <p:spPr>
          <a:xfrm>
            <a:off x="4382649" y="4875493"/>
            <a:ext cx="1713351" cy="1682433"/>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3DAF3915-111C-46A0-B651-C54D1AD011AE}"/>
              </a:ext>
            </a:extLst>
          </p:cNvPr>
          <p:cNvSpPr/>
          <p:nvPr/>
        </p:nvSpPr>
        <p:spPr>
          <a:xfrm>
            <a:off x="3251978" y="4877807"/>
            <a:ext cx="1079099" cy="1682433"/>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B7AAC06-DCE6-4298-B1E7-846E0FBA01FE}"/>
              </a:ext>
            </a:extLst>
          </p:cNvPr>
          <p:cNvSpPr/>
          <p:nvPr/>
        </p:nvSpPr>
        <p:spPr>
          <a:xfrm>
            <a:off x="2071070" y="4877807"/>
            <a:ext cx="1166661" cy="1682433"/>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92C9E97-3973-4B1C-8DDC-75E4456A2958}"/>
              </a:ext>
            </a:extLst>
          </p:cNvPr>
          <p:cNvSpPr/>
          <p:nvPr/>
        </p:nvSpPr>
        <p:spPr>
          <a:xfrm>
            <a:off x="2089728" y="3139454"/>
            <a:ext cx="1600192" cy="1682433"/>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1" name="Picture 4" descr="Male icon - Free download on Iconfinder">
            <a:extLst>
              <a:ext uri="{FF2B5EF4-FFF2-40B4-BE49-F238E27FC236}">
                <a16:creationId xmlns:a16="http://schemas.microsoft.com/office/drawing/2014/main" id="{CA85CDD4-AD6A-4110-A127-F57252469936}"/>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0421" y="4085256"/>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ale icon - Free download on Iconfinder">
            <a:extLst>
              <a:ext uri="{FF2B5EF4-FFF2-40B4-BE49-F238E27FC236}">
                <a16:creationId xmlns:a16="http://schemas.microsoft.com/office/drawing/2014/main" id="{CAB85EAE-BCD3-4060-AB7C-8FA7FB9562D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0346" y="493270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ale icon - Free download on Iconfinder">
            <a:extLst>
              <a:ext uri="{FF2B5EF4-FFF2-40B4-BE49-F238E27FC236}">
                <a16:creationId xmlns:a16="http://schemas.microsoft.com/office/drawing/2014/main" id="{103EBB49-0DAB-4400-B27A-FF60B0C7E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712" y="493270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ale icon - Free download on Iconfinder">
            <a:extLst>
              <a:ext uri="{FF2B5EF4-FFF2-40B4-BE49-F238E27FC236}">
                <a16:creationId xmlns:a16="http://schemas.microsoft.com/office/drawing/2014/main" id="{4CB65150-D74A-401F-86CB-1CC20719248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59517" y="493270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Male icon - Free download on Iconfinder">
            <a:extLst>
              <a:ext uri="{FF2B5EF4-FFF2-40B4-BE49-F238E27FC236}">
                <a16:creationId xmlns:a16="http://schemas.microsoft.com/office/drawing/2014/main" id="{1D4D60A9-EC66-4ABE-AFFF-0EDEBF1FA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9426" y="492578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F7C15A21-81BD-4062-A457-270E478916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84793" y="492346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B7E58F12-870D-4427-8717-F6AEF2B1F113}"/>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31078" y="493270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CB3F9824-91FF-407A-8380-FDAD052DDF7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10503" y="327016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189D489C-B50E-4EC0-91F5-2913284E8A31}"/>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24357" y="4106060"/>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5119D1D3-DF5E-4CD5-A8E7-4BDA99AAA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1446" y="409037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3E2DF775-D86C-48AC-84F6-62072E9EB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637" y="327016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a:extLst>
              <a:ext uri="{FF2B5EF4-FFF2-40B4-BE49-F238E27FC236}">
                <a16:creationId xmlns:a16="http://schemas.microsoft.com/office/drawing/2014/main" id="{F8349525-DFE6-4B06-B61C-0459BE6CA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998" y="493270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a:extLst>
              <a:ext uri="{FF2B5EF4-FFF2-40B4-BE49-F238E27FC236}">
                <a16:creationId xmlns:a16="http://schemas.microsoft.com/office/drawing/2014/main" id="{58E7C171-F390-4CCA-BEAB-4E9562692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6172" y="410141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Male icon - Free download on Iconfinder">
            <a:extLst>
              <a:ext uri="{FF2B5EF4-FFF2-40B4-BE49-F238E27FC236}">
                <a16:creationId xmlns:a16="http://schemas.microsoft.com/office/drawing/2014/main" id="{DEBE1CAE-BA45-4D7C-8DE1-71C32CEC73ED}"/>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39567" y="410837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Male icon - Free download on Iconfinder">
            <a:extLst>
              <a:ext uri="{FF2B5EF4-FFF2-40B4-BE49-F238E27FC236}">
                <a16:creationId xmlns:a16="http://schemas.microsoft.com/office/drawing/2014/main" id="{8695FA16-FE32-4964-837E-55C4DCBBC4CB}"/>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58771" y="326089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Male icon - Free download on Iconfinder">
            <a:extLst>
              <a:ext uri="{FF2B5EF4-FFF2-40B4-BE49-F238E27FC236}">
                <a16:creationId xmlns:a16="http://schemas.microsoft.com/office/drawing/2014/main" id="{74455325-FBD7-45A7-8BB5-167A789505C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64057" y="326089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a:extLst>
              <a:ext uri="{FF2B5EF4-FFF2-40B4-BE49-F238E27FC236}">
                <a16:creationId xmlns:a16="http://schemas.microsoft.com/office/drawing/2014/main" id="{BC466FAA-4A9C-4D14-A2FF-810A992DC54C}"/>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9923" y="326321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Male icon - Free download on Iconfinder">
            <a:extLst>
              <a:ext uri="{FF2B5EF4-FFF2-40B4-BE49-F238E27FC236}">
                <a16:creationId xmlns:a16="http://schemas.microsoft.com/office/drawing/2014/main" id="{2E4BF3F3-CF22-4C3F-9C35-F6DE51F2C254}"/>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95209" y="3279411"/>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a:extLst>
              <a:ext uri="{FF2B5EF4-FFF2-40B4-BE49-F238E27FC236}">
                <a16:creationId xmlns:a16="http://schemas.microsoft.com/office/drawing/2014/main" id="{F4EB405F-A072-4BB7-A763-9D4F235587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364" y="3281725"/>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a:extLst>
              <a:ext uri="{FF2B5EF4-FFF2-40B4-BE49-F238E27FC236}">
                <a16:creationId xmlns:a16="http://schemas.microsoft.com/office/drawing/2014/main" id="{3233172C-1835-40CD-B5F2-FC0CFE7150F1}"/>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68713" y="411068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Male icon - Free download on Iconfinder">
            <a:extLst>
              <a:ext uri="{FF2B5EF4-FFF2-40B4-BE49-F238E27FC236}">
                <a16:creationId xmlns:a16="http://schemas.microsoft.com/office/drawing/2014/main" id="{42A619AF-9668-4700-BC63-46269FF3D96F}"/>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4779" y="410837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78D01866-998E-4FFB-B223-AC7296A98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425" y="577091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a:extLst>
              <a:ext uri="{FF2B5EF4-FFF2-40B4-BE49-F238E27FC236}">
                <a16:creationId xmlns:a16="http://schemas.microsoft.com/office/drawing/2014/main" id="{CF3C91C4-EE61-46CB-A80E-C6160E8CDA2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737265" y="577091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ale icon - Free download on Iconfinder">
            <a:extLst>
              <a:ext uri="{FF2B5EF4-FFF2-40B4-BE49-F238E27FC236}">
                <a16:creationId xmlns:a16="http://schemas.microsoft.com/office/drawing/2014/main" id="{1770A401-CA0A-4A1B-8D09-EB8699630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105" y="576165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ale icon - Free download on Iconfinder">
            <a:extLst>
              <a:ext uri="{FF2B5EF4-FFF2-40B4-BE49-F238E27FC236}">
                <a16:creationId xmlns:a16="http://schemas.microsoft.com/office/drawing/2014/main" id="{C9E1B62D-36E9-4545-A811-2D43E2EAE1B5}"/>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84801" y="576165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a:extLst>
              <a:ext uri="{FF2B5EF4-FFF2-40B4-BE49-F238E27FC236}">
                <a16:creationId xmlns:a16="http://schemas.microsoft.com/office/drawing/2014/main" id="{DF1A7082-1CC1-43A6-94DF-B7AA5B4A6341}"/>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87963" y="5763964"/>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Male icon - Free download on Iconfinder">
            <a:extLst>
              <a:ext uri="{FF2B5EF4-FFF2-40B4-BE49-F238E27FC236}">
                <a16:creationId xmlns:a16="http://schemas.microsoft.com/office/drawing/2014/main" id="{F3A110E5-F2D1-4031-A400-BA835E6C526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89727" y="5770921"/>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a:extLst>
              <a:ext uri="{FF2B5EF4-FFF2-40B4-BE49-F238E27FC236}">
                <a16:creationId xmlns:a16="http://schemas.microsoft.com/office/drawing/2014/main" id="{385D7575-BCFC-42AF-922E-C68AE788C008}"/>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3585" y="5780162"/>
            <a:ext cx="554181" cy="711199"/>
          </a:xfrm>
          <a:prstGeom prst="rect">
            <a:avLst/>
          </a:prstGeom>
          <a:noFill/>
          <a:extLst>
            <a:ext uri="{909E8E84-426E-40DD-AFC4-6F175D3DCCD1}">
              <a14:hiddenFill xmlns:a14="http://schemas.microsoft.com/office/drawing/2010/main">
                <a:solidFill>
                  <a:srgbClr val="FFFFFF"/>
                </a:solidFill>
              </a14:hiddenFill>
            </a:ext>
          </a:extLst>
        </p:spPr>
      </p:pic>
      <p:sp>
        <p:nvSpPr>
          <p:cNvPr id="42" name="Rectangle: Rounded Corners 41">
            <a:extLst>
              <a:ext uri="{FF2B5EF4-FFF2-40B4-BE49-F238E27FC236}">
                <a16:creationId xmlns:a16="http://schemas.microsoft.com/office/drawing/2014/main" id="{01ECADEA-14E7-47F3-8DDC-017C55366305}"/>
              </a:ext>
            </a:extLst>
          </p:cNvPr>
          <p:cNvSpPr/>
          <p:nvPr/>
        </p:nvSpPr>
        <p:spPr>
          <a:xfrm>
            <a:off x="3760088" y="3144066"/>
            <a:ext cx="1079099" cy="1682433"/>
          </a:xfrm>
          <a:prstGeom prst="roundRect">
            <a:avLst>
              <a:gd name="adj" fmla="val 7248"/>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ED3EADC-AA24-4C0B-A92F-CFB2EFFD43A3}"/>
              </a:ext>
            </a:extLst>
          </p:cNvPr>
          <p:cNvSpPr/>
          <p:nvPr/>
        </p:nvSpPr>
        <p:spPr>
          <a:xfrm>
            <a:off x="4912870" y="3144066"/>
            <a:ext cx="1079099" cy="1682433"/>
          </a:xfrm>
          <a:prstGeom prst="roundRect">
            <a:avLst>
              <a:gd name="adj" fmla="val 7248"/>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4" name="Title 1">
            <a:extLst>
              <a:ext uri="{FF2B5EF4-FFF2-40B4-BE49-F238E27FC236}">
                <a16:creationId xmlns:a16="http://schemas.microsoft.com/office/drawing/2014/main" id="{779019AF-4DBD-4F51-9756-81CF85E645F0}"/>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Cluster Sampling | Complex Sample Design</a:t>
            </a:r>
          </a:p>
        </p:txBody>
      </p:sp>
      <p:cxnSp>
        <p:nvCxnSpPr>
          <p:cNvPr id="45" name="Straight Connector 44">
            <a:extLst>
              <a:ext uri="{FF2B5EF4-FFF2-40B4-BE49-F238E27FC236}">
                <a16:creationId xmlns:a16="http://schemas.microsoft.com/office/drawing/2014/main" id="{022000AB-3903-4A19-808A-2DCA21AFC565}"/>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EA6B73CF-9001-4D86-8E51-41634956307C}"/>
              </a:ext>
            </a:extLst>
          </p:cNvPr>
          <p:cNvSpPr txBox="1"/>
          <p:nvPr/>
        </p:nvSpPr>
        <p:spPr>
          <a:xfrm>
            <a:off x="355900" y="877350"/>
            <a:ext cx="11585730" cy="224676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Cluster sampling involves the selection of groups of sampling units, or clusters . For example, clusters may be schools, hospitals, or geographical areas, and sampling units may be students, patients, or citizens. Clustering is common in multistage designs and area (geographic) samples.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Construction of clusters</a:t>
            </a:r>
            <a:r>
              <a:rPr lang="en-US" sz="2000" dirty="0">
                <a:latin typeface="Arial" panose="020B0604020202020204" pitchFamily="34" charset="0"/>
                <a:cs typeface="Arial" panose="020B0604020202020204" pitchFamily="34" charset="0"/>
              </a:rPr>
              <a:t>: The clusters are constructed such that the sampling units are heterogeneous within the clusters . </a:t>
            </a:r>
            <a:r>
              <a:rPr lang="en-US" sz="2000" b="1" dirty="0">
                <a:latin typeface="Arial" panose="020B0604020202020204" pitchFamily="34" charset="0"/>
                <a:cs typeface="Arial" panose="020B0604020202020204" pitchFamily="34" charset="0"/>
              </a:rPr>
              <a:t>Each cluster should contain the full diversity of the population and thus, is 'representative'.</a:t>
            </a:r>
          </a:p>
          <a:p>
            <a:pPr marL="285750" indent="-285750">
              <a:buFont typeface="Arial" panose="020B0604020202020204" pitchFamily="34" charset="0"/>
              <a:buChar char="•"/>
            </a:pPr>
            <a:endParaRPr lang="en-US" sz="2000" b="1" dirty="0">
              <a:latin typeface="Arial" panose="020B0604020202020204" pitchFamily="34" charset="0"/>
              <a:cs typeface="Arial" panose="020B0604020202020204" pitchFamily="34" charset="0"/>
            </a:endParaRPr>
          </a:p>
        </p:txBody>
      </p:sp>
      <p:sp>
        <p:nvSpPr>
          <p:cNvPr id="51" name="Speech Bubble: Rectangle with Corners Rounded 50">
            <a:extLst>
              <a:ext uri="{FF2B5EF4-FFF2-40B4-BE49-F238E27FC236}">
                <a16:creationId xmlns:a16="http://schemas.microsoft.com/office/drawing/2014/main" id="{6D64F5DB-8EBC-4D2B-9DC4-AD127E734E92}"/>
              </a:ext>
            </a:extLst>
          </p:cNvPr>
          <p:cNvSpPr/>
          <p:nvPr/>
        </p:nvSpPr>
        <p:spPr>
          <a:xfrm>
            <a:off x="152644" y="3710242"/>
            <a:ext cx="1458219" cy="1638910"/>
          </a:xfrm>
          <a:prstGeom prst="wedgeRoundRectCallout">
            <a:avLst>
              <a:gd name="adj1" fmla="val 74997"/>
              <a:gd name="adj2" fmla="val -28418"/>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Multiple clusters with each cluster representative of whole population</a:t>
            </a:r>
          </a:p>
        </p:txBody>
      </p:sp>
      <p:sp>
        <p:nvSpPr>
          <p:cNvPr id="52" name="Rectangle 51">
            <a:extLst>
              <a:ext uri="{FF2B5EF4-FFF2-40B4-BE49-F238E27FC236}">
                <a16:creationId xmlns:a16="http://schemas.microsoft.com/office/drawing/2014/main" id="{26528646-6E5F-4018-9865-AD60B8CC1786}"/>
              </a:ext>
            </a:extLst>
          </p:cNvPr>
          <p:cNvSpPr/>
          <p:nvPr/>
        </p:nvSpPr>
        <p:spPr>
          <a:xfrm>
            <a:off x="2033974" y="3038230"/>
            <a:ext cx="4114043" cy="35675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19473E5-8411-4E4B-A8D1-1CFA68090E7A}"/>
              </a:ext>
            </a:extLst>
          </p:cNvPr>
          <p:cNvCxnSpPr>
            <a:cxnSpLocks/>
          </p:cNvCxnSpPr>
          <p:nvPr/>
        </p:nvCxnSpPr>
        <p:spPr>
          <a:xfrm>
            <a:off x="9076267" y="3969295"/>
            <a:ext cx="1358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BC5F598-2C34-4EF3-8B11-52F7CA4628D4}"/>
              </a:ext>
            </a:extLst>
          </p:cNvPr>
          <p:cNvSpPr txBox="1"/>
          <p:nvPr/>
        </p:nvSpPr>
        <p:spPr>
          <a:xfrm>
            <a:off x="10462748" y="3638559"/>
            <a:ext cx="1368948" cy="1477328"/>
          </a:xfrm>
          <a:prstGeom prst="rect">
            <a:avLst/>
          </a:prstGeom>
          <a:noFill/>
        </p:spPr>
        <p:txBody>
          <a:bodyPr wrap="square" rtlCol="0">
            <a:spAutoFit/>
          </a:bodyPr>
          <a:lstStyle/>
          <a:p>
            <a:r>
              <a:rPr lang="en-US" dirty="0"/>
              <a:t>Select all from cluster or</a:t>
            </a:r>
          </a:p>
          <a:p>
            <a:r>
              <a:rPr lang="en-US" dirty="0"/>
              <a:t>SRS from clusters</a:t>
            </a:r>
          </a:p>
        </p:txBody>
      </p:sp>
    </p:spTree>
    <p:extLst>
      <p:ext uri="{BB962C8B-B14F-4D97-AF65-F5344CB8AC3E}">
        <p14:creationId xmlns:p14="http://schemas.microsoft.com/office/powerpoint/2010/main" val="2498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4.81481E-6 L -3.125E-6 0.00024 C 0.01394 -0.01388 0.00769 -0.00925 0.03907 -0.01736 C 0.0905 -0.03101 0.09545 -0.03009 0.14219 -0.03472 L 0.16641 -0.04004 C 0.18503 -0.04421 0.1875 -0.04328 0.2086 -0.05092 C 0.21198 -0.05231 0.21524 -0.05462 0.21875 -0.05625 C 0.22045 -0.05717 0.2224 -0.05787 0.22422 -0.05856 C 0.22943 -0.06111 0.23438 -0.06435 0.23985 -0.06597 C 0.24519 -0.06782 0.25078 -0.06759 0.25625 -0.06828 C 0.25808 -0.06851 0.2599 -0.06898 0.26185 -0.06921 " pathEditMode="relative" rAng="0" ptsTypes="AAAAAAAAAAA">
                                      <p:cBhvr>
                                        <p:cTn id="6" dur="2000" fill="hold"/>
                                        <p:tgtEl>
                                          <p:spTgt spid="26"/>
                                        </p:tgtEl>
                                        <p:attrNameLst>
                                          <p:attrName>ppt_x</p:attrName>
                                          <p:attrName>ppt_y</p:attrName>
                                        </p:attrNameLst>
                                      </p:cBhvr>
                                      <p:rCtr x="13086" y="-3449"/>
                                    </p:animMotion>
                                  </p:childTnLst>
                                </p:cTn>
                              </p:par>
                              <p:par>
                                <p:cTn id="7" presetID="0" presetClass="path" presetSubtype="0" accel="50000" decel="50000" fill="hold" grpId="0" nodeType="withEffect">
                                  <p:stCondLst>
                                    <p:cond delay="0"/>
                                  </p:stCondLst>
                                  <p:childTnLst>
                                    <p:animMotion origin="layout" path="M -4.16667E-6 1.48148E-6 L -4.16667E-6 0.00023 C 0.01368 -0.0125 0.00756 -0.00833 0.03842 -0.01574 C 0.08907 -0.02801 0.09388 -0.02708 0.13998 -0.03125 L 0.16381 -0.03611 C 0.18217 -0.03982 0.18451 -0.03912 0.20534 -0.04583 C 0.2086 -0.04722 0.21185 -0.04931 0.21537 -0.0507 C 0.21693 -0.05162 0.21888 -0.05208 0.22071 -0.05255 C 0.22579 -0.05486 0.23073 -0.0581 0.23607 -0.05949 C 0.24128 -0.06111 0.24688 -0.06065 0.25222 -0.06134 C 0.25404 -0.06181 0.25586 -0.06204 0.25769 -0.06227 " pathEditMode="relative" rAng="0" ptsTypes="AAAAAAAAAAA">
                                      <p:cBhvr>
                                        <p:cTn id="8" dur="2000" fill="hold"/>
                                        <p:tgtEl>
                                          <p:spTgt spid="42"/>
                                        </p:tgtEl>
                                        <p:attrNameLst>
                                          <p:attrName>ppt_x</p:attrName>
                                          <p:attrName>ppt_y</p:attrName>
                                        </p:attrNameLst>
                                      </p:cBhvr>
                                      <p:rCtr x="12878" y="-3102"/>
                                    </p:animMotion>
                                  </p:childTnLst>
                                </p:cTn>
                              </p:par>
                              <p:par>
                                <p:cTn id="9" presetID="0" presetClass="path" presetSubtype="0" accel="50000" decel="50000" fill="hold" nodeType="withEffect">
                                  <p:stCondLst>
                                    <p:cond delay="0"/>
                                  </p:stCondLst>
                                  <p:childTnLst>
                                    <p:animMotion origin="layout" path="M 6.25E-7 3.7037E-7 L 6.25E-7 0.00023 C 0.01393 -0.01782 0.00768 -0.01181 0.03906 -0.02222 C 0.09049 -0.03982 0.09544 -0.03843 0.14219 -0.04444 L 0.16641 -0.05139 C 0.18503 -0.05671 0.1875 -0.05556 0.20859 -0.06528 C 0.21198 -0.06713 0.21523 -0.07014 0.21875 -0.07222 C 0.22044 -0.07338 0.2224 -0.07407 0.22422 -0.075 C 0.22943 -0.07824 0.23437 -0.08264 0.23984 -0.08472 C 0.24518 -0.08704 0.25078 -0.08657 0.25625 -0.0875 C 0.25807 -0.08796 0.2599 -0.08843 0.26172 -0.08889 " pathEditMode="relative" rAng="0" ptsTypes="AAAAAAAAAAA">
                                      <p:cBhvr>
                                        <p:cTn id="10" dur="2000" fill="hold"/>
                                        <p:tgtEl>
                                          <p:spTgt spid="20"/>
                                        </p:tgtEl>
                                        <p:attrNameLst>
                                          <p:attrName>ppt_x</p:attrName>
                                          <p:attrName>ppt_y</p:attrName>
                                        </p:attrNameLst>
                                      </p:cBhvr>
                                      <p:rCtr x="13086" y="-4444"/>
                                    </p:animMotion>
                                  </p:childTnLst>
                                </p:cTn>
                              </p:par>
                              <p:par>
                                <p:cTn id="11" presetID="0" presetClass="path" presetSubtype="0" accel="50000" decel="50000" fill="hold" nodeType="withEffect">
                                  <p:stCondLst>
                                    <p:cond delay="0"/>
                                  </p:stCondLst>
                                  <p:childTnLst>
                                    <p:animMotion origin="layout" path="M 2.5E-6 4.07407E-6 L 2.5E-6 0.00023 C 0.01393 -0.01783 0.00768 -0.01181 0.03906 -0.02223 C 0.09049 -0.03982 0.09544 -0.03843 0.14219 -0.04445 L 0.1664 -0.05139 C 0.18502 -0.05672 0.1875 -0.05556 0.20859 -0.06528 C 0.21198 -0.06713 0.21523 -0.07014 0.21875 -0.07223 C 0.22044 -0.07338 0.22239 -0.07408 0.22422 -0.075 C 0.22942 -0.07824 0.23437 -0.08264 0.23984 -0.08473 C 0.24518 -0.08704 0.25078 -0.08658 0.25625 -0.0875 C 0.25807 -0.08797 0.25989 -0.08843 0.26172 -0.08889 " pathEditMode="relative" rAng="0" ptsTypes="AAAAAAAAAAA">
                                      <p:cBhvr>
                                        <p:cTn id="12" dur="2000" fill="hold"/>
                                        <p:tgtEl>
                                          <p:spTgt spid="24"/>
                                        </p:tgtEl>
                                        <p:attrNameLst>
                                          <p:attrName>ppt_x</p:attrName>
                                          <p:attrName>ppt_y</p:attrName>
                                        </p:attrNameLst>
                                      </p:cBhvr>
                                      <p:rCtr x="13086" y="-4444"/>
                                    </p:animMotion>
                                  </p:childTnLst>
                                </p:cTn>
                              </p:par>
                              <p:par>
                                <p:cTn id="13" presetID="0" presetClass="path" presetSubtype="0" accel="50000" decel="50000" fill="hold" nodeType="withEffect">
                                  <p:stCondLst>
                                    <p:cond delay="0"/>
                                  </p:stCondLst>
                                  <p:childTnLst>
                                    <p:animMotion origin="layout" path="M -4.16667E-7 2.22222E-6 L -4.16667E-7 0.00023 C 0.0138 -0.01435 0.00755 -0.00949 0.03893 -0.01783 C 0.09023 -0.03172 0.09518 -0.03079 0.1418 -0.03542 L 0.16602 -0.04097 C 0.18464 -0.04537 0.18711 -0.04445 0.20807 -0.05209 C 0.21146 -0.05371 0.21471 -0.05602 0.21823 -0.05764 C 0.21992 -0.05857 0.22188 -0.05903 0.2237 -0.05996 C 0.22891 -0.0625 0.23385 -0.06597 0.23932 -0.06759 C 0.24466 -0.06945 0.25026 -0.06922 0.25573 -0.06991 C 0.25755 -0.07014 0.25938 -0.0706 0.2612 -0.07084 " pathEditMode="relative" rAng="0" ptsTypes="AAAAAAAAAAA">
                                      <p:cBhvr>
                                        <p:cTn id="14" dur="2000" fill="hold"/>
                                        <p:tgtEl>
                                          <p:spTgt spid="27"/>
                                        </p:tgtEl>
                                        <p:attrNameLst>
                                          <p:attrName>ppt_x</p:attrName>
                                          <p:attrName>ppt_y</p:attrName>
                                        </p:attrNameLst>
                                      </p:cBhvr>
                                      <p:rCtr x="13060" y="-3542"/>
                                    </p:animMotion>
                                  </p:childTnLst>
                                </p:cTn>
                              </p:par>
                              <p:par>
                                <p:cTn id="15" presetID="0" presetClass="path" presetSubtype="0" accel="50000" decel="50000" fill="hold" nodeType="withEffect">
                                  <p:stCondLst>
                                    <p:cond delay="0"/>
                                  </p:stCondLst>
                                  <p:childTnLst>
                                    <p:animMotion origin="layout" path="M 3.125E-6 -4.81481E-6 L 3.125E-6 0.00024 C 0.02109 -0.00763 0.01159 -0.00509 0.05937 -0.00949 C 0.13776 -0.01689 0.14518 -0.01643 0.2164 -0.01898 L 0.25325 -0.02175 C 0.28164 -0.02407 0.28541 -0.02361 0.31744 -0.02777 C 0.32265 -0.02847 0.3276 -0.02986 0.33294 -0.03078 C 0.33554 -0.03125 0.33854 -0.03148 0.34127 -0.03194 C 0.34922 -0.03333 0.35677 -0.03518 0.3651 -0.03611 C 0.37317 -0.03703 0.38177 -0.0368 0.3901 -0.03726 C 0.39284 -0.0375 0.39557 -0.03773 0.3983 -0.03773 " pathEditMode="relative" rAng="0" ptsTypes="AAAAAAAAAAA">
                                      <p:cBhvr>
                                        <p:cTn id="16" dur="2000" fill="hold"/>
                                        <p:tgtEl>
                                          <p:spTgt spid="22"/>
                                        </p:tgtEl>
                                        <p:attrNameLst>
                                          <p:attrName>ppt_x</p:attrName>
                                          <p:attrName>ppt_y</p:attrName>
                                        </p:attrNameLst>
                                      </p:cBhvr>
                                      <p:rCtr x="19909" y="-1875"/>
                                    </p:animMotion>
                                  </p:childTnLst>
                                </p:cTn>
                              </p:par>
                              <p:par>
                                <p:cTn id="17" presetID="0" presetClass="path" presetSubtype="0" accel="50000" decel="50000" fill="hold" nodeType="withEffect">
                                  <p:stCondLst>
                                    <p:cond delay="0"/>
                                  </p:stCondLst>
                                  <p:childTnLst>
                                    <p:animMotion origin="layout" path="M 3.125E-6 -4.81481E-6 L 3.125E-6 0.00024 C 0.02109 -0.00763 0.01159 -0.00509 0.05937 -0.00949 C 0.13776 -0.01689 0.14518 -0.01643 0.2164 -0.01898 L 0.25325 -0.02175 C 0.28164 -0.02407 0.28541 -0.02361 0.31744 -0.02777 C 0.32265 -0.02847 0.3276 -0.02986 0.33294 -0.03078 C 0.33554 -0.03125 0.33854 -0.03148 0.34127 -0.03194 C 0.34922 -0.03333 0.35677 -0.03518 0.3651 -0.03611 C 0.37317 -0.03703 0.38177 -0.0368 0.3901 -0.03726 C 0.39284 -0.0375 0.39557 -0.03773 0.3983 -0.03773 " pathEditMode="relative" rAng="0" ptsTypes="AAAAAAAAAAA">
                                      <p:cBhvr>
                                        <p:cTn id="18" dur="2000" fill="hold"/>
                                        <p:tgtEl>
                                          <p:spTgt spid="14"/>
                                        </p:tgtEl>
                                        <p:attrNameLst>
                                          <p:attrName>ppt_x</p:attrName>
                                          <p:attrName>ppt_y</p:attrName>
                                        </p:attrNameLst>
                                      </p:cBhvr>
                                      <p:rCtr x="19909" y="-1875"/>
                                    </p:animMotion>
                                  </p:childTnLst>
                                </p:cTn>
                              </p:par>
                              <p:par>
                                <p:cTn id="19" presetID="0" presetClass="path" presetSubtype="0" accel="50000" decel="50000" fill="hold" nodeType="withEffect">
                                  <p:stCondLst>
                                    <p:cond delay="0"/>
                                  </p:stCondLst>
                                  <p:childTnLst>
                                    <p:animMotion origin="layout" path="M -8.33333E-7 2.96296E-6 L -8.33333E-7 0.00023 C 0.02109 -0.00764 0.01159 -0.0051 0.05938 -0.00949 C 0.13776 -0.0169 0.14518 -0.01644 0.21641 -0.01898 L 0.25326 -0.02176 C 0.28164 -0.02408 0.28542 -0.02361 0.31745 -0.02778 C 0.32266 -0.02848 0.32761 -0.02986 0.33294 -0.03079 C 0.33555 -0.03125 0.33854 -0.03148 0.34128 -0.03195 C 0.34922 -0.03334 0.35677 -0.03519 0.36511 -0.03611 C 0.37318 -0.03704 0.38177 -0.03681 0.39011 -0.03727 C 0.39284 -0.0375 0.39557 -0.03773 0.39831 -0.03773 " pathEditMode="relative" rAng="0" ptsTypes="AAAAAAAAAAA">
                                      <p:cBhvr>
                                        <p:cTn id="20" dur="2000" fill="hold"/>
                                        <p:tgtEl>
                                          <p:spTgt spid="37"/>
                                        </p:tgtEl>
                                        <p:attrNameLst>
                                          <p:attrName>ppt_x</p:attrName>
                                          <p:attrName>ppt_y</p:attrName>
                                        </p:attrNameLst>
                                      </p:cBhvr>
                                      <p:rCtr x="19909" y="-1875"/>
                                    </p:animMotion>
                                  </p:childTnLst>
                                </p:cTn>
                              </p:par>
                              <p:par>
                                <p:cTn id="21" presetID="0" presetClass="path" presetSubtype="0" accel="50000" decel="50000" fill="hold" nodeType="withEffect">
                                  <p:stCondLst>
                                    <p:cond delay="0"/>
                                  </p:stCondLst>
                                  <p:childTnLst>
                                    <p:animMotion origin="layout" path="M 3.75E-6 4.07407E-6 L 3.75E-6 0.00023 C 0.02109 -0.00764 0.01158 -0.0051 0.05937 -0.00949 C 0.13776 -0.0169 0.14518 -0.01644 0.2164 -0.01899 L 0.25325 -0.02176 C 0.28164 -0.02408 0.28541 -0.02362 0.31744 -0.02778 C 0.32265 -0.02848 0.3276 -0.02987 0.33294 -0.03079 C 0.33554 -0.03125 0.33854 -0.03149 0.34127 -0.03195 C 0.34922 -0.03334 0.35677 -0.03519 0.3651 -0.03612 C 0.37317 -0.03704 0.38177 -0.03681 0.3901 -0.03727 C 0.39283 -0.0375 0.39557 -0.03774 0.3983 -0.03774 " pathEditMode="relative" rAng="0" ptsTypes="AAAAAAAAAAA">
                                      <p:cBhvr>
                                        <p:cTn id="22" dur="2000" fill="hold"/>
                                        <p:tgtEl>
                                          <p:spTgt spid="38"/>
                                        </p:tgtEl>
                                        <p:attrNameLst>
                                          <p:attrName>ppt_x</p:attrName>
                                          <p:attrName>ppt_y</p:attrName>
                                        </p:attrNameLst>
                                      </p:cBhvr>
                                      <p:rCtr x="19909" y="-1875"/>
                                    </p:animMotion>
                                  </p:childTnLst>
                                </p:cTn>
                              </p:par>
                              <p:par>
                                <p:cTn id="23" presetID="0" presetClass="path" presetSubtype="0" accel="50000" decel="50000" fill="hold" grpId="0" nodeType="withEffect">
                                  <p:stCondLst>
                                    <p:cond delay="0"/>
                                  </p:stCondLst>
                                  <p:childTnLst>
                                    <p:animMotion origin="layout" path="M 1.66667E-6 3.7037E-6 L 1.66667E-6 0.00023 C 0.02109 -0.00764 0.01159 -0.0051 0.05937 -0.00949 C 0.13776 -0.0169 0.14518 -0.01644 0.2164 -0.01899 L 0.25325 -0.02176 C 0.28164 -0.02408 0.28542 -0.02361 0.31745 -0.02778 C 0.32265 -0.02848 0.3276 -0.02986 0.33294 -0.03079 C 0.33555 -0.03125 0.33854 -0.03149 0.34127 -0.03195 C 0.34922 -0.03334 0.35677 -0.03519 0.3651 -0.03611 C 0.37318 -0.03704 0.38177 -0.03681 0.3901 -0.03727 C 0.39284 -0.0375 0.39557 -0.03774 0.39831 -0.03774 " pathEditMode="relative" rAng="0" ptsTypes="AAAAAAAAAAA">
                                      <p:cBhvr>
                                        <p:cTn id="24" dur="2000" fill="hold"/>
                                        <p:tgtEl>
                                          <p:spTgt spid="39"/>
                                        </p:tgtEl>
                                        <p:attrNameLst>
                                          <p:attrName>ppt_x</p:attrName>
                                          <p:attrName>ppt_y</p:attrName>
                                        </p:attrNameLst>
                                      </p:cBhvr>
                                      <p:rCtr x="19909" y="-187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9" grpId="0" animBg="1"/>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779019AF-4DBD-4F51-9756-81CF85E645F0}"/>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Multistage Sampling | Complex Sample Design</a:t>
            </a:r>
          </a:p>
        </p:txBody>
      </p:sp>
      <p:cxnSp>
        <p:nvCxnSpPr>
          <p:cNvPr id="45" name="Straight Connector 44">
            <a:extLst>
              <a:ext uri="{FF2B5EF4-FFF2-40B4-BE49-F238E27FC236}">
                <a16:creationId xmlns:a16="http://schemas.microsoft.com/office/drawing/2014/main" id="{022000AB-3903-4A19-808A-2DCA21AFC565}"/>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pic>
        <p:nvPicPr>
          <p:cNvPr id="3074" name="Picture 2" descr="Find a Chapter - Pennsylvania Association of School Retirees">
            <a:extLst>
              <a:ext uri="{FF2B5EF4-FFF2-40B4-BE49-F238E27FC236}">
                <a16:creationId xmlns:a16="http://schemas.microsoft.com/office/drawing/2014/main" id="{FC723DBD-2F80-438E-B8E2-51FD1D0C2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01" y="3954395"/>
            <a:ext cx="2815628" cy="1666392"/>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171691DE-8CE2-4200-B932-A3BE6CE3180F}"/>
              </a:ext>
            </a:extLst>
          </p:cNvPr>
          <p:cNvSpPr txBox="1"/>
          <p:nvPr/>
        </p:nvSpPr>
        <p:spPr>
          <a:xfrm>
            <a:off x="509953" y="1037883"/>
            <a:ext cx="11682047" cy="2554545"/>
          </a:xfrm>
          <a:prstGeom prst="rect">
            <a:avLst/>
          </a:prstGeom>
          <a:noFill/>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Multi-stage sampling is a further development of the principle of cluster sampling. Sample</a:t>
            </a:r>
            <a:r>
              <a:rPr lang="en-US" sz="2000" dirty="0">
                <a:latin typeface="Arial" panose="020B0604020202020204" pitchFamily="34" charset="0"/>
                <a:cs typeface="Arial" panose="020B0604020202020204" pitchFamily="34" charset="0"/>
              </a:rPr>
              <a:t> selection can occur in one or two stages (or more)</a:t>
            </a:r>
          </a:p>
          <a:p>
            <a:endParaRPr lang="en-US" sz="20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One Stage </a:t>
            </a:r>
            <a:r>
              <a:rPr lang="en-US" sz="1600" dirty="0">
                <a:latin typeface="Arial" panose="020B0604020202020204" pitchFamily="34" charset="0"/>
                <a:cs typeface="Arial" panose="020B0604020202020204" pitchFamily="34" charset="0"/>
              </a:rPr>
              <a:t>: Selecting the cluster then involving everybody within that cluster (cluster=Primary Sampling Units)</a:t>
            </a:r>
          </a:p>
          <a:p>
            <a:r>
              <a:rPr lang="en-US" sz="1600" b="1" dirty="0">
                <a:latin typeface="Arial" panose="020B0604020202020204" pitchFamily="34" charset="0"/>
                <a:cs typeface="Arial" panose="020B0604020202020204" pitchFamily="34" charset="0"/>
              </a:rPr>
              <a:t>Two stage: </a:t>
            </a:r>
            <a:r>
              <a:rPr lang="en-US" sz="1600" dirty="0">
                <a:latin typeface="Arial" panose="020B0604020202020204" pitchFamily="34" charset="0"/>
                <a:cs typeface="Arial" panose="020B0604020202020204" pitchFamily="34" charset="0"/>
              </a:rPr>
              <a:t>Selecting the cluster(PSU) then selecting sample of individual units inside the cluster(individual units=Secondary Sampling Units) . </a:t>
            </a:r>
          </a:p>
          <a:p>
            <a:endParaRPr lang="en-US" sz="1600" dirty="0">
              <a:latin typeface="Arial" panose="020B0604020202020204" pitchFamily="34" charset="0"/>
              <a:cs typeface="Arial" panose="020B0604020202020204" pitchFamily="34" charset="0"/>
            </a:endParaRPr>
          </a:p>
          <a:p>
            <a:r>
              <a:rPr lang="en-US" sz="1600" b="1" i="0" dirty="0">
                <a:solidFill>
                  <a:srgbClr val="000000"/>
                </a:solidFill>
                <a:effectLst/>
                <a:latin typeface="Arial" panose="020B0604020202020204" pitchFamily="34" charset="0"/>
                <a:cs typeface="Arial" panose="020B0604020202020204" pitchFamily="34" charset="0"/>
              </a:rPr>
              <a:t> Suppose we want to know the math performance of all high school students in Pennsylvania </a:t>
            </a:r>
            <a:endParaRPr lang="en-US" sz="1600" b="1"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pic>
        <p:nvPicPr>
          <p:cNvPr id="3076" name="Picture 4" descr="Student - Free social icons">
            <a:extLst>
              <a:ext uri="{FF2B5EF4-FFF2-40B4-BE49-F238E27FC236}">
                <a16:creationId xmlns:a16="http://schemas.microsoft.com/office/drawing/2014/main" id="{6761D4CE-4555-49B5-8099-3BCF9C006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5578" y="2547873"/>
            <a:ext cx="452065" cy="45206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Student - Free social icons">
            <a:extLst>
              <a:ext uri="{FF2B5EF4-FFF2-40B4-BE49-F238E27FC236}">
                <a16:creationId xmlns:a16="http://schemas.microsoft.com/office/drawing/2014/main" id="{F1303A86-A8DC-4458-A67D-AD7948BFE7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80267" y="2563304"/>
            <a:ext cx="452065" cy="45206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Student - Free social icons">
            <a:extLst>
              <a:ext uri="{FF2B5EF4-FFF2-40B4-BE49-F238E27FC236}">
                <a16:creationId xmlns:a16="http://schemas.microsoft.com/office/drawing/2014/main" id="{DCCA5BCD-5E1B-4E86-B606-81CEE76D9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3213" y="2563304"/>
            <a:ext cx="452065" cy="45206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udents - Free education icons">
            <a:extLst>
              <a:ext uri="{FF2B5EF4-FFF2-40B4-BE49-F238E27FC236}">
                <a16:creationId xmlns:a16="http://schemas.microsoft.com/office/drawing/2014/main" id="{226255FF-6E86-4C98-A385-65AD0A141D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7902" y="2563304"/>
            <a:ext cx="452065" cy="45206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6" descr="Students - Free education icons">
            <a:extLst>
              <a:ext uri="{FF2B5EF4-FFF2-40B4-BE49-F238E27FC236}">
                <a16:creationId xmlns:a16="http://schemas.microsoft.com/office/drawing/2014/main" id="{CD70F2A2-D650-460F-B948-BD5BA6BFB0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7708" y="2552669"/>
            <a:ext cx="452065" cy="452065"/>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7C868C2A-4CC3-4DFE-A2B5-E7053B2369B5}"/>
              </a:ext>
            </a:extLst>
          </p:cNvPr>
          <p:cNvSpPr txBox="1"/>
          <p:nvPr/>
        </p:nvSpPr>
        <p:spPr>
          <a:xfrm>
            <a:off x="580901" y="3178650"/>
            <a:ext cx="3333304" cy="954107"/>
          </a:xfrm>
          <a:prstGeom prst="rect">
            <a:avLst/>
          </a:prstGeom>
          <a:noFill/>
        </p:spPr>
        <p:txBody>
          <a:bodyPr wrap="square">
            <a:spAutoFit/>
          </a:bodyPr>
          <a:lstStyle/>
          <a:p>
            <a:r>
              <a:rPr lang="en-US" sz="1400" dirty="0">
                <a:solidFill>
                  <a:srgbClr val="000000"/>
                </a:solidFill>
                <a:latin typeface="Arial" panose="020B0604020202020204" pitchFamily="34" charset="0"/>
                <a:cs typeface="Arial" panose="020B0604020202020204" pitchFamily="34" charset="0"/>
              </a:rPr>
              <a:t>Stage 1: Schools  are clustered in counties and a small sample of counties are randomly selected</a:t>
            </a:r>
          </a:p>
          <a:p>
            <a:r>
              <a:rPr lang="en-US" sz="1400" dirty="0">
                <a:solidFill>
                  <a:srgbClr val="000000"/>
                </a:solidFill>
                <a:latin typeface="Arial" panose="020B0604020202020204" pitchFamily="34" charset="0"/>
                <a:cs typeface="Arial" panose="020B0604020202020204" pitchFamily="34" charset="0"/>
              </a:rPr>
              <a:t>PSU: Counties</a:t>
            </a:r>
            <a:endParaRPr lang="en-US" sz="1400" dirty="0">
              <a:latin typeface="Arial" panose="020B0604020202020204" pitchFamily="34" charset="0"/>
              <a:cs typeface="Arial" panose="020B0604020202020204" pitchFamily="34" charset="0"/>
            </a:endParaRPr>
          </a:p>
        </p:txBody>
      </p:sp>
      <p:sp>
        <p:nvSpPr>
          <p:cNvPr id="3" name="Teardrop 2">
            <a:extLst>
              <a:ext uri="{FF2B5EF4-FFF2-40B4-BE49-F238E27FC236}">
                <a16:creationId xmlns:a16="http://schemas.microsoft.com/office/drawing/2014/main" id="{C732D772-7E46-4720-86AF-DE8331F201B1}"/>
              </a:ext>
            </a:extLst>
          </p:cNvPr>
          <p:cNvSpPr/>
          <p:nvPr/>
        </p:nvSpPr>
        <p:spPr>
          <a:xfrm rot="8198188">
            <a:off x="901737" y="4863541"/>
            <a:ext cx="249022" cy="246638"/>
          </a:xfrm>
          <a:prstGeom prst="teardrop">
            <a:avLst>
              <a:gd name="adj" fmla="val 14601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ardrop 52">
            <a:extLst>
              <a:ext uri="{FF2B5EF4-FFF2-40B4-BE49-F238E27FC236}">
                <a16:creationId xmlns:a16="http://schemas.microsoft.com/office/drawing/2014/main" id="{771C16E4-C070-42BF-A711-171AD2FEBACD}"/>
              </a:ext>
            </a:extLst>
          </p:cNvPr>
          <p:cNvSpPr/>
          <p:nvPr/>
        </p:nvSpPr>
        <p:spPr>
          <a:xfrm rot="8198188">
            <a:off x="1407222" y="3900801"/>
            <a:ext cx="249022" cy="246638"/>
          </a:xfrm>
          <a:prstGeom prst="teardrop">
            <a:avLst>
              <a:gd name="adj" fmla="val 14601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ardrop 53">
            <a:extLst>
              <a:ext uri="{FF2B5EF4-FFF2-40B4-BE49-F238E27FC236}">
                <a16:creationId xmlns:a16="http://schemas.microsoft.com/office/drawing/2014/main" id="{656300F9-8FA5-446C-8611-A423BF529884}"/>
              </a:ext>
            </a:extLst>
          </p:cNvPr>
          <p:cNvSpPr/>
          <p:nvPr/>
        </p:nvSpPr>
        <p:spPr>
          <a:xfrm rot="8198188">
            <a:off x="1999280" y="4762445"/>
            <a:ext cx="249022" cy="246638"/>
          </a:xfrm>
          <a:prstGeom prst="teardrop">
            <a:avLst>
              <a:gd name="adj" fmla="val 14601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ardrop 54">
            <a:extLst>
              <a:ext uri="{FF2B5EF4-FFF2-40B4-BE49-F238E27FC236}">
                <a16:creationId xmlns:a16="http://schemas.microsoft.com/office/drawing/2014/main" id="{B1417F7D-B083-43D4-9F1F-26964AD62B02}"/>
              </a:ext>
            </a:extLst>
          </p:cNvPr>
          <p:cNvSpPr/>
          <p:nvPr/>
        </p:nvSpPr>
        <p:spPr>
          <a:xfrm rot="8198188">
            <a:off x="2946311" y="3907061"/>
            <a:ext cx="249022" cy="246638"/>
          </a:xfrm>
          <a:prstGeom prst="teardrop">
            <a:avLst>
              <a:gd name="adj" fmla="val 14601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938E2AA-EAE5-4A33-915C-3AD3BF8C0FED}"/>
              </a:ext>
            </a:extLst>
          </p:cNvPr>
          <p:cNvSpPr txBox="1"/>
          <p:nvPr/>
        </p:nvSpPr>
        <p:spPr>
          <a:xfrm>
            <a:off x="3942909" y="3183684"/>
            <a:ext cx="3794831" cy="954107"/>
          </a:xfrm>
          <a:prstGeom prst="rect">
            <a:avLst/>
          </a:prstGeom>
          <a:noFill/>
        </p:spPr>
        <p:txBody>
          <a:bodyPr wrap="square">
            <a:spAutoFit/>
          </a:bodyPr>
          <a:lstStyle/>
          <a:p>
            <a:r>
              <a:rPr lang="en-US" sz="1400" dirty="0">
                <a:solidFill>
                  <a:srgbClr val="000000"/>
                </a:solidFill>
                <a:latin typeface="Arial" panose="020B0604020202020204" pitchFamily="34" charset="0"/>
                <a:cs typeface="Arial" panose="020B0604020202020204" pitchFamily="34" charset="0"/>
              </a:rPr>
              <a:t>Stage 2: Within each selected county, school districts are randomly selected from previously selected counties </a:t>
            </a:r>
          </a:p>
          <a:p>
            <a:r>
              <a:rPr lang="en-US" sz="1400" dirty="0">
                <a:solidFill>
                  <a:srgbClr val="000000"/>
                </a:solidFill>
                <a:latin typeface="Arial" panose="020B0604020202020204" pitchFamily="34" charset="0"/>
                <a:cs typeface="Arial" panose="020B0604020202020204" pitchFamily="34" charset="0"/>
              </a:rPr>
              <a:t>SSU: School District</a:t>
            </a:r>
            <a:endParaRPr lang="en-US" sz="1400" dirty="0">
              <a:latin typeface="Arial" panose="020B0604020202020204" pitchFamily="34" charset="0"/>
              <a:cs typeface="Arial" panose="020B0604020202020204" pitchFamily="34" charset="0"/>
            </a:endParaRPr>
          </a:p>
        </p:txBody>
      </p:sp>
      <p:cxnSp>
        <p:nvCxnSpPr>
          <p:cNvPr id="5" name="Straight Arrow Connector 4">
            <a:extLst>
              <a:ext uri="{FF2B5EF4-FFF2-40B4-BE49-F238E27FC236}">
                <a16:creationId xmlns:a16="http://schemas.microsoft.com/office/drawing/2014/main" id="{B821EBFD-5DFC-4AF5-B153-1C7269817CD6}"/>
              </a:ext>
            </a:extLst>
          </p:cNvPr>
          <p:cNvCxnSpPr>
            <a:cxnSpLocks/>
          </p:cNvCxnSpPr>
          <p:nvPr/>
        </p:nvCxnSpPr>
        <p:spPr>
          <a:xfrm>
            <a:off x="3069124" y="4340934"/>
            <a:ext cx="1035492"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4D65F54E-36F9-4605-8498-BF35D3402201}"/>
              </a:ext>
            </a:extLst>
          </p:cNvPr>
          <p:cNvSpPr/>
          <p:nvPr/>
        </p:nvSpPr>
        <p:spPr>
          <a:xfrm>
            <a:off x="4195151" y="4125972"/>
            <a:ext cx="2397688" cy="16663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3080" name="Picture 8" descr="School - Free buildings icons">
            <a:extLst>
              <a:ext uri="{FF2B5EF4-FFF2-40B4-BE49-F238E27FC236}">
                <a16:creationId xmlns:a16="http://schemas.microsoft.com/office/drawing/2014/main" id="{A3DDF730-2626-45D2-8985-4092A1261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340" y="4199267"/>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8" descr="School - Free buildings icons">
            <a:extLst>
              <a:ext uri="{FF2B5EF4-FFF2-40B4-BE49-F238E27FC236}">
                <a16:creationId xmlns:a16="http://schemas.microsoft.com/office/drawing/2014/main" id="{EE2C86DE-6FFF-453A-81FC-FBEA941C8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283" y="4197443"/>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8" descr="School - Free buildings icons">
            <a:extLst>
              <a:ext uri="{FF2B5EF4-FFF2-40B4-BE49-F238E27FC236}">
                <a16:creationId xmlns:a16="http://schemas.microsoft.com/office/drawing/2014/main" id="{B3F270E7-DF37-43A0-ADB0-A324E6E645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9226" y="4199267"/>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8" descr="School - Free buildings icons">
            <a:extLst>
              <a:ext uri="{FF2B5EF4-FFF2-40B4-BE49-F238E27FC236}">
                <a16:creationId xmlns:a16="http://schemas.microsoft.com/office/drawing/2014/main" id="{01263306-308E-4972-88B9-67949AAAF9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69" y="4197443"/>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8" descr="School - Free buildings icons">
            <a:extLst>
              <a:ext uri="{FF2B5EF4-FFF2-40B4-BE49-F238E27FC236}">
                <a16:creationId xmlns:a16="http://schemas.microsoft.com/office/drawing/2014/main" id="{45801BBC-967C-425F-86F2-9ABDCD0EC8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340" y="4675385"/>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School - Free buildings icons">
            <a:extLst>
              <a:ext uri="{FF2B5EF4-FFF2-40B4-BE49-F238E27FC236}">
                <a16:creationId xmlns:a16="http://schemas.microsoft.com/office/drawing/2014/main" id="{40A3F327-9FE3-4DE7-B329-82A0FF0BCC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283" y="4673561"/>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8" descr="School - Free buildings icons">
            <a:extLst>
              <a:ext uri="{FF2B5EF4-FFF2-40B4-BE49-F238E27FC236}">
                <a16:creationId xmlns:a16="http://schemas.microsoft.com/office/drawing/2014/main" id="{643DB4D8-DB0D-4D52-800F-054C85EE8A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9226" y="4675385"/>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8" descr="School - Free buildings icons">
            <a:extLst>
              <a:ext uri="{FF2B5EF4-FFF2-40B4-BE49-F238E27FC236}">
                <a16:creationId xmlns:a16="http://schemas.microsoft.com/office/drawing/2014/main" id="{9661CC14-B161-42BD-BCE2-6174D4EFD7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69" y="4673561"/>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School - Free buildings icons">
            <a:extLst>
              <a:ext uri="{FF2B5EF4-FFF2-40B4-BE49-F238E27FC236}">
                <a16:creationId xmlns:a16="http://schemas.microsoft.com/office/drawing/2014/main" id="{E14C5F9F-716D-4BA0-BCC0-8CA69EAD6E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3340" y="5162007"/>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8" descr="School - Free buildings icons">
            <a:extLst>
              <a:ext uri="{FF2B5EF4-FFF2-40B4-BE49-F238E27FC236}">
                <a16:creationId xmlns:a16="http://schemas.microsoft.com/office/drawing/2014/main" id="{600C93CC-7ACF-4D57-B175-0C192F6C4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283" y="5160183"/>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8" descr="School - Free buildings icons">
            <a:extLst>
              <a:ext uri="{FF2B5EF4-FFF2-40B4-BE49-F238E27FC236}">
                <a16:creationId xmlns:a16="http://schemas.microsoft.com/office/drawing/2014/main" id="{730AD3FC-B1A6-4F93-A601-B3AB1D1A32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9226" y="5162007"/>
            <a:ext cx="385526" cy="38552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8" descr="School - Free buildings icons">
            <a:extLst>
              <a:ext uri="{FF2B5EF4-FFF2-40B4-BE49-F238E27FC236}">
                <a16:creationId xmlns:a16="http://schemas.microsoft.com/office/drawing/2014/main" id="{0E9B8030-838D-46E7-A240-6AF4609DCB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7169" y="5160183"/>
            <a:ext cx="385526" cy="385526"/>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96F3A399-339B-4E12-8E8B-744CBEDCBD45}"/>
              </a:ext>
            </a:extLst>
          </p:cNvPr>
          <p:cNvSpPr/>
          <p:nvPr/>
        </p:nvSpPr>
        <p:spPr>
          <a:xfrm>
            <a:off x="4409037" y="4665392"/>
            <a:ext cx="597529" cy="481300"/>
          </a:xfrm>
          <a:custGeom>
            <a:avLst/>
            <a:gdLst>
              <a:gd name="connsiteX0" fmla="*/ 90535 w 597529"/>
              <a:gd name="connsiteY0" fmla="*/ 10520 h 481300"/>
              <a:gd name="connsiteX1" fmla="*/ 9054 w 597529"/>
              <a:gd name="connsiteY1" fmla="*/ 64841 h 481300"/>
              <a:gd name="connsiteX2" fmla="*/ 0 w 597529"/>
              <a:gd name="connsiteY2" fmla="*/ 92001 h 481300"/>
              <a:gd name="connsiteX3" fmla="*/ 18107 w 597529"/>
              <a:gd name="connsiteY3" fmla="*/ 282124 h 481300"/>
              <a:gd name="connsiteX4" fmla="*/ 36214 w 597529"/>
              <a:gd name="connsiteY4" fmla="*/ 309284 h 481300"/>
              <a:gd name="connsiteX5" fmla="*/ 72428 w 597529"/>
              <a:gd name="connsiteY5" fmla="*/ 372658 h 481300"/>
              <a:gd name="connsiteX6" fmla="*/ 181070 w 597529"/>
              <a:gd name="connsiteY6" fmla="*/ 436033 h 481300"/>
              <a:gd name="connsiteX7" fmla="*/ 208230 w 597529"/>
              <a:gd name="connsiteY7" fmla="*/ 454140 h 481300"/>
              <a:gd name="connsiteX8" fmla="*/ 244444 w 597529"/>
              <a:gd name="connsiteY8" fmla="*/ 463193 h 481300"/>
              <a:gd name="connsiteX9" fmla="*/ 316872 w 597529"/>
              <a:gd name="connsiteY9" fmla="*/ 481300 h 481300"/>
              <a:gd name="connsiteX10" fmla="*/ 479834 w 597529"/>
              <a:gd name="connsiteY10" fmla="*/ 472247 h 481300"/>
              <a:gd name="connsiteX11" fmla="*/ 506994 w 597529"/>
              <a:gd name="connsiteY11" fmla="*/ 463193 h 481300"/>
              <a:gd name="connsiteX12" fmla="*/ 534155 w 597529"/>
              <a:gd name="connsiteY12" fmla="*/ 436033 h 481300"/>
              <a:gd name="connsiteX13" fmla="*/ 561315 w 597529"/>
              <a:gd name="connsiteY13" fmla="*/ 417926 h 481300"/>
              <a:gd name="connsiteX14" fmla="*/ 597529 w 597529"/>
              <a:gd name="connsiteY14" fmla="*/ 336445 h 481300"/>
              <a:gd name="connsiteX15" fmla="*/ 579422 w 597529"/>
              <a:gd name="connsiteY15" fmla="*/ 182536 h 481300"/>
              <a:gd name="connsiteX16" fmla="*/ 561315 w 597529"/>
              <a:gd name="connsiteY16" fmla="*/ 155375 h 481300"/>
              <a:gd name="connsiteX17" fmla="*/ 506994 w 597529"/>
              <a:gd name="connsiteY17" fmla="*/ 82948 h 481300"/>
              <a:gd name="connsiteX18" fmla="*/ 434567 w 597529"/>
              <a:gd name="connsiteY18" fmla="*/ 46734 h 481300"/>
              <a:gd name="connsiteX19" fmla="*/ 407406 w 597529"/>
              <a:gd name="connsiteY19" fmla="*/ 28627 h 481300"/>
              <a:gd name="connsiteX20" fmla="*/ 380246 w 597529"/>
              <a:gd name="connsiteY20" fmla="*/ 19573 h 481300"/>
              <a:gd name="connsiteX21" fmla="*/ 90535 w 597529"/>
              <a:gd name="connsiteY21" fmla="*/ 10520 h 4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7529" h="481300">
                <a:moveTo>
                  <a:pt x="90535" y="10520"/>
                </a:moveTo>
                <a:cubicBezTo>
                  <a:pt x="28670" y="18065"/>
                  <a:pt x="30093" y="22764"/>
                  <a:pt x="9054" y="64841"/>
                </a:cubicBezTo>
                <a:cubicBezTo>
                  <a:pt x="4786" y="73377"/>
                  <a:pt x="3018" y="82948"/>
                  <a:pt x="0" y="92001"/>
                </a:cubicBezTo>
                <a:cubicBezTo>
                  <a:pt x="6036" y="155375"/>
                  <a:pt x="7641" y="219329"/>
                  <a:pt x="18107" y="282124"/>
                </a:cubicBezTo>
                <a:cubicBezTo>
                  <a:pt x="19896" y="292857"/>
                  <a:pt x="30816" y="299837"/>
                  <a:pt x="36214" y="309284"/>
                </a:cubicBezTo>
                <a:cubicBezTo>
                  <a:pt x="43077" y="321294"/>
                  <a:pt x="59823" y="361629"/>
                  <a:pt x="72428" y="372658"/>
                </a:cubicBezTo>
                <a:cubicBezTo>
                  <a:pt x="110975" y="406387"/>
                  <a:pt x="137628" y="411898"/>
                  <a:pt x="181070" y="436033"/>
                </a:cubicBezTo>
                <a:cubicBezTo>
                  <a:pt x="190582" y="441317"/>
                  <a:pt x="198229" y="449854"/>
                  <a:pt x="208230" y="454140"/>
                </a:cubicBezTo>
                <a:cubicBezTo>
                  <a:pt x="219667" y="459041"/>
                  <a:pt x="232297" y="460494"/>
                  <a:pt x="244444" y="463193"/>
                </a:cubicBezTo>
                <a:cubicBezTo>
                  <a:pt x="309991" y="477759"/>
                  <a:pt x="268339" y="465124"/>
                  <a:pt x="316872" y="481300"/>
                </a:cubicBezTo>
                <a:cubicBezTo>
                  <a:pt x="371193" y="478282"/>
                  <a:pt x="425675" y="477405"/>
                  <a:pt x="479834" y="472247"/>
                </a:cubicBezTo>
                <a:cubicBezTo>
                  <a:pt x="489334" y="471342"/>
                  <a:pt x="499054" y="468487"/>
                  <a:pt x="506994" y="463193"/>
                </a:cubicBezTo>
                <a:cubicBezTo>
                  <a:pt x="517647" y="456091"/>
                  <a:pt x="524319" y="444230"/>
                  <a:pt x="534155" y="436033"/>
                </a:cubicBezTo>
                <a:cubicBezTo>
                  <a:pt x="542514" y="429067"/>
                  <a:pt x="552262" y="423962"/>
                  <a:pt x="561315" y="417926"/>
                </a:cubicBezTo>
                <a:cubicBezTo>
                  <a:pt x="582863" y="353283"/>
                  <a:pt x="568835" y="379486"/>
                  <a:pt x="597529" y="336445"/>
                </a:cubicBezTo>
                <a:cubicBezTo>
                  <a:pt x="591493" y="285142"/>
                  <a:pt x="589553" y="233190"/>
                  <a:pt x="579422" y="182536"/>
                </a:cubicBezTo>
                <a:cubicBezTo>
                  <a:pt x="577288" y="171866"/>
                  <a:pt x="566714" y="164822"/>
                  <a:pt x="561315" y="155375"/>
                </a:cubicBezTo>
                <a:cubicBezTo>
                  <a:pt x="540763" y="119409"/>
                  <a:pt x="546187" y="109076"/>
                  <a:pt x="506994" y="82948"/>
                </a:cubicBezTo>
                <a:cubicBezTo>
                  <a:pt x="484535" y="67976"/>
                  <a:pt x="457026" y="61706"/>
                  <a:pt x="434567" y="46734"/>
                </a:cubicBezTo>
                <a:cubicBezTo>
                  <a:pt x="425513" y="40698"/>
                  <a:pt x="417138" y="33493"/>
                  <a:pt x="407406" y="28627"/>
                </a:cubicBezTo>
                <a:cubicBezTo>
                  <a:pt x="398870" y="24359"/>
                  <a:pt x="389545" y="21719"/>
                  <a:pt x="380246" y="19573"/>
                </a:cubicBezTo>
                <a:cubicBezTo>
                  <a:pt x="240234" y="-12738"/>
                  <a:pt x="152400" y="2975"/>
                  <a:pt x="90535" y="1052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43E8D8B-7F62-457D-BEFF-E7315885F337}"/>
              </a:ext>
            </a:extLst>
          </p:cNvPr>
          <p:cNvSpPr/>
          <p:nvPr/>
        </p:nvSpPr>
        <p:spPr>
          <a:xfrm>
            <a:off x="5975287" y="4621093"/>
            <a:ext cx="488887" cy="561813"/>
          </a:xfrm>
          <a:custGeom>
            <a:avLst/>
            <a:gdLst>
              <a:gd name="connsiteX0" fmla="*/ 334978 w 488887"/>
              <a:gd name="connsiteY0" fmla="*/ 45765 h 561813"/>
              <a:gd name="connsiteX1" fmla="*/ 289711 w 488887"/>
              <a:gd name="connsiteY1" fmla="*/ 9552 h 561813"/>
              <a:gd name="connsiteX2" fmla="*/ 108641 w 488887"/>
              <a:gd name="connsiteY2" fmla="*/ 9552 h 561813"/>
              <a:gd name="connsiteX3" fmla="*/ 72428 w 488887"/>
              <a:gd name="connsiteY3" fmla="*/ 45765 h 561813"/>
              <a:gd name="connsiteX4" fmla="*/ 45267 w 488887"/>
              <a:gd name="connsiteY4" fmla="*/ 91033 h 561813"/>
              <a:gd name="connsiteX5" fmla="*/ 9053 w 488887"/>
              <a:gd name="connsiteY5" fmla="*/ 163460 h 561813"/>
              <a:gd name="connsiteX6" fmla="*/ 0 w 488887"/>
              <a:gd name="connsiteY6" fmla="*/ 226835 h 561813"/>
              <a:gd name="connsiteX7" fmla="*/ 18107 w 488887"/>
              <a:gd name="connsiteY7" fmla="*/ 362637 h 561813"/>
              <a:gd name="connsiteX8" fmla="*/ 45267 w 488887"/>
              <a:gd name="connsiteY8" fmla="*/ 462225 h 561813"/>
              <a:gd name="connsiteX9" fmla="*/ 72428 w 488887"/>
              <a:gd name="connsiteY9" fmla="*/ 498439 h 561813"/>
              <a:gd name="connsiteX10" fmla="*/ 99588 w 488887"/>
              <a:gd name="connsiteY10" fmla="*/ 525599 h 561813"/>
              <a:gd name="connsiteX11" fmla="*/ 208229 w 488887"/>
              <a:gd name="connsiteY11" fmla="*/ 561813 h 561813"/>
              <a:gd name="connsiteX12" fmla="*/ 298764 w 488887"/>
              <a:gd name="connsiteY12" fmla="*/ 552759 h 561813"/>
              <a:gd name="connsiteX13" fmla="*/ 325925 w 488887"/>
              <a:gd name="connsiteY13" fmla="*/ 534653 h 561813"/>
              <a:gd name="connsiteX14" fmla="*/ 443620 w 488887"/>
              <a:gd name="connsiteY14" fmla="*/ 462225 h 561813"/>
              <a:gd name="connsiteX15" fmla="*/ 470780 w 488887"/>
              <a:gd name="connsiteY15" fmla="*/ 426011 h 561813"/>
              <a:gd name="connsiteX16" fmla="*/ 488887 w 488887"/>
              <a:gd name="connsiteY16" fmla="*/ 344530 h 561813"/>
              <a:gd name="connsiteX17" fmla="*/ 479833 w 488887"/>
              <a:gd name="connsiteY17" fmla="*/ 226835 h 561813"/>
              <a:gd name="connsiteX18" fmla="*/ 470780 w 488887"/>
              <a:gd name="connsiteY18" fmla="*/ 199674 h 561813"/>
              <a:gd name="connsiteX19" fmla="*/ 416459 w 488887"/>
              <a:gd name="connsiteY19" fmla="*/ 145354 h 561813"/>
              <a:gd name="connsiteX20" fmla="*/ 344031 w 488887"/>
              <a:gd name="connsiteY20" fmla="*/ 100086 h 561813"/>
              <a:gd name="connsiteX21" fmla="*/ 280657 w 488887"/>
              <a:gd name="connsiteY21" fmla="*/ 63872 h 56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8887" h="561813">
                <a:moveTo>
                  <a:pt x="334978" y="45765"/>
                </a:moveTo>
                <a:cubicBezTo>
                  <a:pt x="319889" y="33694"/>
                  <a:pt x="306994" y="18194"/>
                  <a:pt x="289711" y="9552"/>
                </a:cubicBezTo>
                <a:cubicBezTo>
                  <a:pt x="247471" y="-11568"/>
                  <a:pt x="119712" y="8814"/>
                  <a:pt x="108641" y="9552"/>
                </a:cubicBezTo>
                <a:cubicBezTo>
                  <a:pt x="96570" y="21623"/>
                  <a:pt x="82909" y="32290"/>
                  <a:pt x="72428" y="45765"/>
                </a:cubicBezTo>
                <a:cubicBezTo>
                  <a:pt x="61624" y="59655"/>
                  <a:pt x="54594" y="76111"/>
                  <a:pt x="45267" y="91033"/>
                </a:cubicBezTo>
                <a:cubicBezTo>
                  <a:pt x="15131" y="139249"/>
                  <a:pt x="35703" y="96837"/>
                  <a:pt x="9053" y="163460"/>
                </a:cubicBezTo>
                <a:cubicBezTo>
                  <a:pt x="6035" y="184585"/>
                  <a:pt x="0" y="205496"/>
                  <a:pt x="0" y="226835"/>
                </a:cubicBezTo>
                <a:cubicBezTo>
                  <a:pt x="0" y="315973"/>
                  <a:pt x="4768" y="302612"/>
                  <a:pt x="18107" y="362637"/>
                </a:cubicBezTo>
                <a:cubicBezTo>
                  <a:pt x="26055" y="398402"/>
                  <a:pt x="28307" y="428306"/>
                  <a:pt x="45267" y="462225"/>
                </a:cubicBezTo>
                <a:cubicBezTo>
                  <a:pt x="52015" y="475721"/>
                  <a:pt x="62608" y="486982"/>
                  <a:pt x="72428" y="498439"/>
                </a:cubicBezTo>
                <a:cubicBezTo>
                  <a:pt x="80760" y="508160"/>
                  <a:pt x="88609" y="519012"/>
                  <a:pt x="99588" y="525599"/>
                </a:cubicBezTo>
                <a:cubicBezTo>
                  <a:pt x="143882" y="552175"/>
                  <a:pt x="162670" y="552701"/>
                  <a:pt x="208229" y="561813"/>
                </a:cubicBezTo>
                <a:cubicBezTo>
                  <a:pt x="238407" y="558795"/>
                  <a:pt x="269212" y="559579"/>
                  <a:pt x="298764" y="552759"/>
                </a:cubicBezTo>
                <a:cubicBezTo>
                  <a:pt x="309366" y="550312"/>
                  <a:pt x="316373" y="539863"/>
                  <a:pt x="325925" y="534653"/>
                </a:cubicBezTo>
                <a:cubicBezTo>
                  <a:pt x="383826" y="503071"/>
                  <a:pt x="400047" y="505798"/>
                  <a:pt x="443620" y="462225"/>
                </a:cubicBezTo>
                <a:cubicBezTo>
                  <a:pt x="454290" y="451555"/>
                  <a:pt x="461727" y="438082"/>
                  <a:pt x="470780" y="426011"/>
                </a:cubicBezTo>
                <a:cubicBezTo>
                  <a:pt x="474270" y="412049"/>
                  <a:pt x="488887" y="356018"/>
                  <a:pt x="488887" y="344530"/>
                </a:cubicBezTo>
                <a:cubicBezTo>
                  <a:pt x="488887" y="305182"/>
                  <a:pt x="484713" y="265879"/>
                  <a:pt x="479833" y="226835"/>
                </a:cubicBezTo>
                <a:cubicBezTo>
                  <a:pt x="478649" y="217365"/>
                  <a:pt x="475515" y="207960"/>
                  <a:pt x="470780" y="199674"/>
                </a:cubicBezTo>
                <a:cubicBezTo>
                  <a:pt x="446537" y="157248"/>
                  <a:pt x="449364" y="170032"/>
                  <a:pt x="416459" y="145354"/>
                </a:cubicBezTo>
                <a:cubicBezTo>
                  <a:pt x="357410" y="101068"/>
                  <a:pt x="392650" y="116293"/>
                  <a:pt x="344031" y="100086"/>
                </a:cubicBezTo>
                <a:cubicBezTo>
                  <a:pt x="300183" y="67200"/>
                  <a:pt x="322132" y="77698"/>
                  <a:pt x="280657" y="63872"/>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96CD99A-3516-41EA-B3C9-8B7372206CB3}"/>
              </a:ext>
            </a:extLst>
          </p:cNvPr>
          <p:cNvSpPr/>
          <p:nvPr/>
        </p:nvSpPr>
        <p:spPr>
          <a:xfrm>
            <a:off x="4933636" y="4159335"/>
            <a:ext cx="516550" cy="552791"/>
          </a:xfrm>
          <a:custGeom>
            <a:avLst/>
            <a:gdLst>
              <a:gd name="connsiteX0" fmla="*/ 498443 w 516550"/>
              <a:gd name="connsiteY0" fmla="*/ 145385 h 552791"/>
              <a:gd name="connsiteX1" fmla="*/ 489389 w 516550"/>
              <a:gd name="connsiteY1" fmla="*/ 100117 h 552791"/>
              <a:gd name="connsiteX2" fmla="*/ 389801 w 516550"/>
              <a:gd name="connsiteY2" fmla="*/ 36743 h 552791"/>
              <a:gd name="connsiteX3" fmla="*/ 353587 w 516550"/>
              <a:gd name="connsiteY3" fmla="*/ 18636 h 552791"/>
              <a:gd name="connsiteX4" fmla="*/ 226839 w 516550"/>
              <a:gd name="connsiteY4" fmla="*/ 529 h 552791"/>
              <a:gd name="connsiteX5" fmla="*/ 45770 w 516550"/>
              <a:gd name="connsiteY5" fmla="*/ 36743 h 552791"/>
              <a:gd name="connsiteX6" fmla="*/ 18609 w 516550"/>
              <a:gd name="connsiteY6" fmla="*/ 72957 h 552791"/>
              <a:gd name="connsiteX7" fmla="*/ 502 w 516550"/>
              <a:gd name="connsiteY7" fmla="*/ 145385 h 552791"/>
              <a:gd name="connsiteX8" fmla="*/ 9556 w 516550"/>
              <a:gd name="connsiteY8" fmla="*/ 371721 h 552791"/>
              <a:gd name="connsiteX9" fmla="*/ 36716 w 516550"/>
              <a:gd name="connsiteY9" fmla="*/ 426042 h 552791"/>
              <a:gd name="connsiteX10" fmla="*/ 63877 w 516550"/>
              <a:gd name="connsiteY10" fmla="*/ 462256 h 552791"/>
              <a:gd name="connsiteX11" fmla="*/ 81983 w 516550"/>
              <a:gd name="connsiteY11" fmla="*/ 489416 h 552791"/>
              <a:gd name="connsiteX12" fmla="*/ 118197 w 516550"/>
              <a:gd name="connsiteY12" fmla="*/ 507523 h 552791"/>
              <a:gd name="connsiteX13" fmla="*/ 253999 w 516550"/>
              <a:gd name="connsiteY13" fmla="*/ 552791 h 552791"/>
              <a:gd name="connsiteX14" fmla="*/ 444122 w 516550"/>
              <a:gd name="connsiteY14" fmla="*/ 543737 h 552791"/>
              <a:gd name="connsiteX15" fmla="*/ 489389 w 516550"/>
              <a:gd name="connsiteY15" fmla="*/ 489416 h 552791"/>
              <a:gd name="connsiteX16" fmla="*/ 507496 w 516550"/>
              <a:gd name="connsiteY16" fmla="*/ 398882 h 552791"/>
              <a:gd name="connsiteX17" fmla="*/ 516550 w 516550"/>
              <a:gd name="connsiteY17" fmla="*/ 353614 h 552791"/>
              <a:gd name="connsiteX18" fmla="*/ 498443 w 516550"/>
              <a:gd name="connsiteY18" fmla="*/ 145385 h 552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16550" h="552791">
                <a:moveTo>
                  <a:pt x="498443" y="145385"/>
                </a:moveTo>
                <a:cubicBezTo>
                  <a:pt x="493916" y="103136"/>
                  <a:pt x="496862" y="113569"/>
                  <a:pt x="489389" y="100117"/>
                </a:cubicBezTo>
                <a:cubicBezTo>
                  <a:pt x="466986" y="59792"/>
                  <a:pt x="428393" y="54285"/>
                  <a:pt x="389801" y="36743"/>
                </a:cubicBezTo>
                <a:cubicBezTo>
                  <a:pt x="377515" y="31158"/>
                  <a:pt x="365992" y="23952"/>
                  <a:pt x="353587" y="18636"/>
                </a:cubicBezTo>
                <a:cubicBezTo>
                  <a:pt x="311386" y="550"/>
                  <a:pt x="278013" y="5181"/>
                  <a:pt x="226839" y="529"/>
                </a:cubicBezTo>
                <a:cubicBezTo>
                  <a:pt x="130977" y="6521"/>
                  <a:pt x="100709" y="-18196"/>
                  <a:pt x="45770" y="36743"/>
                </a:cubicBezTo>
                <a:cubicBezTo>
                  <a:pt x="35100" y="47413"/>
                  <a:pt x="27663" y="60886"/>
                  <a:pt x="18609" y="72957"/>
                </a:cubicBezTo>
                <a:cubicBezTo>
                  <a:pt x="12573" y="97100"/>
                  <a:pt x="1256" y="120511"/>
                  <a:pt x="502" y="145385"/>
                </a:cubicBezTo>
                <a:cubicBezTo>
                  <a:pt x="-1785" y="220856"/>
                  <a:pt x="4176" y="296407"/>
                  <a:pt x="9556" y="371721"/>
                </a:cubicBezTo>
                <a:cubicBezTo>
                  <a:pt x="10980" y="391655"/>
                  <a:pt x="25936" y="410951"/>
                  <a:pt x="36716" y="426042"/>
                </a:cubicBezTo>
                <a:cubicBezTo>
                  <a:pt x="45487" y="438321"/>
                  <a:pt x="55107" y="449977"/>
                  <a:pt x="63877" y="462256"/>
                </a:cubicBezTo>
                <a:cubicBezTo>
                  <a:pt x="70201" y="471110"/>
                  <a:pt x="73624" y="482450"/>
                  <a:pt x="81983" y="489416"/>
                </a:cubicBezTo>
                <a:cubicBezTo>
                  <a:pt x="92351" y="498056"/>
                  <a:pt x="105864" y="502042"/>
                  <a:pt x="118197" y="507523"/>
                </a:cubicBezTo>
                <a:cubicBezTo>
                  <a:pt x="169786" y="530451"/>
                  <a:pt x="192357" y="534298"/>
                  <a:pt x="253999" y="552791"/>
                </a:cubicBezTo>
                <a:cubicBezTo>
                  <a:pt x="317373" y="549773"/>
                  <a:pt x="381166" y="551607"/>
                  <a:pt x="444122" y="543737"/>
                </a:cubicBezTo>
                <a:cubicBezTo>
                  <a:pt x="469472" y="540568"/>
                  <a:pt x="482589" y="507547"/>
                  <a:pt x="489389" y="489416"/>
                </a:cubicBezTo>
                <a:cubicBezTo>
                  <a:pt x="497869" y="466803"/>
                  <a:pt x="503813" y="419139"/>
                  <a:pt x="507496" y="398882"/>
                </a:cubicBezTo>
                <a:cubicBezTo>
                  <a:pt x="510249" y="383742"/>
                  <a:pt x="513532" y="368703"/>
                  <a:pt x="516550" y="353614"/>
                </a:cubicBezTo>
                <a:cubicBezTo>
                  <a:pt x="507195" y="166517"/>
                  <a:pt x="502970" y="187634"/>
                  <a:pt x="498443" y="145385"/>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1EFBE4B3-A053-4065-8CE3-94F86AD70ADB}"/>
              </a:ext>
            </a:extLst>
          </p:cNvPr>
          <p:cNvSpPr txBox="1"/>
          <p:nvPr/>
        </p:nvSpPr>
        <p:spPr>
          <a:xfrm>
            <a:off x="7614770" y="3266571"/>
            <a:ext cx="4155191" cy="738664"/>
          </a:xfrm>
          <a:prstGeom prst="rect">
            <a:avLst/>
          </a:prstGeom>
          <a:noFill/>
        </p:spPr>
        <p:txBody>
          <a:bodyPr wrap="square">
            <a:spAutoFit/>
          </a:bodyPr>
          <a:lstStyle/>
          <a:p>
            <a:r>
              <a:rPr lang="en-US" sz="1400" dirty="0">
                <a:solidFill>
                  <a:srgbClr val="000000"/>
                </a:solidFill>
                <a:latin typeface="Arial" panose="020B0604020202020204" pitchFamily="34" charset="0"/>
                <a:cs typeface="Arial" panose="020B0604020202020204" pitchFamily="34" charset="0"/>
              </a:rPr>
              <a:t>Stage 3: High school math classes are randomly selected from previously selected school districts</a:t>
            </a:r>
          </a:p>
          <a:p>
            <a:r>
              <a:rPr lang="en-US" sz="1400" dirty="0">
                <a:solidFill>
                  <a:srgbClr val="000000"/>
                </a:solidFill>
                <a:latin typeface="Arial" panose="020B0604020202020204" pitchFamily="34" charset="0"/>
                <a:cs typeface="Arial" panose="020B0604020202020204" pitchFamily="34" charset="0"/>
              </a:rPr>
              <a:t>TSU: Classrooms</a:t>
            </a:r>
            <a:endParaRPr lang="en-US" sz="1400" dirty="0">
              <a:latin typeface="Arial" panose="020B0604020202020204" pitchFamily="34" charset="0"/>
              <a:cs typeface="Arial" panose="020B0604020202020204" pitchFamily="34" charset="0"/>
            </a:endParaRPr>
          </a:p>
        </p:txBody>
      </p:sp>
      <p:cxnSp>
        <p:nvCxnSpPr>
          <p:cNvPr id="83" name="Straight Arrow Connector 82">
            <a:extLst>
              <a:ext uri="{FF2B5EF4-FFF2-40B4-BE49-F238E27FC236}">
                <a16:creationId xmlns:a16="http://schemas.microsoft.com/office/drawing/2014/main" id="{64FBC338-0FDE-4BB3-8F8C-60D34D22CBD1}"/>
              </a:ext>
            </a:extLst>
          </p:cNvPr>
          <p:cNvCxnSpPr>
            <a:cxnSpLocks/>
            <a:endCxn id="84" idx="1"/>
          </p:cNvCxnSpPr>
          <p:nvPr/>
        </p:nvCxnSpPr>
        <p:spPr>
          <a:xfrm>
            <a:off x="6392695" y="4811713"/>
            <a:ext cx="1272193"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4" name="Rectangle 83">
            <a:extLst>
              <a:ext uri="{FF2B5EF4-FFF2-40B4-BE49-F238E27FC236}">
                <a16:creationId xmlns:a16="http://schemas.microsoft.com/office/drawing/2014/main" id="{B6123C4B-0166-402A-B490-26AB10DD186C}"/>
              </a:ext>
            </a:extLst>
          </p:cNvPr>
          <p:cNvSpPr/>
          <p:nvPr/>
        </p:nvSpPr>
        <p:spPr>
          <a:xfrm>
            <a:off x="7664888" y="3954395"/>
            <a:ext cx="2578516" cy="179499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48" name="Picture 4" descr="Student - Free social icons">
            <a:extLst>
              <a:ext uri="{FF2B5EF4-FFF2-40B4-BE49-F238E27FC236}">
                <a16:creationId xmlns:a16="http://schemas.microsoft.com/office/drawing/2014/main" id="{F544D812-0922-4B31-97EA-88425C4BE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741" y="4024774"/>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6" descr="Students - Free education icons">
            <a:extLst>
              <a:ext uri="{FF2B5EF4-FFF2-40B4-BE49-F238E27FC236}">
                <a16:creationId xmlns:a16="http://schemas.microsoft.com/office/drawing/2014/main" id="{47F60BE6-8D87-4C55-9FA4-AFE7BBB4EB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4290" y="4033950"/>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4" descr="Student - Free social icons">
            <a:extLst>
              <a:ext uri="{FF2B5EF4-FFF2-40B4-BE49-F238E27FC236}">
                <a16:creationId xmlns:a16="http://schemas.microsoft.com/office/drawing/2014/main" id="{D00C5CFA-4CC5-43BD-ADE4-4405F65FD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8314" y="4026440"/>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6" descr="Students - Free education icons">
            <a:extLst>
              <a:ext uri="{FF2B5EF4-FFF2-40B4-BE49-F238E27FC236}">
                <a16:creationId xmlns:a16="http://schemas.microsoft.com/office/drawing/2014/main" id="{1AC88680-0271-441B-89C4-BFDE0B9AC3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4863" y="4035616"/>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4" descr="Student - Free social icons">
            <a:extLst>
              <a:ext uri="{FF2B5EF4-FFF2-40B4-BE49-F238E27FC236}">
                <a16:creationId xmlns:a16="http://schemas.microsoft.com/office/drawing/2014/main" id="{4C4B91E1-830E-4D16-AA8B-5DEB9BE72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244" y="4033684"/>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6" descr="Students - Free education icons">
            <a:extLst>
              <a:ext uri="{FF2B5EF4-FFF2-40B4-BE49-F238E27FC236}">
                <a16:creationId xmlns:a16="http://schemas.microsoft.com/office/drawing/2014/main" id="{213B0CA3-7157-4E83-A3F2-51D2D59C3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1793" y="4042860"/>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4" descr="Student - Free social icons">
            <a:extLst>
              <a:ext uri="{FF2B5EF4-FFF2-40B4-BE49-F238E27FC236}">
                <a16:creationId xmlns:a16="http://schemas.microsoft.com/office/drawing/2014/main" id="{240DE239-5455-40FD-B7D7-2410F1358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5817" y="4035350"/>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6" descr="Students - Free education icons">
            <a:extLst>
              <a:ext uri="{FF2B5EF4-FFF2-40B4-BE49-F238E27FC236}">
                <a16:creationId xmlns:a16="http://schemas.microsoft.com/office/drawing/2014/main" id="{D32FFD0A-35C9-4138-9938-380CA0C96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2366" y="4044526"/>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4" descr="Student - Free social icons">
            <a:extLst>
              <a:ext uri="{FF2B5EF4-FFF2-40B4-BE49-F238E27FC236}">
                <a16:creationId xmlns:a16="http://schemas.microsoft.com/office/drawing/2014/main" id="{36DA58A9-35A3-4F41-809E-87CDD1DB96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7741" y="4452125"/>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6" descr="Students - Free education icons">
            <a:extLst>
              <a:ext uri="{FF2B5EF4-FFF2-40B4-BE49-F238E27FC236}">
                <a16:creationId xmlns:a16="http://schemas.microsoft.com/office/drawing/2014/main" id="{F05C044A-F7A7-4B07-997B-87829119F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4290" y="4461301"/>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Student - Free social icons">
            <a:extLst>
              <a:ext uri="{FF2B5EF4-FFF2-40B4-BE49-F238E27FC236}">
                <a16:creationId xmlns:a16="http://schemas.microsoft.com/office/drawing/2014/main" id="{2323E3D0-66E0-4317-A68F-5ABC4AE72B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8314" y="4453791"/>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6" descr="Students - Free education icons">
            <a:extLst>
              <a:ext uri="{FF2B5EF4-FFF2-40B4-BE49-F238E27FC236}">
                <a16:creationId xmlns:a16="http://schemas.microsoft.com/office/drawing/2014/main" id="{0569C4D1-5F50-4C4E-9D7F-FF6ED54237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4863" y="4462967"/>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4" descr="Student - Free social icons">
            <a:extLst>
              <a:ext uri="{FF2B5EF4-FFF2-40B4-BE49-F238E27FC236}">
                <a16:creationId xmlns:a16="http://schemas.microsoft.com/office/drawing/2014/main" id="{53DF5EC2-F2C6-4C07-BE40-980A3791A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6432" y="4443804"/>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Students - Free education icons">
            <a:extLst>
              <a:ext uri="{FF2B5EF4-FFF2-40B4-BE49-F238E27FC236}">
                <a16:creationId xmlns:a16="http://schemas.microsoft.com/office/drawing/2014/main" id="{CE8BB35A-5C6B-486B-97EC-F3400A99F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981" y="4452980"/>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4" descr="Student - Free social icons">
            <a:extLst>
              <a:ext uri="{FF2B5EF4-FFF2-40B4-BE49-F238E27FC236}">
                <a16:creationId xmlns:a16="http://schemas.microsoft.com/office/drawing/2014/main" id="{1F604D3F-D502-4907-BC7C-085632BA1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7005" y="4445470"/>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6" descr="Students - Free education icons">
            <a:extLst>
              <a:ext uri="{FF2B5EF4-FFF2-40B4-BE49-F238E27FC236}">
                <a16:creationId xmlns:a16="http://schemas.microsoft.com/office/drawing/2014/main" id="{A079A215-CE19-4FBC-8F27-4722FBB515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554" y="4454646"/>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4" descr="Student - Free social icons">
            <a:extLst>
              <a:ext uri="{FF2B5EF4-FFF2-40B4-BE49-F238E27FC236}">
                <a16:creationId xmlns:a16="http://schemas.microsoft.com/office/drawing/2014/main" id="{FDE2CCA2-06B3-445F-AA63-964A2D7CE6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6432" y="4871155"/>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6" descr="Students - Free education icons">
            <a:extLst>
              <a:ext uri="{FF2B5EF4-FFF2-40B4-BE49-F238E27FC236}">
                <a16:creationId xmlns:a16="http://schemas.microsoft.com/office/drawing/2014/main" id="{5B0CACDE-5874-4B92-A279-3FB90CB88B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981" y="4880331"/>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4" descr="Student - Free social icons">
            <a:extLst>
              <a:ext uri="{FF2B5EF4-FFF2-40B4-BE49-F238E27FC236}">
                <a16:creationId xmlns:a16="http://schemas.microsoft.com/office/drawing/2014/main" id="{DC1CDB6A-8A26-4738-9C36-9A22F57E7D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7005" y="4872821"/>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Students - Free education icons">
            <a:extLst>
              <a:ext uri="{FF2B5EF4-FFF2-40B4-BE49-F238E27FC236}">
                <a16:creationId xmlns:a16="http://schemas.microsoft.com/office/drawing/2014/main" id="{A604F741-BD26-4AC9-BD1B-A29A70E10B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554" y="4881997"/>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4" descr="Student - Free social icons">
            <a:extLst>
              <a:ext uri="{FF2B5EF4-FFF2-40B4-BE49-F238E27FC236}">
                <a16:creationId xmlns:a16="http://schemas.microsoft.com/office/drawing/2014/main" id="{162E2233-F3FF-47E7-88FF-8BA8DDE932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462" y="4857319"/>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6" descr="Students - Free education icons">
            <a:extLst>
              <a:ext uri="{FF2B5EF4-FFF2-40B4-BE49-F238E27FC236}">
                <a16:creationId xmlns:a16="http://schemas.microsoft.com/office/drawing/2014/main" id="{50DE0138-01AE-46D4-86E3-453778532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2011" y="4866495"/>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4" descr="Student - Free social icons">
            <a:extLst>
              <a:ext uri="{FF2B5EF4-FFF2-40B4-BE49-F238E27FC236}">
                <a16:creationId xmlns:a16="http://schemas.microsoft.com/office/drawing/2014/main" id="{1004F1F3-5EB6-464E-BDD4-E816CFCAD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035" y="4858985"/>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Students - Free education icons">
            <a:extLst>
              <a:ext uri="{FF2B5EF4-FFF2-40B4-BE49-F238E27FC236}">
                <a16:creationId xmlns:a16="http://schemas.microsoft.com/office/drawing/2014/main" id="{81995C78-BDC5-4403-B7C2-DCAB5FBF4A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584" y="4868161"/>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4" descr="Student - Free social icons">
            <a:extLst>
              <a:ext uri="{FF2B5EF4-FFF2-40B4-BE49-F238E27FC236}">
                <a16:creationId xmlns:a16="http://schemas.microsoft.com/office/drawing/2014/main" id="{85116224-D68D-454E-BC5D-245C184AF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462" y="5284670"/>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6" descr="Students - Free education icons">
            <a:extLst>
              <a:ext uri="{FF2B5EF4-FFF2-40B4-BE49-F238E27FC236}">
                <a16:creationId xmlns:a16="http://schemas.microsoft.com/office/drawing/2014/main" id="{383C61DC-7B54-4635-9B7A-E7F9843A76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2011" y="5293846"/>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4" descr="Student - Free social icons">
            <a:extLst>
              <a:ext uri="{FF2B5EF4-FFF2-40B4-BE49-F238E27FC236}">
                <a16:creationId xmlns:a16="http://schemas.microsoft.com/office/drawing/2014/main" id="{4BCD8B08-AC46-4527-8101-9464985AD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6035" y="5286336"/>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6" descr="Students - Free education icons">
            <a:extLst>
              <a:ext uri="{FF2B5EF4-FFF2-40B4-BE49-F238E27FC236}">
                <a16:creationId xmlns:a16="http://schemas.microsoft.com/office/drawing/2014/main" id="{72F9550A-7617-4ECA-9BBB-9E380D79EA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2584" y="5295512"/>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4" descr="Student - Free social icons">
            <a:extLst>
              <a:ext uri="{FF2B5EF4-FFF2-40B4-BE49-F238E27FC236}">
                <a16:creationId xmlns:a16="http://schemas.microsoft.com/office/drawing/2014/main" id="{DC4597B4-E2C5-4A5E-B334-22EEFD7D35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6432" y="5302548"/>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6" descr="Students - Free education icons">
            <a:extLst>
              <a:ext uri="{FF2B5EF4-FFF2-40B4-BE49-F238E27FC236}">
                <a16:creationId xmlns:a16="http://schemas.microsoft.com/office/drawing/2014/main" id="{CDC5081B-ACCE-4FFC-9112-5E7849CA54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52981" y="5311724"/>
            <a:ext cx="307395" cy="307395"/>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4" descr="Student - Free social icons">
            <a:extLst>
              <a:ext uri="{FF2B5EF4-FFF2-40B4-BE49-F238E27FC236}">
                <a16:creationId xmlns:a16="http://schemas.microsoft.com/office/drawing/2014/main" id="{0957DF8B-94B6-496A-BFC6-86FB8E4A7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7005" y="5304214"/>
            <a:ext cx="307394" cy="307394"/>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6" descr="Students - Free education icons">
            <a:extLst>
              <a:ext uri="{FF2B5EF4-FFF2-40B4-BE49-F238E27FC236}">
                <a16:creationId xmlns:a16="http://schemas.microsoft.com/office/drawing/2014/main" id="{3079E75E-3FC3-4850-96EB-F8748B0AA0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3554" y="5313390"/>
            <a:ext cx="307395" cy="30739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3721FDA7-264F-4B07-B028-3E5604E878B9}"/>
              </a:ext>
            </a:extLst>
          </p:cNvPr>
          <p:cNvSpPr/>
          <p:nvPr/>
        </p:nvSpPr>
        <p:spPr>
          <a:xfrm>
            <a:off x="7737741" y="4402547"/>
            <a:ext cx="1012238" cy="409166"/>
          </a:xfrm>
          <a:prstGeom prst="roundRect">
            <a:avLst/>
          </a:prstGeom>
          <a:solidFill>
            <a:srgbClr val="FFFF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Rounded Corners 163">
            <a:extLst>
              <a:ext uri="{FF2B5EF4-FFF2-40B4-BE49-F238E27FC236}">
                <a16:creationId xmlns:a16="http://schemas.microsoft.com/office/drawing/2014/main" id="{DEEC31D9-CB29-47A7-9448-8FF16D133037}"/>
              </a:ext>
            </a:extLst>
          </p:cNvPr>
          <p:cNvSpPr/>
          <p:nvPr/>
        </p:nvSpPr>
        <p:spPr>
          <a:xfrm>
            <a:off x="9028098" y="4815609"/>
            <a:ext cx="1012238" cy="409166"/>
          </a:xfrm>
          <a:prstGeom prst="roundRect">
            <a:avLst/>
          </a:prstGeom>
          <a:solidFill>
            <a:srgbClr val="FFFF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peech Bubble: Rectangle with Corners Rounded 15">
            <a:extLst>
              <a:ext uri="{FF2B5EF4-FFF2-40B4-BE49-F238E27FC236}">
                <a16:creationId xmlns:a16="http://schemas.microsoft.com/office/drawing/2014/main" id="{02F3FFB5-1548-480E-8EBB-034A64A10B76}"/>
              </a:ext>
            </a:extLst>
          </p:cNvPr>
          <p:cNvSpPr/>
          <p:nvPr/>
        </p:nvSpPr>
        <p:spPr>
          <a:xfrm>
            <a:off x="10477917" y="4008370"/>
            <a:ext cx="1534301" cy="1583694"/>
          </a:xfrm>
          <a:prstGeom prst="wedgeRoundRectCallout">
            <a:avLst>
              <a:gd name="adj1" fmla="val -63318"/>
              <a:gd name="adj2" fmla="val 15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panose="020B0604020202020204" pitchFamily="34" charset="0"/>
                <a:cs typeface="Arial" panose="020B0604020202020204" pitchFamily="34" charset="0"/>
              </a:rPr>
              <a:t>A 4</a:t>
            </a:r>
            <a:r>
              <a:rPr lang="en-US" sz="1100" baseline="30000" dirty="0">
                <a:latin typeface="Arial" panose="020B0604020202020204" pitchFamily="34" charset="0"/>
                <a:cs typeface="Arial" panose="020B0604020202020204" pitchFamily="34" charset="0"/>
              </a:rPr>
              <a:t>th</a:t>
            </a:r>
            <a:r>
              <a:rPr lang="en-US" sz="1100" dirty="0">
                <a:latin typeface="Arial" panose="020B0604020202020204" pitchFamily="34" charset="0"/>
                <a:cs typeface="Arial" panose="020B0604020202020204" pitchFamily="34" charset="0"/>
              </a:rPr>
              <a:t> stage can also be created where students are randomly selected from previously selected classes</a:t>
            </a:r>
          </a:p>
        </p:txBody>
      </p:sp>
      <p:sp>
        <p:nvSpPr>
          <p:cNvPr id="17" name="Arrow: Left-Right 16">
            <a:extLst>
              <a:ext uri="{FF2B5EF4-FFF2-40B4-BE49-F238E27FC236}">
                <a16:creationId xmlns:a16="http://schemas.microsoft.com/office/drawing/2014/main" id="{E03E7B05-4F4A-424D-B409-DD78E07BEB0F}"/>
              </a:ext>
            </a:extLst>
          </p:cNvPr>
          <p:cNvSpPr/>
          <p:nvPr/>
        </p:nvSpPr>
        <p:spPr>
          <a:xfrm>
            <a:off x="1356538" y="5966234"/>
            <a:ext cx="8543413" cy="801954"/>
          </a:xfrm>
          <a:prstGeom prst="leftRightArrow">
            <a:avLst>
              <a:gd name="adj1" fmla="val 50000"/>
              <a:gd name="adj2" fmla="val 5112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At all stages, we can create stratification if required to make our study more targeted and inclusive</a:t>
            </a:r>
          </a:p>
        </p:txBody>
      </p:sp>
    </p:spTree>
    <p:extLst>
      <p:ext uri="{BB962C8B-B14F-4D97-AF65-F5344CB8AC3E}">
        <p14:creationId xmlns:p14="http://schemas.microsoft.com/office/powerpoint/2010/main" val="5517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fill="hold"/>
                                        <p:tgtEl>
                                          <p:spTgt spid="53"/>
                                        </p:tgtEl>
                                        <p:attrNameLst>
                                          <p:attrName>ppt_x</p:attrName>
                                        </p:attrNameLst>
                                      </p:cBhvr>
                                      <p:tavLst>
                                        <p:tav tm="0">
                                          <p:val>
                                            <p:strVal val="#ppt_x"/>
                                          </p:val>
                                        </p:tav>
                                        <p:tav tm="100000">
                                          <p:val>
                                            <p:strVal val="#ppt_x"/>
                                          </p:val>
                                        </p:tav>
                                      </p:tavLst>
                                    </p:anim>
                                    <p:anim calcmode="lin" valueType="num">
                                      <p:cBhvr additive="base">
                                        <p:cTn id="28" dur="500" fill="hold"/>
                                        <p:tgtEl>
                                          <p:spTgt spid="5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anim calcmode="lin" valueType="num">
                                      <p:cBhvr additive="base">
                                        <p:cTn id="31" dur="500" fill="hold"/>
                                        <p:tgtEl>
                                          <p:spTgt spid="55"/>
                                        </p:tgtEl>
                                        <p:attrNameLst>
                                          <p:attrName>ppt_x</p:attrName>
                                        </p:attrNameLst>
                                      </p:cBhvr>
                                      <p:tavLst>
                                        <p:tav tm="0">
                                          <p:val>
                                            <p:strVal val="#ppt_x"/>
                                          </p:val>
                                        </p:tav>
                                        <p:tav tm="100000">
                                          <p:val>
                                            <p:strVal val="#ppt_x"/>
                                          </p:val>
                                        </p:tav>
                                      </p:tavLst>
                                    </p:anim>
                                    <p:anim calcmode="lin" valueType="num">
                                      <p:cBhvr additive="base">
                                        <p:cTn id="32" dur="500" fill="hold"/>
                                        <p:tgtEl>
                                          <p:spTgt spid="5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8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wipe(down)">
                                      <p:cBhvr>
                                        <p:cTn id="80" dur="500"/>
                                        <p:tgtEl>
                                          <p:spTgt spid="11"/>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down)">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8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30"/>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13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13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136"/>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137"/>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138"/>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13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40"/>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141"/>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142"/>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43"/>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44"/>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45"/>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46"/>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147"/>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48"/>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149"/>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50"/>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51"/>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52"/>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153"/>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154"/>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155"/>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156"/>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57"/>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158"/>
                                        </p:tgtEl>
                                        <p:attrNameLst>
                                          <p:attrName>style.visibility</p:attrName>
                                        </p:attrNameLst>
                                      </p:cBhvr>
                                      <p:to>
                                        <p:strVal val="visible"/>
                                      </p:to>
                                    </p:set>
                                  </p:childTnLst>
                                </p:cTn>
                              </p:par>
                              <p:par>
                                <p:cTn id="142" presetID="1" presetClass="entr" presetSubtype="0" fill="hold" nodeType="withEffect">
                                  <p:stCondLst>
                                    <p:cond delay="0"/>
                                  </p:stCondLst>
                                  <p:childTnLst>
                                    <p:set>
                                      <p:cBhvr>
                                        <p:cTn id="143" dur="1" fill="hold">
                                          <p:stCondLst>
                                            <p:cond delay="0"/>
                                          </p:stCondLst>
                                        </p:cTn>
                                        <p:tgtEl>
                                          <p:spTgt spid="159"/>
                                        </p:tgtEl>
                                        <p:attrNameLst>
                                          <p:attrName>style.visibility</p:attrName>
                                        </p:attrNameLst>
                                      </p:cBhvr>
                                      <p:to>
                                        <p:strVal val="visible"/>
                                      </p:to>
                                    </p:set>
                                  </p:childTnLst>
                                </p:cTn>
                              </p:par>
                              <p:par>
                                <p:cTn id="144" presetID="1" presetClass="entr" presetSubtype="0" fill="hold" nodeType="withEffect">
                                  <p:stCondLst>
                                    <p:cond delay="0"/>
                                  </p:stCondLst>
                                  <p:childTnLst>
                                    <p:set>
                                      <p:cBhvr>
                                        <p:cTn id="145" dur="1" fill="hold">
                                          <p:stCondLst>
                                            <p:cond delay="0"/>
                                          </p:stCondLst>
                                        </p:cTn>
                                        <p:tgtEl>
                                          <p:spTgt spid="160"/>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16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62"/>
                                        </p:tgtEl>
                                        <p:attrNameLst>
                                          <p:attrName>style.visibility</p:attrName>
                                        </p:attrNameLst>
                                      </p:cBhvr>
                                      <p:to>
                                        <p:strVal val="visible"/>
                                      </p:to>
                                    </p:set>
                                  </p:childTnLst>
                                </p:cTn>
                              </p:par>
                              <p:par>
                                <p:cTn id="150" presetID="1" presetClass="entr" presetSubtype="0" fill="hold" nodeType="withEffect">
                                  <p:stCondLst>
                                    <p:cond delay="0"/>
                                  </p:stCondLst>
                                  <p:childTnLst>
                                    <p:set>
                                      <p:cBhvr>
                                        <p:cTn id="151" dur="1" fill="hold">
                                          <p:stCondLst>
                                            <p:cond delay="0"/>
                                          </p:stCondLst>
                                        </p:cTn>
                                        <p:tgtEl>
                                          <p:spTgt spid="163"/>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83"/>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2"/>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6" presetClass="entr" presetSubtype="16" fill="hold" grpId="0" nodeType="clickEffect">
                                  <p:stCondLst>
                                    <p:cond delay="0"/>
                                  </p:stCondLst>
                                  <p:childTnLst>
                                    <p:set>
                                      <p:cBhvr>
                                        <p:cTn id="159" dur="1" fill="hold">
                                          <p:stCondLst>
                                            <p:cond delay="0"/>
                                          </p:stCondLst>
                                        </p:cTn>
                                        <p:tgtEl>
                                          <p:spTgt spid="15"/>
                                        </p:tgtEl>
                                        <p:attrNameLst>
                                          <p:attrName>style.visibility</p:attrName>
                                        </p:attrNameLst>
                                      </p:cBhvr>
                                      <p:to>
                                        <p:strVal val="visible"/>
                                      </p:to>
                                    </p:set>
                                    <p:animEffect transition="in" filter="circle(in)">
                                      <p:cBhvr>
                                        <p:cTn id="160" dur="2000"/>
                                        <p:tgtEl>
                                          <p:spTgt spid="15"/>
                                        </p:tgtEl>
                                      </p:cBhvr>
                                    </p:animEffect>
                                  </p:childTnLst>
                                </p:cTn>
                              </p:par>
                              <p:par>
                                <p:cTn id="161" presetID="6" presetClass="entr" presetSubtype="16" fill="hold" grpId="0" nodeType="withEffect">
                                  <p:stCondLst>
                                    <p:cond delay="0"/>
                                  </p:stCondLst>
                                  <p:childTnLst>
                                    <p:set>
                                      <p:cBhvr>
                                        <p:cTn id="162" dur="1" fill="hold">
                                          <p:stCondLst>
                                            <p:cond delay="0"/>
                                          </p:stCondLst>
                                        </p:cTn>
                                        <p:tgtEl>
                                          <p:spTgt spid="164"/>
                                        </p:tgtEl>
                                        <p:attrNameLst>
                                          <p:attrName>style.visibility</p:attrName>
                                        </p:attrNameLst>
                                      </p:cBhvr>
                                      <p:to>
                                        <p:strVal val="visible"/>
                                      </p:to>
                                    </p:set>
                                    <p:animEffect transition="in" filter="circle(in)">
                                      <p:cBhvr>
                                        <p:cTn id="163" dur="2000"/>
                                        <p:tgtEl>
                                          <p:spTgt spid="164"/>
                                        </p:tgtEl>
                                      </p:cBhvr>
                                    </p:animEffec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1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53" presetClass="entr" presetSubtype="16" fill="hold" grpId="0" nodeType="clickEffect">
                                  <p:stCondLst>
                                    <p:cond delay="0"/>
                                  </p:stCondLst>
                                  <p:childTnLst>
                                    <p:set>
                                      <p:cBhvr>
                                        <p:cTn id="171" dur="1" fill="hold">
                                          <p:stCondLst>
                                            <p:cond delay="0"/>
                                          </p:stCondLst>
                                        </p:cTn>
                                        <p:tgtEl>
                                          <p:spTgt spid="17"/>
                                        </p:tgtEl>
                                        <p:attrNameLst>
                                          <p:attrName>style.visibility</p:attrName>
                                        </p:attrNameLst>
                                      </p:cBhvr>
                                      <p:to>
                                        <p:strVal val="visible"/>
                                      </p:to>
                                    </p:set>
                                    <p:anim calcmode="lin" valueType="num">
                                      <p:cBhvr>
                                        <p:cTn id="172" dur="500" fill="hold"/>
                                        <p:tgtEl>
                                          <p:spTgt spid="17"/>
                                        </p:tgtEl>
                                        <p:attrNameLst>
                                          <p:attrName>ppt_w</p:attrName>
                                        </p:attrNameLst>
                                      </p:cBhvr>
                                      <p:tavLst>
                                        <p:tav tm="0">
                                          <p:val>
                                            <p:fltVal val="0"/>
                                          </p:val>
                                        </p:tav>
                                        <p:tav tm="100000">
                                          <p:val>
                                            <p:strVal val="#ppt_w"/>
                                          </p:val>
                                        </p:tav>
                                      </p:tavLst>
                                    </p:anim>
                                    <p:anim calcmode="lin" valueType="num">
                                      <p:cBhvr>
                                        <p:cTn id="173" dur="500" fill="hold"/>
                                        <p:tgtEl>
                                          <p:spTgt spid="17"/>
                                        </p:tgtEl>
                                        <p:attrNameLst>
                                          <p:attrName>ppt_h</p:attrName>
                                        </p:attrNameLst>
                                      </p:cBhvr>
                                      <p:tavLst>
                                        <p:tav tm="0">
                                          <p:val>
                                            <p:fltVal val="0"/>
                                          </p:val>
                                        </p:tav>
                                        <p:tav tm="100000">
                                          <p:val>
                                            <p:strVal val="#ppt_h"/>
                                          </p:val>
                                        </p:tav>
                                      </p:tavLst>
                                    </p:anim>
                                    <p:animEffect transition="in" filter="fade">
                                      <p:cBhvr>
                                        <p:cTn id="1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1" grpId="0"/>
      <p:bldP spid="3" grpId="0" animBg="1"/>
      <p:bldP spid="53" grpId="0" animBg="1"/>
      <p:bldP spid="54" grpId="0" animBg="1"/>
      <p:bldP spid="55" grpId="0" animBg="1"/>
      <p:bldP spid="57" grpId="0"/>
      <p:bldP spid="7" grpId="0" animBg="1"/>
      <p:bldP spid="11" grpId="0" animBg="1"/>
      <p:bldP spid="12" grpId="0" animBg="1"/>
      <p:bldP spid="13" grpId="0" animBg="1"/>
      <p:bldP spid="82" grpId="0"/>
      <p:bldP spid="84" grpId="0" animBg="1"/>
      <p:bldP spid="15" grpId="0" animBg="1"/>
      <p:bldP spid="164"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779019AF-4DBD-4F51-9756-81CF85E645F0}"/>
              </a:ext>
            </a:extLst>
          </p:cNvPr>
          <p:cNvSpPr>
            <a:spLocks noGrp="1"/>
          </p:cNvSpPr>
          <p:nvPr>
            <p:ph type="title"/>
          </p:nvPr>
        </p:nvSpPr>
        <p:spPr>
          <a:xfrm>
            <a:off x="355899" y="252224"/>
            <a:ext cx="10515600" cy="495571"/>
          </a:xfrm>
        </p:spPr>
        <p:txBody>
          <a:bodyPr>
            <a:noAutofit/>
          </a:bodyPr>
          <a:lstStyle/>
          <a:p>
            <a:r>
              <a:rPr lang="en-US" b="1" dirty="0">
                <a:solidFill>
                  <a:srgbClr val="7030A0"/>
                </a:solidFill>
                <a:cs typeface="Arial" panose="020B0604020202020204" pitchFamily="34" charset="0"/>
              </a:rPr>
              <a:t>Complex Sampling in Actual Study</a:t>
            </a:r>
          </a:p>
        </p:txBody>
      </p:sp>
      <p:cxnSp>
        <p:nvCxnSpPr>
          <p:cNvPr id="45" name="Straight Connector 44">
            <a:extLst>
              <a:ext uri="{FF2B5EF4-FFF2-40B4-BE49-F238E27FC236}">
                <a16:creationId xmlns:a16="http://schemas.microsoft.com/office/drawing/2014/main" id="{022000AB-3903-4A19-808A-2DCA21AFC565}"/>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33CDFC1E-BAF2-412F-8138-E1DFD05D50E4}"/>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66B4EC8C-FDC7-400E-83BC-F2827359A9A9}"/>
              </a:ext>
            </a:extLst>
          </p:cNvPr>
          <p:cNvSpPr txBox="1"/>
          <p:nvPr/>
        </p:nvSpPr>
        <p:spPr>
          <a:xfrm>
            <a:off x="787743" y="1178719"/>
            <a:ext cx="10800519" cy="2343655"/>
          </a:xfrm>
          <a:prstGeom prst="rect">
            <a:avLst/>
          </a:prstGeom>
          <a:noFill/>
        </p:spPr>
        <p:txBody>
          <a:bodyPr wrap="square">
            <a:spAutoFit/>
          </a:bodyPr>
          <a:lstStyle/>
          <a:p>
            <a:pPr algn="l">
              <a:lnSpc>
                <a:spcPct val="150000"/>
              </a:lnSpc>
            </a:pPr>
            <a:r>
              <a:rPr lang="en-US" sz="2000" b="1" i="0" dirty="0">
                <a:solidFill>
                  <a:srgbClr val="222222"/>
                </a:solidFill>
                <a:effectLst/>
                <a:latin typeface="Arial" panose="020B0604020202020204" pitchFamily="34" charset="0"/>
                <a:cs typeface="Arial" panose="020B0604020202020204" pitchFamily="34" charset="0"/>
              </a:rPr>
              <a:t>Goal of the Survey</a:t>
            </a:r>
            <a:r>
              <a:rPr lang="en-US" sz="2000" b="0" i="0" dirty="0">
                <a:solidFill>
                  <a:srgbClr val="222222"/>
                </a:solidFill>
                <a:effectLst/>
                <a:latin typeface="Arial" panose="020B0604020202020204" pitchFamily="34" charset="0"/>
                <a:cs typeface="Arial" panose="020B0604020202020204" pitchFamily="34" charset="0"/>
              </a:rPr>
              <a:t>: Pew Research center wanted to study the religious beliefs and practices as well as the diversity across all the India.</a:t>
            </a:r>
            <a:r>
              <a:rPr lang="en-US" sz="2000" dirty="0">
                <a:solidFill>
                  <a:srgbClr val="222222"/>
                </a:solidFill>
                <a:latin typeface="Arial" panose="020B0604020202020204" pitchFamily="34" charset="0"/>
                <a:cs typeface="Arial" panose="020B0604020202020204" pitchFamily="34" charset="0"/>
              </a:rPr>
              <a:t> </a:t>
            </a:r>
            <a:r>
              <a:rPr lang="en-US" sz="2000" b="0" i="0" dirty="0">
                <a:solidFill>
                  <a:srgbClr val="222222"/>
                </a:solidFill>
                <a:effectLst/>
                <a:latin typeface="Arial" panose="020B0604020202020204" pitchFamily="34" charset="0"/>
                <a:cs typeface="Arial" panose="020B0604020202020204" pitchFamily="34" charset="0"/>
              </a:rPr>
              <a:t>Goal to include all the six major religions (Hindu, Muslim, Sikh, Christians,Buddhists and Jains)</a:t>
            </a:r>
          </a:p>
          <a:p>
            <a:pPr marL="285750" indent="-285750" algn="l">
              <a:lnSpc>
                <a:spcPct val="150000"/>
              </a:lnSpc>
              <a:buFont typeface="Arial" panose="020B0604020202020204" pitchFamily="34" charset="0"/>
              <a:buChar char="•"/>
            </a:pPr>
            <a:endParaRPr lang="en-US" sz="2000" dirty="0">
              <a:solidFill>
                <a:srgbClr val="222222"/>
              </a:solidFill>
              <a:latin typeface="Arial" panose="020B0604020202020204" pitchFamily="34" charset="0"/>
              <a:cs typeface="Arial" panose="020B0604020202020204" pitchFamily="34" charset="0"/>
            </a:endParaRPr>
          </a:p>
          <a:p>
            <a:pPr algn="l">
              <a:lnSpc>
                <a:spcPct val="150000"/>
              </a:lnSpc>
            </a:pPr>
            <a:endParaRPr lang="en-US" sz="2000" b="0" i="0" dirty="0">
              <a:solidFill>
                <a:srgbClr val="222222"/>
              </a:solidFill>
              <a:effectLst/>
              <a:latin typeface="Arial" panose="020B0604020202020204" pitchFamily="34" charset="0"/>
              <a:cs typeface="Arial" panose="020B0604020202020204" pitchFamily="34" charset="0"/>
            </a:endParaRPr>
          </a:p>
        </p:txBody>
      </p:sp>
      <p:pic>
        <p:nvPicPr>
          <p:cNvPr id="1026" name="Picture 2" descr="India States Map - States Of India Map 2019, HD Png Download , Transparent  Png Image - PNGitem">
            <a:extLst>
              <a:ext uri="{FF2B5EF4-FFF2-40B4-BE49-F238E27FC236}">
                <a16:creationId xmlns:a16="http://schemas.microsoft.com/office/drawing/2014/main" id="{E57A9D3B-56E2-40F3-B24A-8499C54E603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409397" y="3247301"/>
            <a:ext cx="3597804" cy="36106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C7BD642-488C-4566-B652-6C11DC9BED60}"/>
              </a:ext>
            </a:extLst>
          </p:cNvPr>
          <p:cNvSpPr txBox="1"/>
          <p:nvPr/>
        </p:nvSpPr>
        <p:spPr>
          <a:xfrm>
            <a:off x="4695449" y="3113548"/>
            <a:ext cx="7086794" cy="4305730"/>
          </a:xfrm>
          <a:prstGeom prst="rect">
            <a:avLst/>
          </a:prstGeom>
          <a:noFill/>
        </p:spPr>
        <p:txBody>
          <a:bodyPr wrap="square">
            <a:spAutoFit/>
          </a:bodyPr>
          <a:lstStyle/>
          <a:p>
            <a:pPr algn="l">
              <a:lnSpc>
                <a:spcPct val="200000"/>
              </a:lnSpc>
            </a:pPr>
            <a:r>
              <a:rPr lang="en-US" sz="2000" b="1" dirty="0">
                <a:solidFill>
                  <a:srgbClr val="222222"/>
                </a:solidFill>
                <a:latin typeface="Arial" panose="020B0604020202020204" pitchFamily="34" charset="0"/>
                <a:cs typeface="Arial" panose="020B0604020202020204" pitchFamily="34" charset="0"/>
              </a:rPr>
              <a:t>Sample</a:t>
            </a:r>
            <a:r>
              <a:rPr lang="en-US" sz="2000" dirty="0">
                <a:solidFill>
                  <a:srgbClr val="222222"/>
                </a:solidFill>
                <a:latin typeface="Arial" panose="020B0604020202020204" pitchFamily="34" charset="0"/>
                <a:cs typeface="Arial" panose="020B0604020202020204" pitchFamily="34" charset="0"/>
              </a:rPr>
              <a:t>: </a:t>
            </a:r>
          </a:p>
          <a:p>
            <a:pPr marL="285750" indent="-285750">
              <a:lnSpc>
                <a:spcPct val="200000"/>
              </a:lnSpc>
              <a:buFont typeface="Arial" panose="020B0604020202020204" pitchFamily="34" charset="0"/>
              <a:buChar char="•"/>
            </a:pPr>
            <a:r>
              <a:rPr lang="en-US" sz="2000" dirty="0">
                <a:solidFill>
                  <a:srgbClr val="222222"/>
                </a:solidFill>
                <a:latin typeface="Arial" panose="020B0604020202020204" pitchFamily="34" charset="0"/>
                <a:cs typeface="Arial" panose="020B0604020202020204" pitchFamily="34" charset="0"/>
              </a:rPr>
              <a:t>Total sample included 30,000 adults across the country (22,975 Hindus, 3,336 Muslims, 1,782 Sikhs, 1,011 Christians, 719 Buddhists and 109 Jains)</a:t>
            </a:r>
          </a:p>
          <a:p>
            <a:pPr marL="285750" indent="-285750" algn="l">
              <a:lnSpc>
                <a:spcPct val="200000"/>
              </a:lnSpc>
              <a:buFont typeface="Arial" panose="020B0604020202020204" pitchFamily="34" charset="0"/>
              <a:buChar char="•"/>
            </a:pPr>
            <a:r>
              <a:rPr lang="en-US" sz="2000" dirty="0">
                <a:solidFill>
                  <a:srgbClr val="222222"/>
                </a:solidFill>
                <a:latin typeface="Arial" panose="020B0604020202020204" pitchFamily="34" charset="0"/>
                <a:cs typeface="Arial" panose="020B0604020202020204" pitchFamily="34" charset="0"/>
              </a:rPr>
              <a:t>Covered 33 different states and union territories</a:t>
            </a:r>
          </a:p>
          <a:p>
            <a:pPr marL="285750" indent="-285750" algn="l">
              <a:lnSpc>
                <a:spcPct val="200000"/>
              </a:lnSpc>
              <a:buFont typeface="Arial" panose="020B0604020202020204" pitchFamily="34" charset="0"/>
              <a:buChar char="•"/>
            </a:pPr>
            <a:r>
              <a:rPr lang="en-US" sz="2000" dirty="0">
                <a:solidFill>
                  <a:srgbClr val="222222"/>
                </a:solidFill>
                <a:latin typeface="Arial" panose="020B0604020202020204" pitchFamily="34" charset="0"/>
                <a:cs typeface="Arial" panose="020B0604020202020204" pitchFamily="34" charset="0"/>
              </a:rPr>
              <a:t>Conducted survey in 17 different languages</a:t>
            </a:r>
          </a:p>
          <a:p>
            <a:pPr marL="285750" indent="-285750" algn="l">
              <a:lnSpc>
                <a:spcPct val="200000"/>
              </a:lnSpc>
              <a:buFont typeface="Arial" panose="020B0604020202020204" pitchFamily="34" charset="0"/>
              <a:buChar char="•"/>
            </a:pPr>
            <a:endParaRPr lang="en-US" sz="2000" dirty="0">
              <a:solidFill>
                <a:srgbClr val="222222"/>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374F15C-70B2-43DA-AA2C-ED9C3F590A5B}"/>
              </a:ext>
            </a:extLst>
          </p:cNvPr>
          <p:cNvSpPr txBox="1"/>
          <p:nvPr/>
        </p:nvSpPr>
        <p:spPr>
          <a:xfrm>
            <a:off x="2208299" y="2833657"/>
            <a:ext cx="2376123"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2A2A2A"/>
                </a:solidFill>
                <a:effectLst/>
                <a:latin typeface="Arial" panose="020B0604020202020204" pitchFamily="34" charset="0"/>
                <a:cs typeface="Arial" panose="020B0604020202020204" pitchFamily="34" charset="0"/>
              </a:rPr>
              <a:t>28 States</a:t>
            </a:r>
          </a:p>
          <a:p>
            <a:pPr marL="285750" indent="-285750">
              <a:lnSpc>
                <a:spcPct val="150000"/>
              </a:lnSpc>
              <a:buFont typeface="Arial" panose="020B0604020202020204" pitchFamily="34" charset="0"/>
              <a:buChar char="•"/>
            </a:pPr>
            <a:r>
              <a:rPr lang="en-US" sz="2000" dirty="0">
                <a:solidFill>
                  <a:srgbClr val="2A2A2A"/>
                </a:solidFill>
                <a:latin typeface="Arial" panose="020B0604020202020204" pitchFamily="34" charset="0"/>
                <a:cs typeface="Arial" panose="020B0604020202020204" pitchFamily="34" charset="0"/>
              </a:rPr>
              <a:t>8 Union Territories</a:t>
            </a:r>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5A3CB91-9A62-40EE-B49A-9806CEB8F326}"/>
                  </a:ext>
                </a:extLst>
              </p14:cNvPr>
              <p14:cNvContentPartPr/>
              <p14:nvPr/>
            </p14:nvContentPartPr>
            <p14:xfrm>
              <a:off x="9144004" y="1885187"/>
              <a:ext cx="360" cy="360"/>
            </p14:xfrm>
          </p:contentPart>
        </mc:Choice>
        <mc:Fallback>
          <p:pic>
            <p:nvPicPr>
              <p:cNvPr id="4" name="Ink 3">
                <a:extLst>
                  <a:ext uri="{FF2B5EF4-FFF2-40B4-BE49-F238E27FC236}">
                    <a16:creationId xmlns:a16="http://schemas.microsoft.com/office/drawing/2014/main" id="{05A3CB91-9A62-40EE-B49A-9806CEB8F326}"/>
                  </a:ext>
                </a:extLst>
              </p:cNvPr>
              <p:cNvPicPr/>
              <p:nvPr/>
            </p:nvPicPr>
            <p:blipFill>
              <a:blip r:embed="rId6"/>
              <a:stretch>
                <a:fillRect/>
              </a:stretch>
            </p:blipFill>
            <p:spPr>
              <a:xfrm>
                <a:off x="9135004" y="1876187"/>
                <a:ext cx="18000" cy="18000"/>
              </a:xfrm>
              <a:prstGeom prst="rect">
                <a:avLst/>
              </a:prstGeom>
            </p:spPr>
          </p:pic>
        </mc:Fallback>
      </mc:AlternateContent>
    </p:spTree>
    <p:extLst>
      <p:ext uri="{BB962C8B-B14F-4D97-AF65-F5344CB8AC3E}">
        <p14:creationId xmlns:p14="http://schemas.microsoft.com/office/powerpoint/2010/main" val="39633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779019AF-4DBD-4F51-9756-81CF85E645F0}"/>
              </a:ext>
            </a:extLst>
          </p:cNvPr>
          <p:cNvSpPr>
            <a:spLocks noGrp="1"/>
          </p:cNvSpPr>
          <p:nvPr>
            <p:ph type="title"/>
          </p:nvPr>
        </p:nvSpPr>
        <p:spPr>
          <a:xfrm>
            <a:off x="355899" y="252224"/>
            <a:ext cx="10515600" cy="495571"/>
          </a:xfrm>
        </p:spPr>
        <p:txBody>
          <a:bodyPr>
            <a:normAutofit fontScale="90000"/>
          </a:bodyPr>
          <a:lstStyle/>
          <a:p>
            <a:r>
              <a:rPr lang="en-US" b="1" dirty="0">
                <a:solidFill>
                  <a:srgbClr val="7030A0"/>
                </a:solidFill>
                <a:cs typeface="Arial" panose="020B0604020202020204" pitchFamily="34" charset="0"/>
              </a:rPr>
              <a:t>Complex</a:t>
            </a:r>
            <a:r>
              <a:rPr lang="en-US" sz="2400" b="1" dirty="0">
                <a:solidFill>
                  <a:srgbClr val="7030A0"/>
                </a:solidFill>
              </a:rPr>
              <a:t> </a:t>
            </a:r>
            <a:r>
              <a:rPr lang="en-US" b="1" dirty="0">
                <a:solidFill>
                  <a:srgbClr val="7030A0"/>
                </a:solidFill>
                <a:cs typeface="Arial" panose="020B0604020202020204" pitchFamily="34" charset="0"/>
              </a:rPr>
              <a:t>Sampling in Actual Study</a:t>
            </a:r>
          </a:p>
        </p:txBody>
      </p:sp>
      <p:cxnSp>
        <p:nvCxnSpPr>
          <p:cNvPr id="45" name="Straight Connector 44">
            <a:extLst>
              <a:ext uri="{FF2B5EF4-FFF2-40B4-BE49-F238E27FC236}">
                <a16:creationId xmlns:a16="http://schemas.microsoft.com/office/drawing/2014/main" id="{022000AB-3903-4A19-808A-2DCA21AFC565}"/>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33CDFC1E-BAF2-412F-8138-E1DFD05D50E4}"/>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45EF1A8-62C6-42F0-893D-13C2203E07C1}"/>
              </a:ext>
            </a:extLst>
          </p:cNvPr>
          <p:cNvSpPr txBox="1"/>
          <p:nvPr/>
        </p:nvSpPr>
        <p:spPr>
          <a:xfrm>
            <a:off x="509954" y="776801"/>
            <a:ext cx="11174046" cy="958660"/>
          </a:xfrm>
          <a:prstGeom prst="rect">
            <a:avLst/>
          </a:prstGeom>
          <a:noFill/>
        </p:spPr>
        <p:txBody>
          <a:bodyPr wrap="square">
            <a:spAutoFit/>
          </a:bodyPr>
          <a:lstStyle/>
          <a:p>
            <a:pPr>
              <a:lnSpc>
                <a:spcPct val="150000"/>
              </a:lnSpc>
            </a:pPr>
            <a:r>
              <a:rPr lang="en-US" sz="2000" b="1" i="0" dirty="0">
                <a:solidFill>
                  <a:srgbClr val="2A2A2A"/>
                </a:solidFill>
                <a:effectLst/>
                <a:latin typeface="franklin-gothic-urw"/>
              </a:rPr>
              <a:t>Sampling Design  - </a:t>
            </a:r>
            <a:r>
              <a:rPr lang="en-US" sz="2000" dirty="0">
                <a:solidFill>
                  <a:srgbClr val="222222"/>
                </a:solidFill>
                <a:latin typeface="Arial" panose="020B0604020202020204" pitchFamily="34" charset="0"/>
                <a:cs typeface="Arial" panose="020B0604020202020204" pitchFamily="34" charset="0"/>
              </a:rPr>
              <a:t>Sampling was conducted through a probability-based, stratified multistage clustered random design.</a:t>
            </a:r>
          </a:p>
        </p:txBody>
      </p:sp>
      <p:graphicFrame>
        <p:nvGraphicFramePr>
          <p:cNvPr id="2" name="Diagram 1">
            <a:extLst>
              <a:ext uri="{FF2B5EF4-FFF2-40B4-BE49-F238E27FC236}">
                <a16:creationId xmlns:a16="http://schemas.microsoft.com/office/drawing/2014/main" id="{E9DDCBF8-B45D-4CD8-B0BA-8890C7797996}"/>
              </a:ext>
            </a:extLst>
          </p:cNvPr>
          <p:cNvGraphicFramePr/>
          <p:nvPr>
            <p:extLst>
              <p:ext uri="{D42A27DB-BD31-4B8C-83A1-F6EECF244321}">
                <p14:modId xmlns:p14="http://schemas.microsoft.com/office/powerpoint/2010/main" val="2019647011"/>
              </p:ext>
            </p:extLst>
          </p:nvPr>
        </p:nvGraphicFramePr>
        <p:xfrm>
          <a:off x="1541001" y="2253574"/>
          <a:ext cx="9528120" cy="78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4A0BA468-1B14-4E04-9875-181C12C2AE2E}"/>
              </a:ext>
            </a:extLst>
          </p:cNvPr>
          <p:cNvSpPr txBox="1"/>
          <p:nvPr/>
        </p:nvSpPr>
        <p:spPr>
          <a:xfrm>
            <a:off x="508000" y="1745315"/>
            <a:ext cx="10397067"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Step1: Creating States as Stratas</a:t>
            </a:r>
          </a:p>
        </p:txBody>
      </p:sp>
      <p:pic>
        <p:nvPicPr>
          <p:cNvPr id="16" name="Picture 2" descr="India States Map - States Of India Map 2019, HD Png Download , Transparent  Png Image - PNGitem">
            <a:extLst>
              <a:ext uri="{FF2B5EF4-FFF2-40B4-BE49-F238E27FC236}">
                <a16:creationId xmlns:a16="http://schemas.microsoft.com/office/drawing/2014/main" id="{EAC926B4-1F3C-4EE0-A7E6-0E26BAFF67A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606841" y="3804848"/>
            <a:ext cx="2495186" cy="2504128"/>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7CD2392D-6D2D-4FF7-9A9E-040653EC9D8E}"/>
              </a:ext>
            </a:extLst>
          </p:cNvPr>
          <p:cNvCxnSpPr/>
          <p:nvPr/>
        </p:nvCxnSpPr>
        <p:spPr>
          <a:xfrm>
            <a:off x="3952725" y="4921956"/>
            <a:ext cx="11800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2" name="Rectangle: Rounded Corners 131">
            <a:extLst>
              <a:ext uri="{FF2B5EF4-FFF2-40B4-BE49-F238E27FC236}">
                <a16:creationId xmlns:a16="http://schemas.microsoft.com/office/drawing/2014/main" id="{25A19DB2-C118-42E1-BD9A-E4398617BB0B}"/>
              </a:ext>
            </a:extLst>
          </p:cNvPr>
          <p:cNvSpPr/>
          <p:nvPr/>
        </p:nvSpPr>
        <p:spPr>
          <a:xfrm>
            <a:off x="5388708" y="3578580"/>
            <a:ext cx="5621867" cy="3027196"/>
          </a:xfrm>
          <a:prstGeom prst="roundRect">
            <a:avLst>
              <a:gd name="adj" fmla="val 5144"/>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5359282A-C869-4507-B2C0-B4F9AE739477}"/>
              </a:ext>
            </a:extLst>
          </p:cNvPr>
          <p:cNvSpPr txBox="1"/>
          <p:nvPr/>
        </p:nvSpPr>
        <p:spPr>
          <a:xfrm>
            <a:off x="9859336" y="3842493"/>
            <a:ext cx="1151239" cy="923330"/>
          </a:xfrm>
          <a:prstGeom prst="rect">
            <a:avLst/>
          </a:prstGeom>
          <a:noFill/>
        </p:spPr>
        <p:txBody>
          <a:bodyPr wrap="square">
            <a:spAutoFit/>
          </a:bodyPr>
          <a:lstStyle/>
          <a:p>
            <a:pPr lvl="0"/>
            <a:r>
              <a:rPr lang="en-US" sz="1800" b="1" dirty="0"/>
              <a:t>30 strata were created</a:t>
            </a:r>
            <a:endParaRPr lang="en-US" dirty="0"/>
          </a:p>
        </p:txBody>
      </p:sp>
      <p:pic>
        <p:nvPicPr>
          <p:cNvPr id="134" name="Picture 4" descr="163 Uttarakhand Map Stock Photos, Pictures &amp; Royalty-Free Images - iStock">
            <a:extLst>
              <a:ext uri="{FF2B5EF4-FFF2-40B4-BE49-F238E27FC236}">
                <a16:creationId xmlns:a16="http://schemas.microsoft.com/office/drawing/2014/main" id="{39C81113-E5CB-4118-93DB-1FF83B9EC4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5587770" y="375726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4" descr="163 Uttarakhand Map Stock Photos, Pictures &amp; Royalty-Free Images - iStock">
            <a:extLst>
              <a:ext uri="{FF2B5EF4-FFF2-40B4-BE49-F238E27FC236}">
                <a16:creationId xmlns:a16="http://schemas.microsoft.com/office/drawing/2014/main" id="{41604CDB-851F-4F8C-AD47-CC1CE92AB7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5587771" y="432735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4" descr="163 Uttarakhand Map Stock Photos, Pictures &amp; Royalty-Free Images - iStock">
            <a:extLst>
              <a:ext uri="{FF2B5EF4-FFF2-40B4-BE49-F238E27FC236}">
                <a16:creationId xmlns:a16="http://schemas.microsoft.com/office/drawing/2014/main" id="{D658AC94-7232-467A-AD9F-B4F33549D55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5587772" y="4881979"/>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4" descr="163 Uttarakhand Map Stock Photos, Pictures &amp; Royalty-Free Images - iStock">
            <a:extLst>
              <a:ext uri="{FF2B5EF4-FFF2-40B4-BE49-F238E27FC236}">
                <a16:creationId xmlns:a16="http://schemas.microsoft.com/office/drawing/2014/main" id="{9EFE49B8-9019-4077-B09D-0227F319CB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5587773" y="5452069"/>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4" descr="163 Uttarakhand Map Stock Photos, Pictures &amp; Royalty-Free Images - iStock">
            <a:extLst>
              <a:ext uri="{FF2B5EF4-FFF2-40B4-BE49-F238E27FC236}">
                <a16:creationId xmlns:a16="http://schemas.microsoft.com/office/drawing/2014/main" id="{B6B852D6-18CE-47BE-9513-6CF503CAD8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5587769" y="5976645"/>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4" descr="163 Uttarakhand Map Stock Photos, Pictures &amp; Royalty-Free Images - iStock">
            <a:extLst>
              <a:ext uri="{FF2B5EF4-FFF2-40B4-BE49-F238E27FC236}">
                <a16:creationId xmlns:a16="http://schemas.microsoft.com/office/drawing/2014/main" id="{36A1B8D6-761D-4D56-BDD4-88D81E3FEA3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6306333" y="3757267"/>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4" descr="163 Uttarakhand Map Stock Photos, Pictures &amp; Royalty-Free Images - iStock">
            <a:extLst>
              <a:ext uri="{FF2B5EF4-FFF2-40B4-BE49-F238E27FC236}">
                <a16:creationId xmlns:a16="http://schemas.microsoft.com/office/drawing/2014/main" id="{974EF6D0-D7D5-42FA-A9AF-A227BE6EC6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6306334" y="4327357"/>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4" descr="163 Uttarakhand Map Stock Photos, Pictures &amp; Royalty-Free Images - iStock">
            <a:extLst>
              <a:ext uri="{FF2B5EF4-FFF2-40B4-BE49-F238E27FC236}">
                <a16:creationId xmlns:a16="http://schemas.microsoft.com/office/drawing/2014/main" id="{C7F22F02-D0F3-45A5-AF9D-4949EBC484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6306335" y="4881980"/>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4" descr="163 Uttarakhand Map Stock Photos, Pictures &amp; Royalty-Free Images - iStock">
            <a:extLst>
              <a:ext uri="{FF2B5EF4-FFF2-40B4-BE49-F238E27FC236}">
                <a16:creationId xmlns:a16="http://schemas.microsoft.com/office/drawing/2014/main" id="{9C3030CF-3702-4C4B-B5F7-9834D138D9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6306336" y="5452070"/>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4" descr="163 Uttarakhand Map Stock Photos, Pictures &amp; Royalty-Free Images - iStock">
            <a:extLst>
              <a:ext uri="{FF2B5EF4-FFF2-40B4-BE49-F238E27FC236}">
                <a16:creationId xmlns:a16="http://schemas.microsoft.com/office/drawing/2014/main" id="{43D525FC-1E93-4524-A833-DE0C94357E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6306332" y="597664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4" descr="163 Uttarakhand Map Stock Photos, Pictures &amp; Royalty-Free Images - iStock">
            <a:extLst>
              <a:ext uri="{FF2B5EF4-FFF2-40B4-BE49-F238E27FC236}">
                <a16:creationId xmlns:a16="http://schemas.microsoft.com/office/drawing/2014/main" id="{09934FC8-B31E-4F5B-B025-BD77B2A1863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024891" y="3746932"/>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4" descr="163 Uttarakhand Map Stock Photos, Pictures &amp; Royalty-Free Images - iStock">
            <a:extLst>
              <a:ext uri="{FF2B5EF4-FFF2-40B4-BE49-F238E27FC236}">
                <a16:creationId xmlns:a16="http://schemas.microsoft.com/office/drawing/2014/main" id="{99803F2E-6A33-44A5-915E-C2BE104DF53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024892" y="4317022"/>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4" descr="163 Uttarakhand Map Stock Photos, Pictures &amp; Royalty-Free Images - iStock">
            <a:extLst>
              <a:ext uri="{FF2B5EF4-FFF2-40B4-BE49-F238E27FC236}">
                <a16:creationId xmlns:a16="http://schemas.microsoft.com/office/drawing/2014/main" id="{3B1A15A8-1123-4421-99AA-093D084DD9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024893" y="4871645"/>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4" descr="163 Uttarakhand Map Stock Photos, Pictures &amp; Royalty-Free Images - iStock">
            <a:extLst>
              <a:ext uri="{FF2B5EF4-FFF2-40B4-BE49-F238E27FC236}">
                <a16:creationId xmlns:a16="http://schemas.microsoft.com/office/drawing/2014/main" id="{B8D088FF-831E-46D6-8F53-BCF3B76D9A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024894" y="5441735"/>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4" descr="163 Uttarakhand Map Stock Photos, Pictures &amp; Royalty-Free Images - iStock">
            <a:extLst>
              <a:ext uri="{FF2B5EF4-FFF2-40B4-BE49-F238E27FC236}">
                <a16:creationId xmlns:a16="http://schemas.microsoft.com/office/drawing/2014/main" id="{EFA46FCC-9AA0-4B7B-B875-0D21E65AAE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024890" y="5966311"/>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4" descr="163 Uttarakhand Map Stock Photos, Pictures &amp; Royalty-Free Images - iStock">
            <a:extLst>
              <a:ext uri="{FF2B5EF4-FFF2-40B4-BE49-F238E27FC236}">
                <a16:creationId xmlns:a16="http://schemas.microsoft.com/office/drawing/2014/main" id="{915B940B-D5EC-4DDB-84BC-A6DF61FDE0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743454" y="3746933"/>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4" descr="163 Uttarakhand Map Stock Photos, Pictures &amp; Royalty-Free Images - iStock">
            <a:extLst>
              <a:ext uri="{FF2B5EF4-FFF2-40B4-BE49-F238E27FC236}">
                <a16:creationId xmlns:a16="http://schemas.microsoft.com/office/drawing/2014/main" id="{E7F12C15-48CB-474A-9017-D7DB1A6972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743455" y="4317023"/>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4" descr="163 Uttarakhand Map Stock Photos, Pictures &amp; Royalty-Free Images - iStock">
            <a:extLst>
              <a:ext uri="{FF2B5EF4-FFF2-40B4-BE49-F238E27FC236}">
                <a16:creationId xmlns:a16="http://schemas.microsoft.com/office/drawing/2014/main" id="{7F8F0365-8D86-46E3-86CC-7A16848FC7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743456" y="487164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2" name="Picture 4" descr="163 Uttarakhand Map Stock Photos, Pictures &amp; Royalty-Free Images - iStock">
            <a:extLst>
              <a:ext uri="{FF2B5EF4-FFF2-40B4-BE49-F238E27FC236}">
                <a16:creationId xmlns:a16="http://schemas.microsoft.com/office/drawing/2014/main" id="{FE810B82-2013-4479-8167-98D370DCCB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743457" y="544173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3" name="Picture 4" descr="163 Uttarakhand Map Stock Photos, Pictures &amp; Royalty-Free Images - iStock">
            <a:extLst>
              <a:ext uri="{FF2B5EF4-FFF2-40B4-BE49-F238E27FC236}">
                <a16:creationId xmlns:a16="http://schemas.microsoft.com/office/drawing/2014/main" id="{C6B56303-1B32-4213-A32A-4960541CD77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7743453" y="5966312"/>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4" descr="163 Uttarakhand Map Stock Photos, Pictures &amp; Royalty-Free Images - iStock">
            <a:extLst>
              <a:ext uri="{FF2B5EF4-FFF2-40B4-BE49-F238E27FC236}">
                <a16:creationId xmlns:a16="http://schemas.microsoft.com/office/drawing/2014/main" id="{1FCD638C-A210-42F9-B5B7-FEC1943655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8462004" y="3757263"/>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4" descr="163 Uttarakhand Map Stock Photos, Pictures &amp; Royalty-Free Images - iStock">
            <a:extLst>
              <a:ext uri="{FF2B5EF4-FFF2-40B4-BE49-F238E27FC236}">
                <a16:creationId xmlns:a16="http://schemas.microsoft.com/office/drawing/2014/main" id="{8D757A57-975D-4770-B768-BDE81C3827C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8462005" y="4327353"/>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4" descr="163 Uttarakhand Map Stock Photos, Pictures &amp; Royalty-Free Images - iStock">
            <a:extLst>
              <a:ext uri="{FF2B5EF4-FFF2-40B4-BE49-F238E27FC236}">
                <a16:creationId xmlns:a16="http://schemas.microsoft.com/office/drawing/2014/main" id="{972A93C2-3E5D-44A7-BD32-AA469378DC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8462006" y="488197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4" descr="163 Uttarakhand Map Stock Photos, Pictures &amp; Royalty-Free Images - iStock">
            <a:extLst>
              <a:ext uri="{FF2B5EF4-FFF2-40B4-BE49-F238E27FC236}">
                <a16:creationId xmlns:a16="http://schemas.microsoft.com/office/drawing/2014/main" id="{3D99604D-77E9-4661-914E-077C5E91B5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8462007" y="5452066"/>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8" name="Picture 4" descr="163 Uttarakhand Map Stock Photos, Pictures &amp; Royalty-Free Images - iStock">
            <a:extLst>
              <a:ext uri="{FF2B5EF4-FFF2-40B4-BE49-F238E27FC236}">
                <a16:creationId xmlns:a16="http://schemas.microsoft.com/office/drawing/2014/main" id="{7C427D4B-1800-4275-B81E-AADC39E7631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8462003" y="5976642"/>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4" descr="163 Uttarakhand Map Stock Photos, Pictures &amp; Royalty-Free Images - iStock">
            <a:extLst>
              <a:ext uri="{FF2B5EF4-FFF2-40B4-BE49-F238E27FC236}">
                <a16:creationId xmlns:a16="http://schemas.microsoft.com/office/drawing/2014/main" id="{6E94D149-3A98-416E-9F2B-7170607764F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9180567" y="3757264"/>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4" descr="163 Uttarakhand Map Stock Photos, Pictures &amp; Royalty-Free Images - iStock">
            <a:extLst>
              <a:ext uri="{FF2B5EF4-FFF2-40B4-BE49-F238E27FC236}">
                <a16:creationId xmlns:a16="http://schemas.microsoft.com/office/drawing/2014/main" id="{C1B3BCC2-4EB6-402F-A3DC-8B52E3816B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9180568" y="4327354"/>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4" descr="163 Uttarakhand Map Stock Photos, Pictures &amp; Royalty-Free Images - iStock">
            <a:extLst>
              <a:ext uri="{FF2B5EF4-FFF2-40B4-BE49-F238E27FC236}">
                <a16:creationId xmlns:a16="http://schemas.microsoft.com/office/drawing/2014/main" id="{61A7FCEE-AE13-45E7-9D2C-31FD1DCD6A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9180569" y="4881977"/>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4" descr="163 Uttarakhand Map Stock Photos, Pictures &amp; Royalty-Free Images - iStock">
            <a:extLst>
              <a:ext uri="{FF2B5EF4-FFF2-40B4-BE49-F238E27FC236}">
                <a16:creationId xmlns:a16="http://schemas.microsoft.com/office/drawing/2014/main" id="{9F431B30-9CFF-44E8-BC47-C0787A718FC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9180570" y="5452067"/>
            <a:ext cx="542641" cy="489442"/>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4" descr="163 Uttarakhand Map Stock Photos, Pictures &amp; Royalty-Free Images - iStock">
            <a:extLst>
              <a:ext uri="{FF2B5EF4-FFF2-40B4-BE49-F238E27FC236}">
                <a16:creationId xmlns:a16="http://schemas.microsoft.com/office/drawing/2014/main" id="{68212D32-12D4-49F5-9DED-16CB3E204F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19706050">
            <a:off x="9180566" y="5976643"/>
            <a:ext cx="542641" cy="489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6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779019AF-4DBD-4F51-9756-81CF85E645F0}"/>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Complex Sampling in Actual Study</a:t>
            </a:r>
          </a:p>
        </p:txBody>
      </p:sp>
      <p:cxnSp>
        <p:nvCxnSpPr>
          <p:cNvPr id="45" name="Straight Connector 44">
            <a:extLst>
              <a:ext uri="{FF2B5EF4-FFF2-40B4-BE49-F238E27FC236}">
                <a16:creationId xmlns:a16="http://schemas.microsoft.com/office/drawing/2014/main" id="{022000AB-3903-4A19-808A-2DCA21AFC565}"/>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33CDFC1E-BAF2-412F-8138-E1DFD05D50E4}"/>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345EF1A8-62C6-42F0-893D-13C2203E07C1}"/>
              </a:ext>
            </a:extLst>
          </p:cNvPr>
          <p:cNvSpPr txBox="1"/>
          <p:nvPr/>
        </p:nvSpPr>
        <p:spPr>
          <a:xfrm>
            <a:off x="509954" y="776801"/>
            <a:ext cx="11174046" cy="496996"/>
          </a:xfrm>
          <a:prstGeom prst="rect">
            <a:avLst/>
          </a:prstGeom>
          <a:noFill/>
        </p:spPr>
        <p:txBody>
          <a:bodyPr wrap="square">
            <a:spAutoFit/>
          </a:bodyPr>
          <a:lstStyle/>
          <a:p>
            <a:pPr>
              <a:lnSpc>
                <a:spcPct val="150000"/>
              </a:lnSpc>
            </a:pPr>
            <a:r>
              <a:rPr lang="en-US" sz="2000" dirty="0">
                <a:solidFill>
                  <a:srgbClr val="222222"/>
                </a:solidFill>
                <a:latin typeface="Arial" panose="020B0604020202020204" pitchFamily="34" charset="0"/>
                <a:cs typeface="Arial" panose="020B0604020202020204" pitchFamily="34" charset="0"/>
              </a:rPr>
              <a:t>Step2: Multistage Cluster Random Sampling is performed for each stratum.</a:t>
            </a:r>
          </a:p>
        </p:txBody>
      </p:sp>
      <p:cxnSp>
        <p:nvCxnSpPr>
          <p:cNvPr id="29" name="Straight Arrow Connector 28">
            <a:extLst>
              <a:ext uri="{FF2B5EF4-FFF2-40B4-BE49-F238E27FC236}">
                <a16:creationId xmlns:a16="http://schemas.microsoft.com/office/drawing/2014/main" id="{7CD2392D-6D2D-4FF7-9A9E-040653EC9D8E}"/>
              </a:ext>
            </a:extLst>
          </p:cNvPr>
          <p:cNvCxnSpPr>
            <a:cxnSpLocks/>
          </p:cNvCxnSpPr>
          <p:nvPr/>
        </p:nvCxnSpPr>
        <p:spPr>
          <a:xfrm flipV="1">
            <a:off x="3610367" y="1657111"/>
            <a:ext cx="1497705" cy="808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 name="Picture 3">
            <a:extLst>
              <a:ext uri="{FF2B5EF4-FFF2-40B4-BE49-F238E27FC236}">
                <a16:creationId xmlns:a16="http://schemas.microsoft.com/office/drawing/2014/main" id="{998C7009-6804-46CF-8F00-23498479A7F4}"/>
              </a:ext>
            </a:extLst>
          </p:cNvPr>
          <p:cNvPicPr>
            <a:picLocks noChangeAspect="1"/>
          </p:cNvPicPr>
          <p:nvPr/>
        </p:nvPicPr>
        <p:blipFill>
          <a:blip r:embed="rId3"/>
          <a:stretch>
            <a:fillRect/>
          </a:stretch>
        </p:blipFill>
        <p:spPr>
          <a:xfrm>
            <a:off x="1806312" y="1506400"/>
            <a:ext cx="2488948" cy="1401310"/>
          </a:xfrm>
          <a:prstGeom prst="rect">
            <a:avLst/>
          </a:prstGeom>
        </p:spPr>
      </p:pic>
      <p:sp>
        <p:nvSpPr>
          <p:cNvPr id="101" name="Rectangle: Rounded Corners 100">
            <a:extLst>
              <a:ext uri="{FF2B5EF4-FFF2-40B4-BE49-F238E27FC236}">
                <a16:creationId xmlns:a16="http://schemas.microsoft.com/office/drawing/2014/main" id="{D8A317B5-3A51-459D-94F6-3F02EC987D81}"/>
              </a:ext>
            </a:extLst>
          </p:cNvPr>
          <p:cNvSpPr/>
          <p:nvPr/>
        </p:nvSpPr>
        <p:spPr>
          <a:xfrm>
            <a:off x="5108072" y="1657111"/>
            <a:ext cx="2218050" cy="1650531"/>
          </a:xfrm>
          <a:prstGeom prst="roundRect">
            <a:avLst>
              <a:gd name="adj" fmla="val 5144"/>
            </a:avLst>
          </a:prstGeom>
          <a:noFill/>
          <a:ln w="571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0BDEE4BF-68A4-4097-8653-9694B55C1E4E}"/>
              </a:ext>
            </a:extLst>
          </p:cNvPr>
          <p:cNvSpPr txBox="1"/>
          <p:nvPr/>
        </p:nvSpPr>
        <p:spPr>
          <a:xfrm>
            <a:off x="6321440" y="2393803"/>
            <a:ext cx="1069434" cy="830997"/>
          </a:xfrm>
          <a:prstGeom prst="rect">
            <a:avLst/>
          </a:prstGeom>
          <a:noFill/>
        </p:spPr>
        <p:txBody>
          <a:bodyPr wrap="square">
            <a:spAutoFit/>
          </a:bodyPr>
          <a:lstStyle/>
          <a:p>
            <a:pPr lvl="0"/>
            <a:r>
              <a:rPr lang="en-US" sz="1600" b="1" dirty="0"/>
              <a:t>133 Districts created</a:t>
            </a:r>
            <a:endParaRPr lang="en-US" sz="1600" dirty="0"/>
          </a:p>
        </p:txBody>
      </p:sp>
      <p:sp>
        <p:nvSpPr>
          <p:cNvPr id="7" name="Rectangle 6">
            <a:extLst>
              <a:ext uri="{FF2B5EF4-FFF2-40B4-BE49-F238E27FC236}">
                <a16:creationId xmlns:a16="http://schemas.microsoft.com/office/drawing/2014/main" id="{AAC2B774-872E-4C26-9E57-EE64EB7B4265}"/>
              </a:ext>
            </a:extLst>
          </p:cNvPr>
          <p:cNvSpPr/>
          <p:nvPr/>
        </p:nvSpPr>
        <p:spPr>
          <a:xfrm>
            <a:off x="5276866" y="1796373"/>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0AD2E0D8-D9BA-43DE-9436-F4F8806C302C}"/>
              </a:ext>
            </a:extLst>
          </p:cNvPr>
          <p:cNvSpPr/>
          <p:nvPr/>
        </p:nvSpPr>
        <p:spPr>
          <a:xfrm>
            <a:off x="5276866" y="2151295"/>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BB0ADE7C-DACF-4C70-91F3-1D53CDD8F55C}"/>
              </a:ext>
            </a:extLst>
          </p:cNvPr>
          <p:cNvSpPr/>
          <p:nvPr/>
        </p:nvSpPr>
        <p:spPr>
          <a:xfrm>
            <a:off x="5276866" y="2505626"/>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2B3F3A9E-4B00-4264-916E-CE9B58BE1B85}"/>
              </a:ext>
            </a:extLst>
          </p:cNvPr>
          <p:cNvSpPr/>
          <p:nvPr/>
        </p:nvSpPr>
        <p:spPr>
          <a:xfrm>
            <a:off x="5276866" y="2860548"/>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ACC29D06-31BC-4DCF-B8B2-D2ADCEC17801}"/>
              </a:ext>
            </a:extLst>
          </p:cNvPr>
          <p:cNvSpPr/>
          <p:nvPr/>
        </p:nvSpPr>
        <p:spPr>
          <a:xfrm>
            <a:off x="5646685" y="1796373"/>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977FA266-E5C4-4D7E-99C0-BDC9BED03477}"/>
              </a:ext>
            </a:extLst>
          </p:cNvPr>
          <p:cNvSpPr/>
          <p:nvPr/>
        </p:nvSpPr>
        <p:spPr>
          <a:xfrm>
            <a:off x="5646685" y="2151295"/>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80EC4F57-551E-492B-9766-1A583D4A573E}"/>
              </a:ext>
            </a:extLst>
          </p:cNvPr>
          <p:cNvSpPr/>
          <p:nvPr/>
        </p:nvSpPr>
        <p:spPr>
          <a:xfrm>
            <a:off x="5646685" y="2505626"/>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AE0DF27-927D-44E4-949C-A0D09A95A161}"/>
              </a:ext>
            </a:extLst>
          </p:cNvPr>
          <p:cNvSpPr/>
          <p:nvPr/>
        </p:nvSpPr>
        <p:spPr>
          <a:xfrm>
            <a:off x="6016504" y="1796373"/>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6F44D8C7-04C6-4F35-870C-945AF650A86F}"/>
              </a:ext>
            </a:extLst>
          </p:cNvPr>
          <p:cNvSpPr/>
          <p:nvPr/>
        </p:nvSpPr>
        <p:spPr>
          <a:xfrm>
            <a:off x="6016504" y="2151295"/>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A7DCEACE-43E4-4B41-B93F-79C27C9039A1}"/>
              </a:ext>
            </a:extLst>
          </p:cNvPr>
          <p:cNvSpPr/>
          <p:nvPr/>
        </p:nvSpPr>
        <p:spPr>
          <a:xfrm>
            <a:off x="6016504" y="2505626"/>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7041230-5978-40E0-96CC-085C78D01080}"/>
              </a:ext>
            </a:extLst>
          </p:cNvPr>
          <p:cNvSpPr/>
          <p:nvPr/>
        </p:nvSpPr>
        <p:spPr>
          <a:xfrm>
            <a:off x="6016504" y="2860548"/>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8" name="Straight Arrow Connector 157">
            <a:extLst>
              <a:ext uri="{FF2B5EF4-FFF2-40B4-BE49-F238E27FC236}">
                <a16:creationId xmlns:a16="http://schemas.microsoft.com/office/drawing/2014/main" id="{430BEDBE-5DAC-4400-86B9-EF704769DA98}"/>
              </a:ext>
            </a:extLst>
          </p:cNvPr>
          <p:cNvCxnSpPr>
            <a:cxnSpLocks/>
          </p:cNvCxnSpPr>
          <p:nvPr/>
        </p:nvCxnSpPr>
        <p:spPr>
          <a:xfrm flipV="1">
            <a:off x="6305025" y="1657111"/>
            <a:ext cx="1797147" cy="1531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9" name="Rectangle 158">
            <a:extLst>
              <a:ext uri="{FF2B5EF4-FFF2-40B4-BE49-F238E27FC236}">
                <a16:creationId xmlns:a16="http://schemas.microsoft.com/office/drawing/2014/main" id="{7A03BF2D-9530-4841-A7FD-4EB94F51EADF}"/>
              </a:ext>
            </a:extLst>
          </p:cNvPr>
          <p:cNvSpPr/>
          <p:nvPr/>
        </p:nvSpPr>
        <p:spPr>
          <a:xfrm>
            <a:off x="8102172" y="1657111"/>
            <a:ext cx="2949650" cy="164437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8914787A-66AB-4C22-83A6-465E63B1106F}"/>
              </a:ext>
            </a:extLst>
          </p:cNvPr>
          <p:cNvSpPr/>
          <p:nvPr/>
        </p:nvSpPr>
        <p:spPr>
          <a:xfrm>
            <a:off x="8224299" y="1944565"/>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Connector 159">
            <a:extLst>
              <a:ext uri="{FF2B5EF4-FFF2-40B4-BE49-F238E27FC236}">
                <a16:creationId xmlns:a16="http://schemas.microsoft.com/office/drawing/2014/main" id="{EAFC612C-695E-49FE-824C-B36604C990C8}"/>
              </a:ext>
            </a:extLst>
          </p:cNvPr>
          <p:cNvSpPr/>
          <p:nvPr/>
        </p:nvSpPr>
        <p:spPr>
          <a:xfrm>
            <a:off x="8224299" y="2305948"/>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lowchart: Connector 160">
            <a:extLst>
              <a:ext uri="{FF2B5EF4-FFF2-40B4-BE49-F238E27FC236}">
                <a16:creationId xmlns:a16="http://schemas.microsoft.com/office/drawing/2014/main" id="{11059536-AA13-4D8E-98FB-B6B5C1C167AF}"/>
              </a:ext>
            </a:extLst>
          </p:cNvPr>
          <p:cNvSpPr/>
          <p:nvPr/>
        </p:nvSpPr>
        <p:spPr>
          <a:xfrm>
            <a:off x="8224299" y="2676816"/>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lowchart: Connector 162">
            <a:extLst>
              <a:ext uri="{FF2B5EF4-FFF2-40B4-BE49-F238E27FC236}">
                <a16:creationId xmlns:a16="http://schemas.microsoft.com/office/drawing/2014/main" id="{1BF4B0F5-82E3-4FBA-ACF5-4FAA1186C14A}"/>
              </a:ext>
            </a:extLst>
          </p:cNvPr>
          <p:cNvSpPr/>
          <p:nvPr/>
        </p:nvSpPr>
        <p:spPr>
          <a:xfrm>
            <a:off x="8651743" y="1939891"/>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lowchart: Connector 163">
            <a:extLst>
              <a:ext uri="{FF2B5EF4-FFF2-40B4-BE49-F238E27FC236}">
                <a16:creationId xmlns:a16="http://schemas.microsoft.com/office/drawing/2014/main" id="{53886A3C-142E-4DA4-8368-B3769C6C465D}"/>
              </a:ext>
            </a:extLst>
          </p:cNvPr>
          <p:cNvSpPr/>
          <p:nvPr/>
        </p:nvSpPr>
        <p:spPr>
          <a:xfrm>
            <a:off x="8651743" y="2301274"/>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lowchart: Connector 164">
            <a:extLst>
              <a:ext uri="{FF2B5EF4-FFF2-40B4-BE49-F238E27FC236}">
                <a16:creationId xmlns:a16="http://schemas.microsoft.com/office/drawing/2014/main" id="{39CEF175-C1CC-45DB-B62E-8135211A076B}"/>
              </a:ext>
            </a:extLst>
          </p:cNvPr>
          <p:cNvSpPr/>
          <p:nvPr/>
        </p:nvSpPr>
        <p:spPr>
          <a:xfrm>
            <a:off x="8651743" y="2672142"/>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6E203B2D-FF95-4CA9-8629-26EC5B0BBD05}"/>
              </a:ext>
            </a:extLst>
          </p:cNvPr>
          <p:cNvSpPr txBox="1"/>
          <p:nvPr/>
        </p:nvSpPr>
        <p:spPr>
          <a:xfrm>
            <a:off x="9994279" y="1836861"/>
            <a:ext cx="1069434" cy="1323439"/>
          </a:xfrm>
          <a:prstGeom prst="rect">
            <a:avLst/>
          </a:prstGeom>
          <a:noFill/>
        </p:spPr>
        <p:txBody>
          <a:bodyPr wrap="square">
            <a:spAutoFit/>
          </a:bodyPr>
          <a:lstStyle/>
          <a:p>
            <a:pPr lvl="0"/>
            <a:r>
              <a:rPr lang="en-US" sz="1600" b="1" dirty="0"/>
              <a:t>6 Sub -districts created from each district</a:t>
            </a:r>
            <a:endParaRPr lang="en-US" sz="1600" dirty="0"/>
          </a:p>
        </p:txBody>
      </p:sp>
      <p:cxnSp>
        <p:nvCxnSpPr>
          <p:cNvPr id="169" name="Straight Arrow Connector 168">
            <a:extLst>
              <a:ext uri="{FF2B5EF4-FFF2-40B4-BE49-F238E27FC236}">
                <a16:creationId xmlns:a16="http://schemas.microsoft.com/office/drawing/2014/main" id="{B8E5E958-20DD-4884-AD3B-FAD4BE063830}"/>
              </a:ext>
            </a:extLst>
          </p:cNvPr>
          <p:cNvCxnSpPr>
            <a:cxnSpLocks/>
          </p:cNvCxnSpPr>
          <p:nvPr/>
        </p:nvCxnSpPr>
        <p:spPr>
          <a:xfrm>
            <a:off x="6300101" y="2065528"/>
            <a:ext cx="1807868" cy="12359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0" name="Straight Arrow Connector 169">
            <a:extLst>
              <a:ext uri="{FF2B5EF4-FFF2-40B4-BE49-F238E27FC236}">
                <a16:creationId xmlns:a16="http://schemas.microsoft.com/office/drawing/2014/main" id="{D90EA9F8-FE93-418D-AA93-A5EA0C17CC31}"/>
              </a:ext>
            </a:extLst>
          </p:cNvPr>
          <p:cNvCxnSpPr>
            <a:cxnSpLocks/>
          </p:cNvCxnSpPr>
          <p:nvPr/>
        </p:nvCxnSpPr>
        <p:spPr>
          <a:xfrm flipH="1">
            <a:off x="2058184" y="3760765"/>
            <a:ext cx="6514884"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569D8208-09FA-4F80-B843-B38CC8BDDE84}"/>
              </a:ext>
            </a:extLst>
          </p:cNvPr>
          <p:cNvCxnSpPr>
            <a:cxnSpLocks/>
          </p:cNvCxnSpPr>
          <p:nvPr/>
        </p:nvCxnSpPr>
        <p:spPr>
          <a:xfrm rot="5400000">
            <a:off x="8343430" y="3531126"/>
            <a:ext cx="459277"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355D947D-C848-4C10-8CAA-C42B92A2FBBF}"/>
              </a:ext>
            </a:extLst>
          </p:cNvPr>
          <p:cNvCxnSpPr>
            <a:cxnSpLocks/>
          </p:cNvCxnSpPr>
          <p:nvPr/>
        </p:nvCxnSpPr>
        <p:spPr>
          <a:xfrm rot="5400000">
            <a:off x="1826760" y="3996559"/>
            <a:ext cx="459277"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91536C22-5D8B-49A2-AC8B-0355B721F5CC}"/>
              </a:ext>
            </a:extLst>
          </p:cNvPr>
          <p:cNvCxnSpPr>
            <a:cxnSpLocks/>
          </p:cNvCxnSpPr>
          <p:nvPr/>
        </p:nvCxnSpPr>
        <p:spPr>
          <a:xfrm>
            <a:off x="8249099" y="2873591"/>
            <a:ext cx="308828" cy="440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2A378EB-2FF4-4206-BF6E-F33B147C2FBF}"/>
              </a:ext>
            </a:extLst>
          </p:cNvPr>
          <p:cNvCxnSpPr>
            <a:cxnSpLocks/>
          </p:cNvCxnSpPr>
          <p:nvPr/>
        </p:nvCxnSpPr>
        <p:spPr>
          <a:xfrm>
            <a:off x="8508046" y="2809302"/>
            <a:ext cx="74681" cy="498340"/>
          </a:xfrm>
          <a:prstGeom prst="line">
            <a:avLst/>
          </a:prstGeom>
        </p:spPr>
        <p:style>
          <a:lnRef idx="1">
            <a:schemeClr val="accent1"/>
          </a:lnRef>
          <a:fillRef idx="0">
            <a:schemeClr val="accent1"/>
          </a:fillRef>
          <a:effectRef idx="0">
            <a:schemeClr val="accent1"/>
          </a:effectRef>
          <a:fontRef idx="minor">
            <a:schemeClr val="tx1"/>
          </a:fontRef>
        </p:style>
      </p:cxnSp>
      <p:sp>
        <p:nvSpPr>
          <p:cNvPr id="174" name="Flowchart: Connector 173">
            <a:extLst>
              <a:ext uri="{FF2B5EF4-FFF2-40B4-BE49-F238E27FC236}">
                <a16:creationId xmlns:a16="http://schemas.microsoft.com/office/drawing/2014/main" id="{FD7C3090-2482-4D66-B3D6-60822644424D}"/>
              </a:ext>
            </a:extLst>
          </p:cNvPr>
          <p:cNvSpPr/>
          <p:nvPr/>
        </p:nvSpPr>
        <p:spPr>
          <a:xfrm>
            <a:off x="1141998" y="4252399"/>
            <a:ext cx="1828800" cy="182880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5" name="Straight Arrow Connector 174">
            <a:extLst>
              <a:ext uri="{FF2B5EF4-FFF2-40B4-BE49-F238E27FC236}">
                <a16:creationId xmlns:a16="http://schemas.microsoft.com/office/drawing/2014/main" id="{516143E5-74C3-4900-991C-7FF75F14A7BF}"/>
              </a:ext>
            </a:extLst>
          </p:cNvPr>
          <p:cNvCxnSpPr>
            <a:cxnSpLocks/>
          </p:cNvCxnSpPr>
          <p:nvPr/>
        </p:nvCxnSpPr>
        <p:spPr>
          <a:xfrm>
            <a:off x="7403847" y="2552668"/>
            <a:ext cx="4592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6" name="Flowchart: Connector 175">
            <a:extLst>
              <a:ext uri="{FF2B5EF4-FFF2-40B4-BE49-F238E27FC236}">
                <a16:creationId xmlns:a16="http://schemas.microsoft.com/office/drawing/2014/main" id="{CE0CE368-6E7A-4CD3-85F2-D3815E781C76}"/>
              </a:ext>
            </a:extLst>
          </p:cNvPr>
          <p:cNvSpPr/>
          <p:nvPr/>
        </p:nvSpPr>
        <p:spPr>
          <a:xfrm>
            <a:off x="9160378" y="1953698"/>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lowchart: Connector 176">
            <a:extLst>
              <a:ext uri="{FF2B5EF4-FFF2-40B4-BE49-F238E27FC236}">
                <a16:creationId xmlns:a16="http://schemas.microsoft.com/office/drawing/2014/main" id="{1B786540-FAF2-47FF-A57F-B40EB6F7D7D8}"/>
              </a:ext>
            </a:extLst>
          </p:cNvPr>
          <p:cNvSpPr/>
          <p:nvPr/>
        </p:nvSpPr>
        <p:spPr>
          <a:xfrm>
            <a:off x="9160378" y="2315081"/>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lowchart: Connector 177">
            <a:extLst>
              <a:ext uri="{FF2B5EF4-FFF2-40B4-BE49-F238E27FC236}">
                <a16:creationId xmlns:a16="http://schemas.microsoft.com/office/drawing/2014/main" id="{CCFEFA04-E947-4708-87D4-4410F87CBF35}"/>
              </a:ext>
            </a:extLst>
          </p:cNvPr>
          <p:cNvSpPr/>
          <p:nvPr/>
        </p:nvSpPr>
        <p:spPr>
          <a:xfrm>
            <a:off x="9160378" y="2685949"/>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lowchart: Connector 178">
            <a:extLst>
              <a:ext uri="{FF2B5EF4-FFF2-40B4-BE49-F238E27FC236}">
                <a16:creationId xmlns:a16="http://schemas.microsoft.com/office/drawing/2014/main" id="{96CFDD62-3BE7-4E09-8A71-515B7ACB86CA}"/>
              </a:ext>
            </a:extLst>
          </p:cNvPr>
          <p:cNvSpPr/>
          <p:nvPr/>
        </p:nvSpPr>
        <p:spPr>
          <a:xfrm>
            <a:off x="9587822" y="1949024"/>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lowchart: Connector 179">
            <a:extLst>
              <a:ext uri="{FF2B5EF4-FFF2-40B4-BE49-F238E27FC236}">
                <a16:creationId xmlns:a16="http://schemas.microsoft.com/office/drawing/2014/main" id="{89DEBAFA-46E9-4F1E-8F33-14EB981D52F7}"/>
              </a:ext>
            </a:extLst>
          </p:cNvPr>
          <p:cNvSpPr/>
          <p:nvPr/>
        </p:nvSpPr>
        <p:spPr>
          <a:xfrm>
            <a:off x="9587822" y="2310407"/>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lowchart: Connector 180">
            <a:extLst>
              <a:ext uri="{FF2B5EF4-FFF2-40B4-BE49-F238E27FC236}">
                <a16:creationId xmlns:a16="http://schemas.microsoft.com/office/drawing/2014/main" id="{C578CD07-6A43-42C8-BA5C-F78179F0C04D}"/>
              </a:ext>
            </a:extLst>
          </p:cNvPr>
          <p:cNvSpPr/>
          <p:nvPr/>
        </p:nvSpPr>
        <p:spPr>
          <a:xfrm>
            <a:off x="9587822" y="2681275"/>
            <a:ext cx="274320" cy="274320"/>
          </a:xfrm>
          <a:prstGeom prst="flowChartConnector">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1">
            <a:extLst>
              <a:ext uri="{FF2B5EF4-FFF2-40B4-BE49-F238E27FC236}">
                <a16:creationId xmlns:a16="http://schemas.microsoft.com/office/drawing/2014/main" id="{2685B874-ED3B-47FF-BAB5-41F681F29C11}"/>
              </a:ext>
            </a:extLst>
          </p:cNvPr>
          <p:cNvGraphicFramePr>
            <a:graphicFrameLocks noGrp="1"/>
          </p:cNvGraphicFramePr>
          <p:nvPr>
            <p:extLst>
              <p:ext uri="{D42A27DB-BD31-4B8C-83A1-F6EECF244321}">
                <p14:modId xmlns:p14="http://schemas.microsoft.com/office/powerpoint/2010/main" val="3515425898"/>
              </p:ext>
            </p:extLst>
          </p:nvPr>
        </p:nvGraphicFramePr>
        <p:xfrm>
          <a:off x="1441443" y="4557199"/>
          <a:ext cx="1229910" cy="1219200"/>
        </p:xfrm>
        <a:graphic>
          <a:graphicData uri="http://schemas.openxmlformats.org/drawingml/2006/table">
            <a:tbl>
              <a:tblPr firstRow="1" bandRow="1">
                <a:tableStyleId>{5940675A-B579-460E-94D1-54222C63F5DA}</a:tableStyleId>
              </a:tblPr>
              <a:tblGrid>
                <a:gridCol w="245982">
                  <a:extLst>
                    <a:ext uri="{9D8B030D-6E8A-4147-A177-3AD203B41FA5}">
                      <a16:colId xmlns:a16="http://schemas.microsoft.com/office/drawing/2014/main" val="3245800147"/>
                    </a:ext>
                  </a:extLst>
                </a:gridCol>
                <a:gridCol w="245982">
                  <a:extLst>
                    <a:ext uri="{9D8B030D-6E8A-4147-A177-3AD203B41FA5}">
                      <a16:colId xmlns:a16="http://schemas.microsoft.com/office/drawing/2014/main" val="894688231"/>
                    </a:ext>
                  </a:extLst>
                </a:gridCol>
                <a:gridCol w="245982">
                  <a:extLst>
                    <a:ext uri="{9D8B030D-6E8A-4147-A177-3AD203B41FA5}">
                      <a16:colId xmlns:a16="http://schemas.microsoft.com/office/drawing/2014/main" val="3265346279"/>
                    </a:ext>
                  </a:extLst>
                </a:gridCol>
                <a:gridCol w="245982">
                  <a:extLst>
                    <a:ext uri="{9D8B030D-6E8A-4147-A177-3AD203B41FA5}">
                      <a16:colId xmlns:a16="http://schemas.microsoft.com/office/drawing/2014/main" val="2396317793"/>
                    </a:ext>
                  </a:extLst>
                </a:gridCol>
                <a:gridCol w="245982">
                  <a:extLst>
                    <a:ext uri="{9D8B030D-6E8A-4147-A177-3AD203B41FA5}">
                      <a16:colId xmlns:a16="http://schemas.microsoft.com/office/drawing/2014/main" val="1422974387"/>
                    </a:ext>
                  </a:extLst>
                </a:gridCol>
              </a:tblGrid>
              <a:tr h="226326">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085636452"/>
                  </a:ext>
                </a:extLst>
              </a:tr>
              <a:tr h="226326">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46204109"/>
                  </a:ext>
                </a:extLst>
              </a:tr>
              <a:tr h="226326">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458622649"/>
                  </a:ext>
                </a:extLst>
              </a:tr>
              <a:tr h="226326">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367959103"/>
                  </a:ext>
                </a:extLst>
              </a:tr>
              <a:tr h="226326">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extLst>
                  <a:ext uri="{0D108BD9-81ED-4DB2-BD59-A6C34878D82A}">
                    <a16:rowId xmlns:a16="http://schemas.microsoft.com/office/drawing/2014/main" val="382328975"/>
                  </a:ext>
                </a:extLst>
              </a:tr>
            </a:tbl>
          </a:graphicData>
        </a:graphic>
      </p:graphicFrame>
      <p:sp>
        <p:nvSpPr>
          <p:cNvPr id="139" name="Rectangle 138">
            <a:extLst>
              <a:ext uri="{FF2B5EF4-FFF2-40B4-BE49-F238E27FC236}">
                <a16:creationId xmlns:a16="http://schemas.microsoft.com/office/drawing/2014/main" id="{E206C240-569A-4E4D-A80B-F6F93A43AF8E}"/>
              </a:ext>
            </a:extLst>
          </p:cNvPr>
          <p:cNvSpPr/>
          <p:nvPr/>
        </p:nvSpPr>
        <p:spPr>
          <a:xfrm>
            <a:off x="2191762" y="5061643"/>
            <a:ext cx="210312" cy="2103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081E04EC-E596-4AD6-917B-F30E33FB2841}"/>
              </a:ext>
            </a:extLst>
          </p:cNvPr>
          <p:cNvSpPr/>
          <p:nvPr/>
        </p:nvSpPr>
        <p:spPr>
          <a:xfrm>
            <a:off x="1700945" y="5061643"/>
            <a:ext cx="210312" cy="2103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57CB42BE-854F-4C3C-8ED1-F863A42D28DE}"/>
              </a:ext>
            </a:extLst>
          </p:cNvPr>
          <p:cNvSpPr/>
          <p:nvPr/>
        </p:nvSpPr>
        <p:spPr>
          <a:xfrm>
            <a:off x="1951242" y="4576575"/>
            <a:ext cx="210312" cy="2103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D9DC4E18-A0F1-40CD-93CF-FD6A296890C6}"/>
              </a:ext>
            </a:extLst>
          </p:cNvPr>
          <p:cNvSpPr/>
          <p:nvPr/>
        </p:nvSpPr>
        <p:spPr>
          <a:xfrm>
            <a:off x="5643758" y="2856053"/>
            <a:ext cx="274320" cy="27432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F6D9397E-3357-487D-98CE-4C1E6409D2C4}"/>
              </a:ext>
            </a:extLst>
          </p:cNvPr>
          <p:cNvSpPr/>
          <p:nvPr/>
        </p:nvSpPr>
        <p:spPr>
          <a:xfrm>
            <a:off x="1945847" y="5541987"/>
            <a:ext cx="210312" cy="210312"/>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9BC30EC9-3319-444D-A054-224273D072EB}"/>
              </a:ext>
            </a:extLst>
          </p:cNvPr>
          <p:cNvSpPr txBox="1"/>
          <p:nvPr/>
        </p:nvSpPr>
        <p:spPr>
          <a:xfrm>
            <a:off x="2537046" y="3741726"/>
            <a:ext cx="1532598" cy="738664"/>
          </a:xfrm>
          <a:prstGeom prst="rect">
            <a:avLst/>
          </a:prstGeom>
          <a:noFill/>
        </p:spPr>
        <p:txBody>
          <a:bodyPr wrap="square">
            <a:spAutoFit/>
          </a:bodyPr>
          <a:lstStyle>
            <a:defPPr>
              <a:defRPr lang="en-US"/>
            </a:defPPr>
            <a:lvl1pPr>
              <a:defRPr sz="1400" b="1">
                <a:solidFill>
                  <a:srgbClr val="00B0F0"/>
                </a:solidFill>
                <a:latin typeface="Calibri" panose="020F0502020204030204"/>
              </a:defRPr>
            </a:lvl1pPr>
          </a:lstStyle>
          <a:p>
            <a:r>
              <a:rPr lang="en-US" dirty="0">
                <a:solidFill>
                  <a:srgbClr val="0070C0"/>
                </a:solidFill>
              </a:rPr>
              <a:t>4 villages/block created from each sub-district </a:t>
            </a:r>
          </a:p>
        </p:txBody>
      </p:sp>
      <p:sp>
        <p:nvSpPr>
          <p:cNvPr id="187" name="TextBox 186">
            <a:extLst>
              <a:ext uri="{FF2B5EF4-FFF2-40B4-BE49-F238E27FC236}">
                <a16:creationId xmlns:a16="http://schemas.microsoft.com/office/drawing/2014/main" id="{774B8E08-84C7-4C3B-9770-E543F6D9C9C3}"/>
              </a:ext>
            </a:extLst>
          </p:cNvPr>
          <p:cNvSpPr txBox="1"/>
          <p:nvPr/>
        </p:nvSpPr>
        <p:spPr>
          <a:xfrm rot="16200000">
            <a:off x="3967532" y="2093906"/>
            <a:ext cx="2012245" cy="307777"/>
          </a:xfrm>
          <a:prstGeom prst="rect">
            <a:avLst/>
          </a:prstGeom>
          <a:noFill/>
        </p:spPr>
        <p:txBody>
          <a:bodyPr wrap="square">
            <a:spAutoFit/>
          </a:bodyPr>
          <a:lstStyle/>
          <a:p>
            <a:r>
              <a:rPr lang="en-US" sz="1400" b="1" i="0" dirty="0">
                <a:solidFill>
                  <a:srgbClr val="2A2A2A"/>
                </a:solidFill>
                <a:effectLst/>
                <a:latin typeface="franklin-gothic-urw"/>
              </a:rPr>
              <a:t>Random Selection</a:t>
            </a:r>
            <a:endParaRPr lang="en-US" sz="1400" b="1" dirty="0"/>
          </a:p>
        </p:txBody>
      </p:sp>
      <p:sp>
        <p:nvSpPr>
          <p:cNvPr id="188" name="TextBox 187">
            <a:extLst>
              <a:ext uri="{FF2B5EF4-FFF2-40B4-BE49-F238E27FC236}">
                <a16:creationId xmlns:a16="http://schemas.microsoft.com/office/drawing/2014/main" id="{9E786943-74A0-4B5E-B053-AD2E328CFAD3}"/>
              </a:ext>
            </a:extLst>
          </p:cNvPr>
          <p:cNvSpPr txBox="1"/>
          <p:nvPr/>
        </p:nvSpPr>
        <p:spPr>
          <a:xfrm rot="16200000">
            <a:off x="6998507" y="2064789"/>
            <a:ext cx="2012245" cy="307777"/>
          </a:xfrm>
          <a:prstGeom prst="rect">
            <a:avLst/>
          </a:prstGeom>
          <a:noFill/>
        </p:spPr>
        <p:txBody>
          <a:bodyPr wrap="square">
            <a:spAutoFit/>
          </a:bodyPr>
          <a:lstStyle/>
          <a:p>
            <a:r>
              <a:rPr lang="en-US" sz="1400" b="1" i="0" dirty="0">
                <a:solidFill>
                  <a:srgbClr val="2A2A2A"/>
                </a:solidFill>
                <a:effectLst/>
                <a:latin typeface="franklin-gothic-urw"/>
              </a:rPr>
              <a:t>Random Selection</a:t>
            </a:r>
            <a:endParaRPr lang="en-US" sz="1400" b="1" dirty="0"/>
          </a:p>
        </p:txBody>
      </p:sp>
      <p:sp>
        <p:nvSpPr>
          <p:cNvPr id="189" name="TextBox 188">
            <a:extLst>
              <a:ext uri="{FF2B5EF4-FFF2-40B4-BE49-F238E27FC236}">
                <a16:creationId xmlns:a16="http://schemas.microsoft.com/office/drawing/2014/main" id="{52871DBC-299C-4BBC-8D12-856B06BA4376}"/>
              </a:ext>
            </a:extLst>
          </p:cNvPr>
          <p:cNvSpPr txBox="1"/>
          <p:nvPr/>
        </p:nvSpPr>
        <p:spPr>
          <a:xfrm rot="16200000">
            <a:off x="-13978" y="4754341"/>
            <a:ext cx="2012245" cy="307777"/>
          </a:xfrm>
          <a:prstGeom prst="rect">
            <a:avLst/>
          </a:prstGeom>
          <a:noFill/>
        </p:spPr>
        <p:txBody>
          <a:bodyPr wrap="square">
            <a:spAutoFit/>
          </a:bodyPr>
          <a:lstStyle/>
          <a:p>
            <a:r>
              <a:rPr lang="en-US" sz="1400" b="1" i="0" dirty="0">
                <a:solidFill>
                  <a:srgbClr val="2A2A2A"/>
                </a:solidFill>
                <a:effectLst/>
                <a:latin typeface="franklin-gothic-urw"/>
              </a:rPr>
              <a:t>Random Selection</a:t>
            </a:r>
            <a:endParaRPr lang="en-US" sz="1400" b="1" dirty="0"/>
          </a:p>
        </p:txBody>
      </p:sp>
      <p:sp>
        <p:nvSpPr>
          <p:cNvPr id="193" name="TextBox 192">
            <a:extLst>
              <a:ext uri="{FF2B5EF4-FFF2-40B4-BE49-F238E27FC236}">
                <a16:creationId xmlns:a16="http://schemas.microsoft.com/office/drawing/2014/main" id="{6BAB999D-A4A5-4596-BBBB-3679A0782F04}"/>
              </a:ext>
            </a:extLst>
          </p:cNvPr>
          <p:cNvSpPr txBox="1"/>
          <p:nvPr/>
        </p:nvSpPr>
        <p:spPr>
          <a:xfrm>
            <a:off x="8540546" y="3278941"/>
            <a:ext cx="2515645" cy="307777"/>
          </a:xfrm>
          <a:prstGeom prst="rect">
            <a:avLst/>
          </a:prstGeom>
          <a:noFill/>
        </p:spPr>
        <p:txBody>
          <a:bodyPr wrap="square">
            <a:spAutoFit/>
          </a:bodyPr>
          <a:lstStyle/>
          <a:p>
            <a:r>
              <a:rPr lang="en-US" sz="1400" b="1" dirty="0">
                <a:solidFill>
                  <a:srgbClr val="0070C0"/>
                </a:solidFill>
                <a:latin typeface="Calibri" panose="020F0502020204030204"/>
              </a:rPr>
              <a:t>Secondary Sampling Units</a:t>
            </a:r>
          </a:p>
        </p:txBody>
      </p:sp>
      <p:sp>
        <p:nvSpPr>
          <p:cNvPr id="195" name="TextBox 194">
            <a:extLst>
              <a:ext uri="{FF2B5EF4-FFF2-40B4-BE49-F238E27FC236}">
                <a16:creationId xmlns:a16="http://schemas.microsoft.com/office/drawing/2014/main" id="{A4386007-C8C8-4085-92D6-7AED21AA3DEF}"/>
              </a:ext>
            </a:extLst>
          </p:cNvPr>
          <p:cNvSpPr txBox="1"/>
          <p:nvPr/>
        </p:nvSpPr>
        <p:spPr>
          <a:xfrm>
            <a:off x="5108072" y="3278941"/>
            <a:ext cx="2218050" cy="307777"/>
          </a:xfrm>
          <a:prstGeom prst="rect">
            <a:avLst/>
          </a:prstGeom>
          <a:noFill/>
        </p:spPr>
        <p:txBody>
          <a:bodyPr wrap="square">
            <a:spAutoFit/>
          </a:bodyPr>
          <a:lstStyle>
            <a:defPPr>
              <a:defRPr lang="en-US"/>
            </a:defPPr>
            <a:lvl1pPr>
              <a:defRPr sz="1400" b="1">
                <a:solidFill>
                  <a:prstClr val="black">
                    <a:hueOff val="0"/>
                    <a:satOff val="0"/>
                    <a:lumOff val="0"/>
                    <a:alphaOff val="0"/>
                  </a:prstClr>
                </a:solidFill>
                <a:latin typeface="Calibri" panose="020F0502020204030204"/>
              </a:defRPr>
            </a:lvl1pPr>
          </a:lstStyle>
          <a:p>
            <a:r>
              <a:rPr lang="en-US" dirty="0">
                <a:solidFill>
                  <a:srgbClr val="0070C0"/>
                </a:solidFill>
              </a:rPr>
              <a:t>Primary Sampling Units</a:t>
            </a:r>
          </a:p>
        </p:txBody>
      </p:sp>
      <p:cxnSp>
        <p:nvCxnSpPr>
          <p:cNvPr id="197" name="Straight Arrow Connector 196">
            <a:extLst>
              <a:ext uri="{FF2B5EF4-FFF2-40B4-BE49-F238E27FC236}">
                <a16:creationId xmlns:a16="http://schemas.microsoft.com/office/drawing/2014/main" id="{AA63F0E8-5890-49D9-9152-62069217F371}"/>
              </a:ext>
            </a:extLst>
          </p:cNvPr>
          <p:cNvCxnSpPr>
            <a:cxnSpLocks/>
          </p:cNvCxnSpPr>
          <p:nvPr/>
        </p:nvCxnSpPr>
        <p:spPr>
          <a:xfrm flipV="1">
            <a:off x="2420585" y="4267614"/>
            <a:ext cx="1925638" cy="7735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8" name="Straight Arrow Connector 197">
            <a:extLst>
              <a:ext uri="{FF2B5EF4-FFF2-40B4-BE49-F238E27FC236}">
                <a16:creationId xmlns:a16="http://schemas.microsoft.com/office/drawing/2014/main" id="{36AF050F-F35C-4CBD-8862-2E53B8F7DB18}"/>
              </a:ext>
            </a:extLst>
          </p:cNvPr>
          <p:cNvCxnSpPr>
            <a:cxnSpLocks/>
          </p:cNvCxnSpPr>
          <p:nvPr/>
        </p:nvCxnSpPr>
        <p:spPr>
          <a:xfrm>
            <a:off x="2415661" y="5296372"/>
            <a:ext cx="1930562" cy="7696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1" name="Rectangle 200">
            <a:extLst>
              <a:ext uri="{FF2B5EF4-FFF2-40B4-BE49-F238E27FC236}">
                <a16:creationId xmlns:a16="http://schemas.microsoft.com/office/drawing/2014/main" id="{B6C05868-EF16-4E3B-977B-20B12011FE4D}"/>
              </a:ext>
            </a:extLst>
          </p:cNvPr>
          <p:cNvSpPr/>
          <p:nvPr/>
        </p:nvSpPr>
        <p:spPr>
          <a:xfrm>
            <a:off x="4331319" y="4252405"/>
            <a:ext cx="2635098" cy="1813579"/>
          </a:xfrm>
          <a:prstGeom prst="rect">
            <a:avLst/>
          </a:prstGeom>
          <a:solidFill>
            <a:srgbClr val="85D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3" name="Picture 2" descr="House Icon Vector Illustration 425085 Vector Art at Vecteezy">
            <a:extLst>
              <a:ext uri="{FF2B5EF4-FFF2-40B4-BE49-F238E27FC236}">
                <a16:creationId xmlns:a16="http://schemas.microsoft.com/office/drawing/2014/main" id="{F3ABE528-4521-4A2E-B682-E28B2527E95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1811" y="4315486"/>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8" descr="Transparent Human Icon Vector Png - People Red Icon Png, Png Download ,  Transparent Png Image - PNGitem">
            <a:extLst>
              <a:ext uri="{FF2B5EF4-FFF2-40B4-BE49-F238E27FC236}">
                <a16:creationId xmlns:a16="http://schemas.microsoft.com/office/drawing/2014/main" id="{2C5EE697-378A-40A3-91A9-FB7FEA4693A9}"/>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8849576" y="4962512"/>
            <a:ext cx="400001" cy="334884"/>
          </a:xfrm>
          <a:prstGeom prst="rect">
            <a:avLst/>
          </a:prstGeom>
          <a:noFill/>
          <a:extLst>
            <a:ext uri="{909E8E84-426E-40DD-AFC4-6F175D3DCCD1}">
              <a14:hiddenFill xmlns:a14="http://schemas.microsoft.com/office/drawing/2010/main">
                <a:solidFill>
                  <a:srgbClr val="FFFFFF"/>
                </a:solidFill>
              </a14:hiddenFill>
            </a:ext>
          </a:extLst>
        </p:spPr>
      </p:pic>
      <p:pic>
        <p:nvPicPr>
          <p:cNvPr id="205" name="Picture 8" descr="Transparent Human Icon Vector Png - People Red Icon Png, Png Download ,  Transparent Png Image - PNGitem">
            <a:extLst>
              <a:ext uri="{FF2B5EF4-FFF2-40B4-BE49-F238E27FC236}">
                <a16:creationId xmlns:a16="http://schemas.microsoft.com/office/drawing/2014/main" id="{C765D2E6-D83D-4819-BB0A-C03DA7C3FE00}"/>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8866387" y="5402741"/>
            <a:ext cx="400001" cy="334884"/>
          </a:xfrm>
          <a:prstGeom prst="rect">
            <a:avLst/>
          </a:prstGeom>
          <a:noFill/>
          <a:extLst>
            <a:ext uri="{909E8E84-426E-40DD-AFC4-6F175D3DCCD1}">
              <a14:hiddenFill xmlns:a14="http://schemas.microsoft.com/office/drawing/2010/main">
                <a:solidFill>
                  <a:srgbClr val="FFFFFF"/>
                </a:solidFill>
              </a14:hiddenFill>
            </a:ext>
          </a:extLst>
        </p:spPr>
      </p:pic>
      <p:pic>
        <p:nvPicPr>
          <p:cNvPr id="206" name="Picture 2" descr="House Icon Vector Illustration 425085 Vector Art at Vecteezy">
            <a:extLst>
              <a:ext uri="{FF2B5EF4-FFF2-40B4-BE49-F238E27FC236}">
                <a16:creationId xmlns:a16="http://schemas.microsoft.com/office/drawing/2014/main" id="{FE17D86A-E715-4EA3-AE42-95FA1FEF78E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1811" y="4839779"/>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House Icon Vector Illustration 425085 Vector Art at Vecteezy">
            <a:extLst>
              <a:ext uri="{FF2B5EF4-FFF2-40B4-BE49-F238E27FC236}">
                <a16:creationId xmlns:a16="http://schemas.microsoft.com/office/drawing/2014/main" id="{1537B6BA-AB5C-45B3-938D-942C264B42D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61811" y="5345574"/>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08" name="Picture 2" descr="House Icon Vector Illustration 425085 Vector Art at Vecteezy">
            <a:extLst>
              <a:ext uri="{FF2B5EF4-FFF2-40B4-BE49-F238E27FC236}">
                <a16:creationId xmlns:a16="http://schemas.microsoft.com/office/drawing/2014/main" id="{7CC0F6C2-A831-49EF-A345-AE5B1592573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061" y="4315486"/>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House Icon Vector Illustration 425085 Vector Art at Vecteezy">
            <a:extLst>
              <a:ext uri="{FF2B5EF4-FFF2-40B4-BE49-F238E27FC236}">
                <a16:creationId xmlns:a16="http://schemas.microsoft.com/office/drawing/2014/main" id="{EDD30EEC-D766-4F6B-B974-A772F281EB8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061" y="4839779"/>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House Icon Vector Illustration 425085 Vector Art at Vecteezy">
            <a:extLst>
              <a:ext uri="{FF2B5EF4-FFF2-40B4-BE49-F238E27FC236}">
                <a16:creationId xmlns:a16="http://schemas.microsoft.com/office/drawing/2014/main" id="{CCC2FDBF-D38D-404B-9B38-30415C45645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061" y="5345574"/>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1" name="Picture 2" descr="House Icon Vector Illustration 425085 Vector Art at Vecteezy">
            <a:extLst>
              <a:ext uri="{FF2B5EF4-FFF2-40B4-BE49-F238E27FC236}">
                <a16:creationId xmlns:a16="http://schemas.microsoft.com/office/drawing/2014/main" id="{D7C9D61E-0EB0-4D66-BE44-D5BB1CD1286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8886" y="4315486"/>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2" name="Picture 2" descr="House Icon Vector Illustration 425085 Vector Art at Vecteezy">
            <a:extLst>
              <a:ext uri="{FF2B5EF4-FFF2-40B4-BE49-F238E27FC236}">
                <a16:creationId xmlns:a16="http://schemas.microsoft.com/office/drawing/2014/main" id="{026957DE-DAA0-462D-8B73-F881D338B95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8886" y="4839779"/>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House Icon Vector Illustration 425085 Vector Art at Vecteezy">
            <a:extLst>
              <a:ext uri="{FF2B5EF4-FFF2-40B4-BE49-F238E27FC236}">
                <a16:creationId xmlns:a16="http://schemas.microsoft.com/office/drawing/2014/main" id="{848BF417-C3B7-49E7-A4F4-0EBB38EA1AE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8886" y="5345574"/>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4" name="Picture 2" descr="House Icon Vector Illustration 425085 Vector Art at Vecteezy">
            <a:extLst>
              <a:ext uri="{FF2B5EF4-FFF2-40B4-BE49-F238E27FC236}">
                <a16:creationId xmlns:a16="http://schemas.microsoft.com/office/drawing/2014/main" id="{589C2BE1-E4BC-4DCA-932E-583CCBB6695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1136" y="4315486"/>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5" name="Picture 2" descr="House Icon Vector Illustration 425085 Vector Art at Vecteezy">
            <a:extLst>
              <a:ext uri="{FF2B5EF4-FFF2-40B4-BE49-F238E27FC236}">
                <a16:creationId xmlns:a16="http://schemas.microsoft.com/office/drawing/2014/main" id="{E1971ABD-72CA-4993-9E38-467948D9F54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1136" y="4839779"/>
            <a:ext cx="685198" cy="638830"/>
          </a:xfrm>
          <a:prstGeom prst="rect">
            <a:avLst/>
          </a:prstGeom>
          <a:noFill/>
          <a:extLst>
            <a:ext uri="{909E8E84-426E-40DD-AFC4-6F175D3DCCD1}">
              <a14:hiddenFill xmlns:a14="http://schemas.microsoft.com/office/drawing/2010/main">
                <a:solidFill>
                  <a:srgbClr val="FFFFFF"/>
                </a:solidFill>
              </a14:hiddenFill>
            </a:ext>
          </a:extLst>
        </p:spPr>
      </p:pic>
      <p:pic>
        <p:nvPicPr>
          <p:cNvPr id="216" name="Picture 2" descr="House Icon Vector Illustration 425085 Vector Art at Vecteezy">
            <a:extLst>
              <a:ext uri="{FF2B5EF4-FFF2-40B4-BE49-F238E27FC236}">
                <a16:creationId xmlns:a16="http://schemas.microsoft.com/office/drawing/2014/main" id="{EED1629B-132E-4E9A-98D8-38F014E12C5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1136" y="5345574"/>
            <a:ext cx="685198" cy="638830"/>
          </a:xfrm>
          <a:prstGeom prst="rect">
            <a:avLst/>
          </a:prstGeom>
          <a:noFill/>
          <a:extLst>
            <a:ext uri="{909E8E84-426E-40DD-AFC4-6F175D3DCCD1}">
              <a14:hiddenFill xmlns:a14="http://schemas.microsoft.com/office/drawing/2010/main">
                <a:solidFill>
                  <a:srgbClr val="FFFFFF"/>
                </a:solidFill>
              </a14:hiddenFill>
            </a:ext>
          </a:extLst>
        </p:spPr>
      </p:pic>
      <p:sp>
        <p:nvSpPr>
          <p:cNvPr id="217" name="TextBox 216">
            <a:extLst>
              <a:ext uri="{FF2B5EF4-FFF2-40B4-BE49-F238E27FC236}">
                <a16:creationId xmlns:a16="http://schemas.microsoft.com/office/drawing/2014/main" id="{77F94103-24A8-4800-A59B-F518E17E0B8E}"/>
              </a:ext>
            </a:extLst>
          </p:cNvPr>
          <p:cNvSpPr txBox="1"/>
          <p:nvPr/>
        </p:nvSpPr>
        <p:spPr>
          <a:xfrm>
            <a:off x="6959086" y="4302954"/>
            <a:ext cx="1532598" cy="523220"/>
          </a:xfrm>
          <a:prstGeom prst="rect">
            <a:avLst/>
          </a:prstGeom>
          <a:noFill/>
        </p:spPr>
        <p:txBody>
          <a:bodyPr wrap="square">
            <a:spAutoFit/>
          </a:bodyPr>
          <a:lstStyle>
            <a:defPPr>
              <a:defRPr lang="en-US"/>
            </a:defPPr>
            <a:lvl1pPr>
              <a:defRPr sz="1400" b="1">
                <a:solidFill>
                  <a:srgbClr val="00B0F0"/>
                </a:solidFill>
                <a:latin typeface="Calibri" panose="020F0502020204030204"/>
              </a:defRPr>
            </a:lvl1pPr>
          </a:lstStyle>
          <a:p>
            <a:r>
              <a:rPr lang="en-US" dirty="0">
                <a:solidFill>
                  <a:srgbClr val="0070C0"/>
                </a:solidFill>
              </a:rPr>
              <a:t>12 households from blocks</a:t>
            </a:r>
          </a:p>
        </p:txBody>
      </p:sp>
      <p:sp>
        <p:nvSpPr>
          <p:cNvPr id="218" name="TextBox 217">
            <a:extLst>
              <a:ext uri="{FF2B5EF4-FFF2-40B4-BE49-F238E27FC236}">
                <a16:creationId xmlns:a16="http://schemas.microsoft.com/office/drawing/2014/main" id="{B64A9E05-2DCC-4DFB-830B-8F416BF53046}"/>
              </a:ext>
            </a:extLst>
          </p:cNvPr>
          <p:cNvSpPr txBox="1"/>
          <p:nvPr/>
        </p:nvSpPr>
        <p:spPr>
          <a:xfrm>
            <a:off x="9686175" y="4744801"/>
            <a:ext cx="1609760" cy="1169551"/>
          </a:xfrm>
          <a:prstGeom prst="rect">
            <a:avLst/>
          </a:prstGeom>
          <a:solidFill>
            <a:srgbClr val="FFFFDD"/>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400" b="1" i="0" dirty="0">
                <a:solidFill>
                  <a:srgbClr val="2A2A2A"/>
                </a:solidFill>
                <a:effectLst/>
                <a:latin typeface="franklin-gothic-urw"/>
              </a:rPr>
              <a:t>Randomly selected Individuals with age 18 and older living in the household. </a:t>
            </a:r>
            <a:endParaRPr lang="en-US" sz="1400" b="1" dirty="0"/>
          </a:p>
        </p:txBody>
      </p:sp>
      <p:sp>
        <p:nvSpPr>
          <p:cNvPr id="219" name="TextBox 218">
            <a:extLst>
              <a:ext uri="{FF2B5EF4-FFF2-40B4-BE49-F238E27FC236}">
                <a16:creationId xmlns:a16="http://schemas.microsoft.com/office/drawing/2014/main" id="{A5AA7025-A938-4782-93C6-9E776EB8BBC9}"/>
              </a:ext>
            </a:extLst>
          </p:cNvPr>
          <p:cNvSpPr txBox="1"/>
          <p:nvPr/>
        </p:nvSpPr>
        <p:spPr>
          <a:xfrm rot="16200000">
            <a:off x="3210132" y="4740312"/>
            <a:ext cx="2012245" cy="307777"/>
          </a:xfrm>
          <a:prstGeom prst="rect">
            <a:avLst/>
          </a:prstGeom>
          <a:noFill/>
        </p:spPr>
        <p:txBody>
          <a:bodyPr wrap="square">
            <a:spAutoFit/>
          </a:bodyPr>
          <a:lstStyle/>
          <a:p>
            <a:r>
              <a:rPr lang="en-US" sz="1400" b="1" i="0" dirty="0">
                <a:solidFill>
                  <a:srgbClr val="2A2A2A"/>
                </a:solidFill>
                <a:effectLst/>
                <a:latin typeface="franklin-gothic-urw"/>
              </a:rPr>
              <a:t>Random Selection</a:t>
            </a:r>
            <a:endParaRPr lang="en-US" sz="1400" b="1" dirty="0"/>
          </a:p>
        </p:txBody>
      </p:sp>
      <p:pic>
        <p:nvPicPr>
          <p:cNvPr id="220" name="Picture 8" descr="Transparent Human Icon Vector Png - People Red Icon Png, Png Download ,  Transparent Png Image - PNGitem">
            <a:extLst>
              <a:ext uri="{FF2B5EF4-FFF2-40B4-BE49-F238E27FC236}">
                <a16:creationId xmlns:a16="http://schemas.microsoft.com/office/drawing/2014/main" id="{F7F7353B-D4DA-4F0A-9AB3-7C0C85DE8419}"/>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9269363" y="4977186"/>
            <a:ext cx="400001" cy="334884"/>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8" descr="Transparent Human Icon Vector Png - People Red Icon Png, Png Download ,  Transparent Png Image - PNGitem">
            <a:extLst>
              <a:ext uri="{FF2B5EF4-FFF2-40B4-BE49-F238E27FC236}">
                <a16:creationId xmlns:a16="http://schemas.microsoft.com/office/drawing/2014/main" id="{FC179205-1A80-4124-9A4B-A2F24051B0D2}"/>
              </a:ext>
            </a:extLst>
          </p:cNvPr>
          <p:cNvPicPr>
            <a:picLocks noChangeAspect="1" noChangeArrowheads="1"/>
          </p:cNvPicPr>
          <p:nvPr/>
        </p:nvPicPr>
        <p:blipFill>
          <a:blip r:embed="rId5">
            <a:biLevel thresh="50000"/>
            <a:extLst>
              <a:ext uri="{28A0092B-C50C-407E-A947-70E740481C1C}">
                <a14:useLocalDpi xmlns:a14="http://schemas.microsoft.com/office/drawing/2010/main" val="0"/>
              </a:ext>
            </a:extLst>
          </a:blip>
          <a:srcRect/>
          <a:stretch>
            <a:fillRect/>
          </a:stretch>
        </p:blipFill>
        <p:spPr bwMode="auto">
          <a:xfrm>
            <a:off x="9286174" y="5417415"/>
            <a:ext cx="400001" cy="334884"/>
          </a:xfrm>
          <a:prstGeom prst="rect">
            <a:avLst/>
          </a:prstGeom>
          <a:noFill/>
          <a:extLst>
            <a:ext uri="{909E8E84-426E-40DD-AFC4-6F175D3DCCD1}">
              <a14:hiddenFill xmlns:a14="http://schemas.microsoft.com/office/drawing/2010/main">
                <a:solidFill>
                  <a:srgbClr val="FFFFFF"/>
                </a:solidFill>
              </a14:hiddenFill>
            </a:ext>
          </a:extLst>
        </p:spPr>
      </p:pic>
      <p:cxnSp>
        <p:nvCxnSpPr>
          <p:cNvPr id="222" name="Straight Arrow Connector 221">
            <a:extLst>
              <a:ext uri="{FF2B5EF4-FFF2-40B4-BE49-F238E27FC236}">
                <a16:creationId xmlns:a16="http://schemas.microsoft.com/office/drawing/2014/main" id="{5EA27207-F7E5-4ED9-8EF3-9C91CF964BE9}"/>
              </a:ext>
            </a:extLst>
          </p:cNvPr>
          <p:cNvCxnSpPr>
            <a:cxnSpLocks/>
          </p:cNvCxnSpPr>
          <p:nvPr/>
        </p:nvCxnSpPr>
        <p:spPr>
          <a:xfrm flipV="1">
            <a:off x="6748925" y="4962512"/>
            <a:ext cx="2010528" cy="118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3" name="Straight Arrow Connector 222">
            <a:extLst>
              <a:ext uri="{FF2B5EF4-FFF2-40B4-BE49-F238E27FC236}">
                <a16:creationId xmlns:a16="http://schemas.microsoft.com/office/drawing/2014/main" id="{8F585F69-FEDE-454B-9F79-FE3633AEBD63}"/>
              </a:ext>
            </a:extLst>
          </p:cNvPr>
          <p:cNvCxnSpPr>
            <a:cxnSpLocks/>
          </p:cNvCxnSpPr>
          <p:nvPr/>
        </p:nvCxnSpPr>
        <p:spPr>
          <a:xfrm>
            <a:off x="6744001" y="5336199"/>
            <a:ext cx="2085789" cy="4014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05" name="Rectangle: Rounded Corners 4104">
            <a:extLst>
              <a:ext uri="{FF2B5EF4-FFF2-40B4-BE49-F238E27FC236}">
                <a16:creationId xmlns:a16="http://schemas.microsoft.com/office/drawing/2014/main" id="{31A71C45-3785-48C8-BA9C-E56F8228BBD8}"/>
              </a:ext>
            </a:extLst>
          </p:cNvPr>
          <p:cNvSpPr/>
          <p:nvPr/>
        </p:nvSpPr>
        <p:spPr>
          <a:xfrm>
            <a:off x="4819766" y="1341783"/>
            <a:ext cx="6864234" cy="2714686"/>
          </a:xfrm>
          <a:prstGeom prst="roundRect">
            <a:avLst>
              <a:gd name="adj" fmla="val 788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TextBox 229">
            <a:extLst>
              <a:ext uri="{FF2B5EF4-FFF2-40B4-BE49-F238E27FC236}">
                <a16:creationId xmlns:a16="http://schemas.microsoft.com/office/drawing/2014/main" id="{C2DC2E10-1AB2-4D6E-9CCA-7E4273312B4D}"/>
              </a:ext>
            </a:extLst>
          </p:cNvPr>
          <p:cNvSpPr txBox="1"/>
          <p:nvPr/>
        </p:nvSpPr>
        <p:spPr>
          <a:xfrm>
            <a:off x="8874416" y="3820018"/>
            <a:ext cx="2635097" cy="261610"/>
          </a:xfrm>
          <a:prstGeom prst="rect">
            <a:avLst/>
          </a:prstGeom>
          <a:noFill/>
        </p:spPr>
        <p:txBody>
          <a:bodyPr wrap="square">
            <a:spAutoFit/>
          </a:bodyPr>
          <a:lstStyle/>
          <a:p>
            <a:r>
              <a:rPr lang="en-US" sz="1100" b="1" dirty="0">
                <a:solidFill>
                  <a:srgbClr val="FF0000"/>
                </a:solidFill>
                <a:latin typeface="Arial" panose="020B0604020202020204" pitchFamily="34" charset="0"/>
                <a:cs typeface="Arial" panose="020B0604020202020204" pitchFamily="34" charset="0"/>
              </a:rPr>
              <a:t>Composite Measure of Size(cMOS)</a:t>
            </a:r>
            <a:endParaRPr lang="en-US" sz="1100" b="1" dirty="0">
              <a:solidFill>
                <a:srgbClr val="FF0000"/>
              </a:solidFill>
            </a:endParaRPr>
          </a:p>
        </p:txBody>
      </p:sp>
      <p:sp>
        <p:nvSpPr>
          <p:cNvPr id="231" name="Rectangle: Rounded Corners 230">
            <a:extLst>
              <a:ext uri="{FF2B5EF4-FFF2-40B4-BE49-F238E27FC236}">
                <a16:creationId xmlns:a16="http://schemas.microsoft.com/office/drawing/2014/main" id="{BA1C4244-ED6C-4CAD-AC99-2F9B2D333E81}"/>
              </a:ext>
            </a:extLst>
          </p:cNvPr>
          <p:cNvSpPr/>
          <p:nvPr/>
        </p:nvSpPr>
        <p:spPr>
          <a:xfrm>
            <a:off x="8829790" y="4575000"/>
            <a:ext cx="2635098" cy="1489953"/>
          </a:xfrm>
          <a:prstGeom prst="roundRect">
            <a:avLst>
              <a:gd name="adj" fmla="val 788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TextBox 231">
            <a:extLst>
              <a:ext uri="{FF2B5EF4-FFF2-40B4-BE49-F238E27FC236}">
                <a16:creationId xmlns:a16="http://schemas.microsoft.com/office/drawing/2014/main" id="{E749D34B-4D4A-4576-B283-45758F63CBB0}"/>
              </a:ext>
            </a:extLst>
          </p:cNvPr>
          <p:cNvSpPr txBox="1"/>
          <p:nvPr/>
        </p:nvSpPr>
        <p:spPr>
          <a:xfrm>
            <a:off x="10616873" y="6064953"/>
            <a:ext cx="943301" cy="307777"/>
          </a:xfrm>
          <a:prstGeom prst="rect">
            <a:avLst/>
          </a:prstGeom>
          <a:noFill/>
        </p:spPr>
        <p:txBody>
          <a:bodyPr wrap="square">
            <a:spAutoFit/>
          </a:bodyPr>
          <a:lstStyle/>
          <a:p>
            <a:r>
              <a:rPr lang="en-US" sz="1400" b="1" dirty="0">
                <a:solidFill>
                  <a:srgbClr val="FF0000"/>
                </a:solidFill>
              </a:rPr>
              <a:t>Weighting </a:t>
            </a:r>
          </a:p>
        </p:txBody>
      </p:sp>
      <p:cxnSp>
        <p:nvCxnSpPr>
          <p:cNvPr id="240" name="Straight Arrow Connector 239">
            <a:extLst>
              <a:ext uri="{FF2B5EF4-FFF2-40B4-BE49-F238E27FC236}">
                <a16:creationId xmlns:a16="http://schemas.microsoft.com/office/drawing/2014/main" id="{FFB3D6E0-E185-48EA-B767-94C25133D0C8}"/>
              </a:ext>
            </a:extLst>
          </p:cNvPr>
          <p:cNvCxnSpPr>
            <a:cxnSpLocks/>
          </p:cNvCxnSpPr>
          <p:nvPr/>
        </p:nvCxnSpPr>
        <p:spPr>
          <a:xfrm>
            <a:off x="3696520" y="2575594"/>
            <a:ext cx="1390584" cy="704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5" name="Rectangle: Rounded Corners 84">
            <a:extLst>
              <a:ext uri="{FF2B5EF4-FFF2-40B4-BE49-F238E27FC236}">
                <a16:creationId xmlns:a16="http://schemas.microsoft.com/office/drawing/2014/main" id="{E1A1367A-D12B-411C-9F7F-8AA1E303E99A}"/>
              </a:ext>
            </a:extLst>
          </p:cNvPr>
          <p:cNvSpPr/>
          <p:nvPr/>
        </p:nvSpPr>
        <p:spPr>
          <a:xfrm>
            <a:off x="539609" y="4198091"/>
            <a:ext cx="3070753" cy="2174638"/>
          </a:xfrm>
          <a:prstGeom prst="roundRect">
            <a:avLst>
              <a:gd name="adj" fmla="val 788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56B3ADC4-5F52-484E-B0A2-BD7272E17C7E}"/>
              </a:ext>
            </a:extLst>
          </p:cNvPr>
          <p:cNvSpPr txBox="1"/>
          <p:nvPr/>
        </p:nvSpPr>
        <p:spPr>
          <a:xfrm>
            <a:off x="757436" y="6449538"/>
            <a:ext cx="2635097" cy="261610"/>
          </a:xfrm>
          <a:prstGeom prst="rect">
            <a:avLst/>
          </a:prstGeom>
          <a:noFill/>
        </p:spPr>
        <p:txBody>
          <a:bodyPr wrap="square">
            <a:spAutoFit/>
          </a:bodyPr>
          <a:lstStyle/>
          <a:p>
            <a:r>
              <a:rPr lang="en-US" sz="1100" b="1" dirty="0">
                <a:solidFill>
                  <a:srgbClr val="FF0000"/>
                </a:solidFill>
                <a:latin typeface="Arial" panose="020B0604020202020204" pitchFamily="34" charset="0"/>
                <a:cs typeface="Arial" panose="020B0604020202020204" pitchFamily="34" charset="0"/>
              </a:rPr>
              <a:t>Probability Proportional to size(PPS)</a:t>
            </a:r>
            <a:endParaRPr lang="en-US" sz="1100" b="1" dirty="0">
              <a:solidFill>
                <a:srgbClr val="FF0000"/>
              </a:solidFill>
            </a:endParaRPr>
          </a:p>
        </p:txBody>
      </p:sp>
      <p:sp>
        <p:nvSpPr>
          <p:cNvPr id="87" name="TextBox 86">
            <a:extLst>
              <a:ext uri="{FF2B5EF4-FFF2-40B4-BE49-F238E27FC236}">
                <a16:creationId xmlns:a16="http://schemas.microsoft.com/office/drawing/2014/main" id="{53513512-F6E4-45DE-AB0B-D860CF02BED4}"/>
              </a:ext>
            </a:extLst>
          </p:cNvPr>
          <p:cNvSpPr txBox="1"/>
          <p:nvPr/>
        </p:nvSpPr>
        <p:spPr>
          <a:xfrm>
            <a:off x="1062552" y="6035735"/>
            <a:ext cx="2515645" cy="307777"/>
          </a:xfrm>
          <a:prstGeom prst="rect">
            <a:avLst/>
          </a:prstGeom>
          <a:noFill/>
        </p:spPr>
        <p:txBody>
          <a:bodyPr wrap="square">
            <a:spAutoFit/>
          </a:bodyPr>
          <a:lstStyle/>
          <a:p>
            <a:r>
              <a:rPr lang="en-US" sz="1400" b="1" dirty="0">
                <a:solidFill>
                  <a:srgbClr val="0070C0"/>
                </a:solidFill>
                <a:latin typeface="Calibri" panose="020F0502020204030204"/>
              </a:rPr>
              <a:t>Tertiary Sampling Units</a:t>
            </a:r>
          </a:p>
        </p:txBody>
      </p:sp>
    </p:spTree>
    <p:extLst>
      <p:ext uri="{BB962C8B-B14F-4D97-AF65-F5344CB8AC3E}">
        <p14:creationId xmlns:p14="http://schemas.microsoft.com/office/powerpoint/2010/main" val="280246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240"/>
                                        </p:tgtEl>
                                        <p:attrNameLst>
                                          <p:attrName>style.visibility</p:attrName>
                                        </p:attrNameLst>
                                      </p:cBhvr>
                                      <p:to>
                                        <p:strVal val="visible"/>
                                      </p:to>
                                    </p:set>
                                    <p:animEffect transition="in" filter="fade">
                                      <p:cBhvr>
                                        <p:cTn id="10" dur="500"/>
                                        <p:tgtEl>
                                          <p:spTgt spid="2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7"/>
                                        </p:tgtEl>
                                        <p:attrNameLst>
                                          <p:attrName>style.visibility</p:attrName>
                                        </p:attrNameLst>
                                      </p:cBhvr>
                                      <p:to>
                                        <p:strVal val="visible"/>
                                      </p:to>
                                    </p:set>
                                    <p:animEffect transition="in" filter="fade">
                                      <p:cBhvr>
                                        <p:cTn id="13" dur="500"/>
                                        <p:tgtEl>
                                          <p:spTgt spid="18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fade">
                                      <p:cBhvr>
                                        <p:cTn id="16" dur="500"/>
                                        <p:tgtEl>
                                          <p:spTgt spid="10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fade">
                                      <p:cBhvr>
                                        <p:cTn id="25" dur="500"/>
                                        <p:tgtEl>
                                          <p:spTgt spid="1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4"/>
                                        </p:tgtEl>
                                        <p:attrNameLst>
                                          <p:attrName>style.visibility</p:attrName>
                                        </p:attrNameLst>
                                      </p:cBhvr>
                                      <p:to>
                                        <p:strVal val="visible"/>
                                      </p:to>
                                    </p:set>
                                    <p:animEffect transition="in" filter="fade">
                                      <p:cBhvr>
                                        <p:cTn id="28" dur="500"/>
                                        <p:tgtEl>
                                          <p:spTgt spid="1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fade">
                                      <p:cBhvr>
                                        <p:cTn id="31" dur="500"/>
                                        <p:tgtEl>
                                          <p:spTgt spid="1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500"/>
                                        <p:tgtEl>
                                          <p:spTgt spid="1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500"/>
                                        <p:tgtEl>
                                          <p:spTgt spid="1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8"/>
                                        </p:tgtEl>
                                        <p:attrNameLst>
                                          <p:attrName>style.visibility</p:attrName>
                                        </p:attrNameLst>
                                      </p:cBhvr>
                                      <p:to>
                                        <p:strVal val="visible"/>
                                      </p:to>
                                    </p:set>
                                    <p:animEffect transition="in" filter="fade">
                                      <p:cBhvr>
                                        <p:cTn id="40" dur="500"/>
                                        <p:tgtEl>
                                          <p:spTgt spid="1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0"/>
                                        </p:tgtEl>
                                        <p:attrNameLst>
                                          <p:attrName>style.visibility</p:attrName>
                                        </p:attrNameLst>
                                      </p:cBhvr>
                                      <p:to>
                                        <p:strVal val="visible"/>
                                      </p:to>
                                    </p:set>
                                    <p:animEffect transition="in" filter="fade">
                                      <p:cBhvr>
                                        <p:cTn id="43" dur="500"/>
                                        <p:tgtEl>
                                          <p:spTgt spid="1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1"/>
                                        </p:tgtEl>
                                        <p:attrNameLst>
                                          <p:attrName>style.visibility</p:attrName>
                                        </p:attrNameLst>
                                      </p:cBhvr>
                                      <p:to>
                                        <p:strVal val="visible"/>
                                      </p:to>
                                    </p:set>
                                    <p:animEffect transition="in" filter="fade">
                                      <p:cBhvr>
                                        <p:cTn id="46" dur="500"/>
                                        <p:tgtEl>
                                          <p:spTgt spid="1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2"/>
                                        </p:tgtEl>
                                        <p:attrNameLst>
                                          <p:attrName>style.visibility</p:attrName>
                                        </p:attrNameLst>
                                      </p:cBhvr>
                                      <p:to>
                                        <p:strVal val="visible"/>
                                      </p:to>
                                    </p:set>
                                    <p:animEffect transition="in" filter="fade">
                                      <p:cBhvr>
                                        <p:cTn id="49" dur="500"/>
                                        <p:tgtEl>
                                          <p:spTgt spid="14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fade">
                                      <p:cBhvr>
                                        <p:cTn id="52" dur="500"/>
                                        <p:tgtEl>
                                          <p:spTgt spid="14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4"/>
                                        </p:tgtEl>
                                        <p:attrNameLst>
                                          <p:attrName>style.visibility</p:attrName>
                                        </p:attrNameLst>
                                      </p:cBhvr>
                                      <p:to>
                                        <p:strVal val="visible"/>
                                      </p:to>
                                    </p:set>
                                    <p:animEffect transition="in" filter="fade">
                                      <p:cBhvr>
                                        <p:cTn id="55" dur="500"/>
                                        <p:tgtEl>
                                          <p:spTgt spid="1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5"/>
                                        </p:tgtEl>
                                        <p:attrNameLst>
                                          <p:attrName>style.visibility</p:attrName>
                                        </p:attrNameLst>
                                      </p:cBhvr>
                                      <p:to>
                                        <p:strVal val="visible"/>
                                      </p:to>
                                    </p:set>
                                    <p:animEffect transition="in" filter="fade">
                                      <p:cBhvr>
                                        <p:cTn id="58" dur="500"/>
                                        <p:tgtEl>
                                          <p:spTgt spid="19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58"/>
                                        </p:tgtEl>
                                        <p:attrNameLst>
                                          <p:attrName>style.visibility</p:attrName>
                                        </p:attrNameLst>
                                      </p:cBhvr>
                                      <p:to>
                                        <p:strVal val="visible"/>
                                      </p:to>
                                    </p:set>
                                    <p:animEffect transition="in" filter="fade">
                                      <p:cBhvr>
                                        <p:cTn id="63" dur="500"/>
                                        <p:tgtEl>
                                          <p:spTgt spid="15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9"/>
                                        </p:tgtEl>
                                        <p:attrNameLst>
                                          <p:attrName>style.visibility</p:attrName>
                                        </p:attrNameLst>
                                      </p:cBhvr>
                                      <p:to>
                                        <p:strVal val="visible"/>
                                      </p:to>
                                    </p:set>
                                    <p:animEffect transition="in" filter="fade">
                                      <p:cBhvr>
                                        <p:cTn id="66" dur="500"/>
                                        <p:tgtEl>
                                          <p:spTgt spid="15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3"/>
                                        </p:tgtEl>
                                        <p:attrNameLst>
                                          <p:attrName>style.visibility</p:attrName>
                                        </p:attrNameLst>
                                      </p:cBhvr>
                                      <p:to>
                                        <p:strVal val="visible"/>
                                      </p:to>
                                    </p:set>
                                    <p:animEffect transition="in" filter="fade">
                                      <p:cBhvr>
                                        <p:cTn id="72" dur="500"/>
                                        <p:tgtEl>
                                          <p:spTgt spid="1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7"/>
                                        </p:tgtEl>
                                        <p:attrNameLst>
                                          <p:attrName>style.visibility</p:attrName>
                                        </p:attrNameLst>
                                      </p:cBhvr>
                                      <p:to>
                                        <p:strVal val="visible"/>
                                      </p:to>
                                    </p:set>
                                    <p:animEffect transition="in" filter="fade">
                                      <p:cBhvr>
                                        <p:cTn id="75" dur="500"/>
                                        <p:tgtEl>
                                          <p:spTgt spid="167"/>
                                        </p:tgtEl>
                                      </p:cBhvr>
                                    </p:animEffect>
                                  </p:childTnLst>
                                </p:cTn>
                              </p:par>
                              <p:par>
                                <p:cTn id="76" presetID="10" presetClass="entr" presetSubtype="0" fill="hold" nodeType="withEffect">
                                  <p:stCondLst>
                                    <p:cond delay="0"/>
                                  </p:stCondLst>
                                  <p:childTnLst>
                                    <p:set>
                                      <p:cBhvr>
                                        <p:cTn id="77" dur="1" fill="hold">
                                          <p:stCondLst>
                                            <p:cond delay="0"/>
                                          </p:stCondLst>
                                        </p:cTn>
                                        <p:tgtEl>
                                          <p:spTgt spid="169"/>
                                        </p:tgtEl>
                                        <p:attrNameLst>
                                          <p:attrName>style.visibility</p:attrName>
                                        </p:attrNameLst>
                                      </p:cBhvr>
                                      <p:to>
                                        <p:strVal val="visible"/>
                                      </p:to>
                                    </p:set>
                                    <p:animEffect transition="in" filter="fade">
                                      <p:cBhvr>
                                        <p:cTn id="78" dur="500"/>
                                        <p:tgtEl>
                                          <p:spTgt spid="169"/>
                                        </p:tgtEl>
                                      </p:cBhvr>
                                    </p:animEffect>
                                  </p:childTnLst>
                                </p:cTn>
                              </p:par>
                              <p:par>
                                <p:cTn id="79" presetID="10" presetClass="entr" presetSubtype="0"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73"/>
                                        </p:tgtEl>
                                        <p:attrNameLst>
                                          <p:attrName>style.visibility</p:attrName>
                                        </p:attrNameLst>
                                      </p:cBhvr>
                                      <p:to>
                                        <p:strVal val="visible"/>
                                      </p:to>
                                    </p:set>
                                    <p:animEffect transition="in" filter="fade">
                                      <p:cBhvr>
                                        <p:cTn id="84" dur="500"/>
                                        <p:tgtEl>
                                          <p:spTgt spid="173"/>
                                        </p:tgtEl>
                                      </p:cBhvr>
                                    </p:animEffect>
                                  </p:childTnLst>
                                </p:cTn>
                              </p:par>
                              <p:par>
                                <p:cTn id="85" presetID="10" presetClass="entr" presetSubtype="0" fill="hold" nodeType="withEffect">
                                  <p:stCondLst>
                                    <p:cond delay="0"/>
                                  </p:stCondLst>
                                  <p:childTnLst>
                                    <p:set>
                                      <p:cBhvr>
                                        <p:cTn id="86" dur="1" fill="hold">
                                          <p:stCondLst>
                                            <p:cond delay="0"/>
                                          </p:stCondLst>
                                        </p:cTn>
                                        <p:tgtEl>
                                          <p:spTgt spid="175"/>
                                        </p:tgtEl>
                                        <p:attrNameLst>
                                          <p:attrName>style.visibility</p:attrName>
                                        </p:attrNameLst>
                                      </p:cBhvr>
                                      <p:to>
                                        <p:strVal val="visible"/>
                                      </p:to>
                                    </p:set>
                                    <p:animEffect transition="in" filter="fade">
                                      <p:cBhvr>
                                        <p:cTn id="87" dur="500"/>
                                        <p:tgtEl>
                                          <p:spTgt spid="17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77"/>
                                        </p:tgtEl>
                                        <p:attrNameLst>
                                          <p:attrName>style.visibility</p:attrName>
                                        </p:attrNameLst>
                                      </p:cBhvr>
                                      <p:to>
                                        <p:strVal val="visible"/>
                                      </p:to>
                                    </p:set>
                                    <p:animEffect transition="in" filter="fade">
                                      <p:cBhvr>
                                        <p:cTn id="90" dur="500"/>
                                        <p:tgtEl>
                                          <p:spTgt spid="17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78"/>
                                        </p:tgtEl>
                                        <p:attrNameLst>
                                          <p:attrName>style.visibility</p:attrName>
                                        </p:attrNameLst>
                                      </p:cBhvr>
                                      <p:to>
                                        <p:strVal val="visible"/>
                                      </p:to>
                                    </p:set>
                                    <p:animEffect transition="in" filter="fade">
                                      <p:cBhvr>
                                        <p:cTn id="93" dur="500"/>
                                        <p:tgtEl>
                                          <p:spTgt spid="17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79"/>
                                        </p:tgtEl>
                                        <p:attrNameLst>
                                          <p:attrName>style.visibility</p:attrName>
                                        </p:attrNameLst>
                                      </p:cBhvr>
                                      <p:to>
                                        <p:strVal val="visible"/>
                                      </p:to>
                                    </p:set>
                                    <p:animEffect transition="in" filter="fade">
                                      <p:cBhvr>
                                        <p:cTn id="96" dur="500"/>
                                        <p:tgtEl>
                                          <p:spTgt spid="17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81"/>
                                        </p:tgtEl>
                                        <p:attrNameLst>
                                          <p:attrName>style.visibility</p:attrName>
                                        </p:attrNameLst>
                                      </p:cBhvr>
                                      <p:to>
                                        <p:strVal val="visible"/>
                                      </p:to>
                                    </p:set>
                                    <p:animEffect transition="in" filter="fade">
                                      <p:cBhvr>
                                        <p:cTn id="99" dur="500"/>
                                        <p:tgtEl>
                                          <p:spTgt spid="18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93"/>
                                        </p:tgtEl>
                                        <p:attrNameLst>
                                          <p:attrName>style.visibility</p:attrName>
                                        </p:attrNameLst>
                                      </p:cBhvr>
                                      <p:to>
                                        <p:strVal val="visible"/>
                                      </p:to>
                                    </p:set>
                                    <p:animEffect transition="in" filter="fade">
                                      <p:cBhvr>
                                        <p:cTn id="102" dur="500"/>
                                        <p:tgtEl>
                                          <p:spTgt spid="193"/>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76"/>
                                        </p:tgtEl>
                                        <p:attrNameLst>
                                          <p:attrName>style.visibility</p:attrName>
                                        </p:attrNameLst>
                                      </p:cBhvr>
                                      <p:to>
                                        <p:strVal val="visible"/>
                                      </p:to>
                                    </p:set>
                                    <p:animEffect transition="in" filter="fade">
                                      <p:cBhvr>
                                        <p:cTn id="105" dur="500"/>
                                        <p:tgtEl>
                                          <p:spTgt spid="17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88"/>
                                        </p:tgtEl>
                                        <p:attrNameLst>
                                          <p:attrName>style.visibility</p:attrName>
                                        </p:attrNameLst>
                                      </p:cBhvr>
                                      <p:to>
                                        <p:strVal val="visible"/>
                                      </p:to>
                                    </p:set>
                                    <p:animEffect transition="in" filter="fade">
                                      <p:cBhvr>
                                        <p:cTn id="108" dur="500"/>
                                        <p:tgtEl>
                                          <p:spTgt spid="18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500"/>
                                        <p:tgtEl>
                                          <p:spTgt spid="1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60"/>
                                        </p:tgtEl>
                                        <p:attrNameLst>
                                          <p:attrName>style.visibility</p:attrName>
                                        </p:attrNameLst>
                                      </p:cBhvr>
                                      <p:to>
                                        <p:strVal val="visible"/>
                                      </p:to>
                                    </p:set>
                                    <p:animEffect transition="in" filter="fade">
                                      <p:cBhvr>
                                        <p:cTn id="114" dur="500"/>
                                        <p:tgtEl>
                                          <p:spTgt spid="16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80"/>
                                        </p:tgtEl>
                                        <p:attrNameLst>
                                          <p:attrName>style.visibility</p:attrName>
                                        </p:attrNameLst>
                                      </p:cBhvr>
                                      <p:to>
                                        <p:strVal val="visible"/>
                                      </p:to>
                                    </p:set>
                                    <p:animEffect transition="in" filter="fade">
                                      <p:cBhvr>
                                        <p:cTn id="117" dur="500"/>
                                        <p:tgtEl>
                                          <p:spTgt spid="180"/>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65"/>
                                        </p:tgtEl>
                                        <p:attrNameLst>
                                          <p:attrName>style.visibility</p:attrName>
                                        </p:attrNameLst>
                                      </p:cBhvr>
                                      <p:to>
                                        <p:strVal val="visible"/>
                                      </p:to>
                                    </p:set>
                                    <p:animEffect transition="in" filter="fade">
                                      <p:cBhvr>
                                        <p:cTn id="120" dur="500"/>
                                        <p:tgtEl>
                                          <p:spTgt spid="165"/>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64"/>
                                        </p:tgtEl>
                                        <p:attrNameLst>
                                          <p:attrName>style.visibility</p:attrName>
                                        </p:attrNameLst>
                                      </p:cBhvr>
                                      <p:to>
                                        <p:strVal val="visible"/>
                                      </p:to>
                                    </p:set>
                                    <p:animEffect transition="in" filter="fade">
                                      <p:cBhvr>
                                        <p:cTn id="123" dur="500"/>
                                        <p:tgtEl>
                                          <p:spTgt spid="16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mph" presetSubtype="2" fill="hold" nodeType="clickEffect">
                                  <p:stCondLst>
                                    <p:cond delay="0"/>
                                  </p:stCondLst>
                                  <p:childTnLst>
                                    <p:animClr clrSpc="rgb" dir="cw">
                                      <p:cBhvr>
                                        <p:cTn id="127" dur="2000" fill="hold"/>
                                        <p:tgtEl>
                                          <p:spTgt spid="161"/>
                                        </p:tgtEl>
                                        <p:attrNameLst>
                                          <p:attrName>fillcolor</p:attrName>
                                        </p:attrNameLst>
                                      </p:cBhvr>
                                      <p:to>
                                        <a:schemeClr val="accent2"/>
                                      </p:to>
                                    </p:animClr>
                                    <p:set>
                                      <p:cBhvr>
                                        <p:cTn id="128" dur="2000" fill="hold"/>
                                        <p:tgtEl>
                                          <p:spTgt spid="161"/>
                                        </p:tgtEl>
                                        <p:attrNameLst>
                                          <p:attrName>fill.type</p:attrName>
                                        </p:attrNameLst>
                                      </p:cBhvr>
                                      <p:to>
                                        <p:strVal val="solid"/>
                                      </p:to>
                                    </p:set>
                                    <p:set>
                                      <p:cBhvr>
                                        <p:cTn id="129" dur="2000" fill="hold"/>
                                        <p:tgtEl>
                                          <p:spTgt spid="161"/>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2000" fill="hold"/>
                                        <p:tgtEl>
                                          <p:spTgt spid="177"/>
                                        </p:tgtEl>
                                        <p:attrNameLst>
                                          <p:attrName>fillcolor</p:attrName>
                                        </p:attrNameLst>
                                      </p:cBhvr>
                                      <p:to>
                                        <a:schemeClr val="accent2"/>
                                      </p:to>
                                    </p:animClr>
                                    <p:set>
                                      <p:cBhvr>
                                        <p:cTn id="132" dur="2000" fill="hold"/>
                                        <p:tgtEl>
                                          <p:spTgt spid="177"/>
                                        </p:tgtEl>
                                        <p:attrNameLst>
                                          <p:attrName>fill.type</p:attrName>
                                        </p:attrNameLst>
                                      </p:cBhvr>
                                      <p:to>
                                        <p:strVal val="solid"/>
                                      </p:to>
                                    </p:set>
                                    <p:set>
                                      <p:cBhvr>
                                        <p:cTn id="133" dur="2000" fill="hold"/>
                                        <p:tgtEl>
                                          <p:spTgt spid="17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2000" fill="hold"/>
                                        <p:tgtEl>
                                          <p:spTgt spid="179"/>
                                        </p:tgtEl>
                                        <p:attrNameLst>
                                          <p:attrName>fillcolor</p:attrName>
                                        </p:attrNameLst>
                                      </p:cBhvr>
                                      <p:to>
                                        <a:schemeClr val="accent2"/>
                                      </p:to>
                                    </p:animClr>
                                    <p:set>
                                      <p:cBhvr>
                                        <p:cTn id="136" dur="2000" fill="hold"/>
                                        <p:tgtEl>
                                          <p:spTgt spid="179"/>
                                        </p:tgtEl>
                                        <p:attrNameLst>
                                          <p:attrName>fill.type</p:attrName>
                                        </p:attrNameLst>
                                      </p:cBhvr>
                                      <p:to>
                                        <p:strVal val="solid"/>
                                      </p:to>
                                    </p:set>
                                    <p:set>
                                      <p:cBhvr>
                                        <p:cTn id="137" dur="2000" fill="hold"/>
                                        <p:tgtEl>
                                          <p:spTgt spid="179"/>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2000" fill="hold"/>
                                        <p:tgtEl>
                                          <p:spTgt spid="180"/>
                                        </p:tgtEl>
                                        <p:attrNameLst>
                                          <p:attrName>fillcolor</p:attrName>
                                        </p:attrNameLst>
                                      </p:cBhvr>
                                      <p:to>
                                        <a:schemeClr val="accent2"/>
                                      </p:to>
                                    </p:animClr>
                                    <p:set>
                                      <p:cBhvr>
                                        <p:cTn id="140" dur="2000" fill="hold"/>
                                        <p:tgtEl>
                                          <p:spTgt spid="180"/>
                                        </p:tgtEl>
                                        <p:attrNameLst>
                                          <p:attrName>fill.type</p:attrName>
                                        </p:attrNameLst>
                                      </p:cBhvr>
                                      <p:to>
                                        <p:strVal val="solid"/>
                                      </p:to>
                                    </p:set>
                                    <p:set>
                                      <p:cBhvr>
                                        <p:cTn id="141" dur="2000" fill="hold"/>
                                        <p:tgtEl>
                                          <p:spTgt spid="180"/>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2000" fill="hold"/>
                                        <p:tgtEl>
                                          <p:spTgt spid="165"/>
                                        </p:tgtEl>
                                        <p:attrNameLst>
                                          <p:attrName>fillcolor</p:attrName>
                                        </p:attrNameLst>
                                      </p:cBhvr>
                                      <p:to>
                                        <a:schemeClr val="accent2"/>
                                      </p:to>
                                    </p:animClr>
                                    <p:set>
                                      <p:cBhvr>
                                        <p:cTn id="144" dur="2000" fill="hold"/>
                                        <p:tgtEl>
                                          <p:spTgt spid="165"/>
                                        </p:tgtEl>
                                        <p:attrNameLst>
                                          <p:attrName>fill.type</p:attrName>
                                        </p:attrNameLst>
                                      </p:cBhvr>
                                      <p:to>
                                        <p:strVal val="solid"/>
                                      </p:to>
                                    </p:set>
                                    <p:set>
                                      <p:cBhvr>
                                        <p:cTn id="145" dur="2000" fill="hold"/>
                                        <p:tgtEl>
                                          <p:spTgt spid="16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2000" fill="hold"/>
                                        <p:tgtEl>
                                          <p:spTgt spid="164"/>
                                        </p:tgtEl>
                                        <p:attrNameLst>
                                          <p:attrName>fillcolor</p:attrName>
                                        </p:attrNameLst>
                                      </p:cBhvr>
                                      <p:to>
                                        <a:schemeClr val="accent2"/>
                                      </p:to>
                                    </p:animClr>
                                    <p:set>
                                      <p:cBhvr>
                                        <p:cTn id="148" dur="2000" fill="hold"/>
                                        <p:tgtEl>
                                          <p:spTgt spid="164"/>
                                        </p:tgtEl>
                                        <p:attrNameLst>
                                          <p:attrName>fill.type</p:attrName>
                                        </p:attrNameLst>
                                      </p:cBhvr>
                                      <p:to>
                                        <p:strVal val="solid"/>
                                      </p:to>
                                    </p:set>
                                    <p:set>
                                      <p:cBhvr>
                                        <p:cTn id="149" dur="2000" fill="hold"/>
                                        <p:tgtEl>
                                          <p:spTgt spid="164"/>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171"/>
                                        </p:tgtEl>
                                        <p:attrNameLst>
                                          <p:attrName>style.visibility</p:attrName>
                                        </p:attrNameLst>
                                      </p:cBhvr>
                                      <p:to>
                                        <p:strVal val="visible"/>
                                      </p:to>
                                    </p:set>
                                    <p:animEffect transition="in" filter="fade">
                                      <p:cBhvr>
                                        <p:cTn id="154" dur="500"/>
                                        <p:tgtEl>
                                          <p:spTgt spid="171"/>
                                        </p:tgtEl>
                                      </p:cBhvr>
                                    </p:animEffect>
                                  </p:childTnLst>
                                </p:cTn>
                              </p:par>
                              <p:par>
                                <p:cTn id="155" presetID="10" presetClass="entr" presetSubtype="0" fill="hold"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fade">
                                      <p:cBhvr>
                                        <p:cTn id="157" dur="500"/>
                                        <p:tgtEl>
                                          <p:spTgt spid="170"/>
                                        </p:tgtEl>
                                      </p:cBhvr>
                                    </p:animEffect>
                                  </p:childTnLst>
                                </p:cTn>
                              </p:par>
                              <p:par>
                                <p:cTn id="158" presetID="10" presetClass="entr" presetSubtype="0" fill="hold" nodeType="withEffect">
                                  <p:stCondLst>
                                    <p:cond delay="0"/>
                                  </p:stCondLst>
                                  <p:childTnLst>
                                    <p:set>
                                      <p:cBhvr>
                                        <p:cTn id="159" dur="1" fill="hold">
                                          <p:stCondLst>
                                            <p:cond delay="0"/>
                                          </p:stCondLst>
                                        </p:cTn>
                                        <p:tgtEl>
                                          <p:spTgt spid="172"/>
                                        </p:tgtEl>
                                        <p:attrNameLst>
                                          <p:attrName>style.visibility</p:attrName>
                                        </p:attrNameLst>
                                      </p:cBhvr>
                                      <p:to>
                                        <p:strVal val="visible"/>
                                      </p:to>
                                    </p:set>
                                    <p:animEffect transition="in" filter="fade">
                                      <p:cBhvr>
                                        <p:cTn id="160" dur="500"/>
                                        <p:tgtEl>
                                          <p:spTgt spid="172"/>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74"/>
                                        </p:tgtEl>
                                        <p:attrNameLst>
                                          <p:attrName>style.visibility</p:attrName>
                                        </p:attrNameLst>
                                      </p:cBhvr>
                                      <p:to>
                                        <p:strVal val="visible"/>
                                      </p:to>
                                    </p:set>
                                    <p:animEffect transition="in" filter="fade">
                                      <p:cBhvr>
                                        <p:cTn id="163" dur="500"/>
                                        <p:tgtEl>
                                          <p:spTgt spid="174"/>
                                        </p:tgtEl>
                                      </p:cBhvr>
                                    </p:animEffect>
                                  </p:childTnLst>
                                </p:cTn>
                              </p:par>
                              <p:par>
                                <p:cTn id="164" presetID="10" presetClass="entr" presetSubtype="0" fill="hold" nodeType="withEffect">
                                  <p:stCondLst>
                                    <p:cond delay="0"/>
                                  </p:stCondLst>
                                  <p:childTnLst>
                                    <p:set>
                                      <p:cBhvr>
                                        <p:cTn id="165" dur="1" fill="hold">
                                          <p:stCondLst>
                                            <p:cond delay="0"/>
                                          </p:stCondLst>
                                        </p:cTn>
                                        <p:tgtEl>
                                          <p:spTgt spid="31"/>
                                        </p:tgtEl>
                                        <p:attrNameLst>
                                          <p:attrName>style.visibility</p:attrName>
                                        </p:attrNameLst>
                                      </p:cBhvr>
                                      <p:to>
                                        <p:strVal val="visible"/>
                                      </p:to>
                                    </p:set>
                                    <p:animEffect transition="in" filter="fade">
                                      <p:cBhvr>
                                        <p:cTn id="166" dur="500"/>
                                        <p:tgtEl>
                                          <p:spTgt spid="31"/>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89"/>
                                        </p:tgtEl>
                                        <p:attrNameLst>
                                          <p:attrName>style.visibility</p:attrName>
                                        </p:attrNameLst>
                                      </p:cBhvr>
                                      <p:to>
                                        <p:strVal val="visible"/>
                                      </p:to>
                                    </p:set>
                                    <p:animEffect transition="in" filter="fade">
                                      <p:cBhvr>
                                        <p:cTn id="169" dur="500"/>
                                        <p:tgtEl>
                                          <p:spTgt spid="18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86"/>
                                        </p:tgtEl>
                                        <p:attrNameLst>
                                          <p:attrName>style.visibility</p:attrName>
                                        </p:attrNameLst>
                                      </p:cBhvr>
                                      <p:to>
                                        <p:strVal val="visible"/>
                                      </p:to>
                                    </p:set>
                                    <p:animEffect transition="in" filter="fade">
                                      <p:cBhvr>
                                        <p:cTn id="172" dur="500"/>
                                        <p:tgtEl>
                                          <p:spTgt spid="186"/>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139"/>
                                        </p:tgtEl>
                                        <p:attrNameLst>
                                          <p:attrName>style.visibility</p:attrName>
                                        </p:attrNameLst>
                                      </p:cBhvr>
                                      <p:to>
                                        <p:strVal val="visible"/>
                                      </p:to>
                                    </p:set>
                                    <p:animEffect transition="in" filter="fade">
                                      <p:cBhvr>
                                        <p:cTn id="177" dur="500"/>
                                        <p:tgtEl>
                                          <p:spTgt spid="13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82"/>
                                        </p:tgtEl>
                                        <p:attrNameLst>
                                          <p:attrName>style.visibility</p:attrName>
                                        </p:attrNameLst>
                                      </p:cBhvr>
                                      <p:to>
                                        <p:strVal val="visible"/>
                                      </p:to>
                                    </p:set>
                                    <p:animEffect transition="in" filter="fade">
                                      <p:cBhvr>
                                        <p:cTn id="180" dur="500"/>
                                        <p:tgtEl>
                                          <p:spTgt spid="182"/>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83"/>
                                        </p:tgtEl>
                                        <p:attrNameLst>
                                          <p:attrName>style.visibility</p:attrName>
                                        </p:attrNameLst>
                                      </p:cBhvr>
                                      <p:to>
                                        <p:strVal val="visible"/>
                                      </p:to>
                                    </p:set>
                                    <p:animEffect transition="in" filter="fade">
                                      <p:cBhvr>
                                        <p:cTn id="183" dur="500"/>
                                        <p:tgtEl>
                                          <p:spTgt spid="183"/>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85"/>
                                        </p:tgtEl>
                                        <p:attrNameLst>
                                          <p:attrName>style.visibility</p:attrName>
                                        </p:attrNameLst>
                                      </p:cBhvr>
                                      <p:to>
                                        <p:strVal val="visible"/>
                                      </p:to>
                                    </p:set>
                                    <p:animEffect transition="in" filter="fade">
                                      <p:cBhvr>
                                        <p:cTn id="186" dur="500"/>
                                        <p:tgtEl>
                                          <p:spTgt spid="185"/>
                                        </p:tgtEl>
                                      </p:cBhvr>
                                    </p:animEffect>
                                  </p:childTnLst>
                                </p:cTn>
                              </p:par>
                            </p:childTnLst>
                          </p:cTn>
                        </p:par>
                      </p:childTnLst>
                    </p:cTn>
                  </p:par>
                  <p:par>
                    <p:cTn id="187" fill="hold">
                      <p:stCondLst>
                        <p:cond delay="indefinite"/>
                      </p:stCondLst>
                      <p:childTnLst>
                        <p:par>
                          <p:cTn id="188" fill="hold">
                            <p:stCondLst>
                              <p:cond delay="0"/>
                            </p:stCondLst>
                            <p:childTnLst>
                              <p:par>
                                <p:cTn id="189" presetID="10" presetClass="entr" presetSubtype="0" fill="hold" nodeType="clickEffect">
                                  <p:stCondLst>
                                    <p:cond delay="0"/>
                                  </p:stCondLst>
                                  <p:childTnLst>
                                    <p:set>
                                      <p:cBhvr>
                                        <p:cTn id="190" dur="1" fill="hold">
                                          <p:stCondLst>
                                            <p:cond delay="0"/>
                                          </p:stCondLst>
                                        </p:cTn>
                                        <p:tgtEl>
                                          <p:spTgt spid="197"/>
                                        </p:tgtEl>
                                        <p:attrNameLst>
                                          <p:attrName>style.visibility</p:attrName>
                                        </p:attrNameLst>
                                      </p:cBhvr>
                                      <p:to>
                                        <p:strVal val="visible"/>
                                      </p:to>
                                    </p:set>
                                    <p:animEffect transition="in" filter="fade">
                                      <p:cBhvr>
                                        <p:cTn id="191" dur="500"/>
                                        <p:tgtEl>
                                          <p:spTgt spid="197"/>
                                        </p:tgtEl>
                                      </p:cBhvr>
                                    </p:animEffect>
                                  </p:childTnLst>
                                </p:cTn>
                              </p:par>
                              <p:par>
                                <p:cTn id="192" presetID="10" presetClass="entr" presetSubtype="0" fill="hold" nodeType="withEffect">
                                  <p:stCondLst>
                                    <p:cond delay="0"/>
                                  </p:stCondLst>
                                  <p:childTnLst>
                                    <p:set>
                                      <p:cBhvr>
                                        <p:cTn id="193" dur="1" fill="hold">
                                          <p:stCondLst>
                                            <p:cond delay="0"/>
                                          </p:stCondLst>
                                        </p:cTn>
                                        <p:tgtEl>
                                          <p:spTgt spid="198"/>
                                        </p:tgtEl>
                                        <p:attrNameLst>
                                          <p:attrName>style.visibility</p:attrName>
                                        </p:attrNameLst>
                                      </p:cBhvr>
                                      <p:to>
                                        <p:strVal val="visible"/>
                                      </p:to>
                                    </p:set>
                                    <p:animEffect transition="in" filter="fade">
                                      <p:cBhvr>
                                        <p:cTn id="194" dur="500"/>
                                        <p:tgtEl>
                                          <p:spTgt spid="198"/>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201"/>
                                        </p:tgtEl>
                                        <p:attrNameLst>
                                          <p:attrName>style.visibility</p:attrName>
                                        </p:attrNameLst>
                                      </p:cBhvr>
                                      <p:to>
                                        <p:strVal val="visible"/>
                                      </p:to>
                                    </p:set>
                                    <p:animEffect transition="in" filter="fade">
                                      <p:cBhvr>
                                        <p:cTn id="197" dur="500"/>
                                        <p:tgtEl>
                                          <p:spTgt spid="201"/>
                                        </p:tgtEl>
                                      </p:cBhvr>
                                    </p:animEffect>
                                  </p:childTnLst>
                                </p:cTn>
                              </p:par>
                              <p:par>
                                <p:cTn id="198" presetID="10" presetClass="entr" presetSubtype="0" fill="hold" nodeType="withEffect">
                                  <p:stCondLst>
                                    <p:cond delay="0"/>
                                  </p:stCondLst>
                                  <p:childTnLst>
                                    <p:set>
                                      <p:cBhvr>
                                        <p:cTn id="199" dur="1" fill="hold">
                                          <p:stCondLst>
                                            <p:cond delay="0"/>
                                          </p:stCondLst>
                                        </p:cTn>
                                        <p:tgtEl>
                                          <p:spTgt spid="203"/>
                                        </p:tgtEl>
                                        <p:attrNameLst>
                                          <p:attrName>style.visibility</p:attrName>
                                        </p:attrNameLst>
                                      </p:cBhvr>
                                      <p:to>
                                        <p:strVal val="visible"/>
                                      </p:to>
                                    </p:set>
                                    <p:animEffect transition="in" filter="fade">
                                      <p:cBhvr>
                                        <p:cTn id="200" dur="500"/>
                                        <p:tgtEl>
                                          <p:spTgt spid="203"/>
                                        </p:tgtEl>
                                      </p:cBhvr>
                                    </p:animEffect>
                                  </p:childTnLst>
                                </p:cTn>
                              </p:par>
                              <p:par>
                                <p:cTn id="201" presetID="10" presetClass="entr" presetSubtype="0" fill="hold" nodeType="withEffect">
                                  <p:stCondLst>
                                    <p:cond delay="0"/>
                                  </p:stCondLst>
                                  <p:childTnLst>
                                    <p:set>
                                      <p:cBhvr>
                                        <p:cTn id="202" dur="1" fill="hold">
                                          <p:stCondLst>
                                            <p:cond delay="0"/>
                                          </p:stCondLst>
                                        </p:cTn>
                                        <p:tgtEl>
                                          <p:spTgt spid="206"/>
                                        </p:tgtEl>
                                        <p:attrNameLst>
                                          <p:attrName>style.visibility</p:attrName>
                                        </p:attrNameLst>
                                      </p:cBhvr>
                                      <p:to>
                                        <p:strVal val="visible"/>
                                      </p:to>
                                    </p:set>
                                    <p:animEffect transition="in" filter="fade">
                                      <p:cBhvr>
                                        <p:cTn id="203" dur="500"/>
                                        <p:tgtEl>
                                          <p:spTgt spid="206"/>
                                        </p:tgtEl>
                                      </p:cBhvr>
                                    </p:animEffect>
                                  </p:childTnLst>
                                </p:cTn>
                              </p:par>
                              <p:par>
                                <p:cTn id="204" presetID="10" presetClass="entr" presetSubtype="0" fill="hold" nodeType="withEffect">
                                  <p:stCondLst>
                                    <p:cond delay="0"/>
                                  </p:stCondLst>
                                  <p:childTnLst>
                                    <p:set>
                                      <p:cBhvr>
                                        <p:cTn id="205" dur="1" fill="hold">
                                          <p:stCondLst>
                                            <p:cond delay="0"/>
                                          </p:stCondLst>
                                        </p:cTn>
                                        <p:tgtEl>
                                          <p:spTgt spid="207"/>
                                        </p:tgtEl>
                                        <p:attrNameLst>
                                          <p:attrName>style.visibility</p:attrName>
                                        </p:attrNameLst>
                                      </p:cBhvr>
                                      <p:to>
                                        <p:strVal val="visible"/>
                                      </p:to>
                                    </p:set>
                                    <p:animEffect transition="in" filter="fade">
                                      <p:cBhvr>
                                        <p:cTn id="206" dur="500"/>
                                        <p:tgtEl>
                                          <p:spTgt spid="207"/>
                                        </p:tgtEl>
                                      </p:cBhvr>
                                    </p:animEffect>
                                  </p:childTnLst>
                                </p:cTn>
                              </p:par>
                              <p:par>
                                <p:cTn id="207" presetID="10" presetClass="entr" presetSubtype="0" fill="hold" nodeType="withEffect">
                                  <p:stCondLst>
                                    <p:cond delay="0"/>
                                  </p:stCondLst>
                                  <p:childTnLst>
                                    <p:set>
                                      <p:cBhvr>
                                        <p:cTn id="208" dur="1" fill="hold">
                                          <p:stCondLst>
                                            <p:cond delay="0"/>
                                          </p:stCondLst>
                                        </p:cTn>
                                        <p:tgtEl>
                                          <p:spTgt spid="208"/>
                                        </p:tgtEl>
                                        <p:attrNameLst>
                                          <p:attrName>style.visibility</p:attrName>
                                        </p:attrNameLst>
                                      </p:cBhvr>
                                      <p:to>
                                        <p:strVal val="visible"/>
                                      </p:to>
                                    </p:set>
                                    <p:animEffect transition="in" filter="fade">
                                      <p:cBhvr>
                                        <p:cTn id="209" dur="500"/>
                                        <p:tgtEl>
                                          <p:spTgt spid="208"/>
                                        </p:tgtEl>
                                      </p:cBhvr>
                                    </p:animEffect>
                                  </p:childTnLst>
                                </p:cTn>
                              </p:par>
                              <p:par>
                                <p:cTn id="210" presetID="10" presetClass="entr" presetSubtype="0" fill="hold" nodeType="withEffect">
                                  <p:stCondLst>
                                    <p:cond delay="0"/>
                                  </p:stCondLst>
                                  <p:childTnLst>
                                    <p:set>
                                      <p:cBhvr>
                                        <p:cTn id="211" dur="1" fill="hold">
                                          <p:stCondLst>
                                            <p:cond delay="0"/>
                                          </p:stCondLst>
                                        </p:cTn>
                                        <p:tgtEl>
                                          <p:spTgt spid="209"/>
                                        </p:tgtEl>
                                        <p:attrNameLst>
                                          <p:attrName>style.visibility</p:attrName>
                                        </p:attrNameLst>
                                      </p:cBhvr>
                                      <p:to>
                                        <p:strVal val="visible"/>
                                      </p:to>
                                    </p:set>
                                    <p:animEffect transition="in" filter="fade">
                                      <p:cBhvr>
                                        <p:cTn id="212" dur="500"/>
                                        <p:tgtEl>
                                          <p:spTgt spid="209"/>
                                        </p:tgtEl>
                                      </p:cBhvr>
                                    </p:animEffect>
                                  </p:childTnLst>
                                </p:cTn>
                              </p:par>
                              <p:par>
                                <p:cTn id="213" presetID="10" presetClass="entr" presetSubtype="0" fill="hold" nodeType="withEffect">
                                  <p:stCondLst>
                                    <p:cond delay="0"/>
                                  </p:stCondLst>
                                  <p:childTnLst>
                                    <p:set>
                                      <p:cBhvr>
                                        <p:cTn id="214" dur="1" fill="hold">
                                          <p:stCondLst>
                                            <p:cond delay="0"/>
                                          </p:stCondLst>
                                        </p:cTn>
                                        <p:tgtEl>
                                          <p:spTgt spid="210"/>
                                        </p:tgtEl>
                                        <p:attrNameLst>
                                          <p:attrName>style.visibility</p:attrName>
                                        </p:attrNameLst>
                                      </p:cBhvr>
                                      <p:to>
                                        <p:strVal val="visible"/>
                                      </p:to>
                                    </p:set>
                                    <p:animEffect transition="in" filter="fade">
                                      <p:cBhvr>
                                        <p:cTn id="215" dur="500"/>
                                        <p:tgtEl>
                                          <p:spTgt spid="210"/>
                                        </p:tgtEl>
                                      </p:cBhvr>
                                    </p:animEffect>
                                  </p:childTnLst>
                                </p:cTn>
                              </p:par>
                              <p:par>
                                <p:cTn id="216" presetID="10" presetClass="entr" presetSubtype="0" fill="hold" nodeType="withEffect">
                                  <p:stCondLst>
                                    <p:cond delay="0"/>
                                  </p:stCondLst>
                                  <p:childTnLst>
                                    <p:set>
                                      <p:cBhvr>
                                        <p:cTn id="217" dur="1" fill="hold">
                                          <p:stCondLst>
                                            <p:cond delay="0"/>
                                          </p:stCondLst>
                                        </p:cTn>
                                        <p:tgtEl>
                                          <p:spTgt spid="211"/>
                                        </p:tgtEl>
                                        <p:attrNameLst>
                                          <p:attrName>style.visibility</p:attrName>
                                        </p:attrNameLst>
                                      </p:cBhvr>
                                      <p:to>
                                        <p:strVal val="visible"/>
                                      </p:to>
                                    </p:set>
                                    <p:animEffect transition="in" filter="fade">
                                      <p:cBhvr>
                                        <p:cTn id="218" dur="500"/>
                                        <p:tgtEl>
                                          <p:spTgt spid="211"/>
                                        </p:tgtEl>
                                      </p:cBhvr>
                                    </p:animEffect>
                                  </p:childTnLst>
                                </p:cTn>
                              </p:par>
                              <p:par>
                                <p:cTn id="219" presetID="10" presetClass="entr" presetSubtype="0" fill="hold" nodeType="withEffect">
                                  <p:stCondLst>
                                    <p:cond delay="0"/>
                                  </p:stCondLst>
                                  <p:childTnLst>
                                    <p:set>
                                      <p:cBhvr>
                                        <p:cTn id="220" dur="1" fill="hold">
                                          <p:stCondLst>
                                            <p:cond delay="0"/>
                                          </p:stCondLst>
                                        </p:cTn>
                                        <p:tgtEl>
                                          <p:spTgt spid="212"/>
                                        </p:tgtEl>
                                        <p:attrNameLst>
                                          <p:attrName>style.visibility</p:attrName>
                                        </p:attrNameLst>
                                      </p:cBhvr>
                                      <p:to>
                                        <p:strVal val="visible"/>
                                      </p:to>
                                    </p:set>
                                    <p:animEffect transition="in" filter="fade">
                                      <p:cBhvr>
                                        <p:cTn id="221" dur="500"/>
                                        <p:tgtEl>
                                          <p:spTgt spid="212"/>
                                        </p:tgtEl>
                                      </p:cBhvr>
                                    </p:animEffect>
                                  </p:childTnLst>
                                </p:cTn>
                              </p:par>
                              <p:par>
                                <p:cTn id="222" presetID="10" presetClass="entr" presetSubtype="0" fill="hold" nodeType="withEffect">
                                  <p:stCondLst>
                                    <p:cond delay="0"/>
                                  </p:stCondLst>
                                  <p:childTnLst>
                                    <p:set>
                                      <p:cBhvr>
                                        <p:cTn id="223" dur="1" fill="hold">
                                          <p:stCondLst>
                                            <p:cond delay="0"/>
                                          </p:stCondLst>
                                        </p:cTn>
                                        <p:tgtEl>
                                          <p:spTgt spid="213"/>
                                        </p:tgtEl>
                                        <p:attrNameLst>
                                          <p:attrName>style.visibility</p:attrName>
                                        </p:attrNameLst>
                                      </p:cBhvr>
                                      <p:to>
                                        <p:strVal val="visible"/>
                                      </p:to>
                                    </p:set>
                                    <p:animEffect transition="in" filter="fade">
                                      <p:cBhvr>
                                        <p:cTn id="224" dur="500"/>
                                        <p:tgtEl>
                                          <p:spTgt spid="213"/>
                                        </p:tgtEl>
                                      </p:cBhvr>
                                    </p:animEffect>
                                  </p:childTnLst>
                                </p:cTn>
                              </p:par>
                              <p:par>
                                <p:cTn id="225" presetID="10" presetClass="entr" presetSubtype="0" fill="hold" nodeType="withEffect">
                                  <p:stCondLst>
                                    <p:cond delay="0"/>
                                  </p:stCondLst>
                                  <p:childTnLst>
                                    <p:set>
                                      <p:cBhvr>
                                        <p:cTn id="226" dur="1" fill="hold">
                                          <p:stCondLst>
                                            <p:cond delay="0"/>
                                          </p:stCondLst>
                                        </p:cTn>
                                        <p:tgtEl>
                                          <p:spTgt spid="214"/>
                                        </p:tgtEl>
                                        <p:attrNameLst>
                                          <p:attrName>style.visibility</p:attrName>
                                        </p:attrNameLst>
                                      </p:cBhvr>
                                      <p:to>
                                        <p:strVal val="visible"/>
                                      </p:to>
                                    </p:set>
                                    <p:animEffect transition="in" filter="fade">
                                      <p:cBhvr>
                                        <p:cTn id="227" dur="500"/>
                                        <p:tgtEl>
                                          <p:spTgt spid="214"/>
                                        </p:tgtEl>
                                      </p:cBhvr>
                                    </p:animEffect>
                                  </p:childTnLst>
                                </p:cTn>
                              </p:par>
                              <p:par>
                                <p:cTn id="228" presetID="10" presetClass="entr" presetSubtype="0" fill="hold" nodeType="withEffect">
                                  <p:stCondLst>
                                    <p:cond delay="0"/>
                                  </p:stCondLst>
                                  <p:childTnLst>
                                    <p:set>
                                      <p:cBhvr>
                                        <p:cTn id="229" dur="1" fill="hold">
                                          <p:stCondLst>
                                            <p:cond delay="0"/>
                                          </p:stCondLst>
                                        </p:cTn>
                                        <p:tgtEl>
                                          <p:spTgt spid="215"/>
                                        </p:tgtEl>
                                        <p:attrNameLst>
                                          <p:attrName>style.visibility</p:attrName>
                                        </p:attrNameLst>
                                      </p:cBhvr>
                                      <p:to>
                                        <p:strVal val="visible"/>
                                      </p:to>
                                    </p:set>
                                    <p:animEffect transition="in" filter="fade">
                                      <p:cBhvr>
                                        <p:cTn id="230" dur="500"/>
                                        <p:tgtEl>
                                          <p:spTgt spid="215"/>
                                        </p:tgtEl>
                                      </p:cBhvr>
                                    </p:animEffect>
                                  </p:childTnLst>
                                </p:cTn>
                              </p:par>
                              <p:par>
                                <p:cTn id="231" presetID="10" presetClass="entr" presetSubtype="0" fill="hold" nodeType="withEffect">
                                  <p:stCondLst>
                                    <p:cond delay="0"/>
                                  </p:stCondLst>
                                  <p:childTnLst>
                                    <p:set>
                                      <p:cBhvr>
                                        <p:cTn id="232" dur="1" fill="hold">
                                          <p:stCondLst>
                                            <p:cond delay="0"/>
                                          </p:stCondLst>
                                        </p:cTn>
                                        <p:tgtEl>
                                          <p:spTgt spid="216"/>
                                        </p:tgtEl>
                                        <p:attrNameLst>
                                          <p:attrName>style.visibility</p:attrName>
                                        </p:attrNameLst>
                                      </p:cBhvr>
                                      <p:to>
                                        <p:strVal val="visible"/>
                                      </p:to>
                                    </p:set>
                                    <p:animEffect transition="in" filter="fade">
                                      <p:cBhvr>
                                        <p:cTn id="233" dur="500"/>
                                        <p:tgtEl>
                                          <p:spTgt spid="216"/>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217"/>
                                        </p:tgtEl>
                                        <p:attrNameLst>
                                          <p:attrName>style.visibility</p:attrName>
                                        </p:attrNameLst>
                                      </p:cBhvr>
                                      <p:to>
                                        <p:strVal val="visible"/>
                                      </p:to>
                                    </p:set>
                                    <p:animEffect transition="in" filter="fade">
                                      <p:cBhvr>
                                        <p:cTn id="236" dur="500"/>
                                        <p:tgtEl>
                                          <p:spTgt spid="217"/>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219"/>
                                        </p:tgtEl>
                                        <p:attrNameLst>
                                          <p:attrName>style.visibility</p:attrName>
                                        </p:attrNameLst>
                                      </p:cBhvr>
                                      <p:to>
                                        <p:strVal val="visible"/>
                                      </p:to>
                                    </p:set>
                                    <p:animEffect transition="in" filter="fade">
                                      <p:cBhvr>
                                        <p:cTn id="239" dur="500"/>
                                        <p:tgtEl>
                                          <p:spTgt spid="219"/>
                                        </p:tgtEl>
                                      </p:cBhvr>
                                    </p:animEffect>
                                  </p:childTnLst>
                                </p:cTn>
                              </p:par>
                            </p:childTnLst>
                          </p:cTn>
                        </p:par>
                      </p:childTnLst>
                    </p:cTn>
                  </p:par>
                  <p:par>
                    <p:cTn id="240" fill="hold">
                      <p:stCondLst>
                        <p:cond delay="indefinite"/>
                      </p:stCondLst>
                      <p:childTnLst>
                        <p:par>
                          <p:cTn id="241" fill="hold">
                            <p:stCondLst>
                              <p:cond delay="0"/>
                            </p:stCondLst>
                            <p:childTnLst>
                              <p:par>
                                <p:cTn id="242" presetID="10" presetClass="entr" presetSubtype="0" fill="hold" grpId="0" nodeType="clickEffect">
                                  <p:stCondLst>
                                    <p:cond delay="0"/>
                                  </p:stCondLst>
                                  <p:childTnLst>
                                    <p:set>
                                      <p:cBhvr>
                                        <p:cTn id="243" dur="1" fill="hold">
                                          <p:stCondLst>
                                            <p:cond delay="0"/>
                                          </p:stCondLst>
                                        </p:cTn>
                                        <p:tgtEl>
                                          <p:spTgt spid="218"/>
                                        </p:tgtEl>
                                        <p:attrNameLst>
                                          <p:attrName>style.visibility</p:attrName>
                                        </p:attrNameLst>
                                      </p:cBhvr>
                                      <p:to>
                                        <p:strVal val="visible"/>
                                      </p:to>
                                    </p:set>
                                    <p:animEffect transition="in" filter="fade">
                                      <p:cBhvr>
                                        <p:cTn id="244" dur="500"/>
                                        <p:tgtEl>
                                          <p:spTgt spid="218"/>
                                        </p:tgtEl>
                                      </p:cBhvr>
                                    </p:animEffect>
                                  </p:childTnLst>
                                </p:cTn>
                              </p:par>
                              <p:par>
                                <p:cTn id="245" presetID="10" presetClass="entr" presetSubtype="0" fill="hold" nodeType="withEffect">
                                  <p:stCondLst>
                                    <p:cond delay="0"/>
                                  </p:stCondLst>
                                  <p:childTnLst>
                                    <p:set>
                                      <p:cBhvr>
                                        <p:cTn id="246" dur="1" fill="hold">
                                          <p:stCondLst>
                                            <p:cond delay="0"/>
                                          </p:stCondLst>
                                        </p:cTn>
                                        <p:tgtEl>
                                          <p:spTgt spid="205"/>
                                        </p:tgtEl>
                                        <p:attrNameLst>
                                          <p:attrName>style.visibility</p:attrName>
                                        </p:attrNameLst>
                                      </p:cBhvr>
                                      <p:to>
                                        <p:strVal val="visible"/>
                                      </p:to>
                                    </p:set>
                                    <p:animEffect transition="in" filter="fade">
                                      <p:cBhvr>
                                        <p:cTn id="247" dur="500"/>
                                        <p:tgtEl>
                                          <p:spTgt spid="205"/>
                                        </p:tgtEl>
                                      </p:cBhvr>
                                    </p:animEffect>
                                  </p:childTnLst>
                                </p:cTn>
                              </p:par>
                              <p:par>
                                <p:cTn id="248" presetID="10" presetClass="entr" presetSubtype="0" fill="hold" nodeType="withEffect">
                                  <p:stCondLst>
                                    <p:cond delay="0"/>
                                  </p:stCondLst>
                                  <p:childTnLst>
                                    <p:set>
                                      <p:cBhvr>
                                        <p:cTn id="249" dur="1" fill="hold">
                                          <p:stCondLst>
                                            <p:cond delay="0"/>
                                          </p:stCondLst>
                                        </p:cTn>
                                        <p:tgtEl>
                                          <p:spTgt spid="204"/>
                                        </p:tgtEl>
                                        <p:attrNameLst>
                                          <p:attrName>style.visibility</p:attrName>
                                        </p:attrNameLst>
                                      </p:cBhvr>
                                      <p:to>
                                        <p:strVal val="visible"/>
                                      </p:to>
                                    </p:set>
                                    <p:animEffect transition="in" filter="fade">
                                      <p:cBhvr>
                                        <p:cTn id="250" dur="500"/>
                                        <p:tgtEl>
                                          <p:spTgt spid="204"/>
                                        </p:tgtEl>
                                      </p:cBhvr>
                                    </p:animEffect>
                                  </p:childTnLst>
                                </p:cTn>
                              </p:par>
                              <p:par>
                                <p:cTn id="251" presetID="10" presetClass="entr" presetSubtype="0" fill="hold" nodeType="withEffect">
                                  <p:stCondLst>
                                    <p:cond delay="0"/>
                                  </p:stCondLst>
                                  <p:childTnLst>
                                    <p:set>
                                      <p:cBhvr>
                                        <p:cTn id="252" dur="1" fill="hold">
                                          <p:stCondLst>
                                            <p:cond delay="0"/>
                                          </p:stCondLst>
                                        </p:cTn>
                                        <p:tgtEl>
                                          <p:spTgt spid="220"/>
                                        </p:tgtEl>
                                        <p:attrNameLst>
                                          <p:attrName>style.visibility</p:attrName>
                                        </p:attrNameLst>
                                      </p:cBhvr>
                                      <p:to>
                                        <p:strVal val="visible"/>
                                      </p:to>
                                    </p:set>
                                    <p:animEffect transition="in" filter="fade">
                                      <p:cBhvr>
                                        <p:cTn id="253" dur="500"/>
                                        <p:tgtEl>
                                          <p:spTgt spid="220"/>
                                        </p:tgtEl>
                                      </p:cBhvr>
                                    </p:animEffect>
                                  </p:childTnLst>
                                </p:cTn>
                              </p:par>
                              <p:par>
                                <p:cTn id="254" presetID="10" presetClass="entr" presetSubtype="0" fill="hold" nodeType="withEffect">
                                  <p:stCondLst>
                                    <p:cond delay="0"/>
                                  </p:stCondLst>
                                  <p:childTnLst>
                                    <p:set>
                                      <p:cBhvr>
                                        <p:cTn id="255" dur="1" fill="hold">
                                          <p:stCondLst>
                                            <p:cond delay="0"/>
                                          </p:stCondLst>
                                        </p:cTn>
                                        <p:tgtEl>
                                          <p:spTgt spid="221"/>
                                        </p:tgtEl>
                                        <p:attrNameLst>
                                          <p:attrName>style.visibility</p:attrName>
                                        </p:attrNameLst>
                                      </p:cBhvr>
                                      <p:to>
                                        <p:strVal val="visible"/>
                                      </p:to>
                                    </p:set>
                                    <p:animEffect transition="in" filter="fade">
                                      <p:cBhvr>
                                        <p:cTn id="256" dur="500"/>
                                        <p:tgtEl>
                                          <p:spTgt spid="221"/>
                                        </p:tgtEl>
                                      </p:cBhvr>
                                    </p:animEffect>
                                  </p:childTnLst>
                                </p:cTn>
                              </p:par>
                              <p:par>
                                <p:cTn id="257" presetID="10" presetClass="entr" presetSubtype="0" fill="hold" nodeType="withEffect">
                                  <p:stCondLst>
                                    <p:cond delay="0"/>
                                  </p:stCondLst>
                                  <p:childTnLst>
                                    <p:set>
                                      <p:cBhvr>
                                        <p:cTn id="258" dur="1" fill="hold">
                                          <p:stCondLst>
                                            <p:cond delay="0"/>
                                          </p:stCondLst>
                                        </p:cTn>
                                        <p:tgtEl>
                                          <p:spTgt spid="222"/>
                                        </p:tgtEl>
                                        <p:attrNameLst>
                                          <p:attrName>style.visibility</p:attrName>
                                        </p:attrNameLst>
                                      </p:cBhvr>
                                      <p:to>
                                        <p:strVal val="visible"/>
                                      </p:to>
                                    </p:set>
                                    <p:animEffect transition="in" filter="fade">
                                      <p:cBhvr>
                                        <p:cTn id="259" dur="500"/>
                                        <p:tgtEl>
                                          <p:spTgt spid="222"/>
                                        </p:tgtEl>
                                      </p:cBhvr>
                                    </p:animEffect>
                                  </p:childTnLst>
                                </p:cTn>
                              </p:par>
                              <p:par>
                                <p:cTn id="260" presetID="10" presetClass="entr" presetSubtype="0" fill="hold" nodeType="withEffect">
                                  <p:stCondLst>
                                    <p:cond delay="0"/>
                                  </p:stCondLst>
                                  <p:childTnLst>
                                    <p:set>
                                      <p:cBhvr>
                                        <p:cTn id="261" dur="1" fill="hold">
                                          <p:stCondLst>
                                            <p:cond delay="0"/>
                                          </p:stCondLst>
                                        </p:cTn>
                                        <p:tgtEl>
                                          <p:spTgt spid="223"/>
                                        </p:tgtEl>
                                        <p:attrNameLst>
                                          <p:attrName>style.visibility</p:attrName>
                                        </p:attrNameLst>
                                      </p:cBhvr>
                                      <p:to>
                                        <p:strVal val="visible"/>
                                      </p:to>
                                    </p:set>
                                    <p:animEffect transition="in" filter="fade">
                                      <p:cBhvr>
                                        <p:cTn id="262" dur="500"/>
                                        <p:tgtEl>
                                          <p:spTgt spid="223"/>
                                        </p:tgtEl>
                                      </p:cBhvr>
                                    </p:animEffect>
                                  </p:childTnLst>
                                </p:cTn>
                              </p:par>
                            </p:childTnLst>
                          </p:cTn>
                        </p:par>
                      </p:childTnLst>
                    </p:cTn>
                  </p:par>
                  <p:par>
                    <p:cTn id="263" fill="hold">
                      <p:stCondLst>
                        <p:cond delay="indefinite"/>
                      </p:stCondLst>
                      <p:childTnLst>
                        <p:par>
                          <p:cTn id="264" fill="hold">
                            <p:stCondLst>
                              <p:cond delay="0"/>
                            </p:stCondLst>
                            <p:childTnLst>
                              <p:par>
                                <p:cTn id="265" presetID="10" presetClass="entr" presetSubtype="0" fill="hold" grpId="0" nodeType="clickEffect">
                                  <p:stCondLst>
                                    <p:cond delay="0"/>
                                  </p:stCondLst>
                                  <p:childTnLst>
                                    <p:set>
                                      <p:cBhvr>
                                        <p:cTn id="266" dur="1" fill="hold">
                                          <p:stCondLst>
                                            <p:cond delay="0"/>
                                          </p:stCondLst>
                                        </p:cTn>
                                        <p:tgtEl>
                                          <p:spTgt spid="4105"/>
                                        </p:tgtEl>
                                        <p:attrNameLst>
                                          <p:attrName>style.visibility</p:attrName>
                                        </p:attrNameLst>
                                      </p:cBhvr>
                                      <p:to>
                                        <p:strVal val="visible"/>
                                      </p:to>
                                    </p:set>
                                    <p:animEffect transition="in" filter="fade">
                                      <p:cBhvr>
                                        <p:cTn id="267" dur="500"/>
                                        <p:tgtEl>
                                          <p:spTgt spid="4105"/>
                                        </p:tgtEl>
                                      </p:cBhvr>
                                    </p:animEffect>
                                  </p:childTnLst>
                                </p:cTn>
                              </p:par>
                              <p:par>
                                <p:cTn id="268" presetID="10" presetClass="entr" presetSubtype="0" fill="hold" grpId="0" nodeType="withEffect">
                                  <p:stCondLst>
                                    <p:cond delay="0"/>
                                  </p:stCondLst>
                                  <p:childTnLst>
                                    <p:set>
                                      <p:cBhvr>
                                        <p:cTn id="269" dur="1" fill="hold">
                                          <p:stCondLst>
                                            <p:cond delay="0"/>
                                          </p:stCondLst>
                                        </p:cTn>
                                        <p:tgtEl>
                                          <p:spTgt spid="230"/>
                                        </p:tgtEl>
                                        <p:attrNameLst>
                                          <p:attrName>style.visibility</p:attrName>
                                        </p:attrNameLst>
                                      </p:cBhvr>
                                      <p:to>
                                        <p:strVal val="visible"/>
                                      </p:to>
                                    </p:set>
                                    <p:animEffect transition="in" filter="fade">
                                      <p:cBhvr>
                                        <p:cTn id="270" dur="500"/>
                                        <p:tgtEl>
                                          <p:spTgt spid="230"/>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ntr" presetSubtype="0" fill="hold" grpId="0" nodeType="clickEffect">
                                  <p:stCondLst>
                                    <p:cond delay="0"/>
                                  </p:stCondLst>
                                  <p:childTnLst>
                                    <p:set>
                                      <p:cBhvr>
                                        <p:cTn id="274" dur="1" fill="hold">
                                          <p:stCondLst>
                                            <p:cond delay="0"/>
                                          </p:stCondLst>
                                        </p:cTn>
                                        <p:tgtEl>
                                          <p:spTgt spid="231"/>
                                        </p:tgtEl>
                                        <p:attrNameLst>
                                          <p:attrName>style.visibility</p:attrName>
                                        </p:attrNameLst>
                                      </p:cBhvr>
                                      <p:to>
                                        <p:strVal val="visible"/>
                                      </p:to>
                                    </p:set>
                                    <p:animEffect transition="in" filter="fade">
                                      <p:cBhvr>
                                        <p:cTn id="275" dur="500"/>
                                        <p:tgtEl>
                                          <p:spTgt spid="231"/>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232"/>
                                        </p:tgtEl>
                                        <p:attrNameLst>
                                          <p:attrName>style.visibility</p:attrName>
                                        </p:attrNameLst>
                                      </p:cBhvr>
                                      <p:to>
                                        <p:strVal val="visible"/>
                                      </p:to>
                                    </p:set>
                                    <p:animEffect transition="in" filter="fade">
                                      <p:cBhvr>
                                        <p:cTn id="278" dur="500"/>
                                        <p:tgtEl>
                                          <p:spTgt spid="232"/>
                                        </p:tgtEl>
                                      </p:cBhvr>
                                    </p:animEffect>
                                  </p:childTnLst>
                                </p:cTn>
                              </p:par>
                            </p:childTnLst>
                          </p:cTn>
                        </p:par>
                      </p:childTnLst>
                    </p:cTn>
                  </p:par>
                  <p:par>
                    <p:cTn id="279" fill="hold">
                      <p:stCondLst>
                        <p:cond delay="indefinite"/>
                      </p:stCondLst>
                      <p:childTnLst>
                        <p:par>
                          <p:cTn id="280" fill="hold">
                            <p:stCondLst>
                              <p:cond delay="0"/>
                            </p:stCondLst>
                            <p:childTnLst>
                              <p:par>
                                <p:cTn id="281" presetID="10" presetClass="entr" presetSubtype="0" fill="hold" grpId="0" nodeType="clickEffect">
                                  <p:stCondLst>
                                    <p:cond delay="0"/>
                                  </p:stCondLst>
                                  <p:childTnLst>
                                    <p:set>
                                      <p:cBhvr>
                                        <p:cTn id="282" dur="1" fill="hold">
                                          <p:stCondLst>
                                            <p:cond delay="0"/>
                                          </p:stCondLst>
                                        </p:cTn>
                                        <p:tgtEl>
                                          <p:spTgt spid="85"/>
                                        </p:tgtEl>
                                        <p:attrNameLst>
                                          <p:attrName>style.visibility</p:attrName>
                                        </p:attrNameLst>
                                      </p:cBhvr>
                                      <p:to>
                                        <p:strVal val="visible"/>
                                      </p:to>
                                    </p:set>
                                    <p:animEffect transition="in" filter="fade">
                                      <p:cBhvr>
                                        <p:cTn id="283" dur="500"/>
                                        <p:tgtEl>
                                          <p:spTgt spid="85"/>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86"/>
                                        </p:tgtEl>
                                        <p:attrNameLst>
                                          <p:attrName>style.visibility</p:attrName>
                                        </p:attrNameLst>
                                      </p:cBhvr>
                                      <p:to>
                                        <p:strVal val="visible"/>
                                      </p:to>
                                    </p:set>
                                    <p:animEffect transition="in" filter="fade">
                                      <p:cBhvr>
                                        <p:cTn id="286" dur="500"/>
                                        <p:tgtEl>
                                          <p:spTgt spid="86"/>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87"/>
                                        </p:tgtEl>
                                        <p:attrNameLst>
                                          <p:attrName>style.visibility</p:attrName>
                                        </p:attrNameLst>
                                      </p:cBhvr>
                                      <p:to>
                                        <p:strVal val="visible"/>
                                      </p:to>
                                    </p:set>
                                    <p:animEffect transition="in" filter="fade">
                                      <p:cBhvr>
                                        <p:cTn id="28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P spid="7" grpId="0" animBg="1"/>
      <p:bldP spid="133" grpId="0" animBg="1"/>
      <p:bldP spid="134" grpId="0" animBg="1"/>
      <p:bldP spid="135" grpId="0" animBg="1"/>
      <p:bldP spid="136" grpId="0" animBg="1"/>
      <p:bldP spid="137" grpId="0" animBg="1"/>
      <p:bldP spid="138" grpId="0" animBg="1"/>
      <p:bldP spid="140" grpId="0" animBg="1"/>
      <p:bldP spid="141" grpId="0" animBg="1"/>
      <p:bldP spid="142" grpId="0" animBg="1"/>
      <p:bldP spid="143" grpId="0" animBg="1"/>
      <p:bldP spid="159" grpId="0" animBg="1"/>
      <p:bldP spid="11" grpId="0" animBg="1"/>
      <p:bldP spid="160" grpId="0" animBg="1"/>
      <p:bldP spid="161" grpId="0" animBg="1"/>
      <p:bldP spid="163" grpId="0" animBg="1"/>
      <p:bldP spid="164" grpId="0" animBg="1"/>
      <p:bldP spid="165" grpId="0" animBg="1"/>
      <p:bldP spid="167" grpId="0"/>
      <p:bldP spid="174" grpId="0" animBg="1"/>
      <p:bldP spid="176" grpId="0" animBg="1"/>
      <p:bldP spid="177" grpId="0" animBg="1"/>
      <p:bldP spid="178" grpId="0" animBg="1"/>
      <p:bldP spid="179" grpId="0" animBg="1"/>
      <p:bldP spid="180" grpId="0" animBg="1"/>
      <p:bldP spid="181" grpId="0" animBg="1"/>
      <p:bldP spid="139" grpId="0" animBg="1"/>
      <p:bldP spid="182" grpId="0" animBg="1"/>
      <p:bldP spid="183" grpId="0" animBg="1"/>
      <p:bldP spid="184" grpId="0" animBg="1"/>
      <p:bldP spid="185" grpId="0" animBg="1"/>
      <p:bldP spid="186" grpId="0"/>
      <p:bldP spid="187" grpId="0"/>
      <p:bldP spid="188" grpId="0"/>
      <p:bldP spid="189" grpId="0"/>
      <p:bldP spid="193" grpId="0"/>
      <p:bldP spid="195" grpId="0"/>
      <p:bldP spid="201" grpId="0" animBg="1"/>
      <p:bldP spid="217" grpId="0"/>
      <p:bldP spid="218" grpId="0" animBg="1"/>
      <p:bldP spid="219" grpId="0"/>
      <p:bldP spid="4105" grpId="0" animBg="1"/>
      <p:bldP spid="230" grpId="0"/>
      <p:bldP spid="231" grpId="0" animBg="1"/>
      <p:bldP spid="232" grpId="0"/>
      <p:bldP spid="85" grpId="0" animBg="1"/>
      <p:bldP spid="86" grpId="0"/>
      <p:bldP spid="8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A7BC5F-DFD1-45AA-8702-1D2F8209DE3C}"/>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Complex Sampling in Actual Study</a:t>
            </a:r>
          </a:p>
        </p:txBody>
      </p:sp>
      <p:cxnSp>
        <p:nvCxnSpPr>
          <p:cNvPr id="5" name="Straight Connector 4">
            <a:extLst>
              <a:ext uri="{FF2B5EF4-FFF2-40B4-BE49-F238E27FC236}">
                <a16:creationId xmlns:a16="http://schemas.microsoft.com/office/drawing/2014/main" id="{FD754CDB-BCE0-459D-81EC-6D403010C5D9}"/>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3C969567-28CB-4434-BCBA-B51CB1AB80A9}"/>
              </a:ext>
            </a:extLst>
          </p:cNvPr>
          <p:cNvSpPr txBox="1"/>
          <p:nvPr/>
        </p:nvSpPr>
        <p:spPr>
          <a:xfrm>
            <a:off x="509954" y="961388"/>
            <a:ext cx="11514916" cy="4928978"/>
          </a:xfrm>
          <a:prstGeom prst="rect">
            <a:avLst/>
          </a:prstGeom>
          <a:noFill/>
        </p:spPr>
        <p:txBody>
          <a:bodyPr wrap="square">
            <a:spAutoFit/>
          </a:bodyPr>
          <a:lstStyle/>
          <a:p>
            <a:pPr>
              <a:lnSpc>
                <a:spcPct val="150000"/>
              </a:lnSpc>
            </a:pPr>
            <a:r>
              <a:rPr lang="en-US" sz="2000" b="1" i="0" dirty="0">
                <a:solidFill>
                  <a:srgbClr val="000000"/>
                </a:solidFill>
                <a:effectLst/>
                <a:latin typeface="Arial" panose="020B0604020202020204" pitchFamily="34" charset="0"/>
                <a:cs typeface="Arial" panose="020B0604020202020204" pitchFamily="34" charset="0"/>
              </a:rPr>
              <a:t>Composite Measure of Size (cMOS ) at PSU and SSU level</a:t>
            </a:r>
          </a:p>
          <a:p>
            <a:pPr>
              <a:lnSpc>
                <a:spcPct val="150000"/>
              </a:lnSpc>
            </a:pPr>
            <a:r>
              <a:rPr lang="en-US" sz="1200" dirty="0">
                <a:solidFill>
                  <a:srgbClr val="000000"/>
                </a:solidFill>
                <a:latin typeface="Arial" panose="020B0604020202020204" pitchFamily="34" charset="0"/>
                <a:cs typeface="Arial" panose="020B0604020202020204" pitchFamily="34" charset="0"/>
              </a:rPr>
              <a:t>Hindu  </a:t>
            </a:r>
            <a:r>
              <a:rPr lang="en-US" sz="1200" i="0" dirty="0">
                <a:solidFill>
                  <a:srgbClr val="000000"/>
                </a:solidFill>
                <a:effectLst/>
                <a:latin typeface="Arial" panose="020B0604020202020204" pitchFamily="34" charset="0"/>
                <a:cs typeface="Arial" panose="020B0604020202020204" pitchFamily="34" charset="0"/>
              </a:rPr>
              <a:t>Muslim Sikh Christians Jains Buddhists</a:t>
            </a:r>
          </a:p>
          <a:p>
            <a:pPr>
              <a:lnSpc>
                <a:spcPct val="150000"/>
              </a:lnSpc>
            </a:pPr>
            <a:endParaRPr lang="en-US" sz="2000" dirty="0">
              <a:solidFill>
                <a:srgbClr val="000000"/>
              </a:solidFill>
              <a:latin typeface="Arial" panose="020B0604020202020204" pitchFamily="34" charset="0"/>
              <a:cs typeface="Arial" panose="020B0604020202020204" pitchFamily="34" charset="0"/>
            </a:endParaRPr>
          </a:p>
          <a:p>
            <a:pPr>
              <a:lnSpc>
                <a:spcPct val="150000"/>
              </a:lnSpc>
            </a:pPr>
            <a:endParaRPr lang="en-US" sz="2000" b="0" i="0" dirty="0">
              <a:solidFill>
                <a:srgbClr val="000000"/>
              </a:solidFill>
              <a:effectLst/>
              <a:latin typeface="Arial" panose="020B0604020202020204" pitchFamily="34" charset="0"/>
              <a:cs typeface="Arial" panose="020B0604020202020204" pitchFamily="34" charset="0"/>
            </a:endParaRPr>
          </a:p>
          <a:p>
            <a:pPr>
              <a:lnSpc>
                <a:spcPct val="150000"/>
              </a:lnSpc>
            </a:pPr>
            <a:r>
              <a:rPr lang="en-US" sz="2000" b="0" i="0" dirty="0">
                <a:solidFill>
                  <a:srgbClr val="000000"/>
                </a:solidFill>
                <a:effectLst/>
                <a:latin typeface="Arial" panose="020B0604020202020204" pitchFamily="34" charset="0"/>
                <a:cs typeface="Arial" panose="020B0604020202020204" pitchFamily="34" charset="0"/>
              </a:rPr>
              <a:t>If the sample had been selected using a typical approach (e.g., probability proportional to population size), they would not have enough respondents from some religious groups( lower prevalence in country). Used CMOS for sampling PSUs and SSUs giving areas with low-incidence religious populations (Muslims, Christians, Sikhs, Buddhists or Jains) having greater chances of selection.</a:t>
            </a:r>
          </a:p>
          <a:p>
            <a:pPr>
              <a:lnSpc>
                <a:spcPct val="150000"/>
              </a:lnSpc>
            </a:pPr>
            <a:r>
              <a:rPr lang="en-US" sz="2000" dirty="0">
                <a:solidFill>
                  <a:srgbClr val="000000"/>
                </a:solidFill>
                <a:latin typeface="Arial" panose="020B0604020202020204" pitchFamily="34" charset="0"/>
                <a:cs typeface="Arial" panose="020B0604020202020204" pitchFamily="34" charset="0"/>
              </a:rPr>
              <a:t>Example: </a:t>
            </a:r>
            <a:r>
              <a:rPr lang="en-US" sz="2000" dirty="0" err="1">
                <a:solidFill>
                  <a:srgbClr val="000000"/>
                </a:solidFill>
                <a:latin typeface="Arial" panose="020B0604020202020204" pitchFamily="34" charset="0"/>
                <a:cs typeface="Arial" panose="020B0604020202020204" pitchFamily="34" charset="0"/>
              </a:rPr>
              <a:t>Mansahi</a:t>
            </a:r>
            <a:r>
              <a:rPr lang="en-US" sz="2000" dirty="0">
                <a:solidFill>
                  <a:srgbClr val="000000"/>
                </a:solidFill>
                <a:latin typeface="Arial" panose="020B0604020202020204" pitchFamily="34" charset="0"/>
                <a:cs typeface="Arial" panose="020B0604020202020204" pitchFamily="34" charset="0"/>
              </a:rPr>
              <a:t> has a greater chance using our cMOS, since </a:t>
            </a:r>
            <a:r>
              <a:rPr lang="en-US" sz="2000" dirty="0" err="1">
                <a:solidFill>
                  <a:srgbClr val="000000"/>
                </a:solidFill>
                <a:latin typeface="Arial" panose="020B0604020202020204" pitchFamily="34" charset="0"/>
                <a:cs typeface="Arial" panose="020B0604020202020204" pitchFamily="34" charset="0"/>
              </a:rPr>
              <a:t>Mansahi</a:t>
            </a:r>
            <a:r>
              <a:rPr lang="en-US" sz="2000" dirty="0">
                <a:solidFill>
                  <a:srgbClr val="000000"/>
                </a:solidFill>
                <a:latin typeface="Arial" panose="020B0604020202020204" pitchFamily="34" charset="0"/>
                <a:cs typeface="Arial" panose="020B0604020202020204" pitchFamily="34" charset="0"/>
              </a:rPr>
              <a:t> is home to a large share of a lower-incidence religious group. </a:t>
            </a:r>
          </a:p>
          <a:p>
            <a:pPr>
              <a:lnSpc>
                <a:spcPct val="150000"/>
              </a:lnSpc>
            </a:pPr>
            <a:endParaRPr lang="en-US" sz="2000" i="0" dirty="0">
              <a:solidFill>
                <a:srgbClr val="000000"/>
              </a:solidFill>
              <a:effectLst/>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43BE2FCE-A2C3-4EC5-ACE8-8EA5DF60AD02}"/>
              </a:ext>
            </a:extLst>
          </p:cNvPr>
          <p:cNvGraphicFramePr/>
          <p:nvPr>
            <p:extLst>
              <p:ext uri="{D42A27DB-BD31-4B8C-83A1-F6EECF244321}">
                <p14:modId xmlns:p14="http://schemas.microsoft.com/office/powerpoint/2010/main" val="3549406995"/>
              </p:ext>
            </p:extLst>
          </p:nvPr>
        </p:nvGraphicFramePr>
        <p:xfrm>
          <a:off x="9544347" y="995110"/>
          <a:ext cx="2415823" cy="23145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A68A0A13-3371-44DC-BE5A-5C1146903ACA}"/>
              </a:ext>
            </a:extLst>
          </p:cNvPr>
          <p:cNvGraphicFramePr/>
          <p:nvPr>
            <p:extLst>
              <p:ext uri="{D42A27DB-BD31-4B8C-83A1-F6EECF244321}">
                <p14:modId xmlns:p14="http://schemas.microsoft.com/office/powerpoint/2010/main" val="3474285608"/>
              </p:ext>
            </p:extLst>
          </p:nvPr>
        </p:nvGraphicFramePr>
        <p:xfrm>
          <a:off x="7613512" y="782354"/>
          <a:ext cx="2641601" cy="2195690"/>
        </p:xfrm>
        <a:graphic>
          <a:graphicData uri="http://schemas.openxmlformats.org/drawingml/2006/chart">
            <c:chart xmlns:c="http://schemas.openxmlformats.org/drawingml/2006/chart" xmlns:r="http://schemas.openxmlformats.org/officeDocument/2006/relationships" r:id="rId4"/>
          </a:graphicData>
        </a:graphic>
      </p:graphicFrame>
      <p:sp>
        <p:nvSpPr>
          <p:cNvPr id="14" name="Speech Bubble: Rectangle with Corners Rounded 13">
            <a:extLst>
              <a:ext uri="{FF2B5EF4-FFF2-40B4-BE49-F238E27FC236}">
                <a16:creationId xmlns:a16="http://schemas.microsoft.com/office/drawing/2014/main" id="{4E9D7F3F-3A27-4647-B4D8-482F41970259}"/>
              </a:ext>
            </a:extLst>
          </p:cNvPr>
          <p:cNvSpPr/>
          <p:nvPr/>
        </p:nvSpPr>
        <p:spPr>
          <a:xfrm>
            <a:off x="5908455" y="1462166"/>
            <a:ext cx="2078947" cy="888271"/>
          </a:xfrm>
          <a:prstGeom prst="wedgeRoundRectCallout">
            <a:avLst>
              <a:gd name="adj1" fmla="val 69758"/>
              <a:gd name="adj2" fmla="val 28040"/>
              <a:gd name="adj3" fmla="val 16667"/>
            </a:avLst>
          </a:prstGeom>
          <a:solidFill>
            <a:srgbClr val="FFFFDD"/>
          </a:solidFill>
          <a:ln>
            <a:solidFill>
              <a:schemeClr val="bg1">
                <a:lumMod val="85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solidFill>
                  <a:schemeClr val="tx1"/>
                </a:solidFill>
              </a:rPr>
              <a:t>Minority religion overall and PSU/SSU with higher Proportion are assigned more values to improve their chance of selection</a:t>
            </a:r>
          </a:p>
        </p:txBody>
      </p:sp>
      <p:sp>
        <p:nvSpPr>
          <p:cNvPr id="21" name="Left Brace 20">
            <a:extLst>
              <a:ext uri="{FF2B5EF4-FFF2-40B4-BE49-F238E27FC236}">
                <a16:creationId xmlns:a16="http://schemas.microsoft.com/office/drawing/2014/main" id="{5380D0B8-BA05-4B10-B87C-63D771919E8B}"/>
              </a:ext>
            </a:extLst>
          </p:cNvPr>
          <p:cNvSpPr/>
          <p:nvPr/>
        </p:nvSpPr>
        <p:spPr>
          <a:xfrm rot="16200000" flipH="1">
            <a:off x="2296954" y="508578"/>
            <a:ext cx="153846" cy="264160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489F523D-547C-4205-9BAE-F0AF216DBB05}"/>
              </a:ext>
            </a:extLst>
          </p:cNvPr>
          <p:cNvSpPr txBox="1"/>
          <p:nvPr/>
        </p:nvSpPr>
        <p:spPr>
          <a:xfrm>
            <a:off x="1596034" y="1769693"/>
            <a:ext cx="2788355" cy="307777"/>
          </a:xfrm>
          <a:prstGeom prst="rect">
            <a:avLst/>
          </a:prstGeom>
          <a:noFill/>
        </p:spPr>
        <p:txBody>
          <a:bodyPr wrap="square" rtlCol="0">
            <a:spAutoFit/>
          </a:bodyPr>
          <a:lstStyle/>
          <a:p>
            <a:r>
              <a:rPr lang="en-US" sz="1400" dirty="0"/>
              <a:t>Low prevalence</a:t>
            </a:r>
          </a:p>
        </p:txBody>
      </p:sp>
    </p:spTree>
    <p:extLst>
      <p:ext uri="{BB962C8B-B14F-4D97-AF65-F5344CB8AC3E}">
        <p14:creationId xmlns:p14="http://schemas.microsoft.com/office/powerpoint/2010/main" val="856944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3D7EEE-7584-4552-9040-B1294CCC0DC5}"/>
              </a:ext>
            </a:extLst>
          </p:cNvPr>
          <p:cNvSpPr txBox="1">
            <a:spLocks/>
          </p:cNvSpPr>
          <p:nvPr/>
        </p:nvSpPr>
        <p:spPr>
          <a:xfrm>
            <a:off x="509954" y="187168"/>
            <a:ext cx="10515600" cy="4955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030A0"/>
                </a:solidFill>
              </a:rPr>
              <a:t>Outline</a:t>
            </a:r>
          </a:p>
        </p:txBody>
      </p:sp>
      <p:cxnSp>
        <p:nvCxnSpPr>
          <p:cNvPr id="5" name="Straight Connector 4">
            <a:extLst>
              <a:ext uri="{FF2B5EF4-FFF2-40B4-BE49-F238E27FC236}">
                <a16:creationId xmlns:a16="http://schemas.microsoft.com/office/drawing/2014/main" id="{973841D9-3B24-43B6-AD84-37FA64295063}"/>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93B4AFC3-58B0-44A1-BE96-F363FC1B308A}"/>
              </a:ext>
            </a:extLst>
          </p:cNvPr>
          <p:cNvSpPr txBox="1"/>
          <p:nvPr/>
        </p:nvSpPr>
        <p:spPr>
          <a:xfrm>
            <a:off x="509954" y="1333948"/>
            <a:ext cx="11420277" cy="3416320"/>
          </a:xfrm>
          <a:prstGeom prst="rect">
            <a:avLst/>
          </a:prstGeom>
          <a:noFill/>
        </p:spPr>
        <p:txBody>
          <a:bodyPr wrap="square" rtlCol="0">
            <a:spAutoFit/>
          </a:bodyPr>
          <a:lstStyle/>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Introduction to Sampling</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Sampling strategies</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What is complex sample</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Types of Complex Sample</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Complex Sampling design example from actual Study</a:t>
            </a:r>
          </a:p>
          <a:p>
            <a:pPr marL="285750" indent="-285750">
              <a:buFont typeface="Arial" panose="020B0604020202020204" pitchFamily="34" charset="0"/>
              <a:buChar char="•"/>
            </a:pP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6218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A7BC5F-DFD1-45AA-8702-1D2F8209DE3C}"/>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Complex Sampling in Actual Study</a:t>
            </a:r>
          </a:p>
        </p:txBody>
      </p:sp>
      <p:cxnSp>
        <p:nvCxnSpPr>
          <p:cNvPr id="5" name="Straight Connector 4">
            <a:extLst>
              <a:ext uri="{FF2B5EF4-FFF2-40B4-BE49-F238E27FC236}">
                <a16:creationId xmlns:a16="http://schemas.microsoft.com/office/drawing/2014/main" id="{FD754CDB-BCE0-459D-81EC-6D403010C5D9}"/>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pic>
        <p:nvPicPr>
          <p:cNvPr id="3074" name="Picture 2" descr="Unweighted vs. weighted sample size for religious groups, Northeast region">
            <a:extLst>
              <a:ext uri="{FF2B5EF4-FFF2-40B4-BE49-F238E27FC236}">
                <a16:creationId xmlns:a16="http://schemas.microsoft.com/office/drawing/2014/main" id="{BCEBC175-302A-4396-B1DB-781DC3833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4670" y="2149232"/>
            <a:ext cx="2967853" cy="332722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C4B2ABC-BBEC-484D-9D36-A1F4E8A61D4E}"/>
              </a:ext>
            </a:extLst>
          </p:cNvPr>
          <p:cNvSpPr txBox="1"/>
          <p:nvPr/>
        </p:nvSpPr>
        <p:spPr>
          <a:xfrm>
            <a:off x="355899" y="1576531"/>
            <a:ext cx="8678771" cy="511364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i="0" dirty="0">
                <a:solidFill>
                  <a:srgbClr val="000000"/>
                </a:solidFill>
                <a:effectLst/>
                <a:latin typeface="Arial" panose="020B0604020202020204" pitchFamily="34" charset="0"/>
                <a:cs typeface="Arial" panose="020B0604020202020204" pitchFamily="34" charset="0"/>
              </a:rPr>
              <a:t>Sample weighting is the inverse </a:t>
            </a:r>
            <a:r>
              <a:rPr lang="en-US" sz="2000" dirty="0">
                <a:solidFill>
                  <a:srgbClr val="000000"/>
                </a:solidFill>
                <a:latin typeface="Arial" panose="020B0604020202020204" pitchFamily="34" charset="0"/>
                <a:cs typeface="Arial" panose="020B0604020202020204" pitchFamily="34" charset="0"/>
              </a:rPr>
              <a:t>of selection probability.</a:t>
            </a:r>
            <a:endParaRPr lang="en-US" sz="2000" i="0" dirty="0">
              <a:solidFill>
                <a:srgbClr val="000000"/>
              </a:solidFill>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2000" i="0" dirty="0">
                <a:solidFill>
                  <a:srgbClr val="000000"/>
                </a:solidFill>
                <a:effectLst/>
                <a:latin typeface="Arial" panose="020B0604020202020204" pitchFamily="34" charset="0"/>
                <a:cs typeface="Arial" panose="020B0604020202020204" pitchFamily="34" charset="0"/>
              </a:rPr>
              <a:t>Sample weighting was done to make the sampl</a:t>
            </a:r>
            <a:r>
              <a:rPr lang="en-US" sz="2000" dirty="0">
                <a:solidFill>
                  <a:srgbClr val="000000"/>
                </a:solidFill>
                <a:latin typeface="Arial" panose="020B0604020202020204" pitchFamily="34" charset="0"/>
                <a:cs typeface="Arial" panose="020B0604020202020204" pitchFamily="34" charset="0"/>
              </a:rPr>
              <a:t>e like the actual population census figures. Weighting calibration </a:t>
            </a:r>
            <a:r>
              <a:rPr lang="en-US" sz="2000" b="0" i="0" dirty="0">
                <a:solidFill>
                  <a:srgbClr val="000000"/>
                </a:solidFill>
                <a:effectLst/>
                <a:latin typeface="Arial" panose="020B0604020202020204" pitchFamily="34" charset="0"/>
                <a:cs typeface="Arial" panose="020B0604020202020204" pitchFamily="34" charset="0"/>
              </a:rPr>
              <a:t>process was conducted for age by gender, education and urbanicity separately for each of the strata. </a:t>
            </a:r>
          </a:p>
          <a:p>
            <a:pPr marL="285750" indent="-285750">
              <a:lnSpc>
                <a:spcPct val="150000"/>
              </a:lnSpc>
              <a:buFont typeface="Arial" panose="020B0604020202020204" pitchFamily="34" charset="0"/>
              <a:buChar char="•"/>
            </a:pPr>
            <a:r>
              <a:rPr lang="en-US" sz="2000" dirty="0">
                <a:solidFill>
                  <a:srgbClr val="000000"/>
                </a:solidFill>
                <a:latin typeface="Arial" panose="020B0604020202020204" pitchFamily="34" charset="0"/>
                <a:cs typeface="Arial" panose="020B0604020202020204" pitchFamily="34" charset="0"/>
              </a:rPr>
              <a:t>Weights are adjusted in poststratification process. The weights for each stratum are then scaled to correct for the oversampling of some regions and states and the corresponding under sampling of larger regions and states. This ensures that all states and subsequent regions are represented in their proper proportion in the weighted estimates included in this report. </a:t>
            </a:r>
          </a:p>
        </p:txBody>
      </p:sp>
      <p:sp>
        <p:nvSpPr>
          <p:cNvPr id="25" name="TextBox 24">
            <a:extLst>
              <a:ext uri="{FF2B5EF4-FFF2-40B4-BE49-F238E27FC236}">
                <a16:creationId xmlns:a16="http://schemas.microsoft.com/office/drawing/2014/main" id="{8F443E9B-6E4C-41B7-AB68-3EFB8ADFAC34}"/>
              </a:ext>
            </a:extLst>
          </p:cNvPr>
          <p:cNvSpPr txBox="1"/>
          <p:nvPr/>
        </p:nvSpPr>
        <p:spPr>
          <a:xfrm>
            <a:off x="355899" y="1043444"/>
            <a:ext cx="5881511" cy="400110"/>
          </a:xfrm>
          <a:prstGeom prst="rect">
            <a:avLst/>
          </a:prstGeom>
          <a:noFill/>
        </p:spPr>
        <p:txBody>
          <a:bodyPr wrap="square" rtlCol="0">
            <a:spAutoFit/>
          </a:bodyPr>
          <a:lstStyle/>
          <a:p>
            <a:r>
              <a:rPr lang="en-US" sz="2000" dirty="0"/>
              <a:t>Sample Weighting</a:t>
            </a:r>
          </a:p>
        </p:txBody>
      </p:sp>
    </p:spTree>
    <p:extLst>
      <p:ext uri="{BB962C8B-B14F-4D97-AF65-F5344CB8AC3E}">
        <p14:creationId xmlns:p14="http://schemas.microsoft.com/office/powerpoint/2010/main" val="1552480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A7BC5F-DFD1-45AA-8702-1D2F8209DE3C}"/>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References</a:t>
            </a:r>
          </a:p>
        </p:txBody>
      </p:sp>
      <p:cxnSp>
        <p:nvCxnSpPr>
          <p:cNvPr id="5" name="Straight Connector 4">
            <a:extLst>
              <a:ext uri="{FF2B5EF4-FFF2-40B4-BE49-F238E27FC236}">
                <a16:creationId xmlns:a16="http://schemas.microsoft.com/office/drawing/2014/main" id="{FD754CDB-BCE0-459D-81EC-6D403010C5D9}"/>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8F443E9B-6E4C-41B7-AB68-3EFB8ADFAC34}"/>
              </a:ext>
            </a:extLst>
          </p:cNvPr>
          <p:cNvSpPr txBox="1"/>
          <p:nvPr/>
        </p:nvSpPr>
        <p:spPr>
          <a:xfrm>
            <a:off x="355899" y="1043444"/>
            <a:ext cx="11332518" cy="1323439"/>
          </a:xfrm>
          <a:prstGeom prst="rect">
            <a:avLst/>
          </a:prstGeom>
          <a:noFill/>
        </p:spPr>
        <p:txBody>
          <a:bodyPr wrap="square" rtlCol="0">
            <a:spAutoFit/>
          </a:bodyPr>
          <a:lstStyle/>
          <a:p>
            <a:r>
              <a:rPr lang="en-US" sz="2000" dirty="0">
                <a:hlinkClick r:id="rId3"/>
              </a:rPr>
              <a:t>https://www.pewforum.org/2022/03/02/methodology-47/</a:t>
            </a:r>
            <a:endParaRPr lang="en-US" sz="2000" dirty="0"/>
          </a:p>
          <a:p>
            <a:endParaRPr lang="en-US" sz="2000" dirty="0"/>
          </a:p>
          <a:p>
            <a:r>
              <a:rPr lang="en-US" sz="2000" dirty="0">
                <a:hlinkClick r:id="rId4"/>
              </a:rPr>
              <a:t>https://www.pewforum.org/2021/06/29/religion-in-india-tolerance-and-segregation/</a:t>
            </a:r>
            <a:endParaRPr lang="en-US" sz="2000" dirty="0"/>
          </a:p>
          <a:p>
            <a:endParaRPr lang="en-US" sz="2000" dirty="0"/>
          </a:p>
        </p:txBody>
      </p:sp>
    </p:spTree>
    <p:extLst>
      <p:ext uri="{BB962C8B-B14F-4D97-AF65-F5344CB8AC3E}">
        <p14:creationId xmlns:p14="http://schemas.microsoft.com/office/powerpoint/2010/main" val="28952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Rounded Corners 81">
            <a:extLst>
              <a:ext uri="{FF2B5EF4-FFF2-40B4-BE49-F238E27FC236}">
                <a16:creationId xmlns:a16="http://schemas.microsoft.com/office/drawing/2014/main" id="{F1E6169F-0292-4A0F-98D6-C4D1F113F830}"/>
              </a:ext>
            </a:extLst>
          </p:cNvPr>
          <p:cNvSpPr/>
          <p:nvPr/>
        </p:nvSpPr>
        <p:spPr>
          <a:xfrm>
            <a:off x="7614139" y="2242038"/>
            <a:ext cx="2866324" cy="3200400"/>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E436468-DC7B-4AAC-99D0-A95E91B64415}"/>
              </a:ext>
            </a:extLst>
          </p:cNvPr>
          <p:cNvSpPr/>
          <p:nvPr/>
        </p:nvSpPr>
        <p:spPr>
          <a:xfrm>
            <a:off x="1026543" y="2130725"/>
            <a:ext cx="4332751" cy="3698575"/>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Introduction to sampling</a:t>
            </a:r>
          </a:p>
        </p:txBody>
      </p:sp>
      <p:pic>
        <p:nvPicPr>
          <p:cNvPr id="10" name="Picture 4" descr="Male icon - Free download on Iconfinder">
            <a:extLst>
              <a:ext uri="{FF2B5EF4-FFF2-40B4-BE49-F238E27FC236}">
                <a16:creationId xmlns:a16="http://schemas.microsoft.com/office/drawing/2014/main" id="{74DB3FF2-AFE9-400E-BBB9-EFFA219F2283}"/>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11537" y="314915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ale icon - Free download on Iconfinder">
            <a:extLst>
              <a:ext uri="{FF2B5EF4-FFF2-40B4-BE49-F238E27FC236}">
                <a16:creationId xmlns:a16="http://schemas.microsoft.com/office/drawing/2014/main" id="{09482B52-5E4D-4876-AEFE-29A620201F7C}"/>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21462" y="399660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ale icon - Free download on Iconfinder">
            <a:extLst>
              <a:ext uri="{FF2B5EF4-FFF2-40B4-BE49-F238E27FC236}">
                <a16:creationId xmlns:a16="http://schemas.microsoft.com/office/drawing/2014/main" id="{42D886F1-DA59-429A-8BE3-D5521798A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828" y="399660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ale icon - Free download on Iconfinder">
            <a:extLst>
              <a:ext uri="{FF2B5EF4-FFF2-40B4-BE49-F238E27FC236}">
                <a16:creationId xmlns:a16="http://schemas.microsoft.com/office/drawing/2014/main" id="{E86EFFAA-2464-47BB-A426-D73B8D217110}"/>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67748" y="3987362"/>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ale icon - Free download on Iconfinder">
            <a:extLst>
              <a:ext uri="{FF2B5EF4-FFF2-40B4-BE49-F238E27FC236}">
                <a16:creationId xmlns:a16="http://schemas.microsoft.com/office/drawing/2014/main" id="{CF026597-B034-44D5-AEEA-AFC47FA42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542" y="3989677"/>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980C66DC-4958-4420-879B-7B8DB465A6C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5909" y="398736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a:extLst>
              <a:ext uri="{FF2B5EF4-FFF2-40B4-BE49-F238E27FC236}">
                <a16:creationId xmlns:a16="http://schemas.microsoft.com/office/drawing/2014/main" id="{B255BAF3-FA1B-4ACF-8545-4F3232CB6B47}"/>
              </a:ext>
            </a:extLst>
          </p:cNvPr>
          <p:cNvPicPr>
            <a:picLocks noChangeAspect="1" noChangeArrowheads="1"/>
          </p:cNvPicPr>
          <p:nvPr/>
        </p:nvPicPr>
        <p:blipFill>
          <a:blip r:embed="rId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2194" y="399660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a:extLst>
              <a:ext uri="{FF2B5EF4-FFF2-40B4-BE49-F238E27FC236}">
                <a16:creationId xmlns:a16="http://schemas.microsoft.com/office/drawing/2014/main" id="{392F68AF-6404-4868-A419-3B3A915BBF7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11619" y="233405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a:extLst>
              <a:ext uri="{FF2B5EF4-FFF2-40B4-BE49-F238E27FC236}">
                <a16:creationId xmlns:a16="http://schemas.microsoft.com/office/drawing/2014/main" id="{F5387FC5-EF6B-417D-A011-E731BB7F5267}"/>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25473" y="3169954"/>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1345F642-AD16-4201-AC55-0994A70B7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765" y="31745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a:extLst>
              <a:ext uri="{FF2B5EF4-FFF2-40B4-BE49-F238E27FC236}">
                <a16:creationId xmlns:a16="http://schemas.microsoft.com/office/drawing/2014/main" id="{3E4B4D46-0E21-41D9-B5E5-89B33B2FAA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5753" y="233405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a:extLst>
              <a:ext uri="{FF2B5EF4-FFF2-40B4-BE49-F238E27FC236}">
                <a16:creationId xmlns:a16="http://schemas.microsoft.com/office/drawing/2014/main" id="{D0032648-E91D-4DB2-9D5F-81EDFFD5B9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14" y="399660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a:extLst>
              <a:ext uri="{FF2B5EF4-FFF2-40B4-BE49-F238E27FC236}">
                <a16:creationId xmlns:a16="http://schemas.microsoft.com/office/drawing/2014/main" id="{3DBDD976-7248-409D-A36C-372A634F5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4619" y="31745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Male icon - Free download on Iconfinder">
            <a:extLst>
              <a:ext uri="{FF2B5EF4-FFF2-40B4-BE49-F238E27FC236}">
                <a16:creationId xmlns:a16="http://schemas.microsoft.com/office/drawing/2014/main" id="{10E2AEE7-0652-4CB4-8080-2DCAC0C433F2}"/>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0683" y="3172268"/>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ale icon - Free download on Iconfinder">
            <a:extLst>
              <a:ext uri="{FF2B5EF4-FFF2-40B4-BE49-F238E27FC236}">
                <a16:creationId xmlns:a16="http://schemas.microsoft.com/office/drawing/2014/main" id="{1AEF99E3-1384-4F71-886F-8E5784D70332}"/>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59887" y="232479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Male icon - Free download on Iconfinder">
            <a:extLst>
              <a:ext uri="{FF2B5EF4-FFF2-40B4-BE49-F238E27FC236}">
                <a16:creationId xmlns:a16="http://schemas.microsoft.com/office/drawing/2014/main" id="{D78BBC52-8317-4062-ADA8-1656CA527788}"/>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65173" y="232479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a:extLst>
              <a:ext uri="{FF2B5EF4-FFF2-40B4-BE49-F238E27FC236}">
                <a16:creationId xmlns:a16="http://schemas.microsoft.com/office/drawing/2014/main" id="{226642D2-65B3-4F71-8E4D-921B45C89B21}"/>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91039" y="232710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Male icon - Free download on Iconfinder">
            <a:extLst>
              <a:ext uri="{FF2B5EF4-FFF2-40B4-BE49-F238E27FC236}">
                <a16:creationId xmlns:a16="http://schemas.microsoft.com/office/drawing/2014/main" id="{9E00538A-6248-4BC6-81E5-B08FF2A82C24}"/>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6325" y="2343305"/>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a:extLst>
              <a:ext uri="{FF2B5EF4-FFF2-40B4-BE49-F238E27FC236}">
                <a16:creationId xmlns:a16="http://schemas.microsoft.com/office/drawing/2014/main" id="{A97C4C15-2518-4D28-94DE-B5D47D1A8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480" y="234561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6">
            <a:extLst>
              <a:ext uri="{FF2B5EF4-FFF2-40B4-BE49-F238E27FC236}">
                <a16:creationId xmlns:a16="http://schemas.microsoft.com/office/drawing/2014/main" id="{636D463F-0775-48F3-A95F-7E043FE0A858}"/>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69829" y="317458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 descr="Male icon - Free download on Iconfinder">
            <a:extLst>
              <a:ext uri="{FF2B5EF4-FFF2-40B4-BE49-F238E27FC236}">
                <a16:creationId xmlns:a16="http://schemas.microsoft.com/office/drawing/2014/main" id="{65691336-77D5-46F6-B23C-3E5F647EA26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5895" y="3172268"/>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
            <a:extLst>
              <a:ext uri="{FF2B5EF4-FFF2-40B4-BE49-F238E27FC236}">
                <a16:creationId xmlns:a16="http://schemas.microsoft.com/office/drawing/2014/main" id="{E3574755-9CF4-41FA-8B34-B14CDAF02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41" y="483480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6">
            <a:extLst>
              <a:ext uri="{FF2B5EF4-FFF2-40B4-BE49-F238E27FC236}">
                <a16:creationId xmlns:a16="http://schemas.microsoft.com/office/drawing/2014/main" id="{04F31CB1-5488-4FC1-96C8-BE69C3D681B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38381" y="483480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Male icon - Free download on Iconfinder">
            <a:extLst>
              <a:ext uri="{FF2B5EF4-FFF2-40B4-BE49-F238E27FC236}">
                <a16:creationId xmlns:a16="http://schemas.microsoft.com/office/drawing/2014/main" id="{82E8A073-9722-426C-8C11-561F5EDE1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221" y="482554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Male icon - Free download on Iconfinder">
            <a:extLst>
              <a:ext uri="{FF2B5EF4-FFF2-40B4-BE49-F238E27FC236}">
                <a16:creationId xmlns:a16="http://schemas.microsoft.com/office/drawing/2014/main" id="{A62303D5-F140-451D-ADB4-EF375311CE24}"/>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85917" y="482554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
            <a:extLst>
              <a:ext uri="{FF2B5EF4-FFF2-40B4-BE49-F238E27FC236}">
                <a16:creationId xmlns:a16="http://schemas.microsoft.com/office/drawing/2014/main" id="{0DD7BCA3-F2D5-48A4-A10F-5DD2DC0C939E}"/>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9079" y="482785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Male icon - Free download on Iconfinder">
            <a:extLst>
              <a:ext uri="{FF2B5EF4-FFF2-40B4-BE49-F238E27FC236}">
                <a16:creationId xmlns:a16="http://schemas.microsoft.com/office/drawing/2014/main" id="{7146E767-2499-4B50-886F-0227A92AD8EC}"/>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90843" y="4834815"/>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6">
            <a:extLst>
              <a:ext uri="{FF2B5EF4-FFF2-40B4-BE49-F238E27FC236}">
                <a16:creationId xmlns:a16="http://schemas.microsoft.com/office/drawing/2014/main" id="{268CE999-FAD5-48CA-89E2-BE7672B94544}"/>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4701" y="4844056"/>
            <a:ext cx="554181" cy="711199"/>
          </a:xfrm>
          <a:prstGeom prst="rect">
            <a:avLst/>
          </a:prstGeom>
          <a:noFill/>
          <a:extLst>
            <a:ext uri="{909E8E84-426E-40DD-AFC4-6F175D3DCCD1}">
              <a14:hiddenFill xmlns:a14="http://schemas.microsoft.com/office/drawing/2010/main">
                <a:solidFill>
                  <a:srgbClr val="FFFFFF"/>
                </a:solidFill>
              </a14:hiddenFill>
            </a:ext>
          </a:extLst>
        </p:spPr>
      </p:pic>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pic>
        <p:nvPicPr>
          <p:cNvPr id="3080" name="Picture 8" descr="researcher-icon-square | DistrictWON">
            <a:extLst>
              <a:ext uri="{FF2B5EF4-FFF2-40B4-BE49-F238E27FC236}">
                <a16:creationId xmlns:a16="http://schemas.microsoft.com/office/drawing/2014/main" id="{49737C9F-5213-433A-9B8E-ED74C03724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40912" y="3335215"/>
            <a:ext cx="849090" cy="849090"/>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0B0A14F8-5A60-4FC4-A11A-EA74BE1A3825}"/>
              </a:ext>
            </a:extLst>
          </p:cNvPr>
          <p:cNvSpPr txBox="1"/>
          <p:nvPr/>
        </p:nvSpPr>
        <p:spPr>
          <a:xfrm>
            <a:off x="255711" y="1246327"/>
            <a:ext cx="5109733" cy="707886"/>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Population</a:t>
            </a:r>
            <a:r>
              <a:rPr lang="en-US" sz="2000" dirty="0">
                <a:latin typeface="Arial" panose="020B0604020202020204" pitchFamily="34" charset="0"/>
                <a:cs typeface="Arial" panose="020B0604020202020204" pitchFamily="34" charset="0"/>
              </a:rPr>
              <a:t> : </a:t>
            </a:r>
            <a:r>
              <a:rPr lang="en-US" sz="2000" dirty="0">
                <a:solidFill>
                  <a:srgbClr val="333333"/>
                </a:solidFill>
                <a:effectLst/>
                <a:latin typeface="Arial" panose="020B0604020202020204" pitchFamily="34" charset="0"/>
                <a:ea typeface="Calibri" panose="020F0502020204030204" pitchFamily="34" charset="0"/>
                <a:cs typeface="Arial" panose="020B0604020202020204" pitchFamily="34" charset="0"/>
              </a:rPr>
              <a:t>Group of things that we want information about</a:t>
            </a:r>
            <a:endParaRPr lang="en-US" sz="2000" dirty="0">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69D9EEBB-32D2-4CA7-B5B6-C4C3AE82F5D1}"/>
              </a:ext>
            </a:extLst>
          </p:cNvPr>
          <p:cNvSpPr txBox="1"/>
          <p:nvPr/>
        </p:nvSpPr>
        <p:spPr>
          <a:xfrm>
            <a:off x="6498577" y="1226375"/>
            <a:ext cx="5437712" cy="1015663"/>
          </a:xfrm>
          <a:prstGeom prst="rect">
            <a:avLst/>
          </a:prstGeom>
          <a:noFill/>
        </p:spPr>
        <p:txBody>
          <a:bodyPr wrap="square">
            <a:spAutoFit/>
          </a:bodyPr>
          <a:lstStyle/>
          <a:p>
            <a:pPr marL="0" marR="0" algn="ctr">
              <a:spcBef>
                <a:spcPts val="0"/>
              </a:spcBef>
              <a:spcAft>
                <a:spcPts val="2250"/>
              </a:spcAft>
            </a:pPr>
            <a:r>
              <a:rPr lang="en-US"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Sample</a:t>
            </a:r>
            <a:r>
              <a:rPr lang="en-US"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 Part of the population that we take out to examine to estimate the population attributes.</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4174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80"/>
                                        </p:tgtEl>
                                        <p:attrNameLst>
                                          <p:attrName>style.visibility</p:attrName>
                                        </p:attrNameLst>
                                      </p:cBhvr>
                                      <p:to>
                                        <p:strVal val="visible"/>
                                      </p:to>
                                    </p:set>
                                    <p:animEffect transition="in" filter="fade">
                                      <p:cBhvr>
                                        <p:cTn id="9" dur="500"/>
                                        <p:tgtEl>
                                          <p:spTgt spid="3080"/>
                                        </p:tgtEl>
                                      </p:cBhvr>
                                    </p:animEffect>
                                  </p:childTnLst>
                                </p:cTn>
                              </p:par>
                              <p:par>
                                <p:cTn id="10" presetID="37" presetClass="path" presetSubtype="0" accel="50000" decel="50000" fill="hold" nodeType="withEffect">
                                  <p:stCondLst>
                                    <p:cond delay="0"/>
                                  </p:stCondLst>
                                  <p:childTnLst>
                                    <p:animMotion origin="layout" path="M -4.16667E-7 -1.48148E-6 L 0.09271 0.04005 C 0.11198 0.04908 0.14102 0.05394 0.17135 0.05394 C 0.20599 0.05394 0.23372 0.04908 0.253 0.04005 L 0.34583 -1.48148E-6 " pathEditMode="relative" rAng="0" ptsTypes="AAAAA">
                                      <p:cBhvr>
                                        <p:cTn id="11" dur="1000" fill="hold"/>
                                        <p:tgtEl>
                                          <p:spTgt spid="44"/>
                                        </p:tgtEl>
                                        <p:attrNameLst>
                                          <p:attrName>ppt_x</p:attrName>
                                          <p:attrName>ppt_y</p:attrName>
                                        </p:attrNameLst>
                                      </p:cBhvr>
                                      <p:rCtr x="17292" y="2685"/>
                                    </p:animMotion>
                                  </p:childTnLst>
                                </p:cTn>
                              </p:par>
                              <p:par>
                                <p:cTn id="12" presetID="37" presetClass="path" presetSubtype="0" accel="50000" decel="50000" fill="hold" nodeType="withEffect">
                                  <p:stCondLst>
                                    <p:cond delay="0"/>
                                  </p:stCondLst>
                                  <p:childTnLst>
                                    <p:animMotion origin="layout" path="M -3.54167E-6 -4.81481E-6 L 0.13672 0.04005 C 0.16511 0.04908 0.20795 0.05394 0.25287 0.05394 C 0.30378 0.05394 0.3448 0.04908 0.37318 0.04005 L 0.51003 -4.81481E-6 " pathEditMode="relative" rAng="0" ptsTypes="AAAAA">
                                      <p:cBhvr>
                                        <p:cTn id="13" dur="1000" fill="hold"/>
                                        <p:tgtEl>
                                          <p:spTgt spid="32"/>
                                        </p:tgtEl>
                                        <p:attrNameLst>
                                          <p:attrName>ppt_x</p:attrName>
                                          <p:attrName>ppt_y</p:attrName>
                                        </p:attrNameLst>
                                      </p:cBhvr>
                                      <p:rCtr x="25495" y="2685"/>
                                    </p:animMotion>
                                  </p:childTnLst>
                                </p:cTn>
                              </p:par>
                              <p:par>
                                <p:cTn id="14" presetID="37" presetClass="path" presetSubtype="0" accel="50000" decel="50000" fill="hold" nodeType="withEffect">
                                  <p:stCondLst>
                                    <p:cond delay="0"/>
                                  </p:stCondLst>
                                  <p:childTnLst>
                                    <p:animMotion origin="layout" path="M 1.875E-6 -2.22222E-6 L 0.14818 0.02176 C 0.1793 0.02709 0.22539 0.02616 0.2737 0.0206 C 0.32851 0.01343 0.37213 0.00324 0.40247 -0.00949 L 0.54805 -0.06828 " pathEditMode="relative" rAng="21360000" ptsTypes="AAAAA">
                                      <p:cBhvr>
                                        <p:cTn id="15" dur="1000" fill="hold"/>
                                        <p:tgtEl>
                                          <p:spTgt spid="11"/>
                                        </p:tgtEl>
                                        <p:attrNameLst>
                                          <p:attrName>ppt_x</p:attrName>
                                          <p:attrName>ppt_y</p:attrName>
                                        </p:attrNameLst>
                                      </p:cBhvr>
                                      <p:rCtr x="27500" y="-694"/>
                                    </p:animMotion>
                                  </p:childTnLst>
                                </p:cTn>
                              </p:par>
                              <p:par>
                                <p:cTn id="16" presetID="37" presetClass="path" presetSubtype="0" accel="50000" decel="50000" fill="hold" nodeType="withEffect">
                                  <p:stCondLst>
                                    <p:cond delay="0"/>
                                  </p:stCondLst>
                                  <p:childTnLst>
                                    <p:animMotion origin="layout" path="M 1.04167E-6 -3.7037E-6 L 0.16393 0.00949 C 0.19805 0.01227 0.24883 0.00764 0.30182 -0.00231 C 0.36211 -0.01342 0.41016 -0.02731 0.4431 -0.04259 L 0.60247 -0.11273 " pathEditMode="relative" rAng="21240000" ptsTypes="AAAAA">
                                      <p:cBhvr>
                                        <p:cTn id="17" dur="1000" fill="hold"/>
                                        <p:tgtEl>
                                          <p:spTgt spid="69"/>
                                        </p:tgtEl>
                                        <p:attrNameLst>
                                          <p:attrName>ppt_x</p:attrName>
                                          <p:attrName>ppt_y</p:attrName>
                                        </p:attrNameLst>
                                      </p:cBhvr>
                                      <p:rCtr x="30273" y="-2963"/>
                                    </p:animMotion>
                                  </p:childTnLst>
                                </p:cTn>
                              </p:par>
                              <p:par>
                                <p:cTn id="18" presetID="37" presetClass="path" presetSubtype="0" accel="50000" decel="50000" fill="hold" nodeType="withEffect">
                                  <p:stCondLst>
                                    <p:cond delay="0"/>
                                  </p:stCondLst>
                                  <p:childTnLst>
                                    <p:animMotion origin="layout" path="M 2.91667E-6 -3.7037E-7 L 0.14349 0.04005 C 0.1733 0.04907 0.21823 0.05394 0.26536 0.05394 C 0.31888 0.05394 0.36185 0.04907 0.39166 0.04005 L 0.53528 -3.7037E-7 " pathEditMode="relative" rAng="0" ptsTypes="AAAAA">
                                      <p:cBhvr>
                                        <p:cTn id="19" dur="1000" fill="hold"/>
                                        <p:tgtEl>
                                          <p:spTgt spid="31"/>
                                        </p:tgtEl>
                                        <p:attrNameLst>
                                          <p:attrName>ppt_x</p:attrName>
                                          <p:attrName>ppt_y</p:attrName>
                                        </p:attrNameLst>
                                      </p:cBhvr>
                                      <p:rCtr x="26758" y="2685"/>
                                    </p:animMotion>
                                  </p:childTnLst>
                                </p:cTn>
                              </p:par>
                              <p:par>
                                <p:cTn id="20" presetID="0" presetClass="path" presetSubtype="0" accel="50000" decel="50000" fill="hold" nodeType="withEffect">
                                  <p:stCondLst>
                                    <p:cond delay="0"/>
                                  </p:stCondLst>
                                  <p:childTnLst>
                                    <p:animMotion origin="layout" path="M -0.00313 0.02246 L -0.00313 0.02246 C 0.072 0.01713 0.03294 0.01945 0.15768 0.01598 L 0.32786 0.01343 L 0.37552 0.00186 C 0.39062 -0.00138 0.40586 -0.00277 0.42096 -0.00717 C 0.43229 -0.01041 0.44336 -0.01736 0.45482 -0.02129 C 0.4707 -0.02638 0.49193 -0.03055 0.50885 -0.03402 L 0.52409 -0.0405 C 0.52747 -0.04189 0.53073 -0.04444 0.53411 -0.0456 C 0.53789 -0.04699 0.5418 -0.04722 0.5457 -0.04814 C 0.55 -0.0493 0.55872 -0.05185 0.55872 -0.05185 " pathEditMode="relative" ptsTypes="AAAAAAAAAAAA">
                                      <p:cBhvr>
                                        <p:cTn id="21" dur="1000" fill="hold"/>
                                        <p:tgtEl>
                                          <p:spTgt spid="62"/>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Key Concepts in sampling</a:t>
            </a:r>
          </a:p>
        </p:txBody>
      </p:sp>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sp>
        <p:nvSpPr>
          <p:cNvPr id="3" name="Flowchart: Connector 2">
            <a:extLst>
              <a:ext uri="{FF2B5EF4-FFF2-40B4-BE49-F238E27FC236}">
                <a16:creationId xmlns:a16="http://schemas.microsoft.com/office/drawing/2014/main" id="{029A6AF0-12C1-4616-A786-07D7270A65B8}"/>
              </a:ext>
            </a:extLst>
          </p:cNvPr>
          <p:cNvSpPr/>
          <p:nvPr/>
        </p:nvSpPr>
        <p:spPr>
          <a:xfrm>
            <a:off x="3657600" y="2047875"/>
            <a:ext cx="4206240" cy="4206240"/>
          </a:xfrm>
          <a:prstGeom prst="flowChartConnector">
            <a:avLst/>
          </a:prstGeom>
          <a:solidFill>
            <a:srgbClr val="4472C4">
              <a:alpha val="7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EBECC9E6-ADE5-4293-943D-48840FF0FEB4}"/>
              </a:ext>
            </a:extLst>
          </p:cNvPr>
          <p:cNvSpPr/>
          <p:nvPr/>
        </p:nvSpPr>
        <p:spPr>
          <a:xfrm>
            <a:off x="4530090" y="2488882"/>
            <a:ext cx="3990975" cy="3457575"/>
          </a:xfrm>
          <a:prstGeom prst="roundRect">
            <a:avLst/>
          </a:prstGeom>
          <a:solidFill>
            <a:srgbClr val="FFE699">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06862AD1-5FCC-479F-A2F4-DC347043EEF1}"/>
              </a:ext>
            </a:extLst>
          </p:cNvPr>
          <p:cNvSpPr/>
          <p:nvPr/>
        </p:nvSpPr>
        <p:spPr>
          <a:xfrm>
            <a:off x="6296026" y="4400866"/>
            <a:ext cx="1463040" cy="1463040"/>
          </a:xfrm>
          <a:prstGeom prst="flowChartConnector">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8014E10-8106-40AB-902B-339498775BB9}"/>
              </a:ext>
            </a:extLst>
          </p:cNvPr>
          <p:cNvCxnSpPr/>
          <p:nvPr/>
        </p:nvCxnSpPr>
        <p:spPr>
          <a:xfrm>
            <a:off x="1876425" y="3200400"/>
            <a:ext cx="1981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AF6EA19-CBA1-4A5A-B761-5BC3B3000D01}"/>
              </a:ext>
            </a:extLst>
          </p:cNvPr>
          <p:cNvSpPr txBox="1"/>
          <p:nvPr/>
        </p:nvSpPr>
        <p:spPr>
          <a:xfrm>
            <a:off x="125731" y="2484418"/>
            <a:ext cx="1750694" cy="3170099"/>
          </a:xfrm>
          <a:prstGeom prst="rect">
            <a:avLst/>
          </a:prstGeom>
          <a:noFill/>
        </p:spPr>
        <p:txBody>
          <a:bodyPr wrap="square">
            <a:spAutoFit/>
          </a:bodyPr>
          <a:lstStyle/>
          <a:p>
            <a:pPr lvl="0" algn="ctr"/>
            <a:r>
              <a:rPr lang="en-US" sz="20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Target Population</a:t>
            </a:r>
            <a:r>
              <a:rPr lang="en-US" sz="2000" dirty="0">
                <a:effectLst/>
                <a:latin typeface="Arial" panose="020B0604020202020204" pitchFamily="34" charset="0"/>
                <a:ea typeface="Times New Roman" panose="02020603050405020304" pitchFamily="18" charset="0"/>
                <a:cs typeface="Arial" panose="020B0604020202020204" pitchFamily="34" charset="0"/>
              </a:rPr>
              <a:t>: Collection of all the elements about which we want to make to make inference. </a:t>
            </a:r>
          </a:p>
        </p:txBody>
      </p:sp>
      <p:sp>
        <p:nvSpPr>
          <p:cNvPr id="17" name="TextBox 16">
            <a:extLst>
              <a:ext uri="{FF2B5EF4-FFF2-40B4-BE49-F238E27FC236}">
                <a16:creationId xmlns:a16="http://schemas.microsoft.com/office/drawing/2014/main" id="{4F4AA03A-E165-4437-A604-926FBD07863A}"/>
              </a:ext>
            </a:extLst>
          </p:cNvPr>
          <p:cNvSpPr txBox="1"/>
          <p:nvPr/>
        </p:nvSpPr>
        <p:spPr>
          <a:xfrm>
            <a:off x="9355857" y="4892198"/>
            <a:ext cx="2394732" cy="400110"/>
          </a:xfrm>
          <a:prstGeom prst="rect">
            <a:avLst/>
          </a:prstGeom>
          <a:noFill/>
        </p:spPr>
        <p:txBody>
          <a:bodyPr wrap="square">
            <a:spAutoFit/>
          </a:bodyPr>
          <a:lstStyle/>
          <a:p>
            <a:pPr lvl="0"/>
            <a:r>
              <a:rPr lang="en-US" sz="2000" b="1" dirty="0">
                <a:solidFill>
                  <a:schemeClr val="accent2"/>
                </a:solidFill>
                <a:effectLst/>
                <a:latin typeface="Arial" panose="020B0604020202020204" pitchFamily="34" charset="0"/>
                <a:ea typeface="Times New Roman" panose="02020603050405020304" pitchFamily="18" charset="0"/>
                <a:cs typeface="Arial" panose="020B0604020202020204" pitchFamily="34" charset="0"/>
              </a:rPr>
              <a:t>Sample</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9" name="TextBox 18">
            <a:extLst>
              <a:ext uri="{FF2B5EF4-FFF2-40B4-BE49-F238E27FC236}">
                <a16:creationId xmlns:a16="http://schemas.microsoft.com/office/drawing/2014/main" id="{A72A86A9-AA2A-4B86-BDC8-99C55DC01501}"/>
              </a:ext>
            </a:extLst>
          </p:cNvPr>
          <p:cNvSpPr txBox="1"/>
          <p:nvPr/>
        </p:nvSpPr>
        <p:spPr>
          <a:xfrm>
            <a:off x="9193530" y="2402719"/>
            <a:ext cx="2998470" cy="707886"/>
          </a:xfrm>
          <a:prstGeom prst="rect">
            <a:avLst/>
          </a:prstGeom>
          <a:noFill/>
        </p:spPr>
        <p:txBody>
          <a:bodyPr wrap="square">
            <a:spAutoFit/>
          </a:bodyPr>
          <a:lstStyle/>
          <a:p>
            <a:pPr lvl="0"/>
            <a:r>
              <a:rPr lang="en-US" sz="2000" b="1" dirty="0">
                <a:solidFill>
                  <a:schemeClr val="accent4"/>
                </a:solidFill>
                <a:effectLst/>
                <a:latin typeface="Arial" panose="020B0604020202020204" pitchFamily="34" charset="0"/>
                <a:ea typeface="Times New Roman" panose="02020603050405020304" pitchFamily="18" charset="0"/>
                <a:cs typeface="Arial" panose="020B0604020202020204" pitchFamily="34" charset="0"/>
              </a:rPr>
              <a:t>Sampling  Population</a:t>
            </a:r>
          </a:p>
          <a:p>
            <a:pPr lvl="0"/>
            <a:r>
              <a:rPr lang="en-US" sz="2000" b="1" dirty="0">
                <a:solidFill>
                  <a:schemeClr val="accent4"/>
                </a:solidFill>
                <a:latin typeface="Arial" panose="020B0604020202020204" pitchFamily="34" charset="0"/>
                <a:ea typeface="Times New Roman" panose="02020603050405020304" pitchFamily="18" charset="0"/>
                <a:cs typeface="Arial" panose="020B0604020202020204" pitchFamily="34" charset="0"/>
              </a:rPr>
              <a:t>Sampling </a:t>
            </a:r>
            <a:r>
              <a:rPr lang="en-US" sz="2000" b="1" dirty="0">
                <a:solidFill>
                  <a:schemeClr val="accent4"/>
                </a:solidFill>
                <a:effectLst/>
                <a:latin typeface="Arial" panose="020B0604020202020204" pitchFamily="34" charset="0"/>
                <a:ea typeface="Times New Roman" panose="02020603050405020304" pitchFamily="18" charset="0"/>
                <a:cs typeface="Arial" panose="020B0604020202020204" pitchFamily="34" charset="0"/>
              </a:rPr>
              <a:t>Frame</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id="{50C30E43-B950-4FF6-A1C5-655A990AB941}"/>
              </a:ext>
            </a:extLst>
          </p:cNvPr>
          <p:cNvCxnSpPr/>
          <p:nvPr/>
        </p:nvCxnSpPr>
        <p:spPr>
          <a:xfrm flipH="1">
            <a:off x="8521065" y="2876550"/>
            <a:ext cx="672465"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4BFFC702-41BC-4D31-9A08-CF62ADDFE882}"/>
              </a:ext>
            </a:extLst>
          </p:cNvPr>
          <p:cNvCxnSpPr>
            <a:cxnSpLocks/>
          </p:cNvCxnSpPr>
          <p:nvPr/>
        </p:nvCxnSpPr>
        <p:spPr>
          <a:xfrm flipH="1">
            <a:off x="7759066" y="5219700"/>
            <a:ext cx="1537334"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88947454-8F61-486F-A490-BC79AC3C22AD}"/>
              </a:ext>
            </a:extLst>
          </p:cNvPr>
          <p:cNvSpPr txBox="1"/>
          <p:nvPr/>
        </p:nvSpPr>
        <p:spPr>
          <a:xfrm rot="20572701">
            <a:off x="3956092" y="2041449"/>
            <a:ext cx="2583857" cy="1061360"/>
          </a:xfrm>
          <a:prstGeom prst="rect">
            <a:avLst/>
          </a:prstGeom>
          <a:noFill/>
        </p:spPr>
        <p:txBody>
          <a:bodyPr wrap="square">
            <a:prstTxWarp prst="textArchUp">
              <a:avLst>
                <a:gd name="adj" fmla="val 12269424"/>
              </a:avLst>
            </a:prstTxWarp>
            <a:spAutoFit/>
          </a:bodyPr>
          <a:lstStyle/>
          <a:p>
            <a:r>
              <a:rPr lang="en-US" sz="1800" b="1" dirty="0">
                <a:solidFill>
                  <a:schemeClr val="accent1"/>
                </a:solidFill>
                <a:effectLst/>
                <a:latin typeface="Source Sans Pro" panose="020B0503030403020204" pitchFamily="34" charset="0"/>
                <a:ea typeface="Times New Roman" panose="02020603050405020304" pitchFamily="18" charset="0"/>
              </a:rPr>
              <a:t>Theoretical  Population</a:t>
            </a:r>
            <a:endParaRPr lang="en-US" dirty="0"/>
          </a:p>
        </p:txBody>
      </p:sp>
      <p:sp>
        <p:nvSpPr>
          <p:cNvPr id="21" name="TextBox 20">
            <a:extLst>
              <a:ext uri="{FF2B5EF4-FFF2-40B4-BE49-F238E27FC236}">
                <a16:creationId xmlns:a16="http://schemas.microsoft.com/office/drawing/2014/main" id="{97E534C8-3AD7-4D42-86D8-409D91687B51}"/>
              </a:ext>
            </a:extLst>
          </p:cNvPr>
          <p:cNvSpPr txBox="1"/>
          <p:nvPr/>
        </p:nvSpPr>
        <p:spPr>
          <a:xfrm rot="5400000">
            <a:off x="7669618" y="4017794"/>
            <a:ext cx="2004119" cy="369332"/>
          </a:xfrm>
          <a:prstGeom prst="rect">
            <a:avLst/>
          </a:prstGeom>
          <a:noFill/>
        </p:spPr>
        <p:txBody>
          <a:bodyPr wrap="square">
            <a:spAutoFit/>
          </a:bodyPr>
          <a:lstStyle/>
          <a:p>
            <a:r>
              <a:rPr lang="en-US" sz="1800" b="1" dirty="0">
                <a:solidFill>
                  <a:schemeClr val="accent4"/>
                </a:solidFill>
                <a:effectLst/>
                <a:latin typeface="Source Sans Pro" panose="020B0503030403020204" pitchFamily="34" charset="0"/>
                <a:ea typeface="Times New Roman" panose="02020603050405020304" pitchFamily="18" charset="0"/>
              </a:rPr>
              <a:t>Study Population</a:t>
            </a:r>
            <a:endParaRPr lang="en-US" dirty="0"/>
          </a:p>
        </p:txBody>
      </p:sp>
      <p:sp>
        <p:nvSpPr>
          <p:cNvPr id="16" name="TextBox 15">
            <a:extLst>
              <a:ext uri="{FF2B5EF4-FFF2-40B4-BE49-F238E27FC236}">
                <a16:creationId xmlns:a16="http://schemas.microsoft.com/office/drawing/2014/main" id="{1FDAF3DF-79A8-4E7B-8E36-80FFF45B5372}"/>
              </a:ext>
            </a:extLst>
          </p:cNvPr>
          <p:cNvSpPr txBox="1"/>
          <p:nvPr/>
        </p:nvSpPr>
        <p:spPr>
          <a:xfrm>
            <a:off x="316689" y="6387464"/>
            <a:ext cx="6208888" cy="400110"/>
          </a:xfrm>
          <a:prstGeom prst="rect">
            <a:avLst/>
          </a:prstGeom>
          <a:noFill/>
        </p:spPr>
        <p:txBody>
          <a:bodyPr wrap="square">
            <a:spAutoFit/>
          </a:bodyPr>
          <a:lstStyle/>
          <a:p>
            <a:pPr lvl="0"/>
            <a:r>
              <a:rPr lang="en-US" sz="2000" b="1" dirty="0">
                <a:solidFill>
                  <a:schemeClr val="accent1"/>
                </a:solidFill>
                <a:effectLst/>
                <a:latin typeface="Arial" panose="020B0604020202020204" pitchFamily="34" charset="0"/>
                <a:ea typeface="Times New Roman" panose="02020603050405020304" pitchFamily="18" charset="0"/>
                <a:cs typeface="Arial" panose="020B0604020202020204" pitchFamily="34" charset="0"/>
              </a:rPr>
              <a:t>Element </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en-US" sz="2000" b="0" dirty="0">
                <a:effectLst/>
                <a:latin typeface="Arial" panose="020B0604020202020204" pitchFamily="34" charset="0"/>
                <a:ea typeface="Times New Roman" panose="02020603050405020304" pitchFamily="18" charset="0"/>
                <a:cs typeface="Arial" panose="020B0604020202020204" pitchFamily="34" charset="0"/>
              </a:rPr>
              <a:t>Object on which the measurement is taken</a:t>
            </a:r>
            <a:endParaRPr lang="en-US" sz="20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67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90"/>
                                          </p:val>
                                        </p:tav>
                                        <p:tav tm="100000">
                                          <p:val>
                                            <p:fltVal val="0"/>
                                          </p:val>
                                        </p:tav>
                                      </p:tavLst>
                                    </p:anim>
                                    <p:animEffect transition="in" filter="fade">
                                      <p:cBhvr>
                                        <p:cTn id="39" dur="1000"/>
                                        <p:tgtEl>
                                          <p:spTgt spid="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5" grpId="0"/>
      <p:bldP spid="17" grpId="0"/>
      <p:bldP spid="19" grpId="0"/>
      <p:bldP spid="18"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Types of sampling</a:t>
            </a:r>
          </a:p>
        </p:txBody>
      </p:sp>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 name="Diagram 2">
            <a:extLst>
              <a:ext uri="{FF2B5EF4-FFF2-40B4-BE49-F238E27FC236}">
                <a16:creationId xmlns:a16="http://schemas.microsoft.com/office/drawing/2014/main" id="{DDBBC6C1-B2BE-4871-830B-1376F6651A38}"/>
              </a:ext>
            </a:extLst>
          </p:cNvPr>
          <p:cNvGraphicFramePr/>
          <p:nvPr>
            <p:extLst>
              <p:ext uri="{D42A27DB-BD31-4B8C-83A1-F6EECF244321}">
                <p14:modId xmlns:p14="http://schemas.microsoft.com/office/powerpoint/2010/main" val="3197405052"/>
              </p:ext>
            </p:extLst>
          </p:nvPr>
        </p:nvGraphicFramePr>
        <p:xfrm>
          <a:off x="2605750" y="1391476"/>
          <a:ext cx="6980499" cy="2713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79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Non-Probability sampling</a:t>
            </a:r>
          </a:p>
        </p:txBody>
      </p:sp>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 name="Diagram 2">
            <a:extLst>
              <a:ext uri="{FF2B5EF4-FFF2-40B4-BE49-F238E27FC236}">
                <a16:creationId xmlns:a16="http://schemas.microsoft.com/office/drawing/2014/main" id="{DDBBC6C1-B2BE-4871-830B-1376F6651A38}"/>
              </a:ext>
            </a:extLst>
          </p:cNvPr>
          <p:cNvGraphicFramePr/>
          <p:nvPr>
            <p:extLst>
              <p:ext uri="{D42A27DB-BD31-4B8C-83A1-F6EECF244321}">
                <p14:modId xmlns:p14="http://schemas.microsoft.com/office/powerpoint/2010/main" val="1998697880"/>
              </p:ext>
            </p:extLst>
          </p:nvPr>
        </p:nvGraphicFramePr>
        <p:xfrm>
          <a:off x="2558858" y="1018293"/>
          <a:ext cx="6980499" cy="27133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1A0F7AC-8CE9-423A-8BF7-7C89D5BDABC2}"/>
              </a:ext>
            </a:extLst>
          </p:cNvPr>
          <p:cNvSpPr txBox="1"/>
          <p:nvPr/>
        </p:nvSpPr>
        <p:spPr>
          <a:xfrm>
            <a:off x="509954" y="3882515"/>
            <a:ext cx="11682046" cy="3426579"/>
          </a:xfrm>
          <a:prstGeom prst="rect">
            <a:avLst/>
          </a:prstGeom>
          <a:noFill/>
        </p:spPr>
        <p:txBody>
          <a:bodyPr wrap="square">
            <a:spAutoFit/>
          </a:bodyPr>
          <a:lstStyle/>
          <a:p>
            <a:pPr marR="0" lvl="0">
              <a:spcBef>
                <a:spcPts val="0"/>
              </a:spcBef>
              <a:spcAft>
                <a:spcPts val="2250"/>
              </a:spcAft>
            </a:pPr>
            <a:r>
              <a:rPr lang="en-US"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Non-Probability Samples: </a:t>
            </a:r>
            <a:r>
              <a:rPr lang="en-US"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A type of sampling where it is not known which of the units will be picked to be sampled, and where some of the units have a zero probability of being chosen.</a:t>
            </a:r>
          </a:p>
          <a:p>
            <a:pPr marR="0" lvl="0">
              <a:spcBef>
                <a:spcPts val="0"/>
              </a:spcBef>
              <a:spcAft>
                <a:spcPts val="2250"/>
              </a:spcAft>
            </a:pP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  It is </a:t>
            </a:r>
            <a:r>
              <a:rPr lang="en-US"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Biased Sampling technique (occurs when one or more part of the population is favored over the others)</a:t>
            </a:r>
          </a:p>
          <a:p>
            <a:pPr marL="285750" marR="0" lvl="0" indent="-285750">
              <a:spcBef>
                <a:spcPts val="0"/>
              </a:spcBef>
              <a:spcAft>
                <a:spcPts val="2250"/>
              </a:spcAft>
              <a:buFont typeface="Arial" panose="020B0604020202020204" pitchFamily="34" charset="0"/>
              <a:buChar char="•"/>
            </a:pPr>
            <a:r>
              <a:rPr lang="en-US" sz="2000" dirty="0">
                <a:solidFill>
                  <a:srgbClr val="333333"/>
                </a:solidFill>
                <a:latin typeface="Arial" panose="020B0604020202020204" pitchFamily="34" charset="0"/>
                <a:ea typeface="Times New Roman" panose="02020603050405020304" pitchFamily="18" charset="0"/>
                <a:cs typeface="Arial" panose="020B0604020202020204" pitchFamily="34" charset="0"/>
              </a:rPr>
              <a:t>Convenience Sample</a:t>
            </a:r>
          </a:p>
          <a:p>
            <a:pPr marL="285750" marR="0" lvl="0" indent="-285750">
              <a:spcBef>
                <a:spcPts val="0"/>
              </a:spcBef>
              <a:spcAft>
                <a:spcPts val="2250"/>
              </a:spcAft>
              <a:buFont typeface="Arial" panose="020B0604020202020204" pitchFamily="34" charset="0"/>
              <a:buChar char="•"/>
            </a:pPr>
            <a:r>
              <a:rPr lang="en-US" sz="2000" dirty="0">
                <a:solidFill>
                  <a:srgbClr val="333333"/>
                </a:solidFill>
                <a:effectLst/>
                <a:latin typeface="Arial" panose="020B0604020202020204" pitchFamily="34" charset="0"/>
                <a:ea typeface="Times New Roman" panose="02020603050405020304" pitchFamily="18" charset="0"/>
                <a:cs typeface="Arial" panose="020B0604020202020204" pitchFamily="34" charset="0"/>
              </a:rPr>
              <a:t>Voluntary Response Sample</a:t>
            </a: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2250"/>
              </a:spcAft>
              <a:buFont typeface="+mj-lt"/>
              <a:buAutoNum type="arabicPeriod"/>
            </a:pPr>
            <a:endParaRPr lang="en-US" sz="2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247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089A17FC-83B1-4D9B-A625-CFF52D703CB8}"/>
              </a:ext>
            </a:extLst>
          </p:cNvPr>
          <p:cNvSpPr/>
          <p:nvPr/>
        </p:nvSpPr>
        <p:spPr>
          <a:xfrm>
            <a:off x="2211621" y="2814213"/>
            <a:ext cx="1503597" cy="2672758"/>
          </a:xfrm>
          <a:prstGeom prst="flowChartConnector">
            <a:avLst/>
          </a:prstGeom>
          <a:solidFill>
            <a:schemeClr val="bg1">
              <a:alpha val="6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Non-Probability sampling</a:t>
            </a:r>
          </a:p>
        </p:txBody>
      </p:sp>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 name="Diagram 2">
            <a:extLst>
              <a:ext uri="{FF2B5EF4-FFF2-40B4-BE49-F238E27FC236}">
                <a16:creationId xmlns:a16="http://schemas.microsoft.com/office/drawing/2014/main" id="{DDBBC6C1-B2BE-4871-830B-1376F6651A38}"/>
              </a:ext>
            </a:extLst>
          </p:cNvPr>
          <p:cNvGraphicFramePr/>
          <p:nvPr>
            <p:extLst>
              <p:ext uri="{D42A27DB-BD31-4B8C-83A1-F6EECF244321}">
                <p14:modId xmlns:p14="http://schemas.microsoft.com/office/powerpoint/2010/main" val="1235212959"/>
              </p:ext>
            </p:extLst>
          </p:nvPr>
        </p:nvGraphicFramePr>
        <p:xfrm>
          <a:off x="0" y="1052302"/>
          <a:ext cx="2633869" cy="1123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9F3F06C7-D7C9-476E-A3DD-25487A70A52A}"/>
              </a:ext>
            </a:extLst>
          </p:cNvPr>
          <p:cNvSpPr/>
          <p:nvPr/>
        </p:nvSpPr>
        <p:spPr>
          <a:xfrm>
            <a:off x="7641264" y="3037169"/>
            <a:ext cx="2866324" cy="3200400"/>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EFD4DB6-C437-4730-88EE-4E4F75456E76}"/>
              </a:ext>
            </a:extLst>
          </p:cNvPr>
          <p:cNvSpPr/>
          <p:nvPr/>
        </p:nvSpPr>
        <p:spPr>
          <a:xfrm>
            <a:off x="1066300" y="2816525"/>
            <a:ext cx="4332751" cy="3698575"/>
          </a:xfrm>
          <a:prstGeom prst="roundRect">
            <a:avLst>
              <a:gd name="adj" fmla="val 7248"/>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7" name="Picture 4" descr="Male icon - Free download on Iconfinder">
            <a:extLst>
              <a:ext uri="{FF2B5EF4-FFF2-40B4-BE49-F238E27FC236}">
                <a16:creationId xmlns:a16="http://schemas.microsoft.com/office/drawing/2014/main" id="{C4797BD8-F0B4-4FFF-AD79-2E328EBE2E4A}"/>
              </a:ext>
            </a:extLst>
          </p:cNvPr>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40911" y="381984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ale icon - Free download on Iconfinder">
            <a:extLst>
              <a:ext uri="{FF2B5EF4-FFF2-40B4-BE49-F238E27FC236}">
                <a16:creationId xmlns:a16="http://schemas.microsoft.com/office/drawing/2014/main" id="{D8252305-22AE-4FE7-ABA9-DB89E9D2ADE2}"/>
              </a:ext>
            </a:extLst>
          </p:cNvPr>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0914" y="466729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ale icon - Free download on Iconfinder">
            <a:extLst>
              <a:ext uri="{FF2B5EF4-FFF2-40B4-BE49-F238E27FC236}">
                <a16:creationId xmlns:a16="http://schemas.microsoft.com/office/drawing/2014/main" id="{4F6C5999-B038-43F5-A731-086091EB46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80" y="466729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ale icon - Free download on Iconfinder">
            <a:extLst>
              <a:ext uri="{FF2B5EF4-FFF2-40B4-BE49-F238E27FC236}">
                <a16:creationId xmlns:a16="http://schemas.microsoft.com/office/drawing/2014/main" id="{6AD966D4-A701-49F2-8DF9-8D0B8223793B}"/>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7200" y="4658052"/>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ale icon - Free download on Iconfinder">
            <a:extLst>
              <a:ext uri="{FF2B5EF4-FFF2-40B4-BE49-F238E27FC236}">
                <a16:creationId xmlns:a16="http://schemas.microsoft.com/office/drawing/2014/main" id="{82C39FF1-0CFB-4801-809E-1F756999E6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9994" y="4660367"/>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D44BE92B-2474-4F10-B4F5-8DFB01F5F708}"/>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5361" y="465805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290E5504-5F2A-4950-B8F5-DEE7720E8010}"/>
              </a:ext>
            </a:extLst>
          </p:cNvPr>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1646" y="466729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CFB8A1A8-3B49-400A-91E0-45B7AA8639A3}"/>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01071" y="300474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44B264F3-CF66-4466-A6D2-655C1030802F}"/>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4925" y="3840644"/>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40219B0C-B714-46F1-A344-F06212188F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3252" y="384527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9688E47A-03CB-47C9-9AE7-28AF427A08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5205" y="300474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A0EB3C5A-A54A-487B-9B9E-04576C61D4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2566" y="466729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ADE181DF-1D5F-4702-9E5B-F2A8708FC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4962" y="3946845"/>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ale icon - Free download on Iconfinder">
            <a:extLst>
              <a:ext uri="{FF2B5EF4-FFF2-40B4-BE49-F238E27FC236}">
                <a16:creationId xmlns:a16="http://schemas.microsoft.com/office/drawing/2014/main" id="{DE4745AC-49E0-41E1-BB39-C1AE3AB196D0}"/>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06473" y="396301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Male icon - Free download on Iconfinder">
            <a:extLst>
              <a:ext uri="{FF2B5EF4-FFF2-40B4-BE49-F238E27FC236}">
                <a16:creationId xmlns:a16="http://schemas.microsoft.com/office/drawing/2014/main" id="{BA4A11F1-5D58-4ED9-B92B-782BFB877C3F}"/>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339" y="299548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Male icon - Free download on Iconfinder">
            <a:extLst>
              <a:ext uri="{FF2B5EF4-FFF2-40B4-BE49-F238E27FC236}">
                <a16:creationId xmlns:a16="http://schemas.microsoft.com/office/drawing/2014/main" id="{66369817-6636-4049-B371-BC7D370E1DE2}"/>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54625" y="299548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a:extLst>
              <a:ext uri="{FF2B5EF4-FFF2-40B4-BE49-F238E27FC236}">
                <a16:creationId xmlns:a16="http://schemas.microsoft.com/office/drawing/2014/main" id="{470B969F-9CC2-4755-8ADE-F6310AD78784}"/>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0491" y="299779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Male icon - Free download on Iconfinder">
            <a:extLst>
              <a:ext uri="{FF2B5EF4-FFF2-40B4-BE49-F238E27FC236}">
                <a16:creationId xmlns:a16="http://schemas.microsoft.com/office/drawing/2014/main" id="{4619994F-0BB4-49E2-9EE6-2F1A4D2581E5}"/>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5777" y="3013995"/>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6AF17858-6966-42E4-96B2-146EDD82C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932" y="301630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DEED6F8C-E793-4AB5-8A16-C2A4B33C334D}"/>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3802" y="384527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Male icon - Free download on Iconfinder">
            <a:extLst>
              <a:ext uri="{FF2B5EF4-FFF2-40B4-BE49-F238E27FC236}">
                <a16:creationId xmlns:a16="http://schemas.microsoft.com/office/drawing/2014/main" id="{9EED8133-2F09-495A-8D4A-15B3573EA379}"/>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45347" y="3842958"/>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a:extLst>
              <a:ext uri="{FF2B5EF4-FFF2-40B4-BE49-F238E27FC236}">
                <a16:creationId xmlns:a16="http://schemas.microsoft.com/office/drawing/2014/main" id="{5C5AC01E-D0C4-41E7-A7EA-C4EA81A2CA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993" y="550549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a:extLst>
              <a:ext uri="{FF2B5EF4-FFF2-40B4-BE49-F238E27FC236}">
                <a16:creationId xmlns:a16="http://schemas.microsoft.com/office/drawing/2014/main" id="{1E65EA90-6BF6-4C93-845F-EF412DB74CC6}"/>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7833" y="550549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Male icon - Free download on Iconfinder">
            <a:extLst>
              <a:ext uri="{FF2B5EF4-FFF2-40B4-BE49-F238E27FC236}">
                <a16:creationId xmlns:a16="http://schemas.microsoft.com/office/drawing/2014/main" id="{41BDF7D4-6EA7-4E72-879E-B28524CE92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4673" y="549623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Male icon - Free download on Iconfinder">
            <a:extLst>
              <a:ext uri="{FF2B5EF4-FFF2-40B4-BE49-F238E27FC236}">
                <a16:creationId xmlns:a16="http://schemas.microsoft.com/office/drawing/2014/main" id="{A59E1369-1AC1-455A-85FD-F0E761C85311}"/>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5369" y="549623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81ED448C-B0DA-43CA-BE4A-E27A5595CFC6}"/>
              </a:ext>
            </a:extLst>
          </p:cNvPr>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78531" y="549854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Male icon - Free download on Iconfinder">
            <a:extLst>
              <a:ext uri="{FF2B5EF4-FFF2-40B4-BE49-F238E27FC236}">
                <a16:creationId xmlns:a16="http://schemas.microsoft.com/office/drawing/2014/main" id="{C3DE337E-2672-4EB4-AE31-C0E9D8B6108B}"/>
              </a:ext>
            </a:extLst>
          </p:cNvPr>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0295" y="5505505"/>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a:extLst>
              <a:ext uri="{FF2B5EF4-FFF2-40B4-BE49-F238E27FC236}">
                <a16:creationId xmlns:a16="http://schemas.microsoft.com/office/drawing/2014/main" id="{4F3F2048-6FF6-4D64-A426-696B65DF6093}"/>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34153" y="551474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researcher-icon-square | DistrictWON">
            <a:extLst>
              <a:ext uri="{FF2B5EF4-FFF2-40B4-BE49-F238E27FC236}">
                <a16:creationId xmlns:a16="http://schemas.microsoft.com/office/drawing/2014/main" id="{23559FE8-E300-49B7-8DCA-B806042159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8737" y="3715931"/>
            <a:ext cx="518139" cy="51813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A5966D3-27FA-4C3E-AA0D-75F6E7E6F4B1}"/>
              </a:ext>
            </a:extLst>
          </p:cNvPr>
          <p:cNvSpPr txBox="1"/>
          <p:nvPr/>
        </p:nvSpPr>
        <p:spPr>
          <a:xfrm>
            <a:off x="3246876" y="1141179"/>
            <a:ext cx="8471360" cy="1323439"/>
          </a:xfrm>
          <a:prstGeom prst="rect">
            <a:avLst/>
          </a:prstGeom>
          <a:noFill/>
        </p:spPr>
        <p:txBody>
          <a:bodyPr wrap="square">
            <a:spAutoFit/>
          </a:bodyPr>
          <a:lstStyle/>
          <a:p>
            <a:pPr marL="285750" marR="0" indent="-285750">
              <a:spcBef>
                <a:spcPts val="0"/>
              </a:spcBef>
              <a:buFont typeface="Arial" panose="020B0604020202020204" pitchFamily="34" charset="0"/>
              <a:buChar char="•"/>
            </a:pPr>
            <a:endParaRPr lang="en-US" sz="2000" b="1" dirty="0">
              <a:solidFill>
                <a:srgbClr val="333333"/>
              </a:solidFill>
              <a:effectLst/>
              <a:latin typeface="Arial" panose="020B0604020202020204" pitchFamily="34" charset="0"/>
              <a:ea typeface="Times New Roman" panose="02020603050405020304" pitchFamily="18" charset="0"/>
              <a:cs typeface="Arial" panose="020B0604020202020204" pitchFamily="34" charset="0"/>
            </a:endParaRPr>
          </a:p>
          <a:p>
            <a:pPr marR="0">
              <a:spcBef>
                <a:spcPts val="0"/>
              </a:spcBef>
            </a:pPr>
            <a:r>
              <a:rPr lang="en-US" sz="2000" b="1" dirty="0">
                <a:effectLst/>
                <a:latin typeface="Arial" panose="020B0604020202020204" pitchFamily="34" charset="0"/>
                <a:ea typeface="Times New Roman" panose="02020603050405020304" pitchFamily="18" charset="0"/>
                <a:cs typeface="Arial" panose="020B0604020202020204" pitchFamily="34" charset="0"/>
              </a:rPr>
              <a:t>Convenience Sample</a:t>
            </a:r>
            <a:r>
              <a:rPr lang="en-US" sz="2000" dirty="0">
                <a:effectLst/>
                <a:latin typeface="Arial" panose="020B0604020202020204" pitchFamily="34" charset="0"/>
                <a:ea typeface="Times New Roman" panose="02020603050405020304" pitchFamily="18" charset="0"/>
                <a:cs typeface="Arial" panose="020B0604020202020204" pitchFamily="34" charset="0"/>
              </a:rPr>
              <a:t>: Only include people who are easy to reach. This is Biased sample because not everyone has the equal chance of being part of the sample.</a:t>
            </a:r>
          </a:p>
        </p:txBody>
      </p:sp>
    </p:spTree>
    <p:extLst>
      <p:ext uri="{BB962C8B-B14F-4D97-AF65-F5344CB8AC3E}">
        <p14:creationId xmlns:p14="http://schemas.microsoft.com/office/powerpoint/2010/main" val="136749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1" nodeType="clickEffect">
                                  <p:stCondLst>
                                    <p:cond delay="0"/>
                                  </p:stCondLst>
                                  <p:childTnLst>
                                    <p:animClr clrSpc="rgb" dir="cw">
                                      <p:cBhvr>
                                        <p:cTn id="10" dur="2000" fill="hold"/>
                                        <p:tgtEl>
                                          <p:spTgt spid="4"/>
                                        </p:tgtEl>
                                        <p:attrNameLst>
                                          <p:attrName>fillcolor</p:attrName>
                                        </p:attrNameLst>
                                      </p:cBhvr>
                                      <p:to>
                                        <a:srgbClr val="FFC000"/>
                                      </p:to>
                                    </p:animClr>
                                    <p:set>
                                      <p:cBhvr>
                                        <p:cTn id="11" dur="2000" fill="hold"/>
                                        <p:tgtEl>
                                          <p:spTgt spid="4"/>
                                        </p:tgtEl>
                                        <p:attrNameLst>
                                          <p:attrName>fill.type</p:attrName>
                                        </p:attrNameLst>
                                      </p:cBhvr>
                                      <p:to>
                                        <p:strVal val="solid"/>
                                      </p:to>
                                    </p:set>
                                    <p:set>
                                      <p:cBhvr>
                                        <p:cTn id="12" dur="2000" fill="hold"/>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42" presetClass="path" presetSubtype="0" accel="50000" decel="50000" fill="hold" nodeType="withEffect">
                                  <p:stCondLst>
                                    <p:cond delay="0"/>
                                  </p:stCondLst>
                                  <p:childTnLst>
                                    <p:animMotion origin="layout" path="M -1.875E-6 2.59259E-6 L 0.60495 0.32963 " pathEditMode="relative" rAng="0" ptsTypes="AA">
                                      <p:cBhvr>
                                        <p:cTn id="18" dur="2000" fill="hold"/>
                                        <p:tgtEl>
                                          <p:spTgt spid="21"/>
                                        </p:tgtEl>
                                        <p:attrNameLst>
                                          <p:attrName>ppt_x</p:attrName>
                                          <p:attrName>ppt_y</p:attrName>
                                        </p:attrNameLst>
                                      </p:cBhvr>
                                      <p:rCtr x="30247" y="16481"/>
                                    </p:animMotion>
                                  </p:childTnLst>
                                </p:cTn>
                              </p:par>
                              <p:par>
                                <p:cTn id="19" presetID="42" presetClass="path" presetSubtype="0" accel="50000" decel="50000" fill="hold" nodeType="withEffect">
                                  <p:stCondLst>
                                    <p:cond delay="0"/>
                                  </p:stCondLst>
                                  <p:childTnLst>
                                    <p:animMotion origin="layout" path="M -4.375E-6 1.11111E-6 L 0.41849 0.03542 " pathEditMode="relative" rAng="0" ptsTypes="AA">
                                      <p:cBhvr>
                                        <p:cTn id="20" dur="2000" fill="hold"/>
                                        <p:tgtEl>
                                          <p:spTgt spid="23"/>
                                        </p:tgtEl>
                                        <p:attrNameLst>
                                          <p:attrName>ppt_x</p:attrName>
                                          <p:attrName>ppt_y</p:attrName>
                                        </p:attrNameLst>
                                      </p:cBhvr>
                                      <p:rCtr x="20924" y="1759"/>
                                    </p:animMotion>
                                  </p:childTnLst>
                                </p:cTn>
                              </p:par>
                              <p:par>
                                <p:cTn id="21" presetID="42" presetClass="path" presetSubtype="0" accel="50000" decel="50000" fill="hold" nodeType="withEffect">
                                  <p:stCondLst>
                                    <p:cond delay="0"/>
                                  </p:stCondLst>
                                  <p:childTnLst>
                                    <p:animMotion origin="layout" path="M 3.125E-6 2.59259E-6 L 0.38255 0.18657 " pathEditMode="relative" rAng="0" ptsTypes="AA">
                                      <p:cBhvr>
                                        <p:cTn id="22" dur="2000" fill="hold"/>
                                        <p:tgtEl>
                                          <p:spTgt spid="22"/>
                                        </p:tgtEl>
                                        <p:attrNameLst>
                                          <p:attrName>ppt_x</p:attrName>
                                          <p:attrName>ppt_y</p:attrName>
                                        </p:attrNameLst>
                                      </p:cBhvr>
                                      <p:rCtr x="19128" y="9329"/>
                                    </p:animMotion>
                                  </p:childTnLst>
                                </p:cTn>
                              </p:par>
                              <p:par>
                                <p:cTn id="23" presetID="42" presetClass="path" presetSubtype="0" accel="50000" decel="50000" fill="hold" nodeType="withEffect">
                                  <p:stCondLst>
                                    <p:cond delay="0"/>
                                  </p:stCondLst>
                                  <p:childTnLst>
                                    <p:animMotion origin="layout" path="M -4.375E-6 3.7037E-7 L 0.54271 0.1 " pathEditMode="relative" rAng="0" ptsTypes="AA">
                                      <p:cBhvr>
                                        <p:cTn id="24" dur="2000" fill="hold"/>
                                        <p:tgtEl>
                                          <p:spTgt spid="20"/>
                                        </p:tgtEl>
                                        <p:attrNameLst>
                                          <p:attrName>ppt_x</p:attrName>
                                          <p:attrName>ppt_y</p:attrName>
                                        </p:attrNameLst>
                                      </p:cBhvr>
                                      <p:rCtr x="27135" y="5000"/>
                                    </p:animMotion>
                                  </p:childTnLst>
                                </p:cTn>
                              </p:par>
                              <p:par>
                                <p:cTn id="25" presetID="42" presetClass="path" presetSubtype="0" accel="50000" decel="50000" fill="hold" nodeType="withEffect">
                                  <p:stCondLst>
                                    <p:cond delay="0"/>
                                  </p:stCondLst>
                                  <p:childTnLst>
                                    <p:animMotion origin="layout" path="M 2.5E-6 -4.81481E-6 L 0.51627 0.19306 " pathEditMode="relative" rAng="0" ptsTypes="AA">
                                      <p:cBhvr>
                                        <p:cTn id="26" dur="2000" fill="hold"/>
                                        <p:tgtEl>
                                          <p:spTgt spid="19"/>
                                        </p:tgtEl>
                                        <p:attrNameLst>
                                          <p:attrName>ppt_x</p:attrName>
                                          <p:attrName>ppt_y</p:attrName>
                                        </p:attrNameLst>
                                      </p:cBhvr>
                                      <p:rCtr x="25807" y="9653"/>
                                    </p:animMotion>
                                  </p:childTnLst>
                                </p:cTn>
                              </p:par>
                              <p:par>
                                <p:cTn id="27" presetID="42" presetClass="path" presetSubtype="0" accel="50000" decel="50000" fill="hold" nodeType="withEffect">
                                  <p:stCondLst>
                                    <p:cond delay="0"/>
                                  </p:stCondLst>
                                  <p:childTnLst>
                                    <p:animMotion origin="layout" path="M 2.77556E-17 2.59259E-6 L 0.54206 -0.07547 " pathEditMode="relative" rAng="0" ptsTypes="AA">
                                      <p:cBhvr>
                                        <p:cTn id="28" dur="2000" fill="hold"/>
                                        <p:tgtEl>
                                          <p:spTgt spid="8"/>
                                        </p:tgtEl>
                                        <p:attrNameLst>
                                          <p:attrName>ppt_x</p:attrName>
                                          <p:attrName>ppt_y</p:attrName>
                                        </p:attrNameLst>
                                      </p:cBhvr>
                                      <p:rCtr x="27096" y="-3773"/>
                                    </p:animMotion>
                                  </p:childTnLst>
                                </p:cTn>
                              </p:par>
                              <p:par>
                                <p:cTn id="29" presetID="42" presetClass="path" presetSubtype="0" accel="50000" decel="50000" fill="hold" nodeType="withEffect">
                                  <p:stCondLst>
                                    <p:cond delay="0"/>
                                  </p:stCondLst>
                                  <p:childTnLst>
                                    <p:animMotion origin="layout" path="M 6.25E-7 2.59259E-6 L 0.51667 -0.17616 " pathEditMode="relative" rAng="0" ptsTypes="AA">
                                      <p:cBhvr>
                                        <p:cTn id="30" dur="2000" fill="hold"/>
                                        <p:tgtEl>
                                          <p:spTgt spid="9"/>
                                        </p:tgtEl>
                                        <p:attrNameLst>
                                          <p:attrName>ppt_x</p:attrName>
                                          <p:attrName>ppt_y</p:attrName>
                                        </p:attrNameLst>
                                      </p:cBhvr>
                                      <p:rCtr x="25833" y="-8819"/>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00768 3.7037E-7 L 0.00768 3.7037E-7 C 0.04922 -0.05417 0.02084 -0.02107 0.12748 -0.07107 C 0.16146 -0.08704 0.19531 -0.10556 0.23021 -0.11458 L 0.30755 -0.13495 C 0.39987 -0.15694 0.31836 -0.13519 0.39974 -0.15093 C 0.46198 -0.16273 0.40925 -0.15787 0.45599 -0.16088 L 0.60026 -0.15949 C 0.62552 -0.15833 0.64662 -0.16065 0.66797 -0.13935 C 0.67253 -0.13472 0.67643 -0.12824 0.68021 -0.12176 C 0.68321 -0.11667 0.68555 -0.11019 0.68828 -0.1044 C 0.69206 -0.08796 0.69453 -0.07801 0.69727 -0.06088 C 0.703 -0.02546 0.69636 -0.05741 0.703 -0.02755 C 0.70469 -0.00093 0.7043 -0.01227 0.703 0.03194 C 0.70287 0.03495 0.70274 0.03773 0.70222 0.04051 C 0.70039 0.05023 0.70052 0.0419 0.70052 0.04653 " pathEditMode="relative" ptsTypes="AAAAAAAAAAAAAAAA">
                                      <p:cBhvr>
                                        <p:cTn id="34" dur="2000" fill="hold"/>
                                        <p:tgtEl>
                                          <p:spTgt spid="3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Non-Probability sampling</a:t>
            </a:r>
          </a:p>
        </p:txBody>
      </p:sp>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 name="Diagram 2">
            <a:extLst>
              <a:ext uri="{FF2B5EF4-FFF2-40B4-BE49-F238E27FC236}">
                <a16:creationId xmlns:a16="http://schemas.microsoft.com/office/drawing/2014/main" id="{DDBBC6C1-B2BE-4871-830B-1376F6651A38}"/>
              </a:ext>
            </a:extLst>
          </p:cNvPr>
          <p:cNvGraphicFramePr/>
          <p:nvPr/>
        </p:nvGraphicFramePr>
        <p:xfrm>
          <a:off x="0" y="1052302"/>
          <a:ext cx="2633869" cy="1123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Rounded Corners 4">
            <a:extLst>
              <a:ext uri="{FF2B5EF4-FFF2-40B4-BE49-F238E27FC236}">
                <a16:creationId xmlns:a16="http://schemas.microsoft.com/office/drawing/2014/main" id="{9F3F06C7-D7C9-476E-A3DD-25487A70A52A}"/>
              </a:ext>
            </a:extLst>
          </p:cNvPr>
          <p:cNvSpPr/>
          <p:nvPr/>
        </p:nvSpPr>
        <p:spPr>
          <a:xfrm>
            <a:off x="7641264" y="3037169"/>
            <a:ext cx="2866324" cy="3200400"/>
          </a:xfrm>
          <a:prstGeom prst="roundRect">
            <a:avLst>
              <a:gd name="adj" fmla="val 7248"/>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3EFD4DB6-C437-4730-88EE-4E4F75456E76}"/>
              </a:ext>
            </a:extLst>
          </p:cNvPr>
          <p:cNvSpPr/>
          <p:nvPr/>
        </p:nvSpPr>
        <p:spPr>
          <a:xfrm>
            <a:off x="1066300" y="2816525"/>
            <a:ext cx="4332751" cy="3698575"/>
          </a:xfrm>
          <a:prstGeom prst="roundRect">
            <a:avLst>
              <a:gd name="adj" fmla="val 7248"/>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7" name="Picture 4" descr="Male icon - Free download on Iconfinder">
            <a:extLst>
              <a:ext uri="{FF2B5EF4-FFF2-40B4-BE49-F238E27FC236}">
                <a16:creationId xmlns:a16="http://schemas.microsoft.com/office/drawing/2014/main" id="{C4797BD8-F0B4-4FFF-AD79-2E328EBE2E4A}"/>
              </a:ext>
            </a:extLst>
          </p:cNvPr>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40911" y="381984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Male icon - Free download on Iconfinder">
            <a:extLst>
              <a:ext uri="{FF2B5EF4-FFF2-40B4-BE49-F238E27FC236}">
                <a16:creationId xmlns:a16="http://schemas.microsoft.com/office/drawing/2014/main" id="{D8252305-22AE-4FE7-ABA9-DB89E9D2ADE2}"/>
              </a:ext>
            </a:extLst>
          </p:cNvPr>
          <p:cNvPicPr>
            <a:picLocks noChangeAspect="1" noChangeArrowheads="1"/>
          </p:cNvPicPr>
          <p:nvPr/>
        </p:nvPicPr>
        <p:blipFill>
          <a:blip r:embed="rId7">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0914" y="466729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ale icon - Free download on Iconfinder">
            <a:extLst>
              <a:ext uri="{FF2B5EF4-FFF2-40B4-BE49-F238E27FC236}">
                <a16:creationId xmlns:a16="http://schemas.microsoft.com/office/drawing/2014/main" id="{4F6C5999-B038-43F5-A731-086091EB46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5749" y="470713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ale icon - Free download on Iconfinder">
            <a:extLst>
              <a:ext uri="{FF2B5EF4-FFF2-40B4-BE49-F238E27FC236}">
                <a16:creationId xmlns:a16="http://schemas.microsoft.com/office/drawing/2014/main" id="{6AD966D4-A701-49F2-8DF9-8D0B8223793B}"/>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25487" y="4621850"/>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Male icon - Free download on Iconfinder">
            <a:extLst>
              <a:ext uri="{FF2B5EF4-FFF2-40B4-BE49-F238E27FC236}">
                <a16:creationId xmlns:a16="http://schemas.microsoft.com/office/drawing/2014/main" id="{82C39FF1-0CFB-4801-809E-1F756999E6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9994" y="4660367"/>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D44BE92B-2474-4F10-B4F5-8DFB01F5F708}"/>
              </a:ext>
            </a:extLst>
          </p:cNvPr>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5361" y="465805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290E5504-5F2A-4950-B8F5-DEE7720E8010}"/>
              </a:ext>
            </a:extLst>
          </p:cNvPr>
          <p:cNvPicPr>
            <a:picLocks noChangeAspect="1" noChangeArrowheads="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1646" y="466729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a:extLst>
              <a:ext uri="{FF2B5EF4-FFF2-40B4-BE49-F238E27FC236}">
                <a16:creationId xmlns:a16="http://schemas.microsoft.com/office/drawing/2014/main" id="{CFB8A1A8-3B49-400A-91E0-45B7AA8639A3}"/>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0173" y="302245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a:extLst>
              <a:ext uri="{FF2B5EF4-FFF2-40B4-BE49-F238E27FC236}">
                <a16:creationId xmlns:a16="http://schemas.microsoft.com/office/drawing/2014/main" id="{44B264F3-CF66-4466-A6D2-655C1030802F}"/>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16934" y="3831011"/>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a:extLst>
              <a:ext uri="{FF2B5EF4-FFF2-40B4-BE49-F238E27FC236}">
                <a16:creationId xmlns:a16="http://schemas.microsoft.com/office/drawing/2014/main" id="{40219B0C-B714-46F1-A344-F06212188F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3252" y="384527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9688E47A-03CB-47C9-9AE7-28AF427A08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5205" y="300474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A0EB3C5A-A54A-487B-9B9E-04576C61D4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7631" y="4667293"/>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ADE181DF-1D5F-4702-9E5B-F2A8708FCB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4788" y="387127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ale icon - Free download on Iconfinder">
            <a:extLst>
              <a:ext uri="{FF2B5EF4-FFF2-40B4-BE49-F238E27FC236}">
                <a16:creationId xmlns:a16="http://schemas.microsoft.com/office/drawing/2014/main" id="{DE4745AC-49E0-41E1-BB39-C1AE3AB196D0}"/>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60339" y="3845272"/>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Male icon - Free download on Iconfinder">
            <a:extLst>
              <a:ext uri="{FF2B5EF4-FFF2-40B4-BE49-F238E27FC236}">
                <a16:creationId xmlns:a16="http://schemas.microsoft.com/office/drawing/2014/main" id="{BA4A11F1-5D58-4ED9-B92B-782BFB877C3F}"/>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49339" y="299548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Male icon - Free download on Iconfinder">
            <a:extLst>
              <a:ext uri="{FF2B5EF4-FFF2-40B4-BE49-F238E27FC236}">
                <a16:creationId xmlns:a16="http://schemas.microsoft.com/office/drawing/2014/main" id="{66369817-6636-4049-B371-BC7D370E1DE2}"/>
              </a:ext>
            </a:extLst>
          </p:cNvPr>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54625" y="2995483"/>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a:extLst>
              <a:ext uri="{FF2B5EF4-FFF2-40B4-BE49-F238E27FC236}">
                <a16:creationId xmlns:a16="http://schemas.microsoft.com/office/drawing/2014/main" id="{470B969F-9CC2-4755-8ADE-F6310AD78784}"/>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0491" y="299779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Male icon - Free download on Iconfinder">
            <a:extLst>
              <a:ext uri="{FF2B5EF4-FFF2-40B4-BE49-F238E27FC236}">
                <a16:creationId xmlns:a16="http://schemas.microsoft.com/office/drawing/2014/main" id="{4619994F-0BB4-49E2-9EE6-2F1A4D2581E5}"/>
              </a:ext>
            </a:extLst>
          </p:cNvPr>
          <p:cNvPicPr>
            <a:picLocks noChangeAspect="1" noChangeArrowheads="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85777" y="3013995"/>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a:extLst>
              <a:ext uri="{FF2B5EF4-FFF2-40B4-BE49-F238E27FC236}">
                <a16:creationId xmlns:a16="http://schemas.microsoft.com/office/drawing/2014/main" id="{6AF17858-6966-42E4-96B2-146EDD82C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932" y="3016309"/>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a:extLst>
              <a:ext uri="{FF2B5EF4-FFF2-40B4-BE49-F238E27FC236}">
                <a16:creationId xmlns:a16="http://schemas.microsoft.com/office/drawing/2014/main" id="{DEED6F8C-E793-4AB5-8A16-C2A4B33C334D}"/>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3802" y="3845272"/>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Male icon - Free download on Iconfinder">
            <a:extLst>
              <a:ext uri="{FF2B5EF4-FFF2-40B4-BE49-F238E27FC236}">
                <a16:creationId xmlns:a16="http://schemas.microsoft.com/office/drawing/2014/main" id="{9EED8133-2F09-495A-8D4A-15B3573EA379}"/>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45347" y="3842958"/>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
            <a:extLst>
              <a:ext uri="{FF2B5EF4-FFF2-40B4-BE49-F238E27FC236}">
                <a16:creationId xmlns:a16="http://schemas.microsoft.com/office/drawing/2014/main" id="{5C5AC01E-D0C4-41E7-A7EA-C4EA81A2CA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0993" y="550549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a:extLst>
              <a:ext uri="{FF2B5EF4-FFF2-40B4-BE49-F238E27FC236}">
                <a16:creationId xmlns:a16="http://schemas.microsoft.com/office/drawing/2014/main" id="{1E65EA90-6BF6-4C93-845F-EF412DB74CC6}"/>
              </a:ext>
            </a:extLst>
          </p:cNvPr>
          <p:cNvPicPr>
            <a:picLocks noChangeAspect="1" noChangeArrowheads="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27833" y="5505497"/>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Male icon - Free download on Iconfinder">
            <a:extLst>
              <a:ext uri="{FF2B5EF4-FFF2-40B4-BE49-F238E27FC236}">
                <a16:creationId xmlns:a16="http://schemas.microsoft.com/office/drawing/2014/main" id="{41BDF7D4-6EA7-4E72-879E-B28524CE92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4673" y="5496234"/>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Male icon - Free download on Iconfinder">
            <a:extLst>
              <a:ext uri="{FF2B5EF4-FFF2-40B4-BE49-F238E27FC236}">
                <a16:creationId xmlns:a16="http://schemas.microsoft.com/office/drawing/2014/main" id="{A59E1369-1AC1-455A-85FD-F0E761C85311}"/>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26806" y="5514955"/>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81ED448C-B0DA-43CA-BE4A-E27A5595CFC6}"/>
              </a:ext>
            </a:extLst>
          </p:cNvPr>
          <p:cNvPicPr>
            <a:picLocks noChangeAspect="1" noChangeArrowheads="1"/>
          </p:cNvPicPr>
          <p:nvPr/>
        </p:nvPicPr>
        <p:blipFill>
          <a:blip r:embed="rId8">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65824" y="5563958"/>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Male icon - Free download on Iconfinder">
            <a:extLst>
              <a:ext uri="{FF2B5EF4-FFF2-40B4-BE49-F238E27FC236}">
                <a16:creationId xmlns:a16="http://schemas.microsoft.com/office/drawing/2014/main" id="{C3DE337E-2672-4EB4-AE31-C0E9D8B6108B}"/>
              </a:ext>
            </a:extLst>
          </p:cNvPr>
          <p:cNvPicPr>
            <a:picLocks noChangeAspect="1" noChangeArrowheads="1"/>
          </p:cNvPicPr>
          <p:nvPr/>
        </p:nvPicPr>
        <p:blipFill>
          <a:blip r:embed="rId7">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28812" y="5531619"/>
            <a:ext cx="711199" cy="711199"/>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a:extLst>
              <a:ext uri="{FF2B5EF4-FFF2-40B4-BE49-F238E27FC236}">
                <a16:creationId xmlns:a16="http://schemas.microsoft.com/office/drawing/2014/main" id="{4F3F2048-6FF6-4D64-A426-696B65DF6093}"/>
              </a:ext>
            </a:extLst>
          </p:cNvPr>
          <p:cNvPicPr>
            <a:picLocks noChangeAspect="1" noChangeArrowheads="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34153" y="5514746"/>
            <a:ext cx="554181" cy="71119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descr="researcher-icon-square | DistrictWON">
            <a:extLst>
              <a:ext uri="{FF2B5EF4-FFF2-40B4-BE49-F238E27FC236}">
                <a16:creationId xmlns:a16="http://schemas.microsoft.com/office/drawing/2014/main" id="{23559FE8-E300-49B7-8DCA-B806042159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20670" y="4551843"/>
            <a:ext cx="518139" cy="51813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9A5966D3-27FA-4C3E-AA0D-75F6E7E6F4B1}"/>
              </a:ext>
            </a:extLst>
          </p:cNvPr>
          <p:cNvSpPr txBox="1"/>
          <p:nvPr/>
        </p:nvSpPr>
        <p:spPr>
          <a:xfrm>
            <a:off x="3246876" y="1141179"/>
            <a:ext cx="8471360" cy="1323439"/>
          </a:xfrm>
          <a:prstGeom prst="rect">
            <a:avLst/>
          </a:prstGeom>
          <a:noFill/>
        </p:spPr>
        <p:txBody>
          <a:bodyPr wrap="square">
            <a:spAutoFit/>
          </a:bodyPr>
          <a:lstStyle/>
          <a:p>
            <a:pPr marR="0" lvl="0">
              <a:spcBef>
                <a:spcPts val="0"/>
              </a:spcBef>
              <a:spcAft>
                <a:spcPts val="2250"/>
              </a:spcAft>
            </a:pPr>
            <a:r>
              <a:rPr lang="en-US" sz="2000" b="1" dirty="0">
                <a:latin typeface="Arial" panose="020B0604020202020204" pitchFamily="34" charset="0"/>
                <a:cs typeface="Arial" panose="020B0604020202020204" pitchFamily="34" charset="0"/>
              </a:rPr>
              <a:t>Voluntary Response Sample/ Quota Sample (Mall Intercept Studies):  </a:t>
            </a:r>
            <a:r>
              <a:rPr lang="en-US" sz="2000" dirty="0">
                <a:latin typeface="Arial" panose="020B0604020202020204" pitchFamily="34" charset="0"/>
                <a:cs typeface="Arial" panose="020B0604020202020204" pitchFamily="34" charset="0"/>
              </a:rPr>
              <a:t>It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consist of people that have chosen to include themselves. (This is Biased sample because people with the strong opinion are going to respond)</a:t>
            </a:r>
          </a:p>
        </p:txBody>
      </p:sp>
      <p:sp>
        <p:nvSpPr>
          <p:cNvPr id="37" name="Flowchart: Sequential Access Storage 36">
            <a:extLst>
              <a:ext uri="{FF2B5EF4-FFF2-40B4-BE49-F238E27FC236}">
                <a16:creationId xmlns:a16="http://schemas.microsoft.com/office/drawing/2014/main" id="{35590F25-4B8F-4E03-B027-AD9ABFF0321D}"/>
              </a:ext>
            </a:extLst>
          </p:cNvPr>
          <p:cNvSpPr/>
          <p:nvPr/>
        </p:nvSpPr>
        <p:spPr>
          <a:xfrm>
            <a:off x="10734261" y="3706681"/>
            <a:ext cx="1302026" cy="708461"/>
          </a:xfrm>
          <a:prstGeom prst="flowChartMagneticTap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7DF4C7F-3AEE-41B0-88AE-6A1F507FD602}"/>
              </a:ext>
            </a:extLst>
          </p:cNvPr>
          <p:cNvSpPr txBox="1"/>
          <p:nvPr/>
        </p:nvSpPr>
        <p:spPr>
          <a:xfrm>
            <a:off x="10930370" y="3817141"/>
            <a:ext cx="1045518" cy="584775"/>
          </a:xfrm>
          <a:prstGeom prst="rect">
            <a:avLst/>
          </a:prstGeom>
          <a:noFill/>
        </p:spPr>
        <p:txBody>
          <a:bodyPr wrap="square" rtlCol="0">
            <a:spAutoFit/>
          </a:bodyPr>
          <a:lstStyle/>
          <a:p>
            <a:r>
              <a:rPr lang="en-US" sz="800" dirty="0"/>
              <a:t>On the scale from 1 to 10 how do you feel about magazine A? </a:t>
            </a:r>
          </a:p>
        </p:txBody>
      </p:sp>
      <p:sp>
        <p:nvSpPr>
          <p:cNvPr id="4" name="Speech Bubble: Oval 3">
            <a:extLst>
              <a:ext uri="{FF2B5EF4-FFF2-40B4-BE49-F238E27FC236}">
                <a16:creationId xmlns:a16="http://schemas.microsoft.com/office/drawing/2014/main" id="{D20812CE-B492-4450-8132-60EBEB8787EA}"/>
              </a:ext>
            </a:extLst>
          </p:cNvPr>
          <p:cNvSpPr/>
          <p:nvPr/>
        </p:nvSpPr>
        <p:spPr>
          <a:xfrm>
            <a:off x="4922524" y="2212452"/>
            <a:ext cx="2346952" cy="669708"/>
          </a:xfrm>
          <a:prstGeom prst="wedgeEllipseCallout">
            <a:avLst>
              <a:gd name="adj1" fmla="val -59082"/>
              <a:gd name="adj2" fmla="val 4130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50" dirty="0"/>
              <a:t>We would like to take part in the survey . </a:t>
            </a:r>
          </a:p>
        </p:txBody>
      </p:sp>
    </p:spTree>
    <p:extLst>
      <p:ext uri="{BB962C8B-B14F-4D97-AF65-F5344CB8AC3E}">
        <p14:creationId xmlns:p14="http://schemas.microsoft.com/office/powerpoint/2010/main" val="362128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fixed" ptsTypes="">
                                      <p:cBhvr>
                                        <p:cTn id="6" dur="2000" fill="hold"/>
                                        <p:tgtEl>
                                          <p:spTgt spid="21"/>
                                        </p:tgtEl>
                                        <p:attrNameLst>
                                          <p:attrName>ppt_x</p:attrName>
                                          <p:attrName>ppt_y</p:attrName>
                                        </p:attrNameLst>
                                      </p:cBhvr>
                                    </p:animMotion>
                                  </p:childTnLst>
                                </p:cTn>
                              </p:par>
                              <p:par>
                                <p:cTn id="7" presetID="64" presetClass="path" presetSubtype="0" accel="50000" decel="50000" fill="hold" nodeType="withEffect">
                                  <p:stCondLst>
                                    <p:cond delay="0"/>
                                  </p:stCondLst>
                                  <p:childTnLst>
                                    <p:animMotion origin="layout" path="M 4.79167E-6 3.7037E-6 L -0.0224 -0.29167 " pathEditMode="fixed" rAng="0" ptsTypes="AA">
                                      <p:cBhvr>
                                        <p:cTn id="8" dur="2000" fill="hold"/>
                                        <p:tgtEl>
                                          <p:spTgt spid="7"/>
                                        </p:tgtEl>
                                        <p:attrNameLst>
                                          <p:attrName>ppt_x</p:attrName>
                                          <p:attrName>ppt_y</p:attrName>
                                        </p:attrNameLst>
                                      </p:cBhvr>
                                      <p:rCtr x="-1120" y="-14583"/>
                                    </p:animMotion>
                                  </p:childTnLst>
                                </p:cTn>
                              </p:par>
                              <p:par>
                                <p:cTn id="9" presetID="64" presetClass="path" presetSubtype="0" accel="50000" decel="50000" fill="hold" nodeType="withEffect">
                                  <p:stCondLst>
                                    <p:cond delay="0"/>
                                  </p:stCondLst>
                                  <p:childTnLst>
                                    <p:animMotion origin="layout" path="M 0 0 L 0 -0.25 E" pathEditMode="fixed" ptsTypes="">
                                      <p:cBhvr>
                                        <p:cTn id="10" dur="2000" fill="hold"/>
                                        <p:tgtEl>
                                          <p:spTgt spid="16"/>
                                        </p:tgtEl>
                                        <p:attrNameLst>
                                          <p:attrName>ppt_x</p:attrName>
                                          <p:attrName>ppt_y</p:attrName>
                                        </p:attrNameLst>
                                      </p:cBhvr>
                                    </p:animMotion>
                                  </p:childTnLst>
                                </p:cTn>
                              </p:par>
                              <p:par>
                                <p:cTn id="11" presetID="64" presetClass="path" presetSubtype="0" accel="50000" decel="50000" fill="hold" nodeType="withEffect">
                                  <p:stCondLst>
                                    <p:cond delay="0"/>
                                  </p:stCondLst>
                                  <p:childTnLst>
                                    <p:animMotion origin="layout" path="M -3.33333E-6 -4.44444E-6 L -0.00234 -0.39027 " pathEditMode="fixed" rAng="0" ptsTypes="AA">
                                      <p:cBhvr>
                                        <p:cTn id="12" dur="2000" fill="hold"/>
                                        <p:tgtEl>
                                          <p:spTgt spid="9"/>
                                        </p:tgtEl>
                                        <p:attrNameLst>
                                          <p:attrName>ppt_x</p:attrName>
                                          <p:attrName>ppt_y</p:attrName>
                                        </p:attrNameLst>
                                      </p:cBhvr>
                                      <p:rCtr x="-117" y="-19514"/>
                                    </p:animMotion>
                                  </p:childTnLst>
                                </p:cTn>
                              </p:par>
                              <p:par>
                                <p:cTn id="13" presetID="64" presetClass="path" presetSubtype="0" accel="50000" decel="50000" fill="hold" nodeType="withEffect">
                                  <p:stCondLst>
                                    <p:cond delay="0"/>
                                  </p:stCondLst>
                                  <p:childTnLst>
                                    <p:animMotion origin="layout" path="M 2.77556E-17 1.48148E-6 L 0.0082 -0.49699 " pathEditMode="fixed" rAng="0" ptsTypes="AA">
                                      <p:cBhvr>
                                        <p:cTn id="14" dur="2000" fill="hold"/>
                                        <p:tgtEl>
                                          <p:spTgt spid="34"/>
                                        </p:tgtEl>
                                        <p:attrNameLst>
                                          <p:attrName>ppt_x</p:attrName>
                                          <p:attrName>ppt_y</p:attrName>
                                        </p:attrNameLst>
                                      </p:cBhvr>
                                      <p:rCtr x="404" y="-24861"/>
                                    </p:animMotion>
                                  </p:childTnLst>
                                </p:cTn>
                              </p:par>
                              <p:par>
                                <p:cTn id="15" presetID="64" presetClass="path" presetSubtype="0" accel="50000" decel="50000" fill="hold" nodeType="withEffect">
                                  <p:stCondLst>
                                    <p:cond delay="0"/>
                                  </p:stCondLst>
                                  <p:childTnLst>
                                    <p:animMotion origin="layout" path="M 2.08333E-7 -4.44444E-6 L 0.00664 -0.51643 " pathEditMode="fixed" rAng="0" ptsTypes="AA">
                                      <p:cBhvr>
                                        <p:cTn id="16" dur="2000" fill="hold"/>
                                        <p:tgtEl>
                                          <p:spTgt spid="32"/>
                                        </p:tgtEl>
                                        <p:attrNameLst>
                                          <p:attrName>ppt_x</p:attrName>
                                          <p:attrName>ppt_y</p:attrName>
                                        </p:attrNameLst>
                                      </p:cBhvr>
                                      <p:rCtr x="326" y="-25833"/>
                                    </p:animMotion>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0651 -0.51689 L 0.00651 -0.51689 C 0.01146 -0.50949 0.01888 -0.49745 0.025 -0.49236 C 0.04128 -0.478 0.06276 -0.46527 0.07995 -0.45648 C 0.09922 -0.44652 0.1026 -0.44583 0.12083 -0.4331 C 0.12891 -0.42754 0.13672 -0.42037 0.14479 -0.41527 C 0.15677 -0.40763 0.16927 -0.40231 0.18125 -0.39467 C 0.1931 -0.3868 0.20469 -0.37777 0.2168 -0.37129 L 0.23451 -0.36157 C 0.25117 -0.353 0.24987 -0.35555 0.26784 -0.34513 C 0.31198 -0.31944 0.26862 -0.34143 0.30716 -0.32291 C 0.3168 -0.31851 0.30846 -0.32222 0.31888 -0.3162 C 0.31901 -0.31597 0.3194 -0.3162 0.31966 -0.3162 " pathEditMode="relative" ptsTypes="AAAAAAAAAAAAA">
                                      <p:cBhvr>
                                        <p:cTn id="24" dur="2000" fill="hold"/>
                                        <p:tgtEl>
                                          <p:spTgt spid="32"/>
                                        </p:tgtEl>
                                        <p:attrNameLst>
                                          <p:attrName>ppt_x</p:attrName>
                                          <p:attrName>ppt_y</p:attrName>
                                        </p:attrNameLst>
                                      </p:cBhvr>
                                    </p:animMotion>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0" presetClass="path" presetSubtype="0" accel="50000" decel="50000" fill="hold" nodeType="withEffect">
                                  <p:stCondLst>
                                    <p:cond delay="0"/>
                                  </p:stCondLst>
                                  <p:childTnLst>
                                    <p:animMotion origin="layout" path="M 0.00026 -0.24421 L 0.00026 -0.24421 C 0.00482 -0.23935 0.00925 -0.2338 0.01406 -0.22917 C 0.04271 -0.20231 0.05951 -0.18727 0.08607 -0.16597 L 0.11537 -0.14259 C 0.12135 -0.13773 0.12695 -0.13148 0.1332 -0.12755 C 0.1388 -0.12384 0.14466 -0.12083 0.15026 -0.11644 C 0.1638 -0.10602 0.17643 -0.0919 0.19037 -0.08356 C 0.24609 -0.04954 0.18451 -0.08819 0.23906 -0.05046 C 0.24831 -0.04421 0.25768 -0.03843 0.26693 -0.03264 C 0.27109 -0.03009 0.27526 -0.02847 0.2793 -0.02569 C 0.30156 -0.01088 0.29779 -0.01065 0.32188 0.00856 C 0.33151 0.01644 0.34141 0.02338 0.35117 0.03056 C 0.35247 0.03171 0.35404 0.03194 0.35508 0.03333 C 0.35638 0.03519 0.35755 0.0375 0.35898 0.03889 C 0.36198 0.04213 0.36497 0.04537 0.36823 0.04722 L 0.37604 0.05139 " pathEditMode="relative" ptsTypes="AAAAAAAAAAAAAAAAA">
                                      <p:cBhvr>
                                        <p:cTn id="28" dur="2000" fill="hold"/>
                                        <p:tgtEl>
                                          <p:spTgt spid="16"/>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00026 -0.38773 L -0.00026 -0.38773 C 0.00222 -0.38657 0.00482 -0.38518 0.00743 -0.38379 C 0.01823 -0.37731 0.02891 -0.37013 0.03985 -0.36458 C 0.04909 -0.35972 0.0586 -0.35717 0.06771 -0.35208 C 0.11094 -0.32754 0.17331 -0.29537 0.21237 -0.2449 C 0.22084 -0.23379 0.22969 -0.22361 0.23789 -0.2118 C 0.26394 -0.1743 0.25677 -0.17476 0.28503 -0.14444 C 0.30782 -0.12013 0.33256 -0.10393 0.35769 -0.08935 C 0.37565 -0.07916 0.37279 -0.08287 0.38477 -0.07152 C 0.38711 -0.06944 0.38972 -0.06759 0.3918 -0.06481 C 0.39466 -0.06064 0.39688 -0.05555 0.39948 -0.05092 C 0.40183 -0.04189 0.40508 -0.0331 0.40651 -0.02338 C 0.40938 -0.00277 0.40651 -0.0206 0.40951 -0.00555 C 0.41159 0.00463 0.41172 0.00857 0.4142 0.01644 C 0.41472 0.01783 0.41537 0.01899 0.41576 0.02061 C 0.41823 0.02917 0.41654 0.025 0.4181 0.03287 C 0.41849 0.03519 0.41914 0.0375 0.41966 0.03982 C 0.41993 0.04167 0.42006 0.04352 0.42045 0.04537 C 0.42058 0.04676 0.42123 0.04954 0.42123 0.04954 " pathEditMode="relative" ptsTypes="AAAAAAAAAAAAAAAAAAAA">
                                      <p:cBhvr>
                                        <p:cTn id="30" dur="2000" fill="hold"/>
                                        <p:tgtEl>
                                          <p:spTgt spid="9"/>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0.00026 -0.24537 L -0.00026 -0.24537 C 0.01068 -0.22871 0.00951 -0.2294 0.02982 -0.2125 C 0.07084 -0.17847 0.11302 -0.14954 0.15352 -0.11343 C 0.17774 -0.0919 0.20169 -0.06968 0.22617 -0.04885 C 0.24792 -0.03056 0.26979 -0.01343 0.29193 0.00324 C 0.30547 0.01365 0.31953 0.02129 0.33294 0.03217 C 0.35612 0.05115 0.37891 0.07199 0.40169 0.09259 C 0.44727 0.13379 0.4013 0.10162 0.47826 0.17916 C 0.49167 0.19282 0.50482 0.20648 0.51849 0.21898 C 0.54636 0.24467 0.5224 0.2206 0.5586 0.25903 C 0.5612 0.26157 0.5638 0.26458 0.56641 0.26713 C 0.56914 0.27014 0.57266 0.27129 0.57487 0.27546 C 0.57565 0.27685 0.5763 0.27847 0.57722 0.27963 C 0.57891 0.28125 0.58268 0.28379 0.58268 0.28379 " pathEditMode="relative" ptsTypes="AAAAAAAAAAAAAAA">
                                      <p:cBhvr>
                                        <p:cTn id="32" dur="2000" fill="hold"/>
                                        <p:tgtEl>
                                          <p:spTgt spid="21"/>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01967 -0.28982 L -0.01967 -0.28982 C -0.0073 -0.28264 0.00455 -0.27246 0.01744 -0.26806 C 0.06549 -0.25093 0.19921 -0.2213 0.24544 -0.20741 C 0.27617 -0.19838 0.30703 -0.19098 0.3375 -0.1801 C 0.35013 -0.17547 0.36263 -0.16991 0.37539 -0.16621 C 0.38763 -0.16274 0.40013 -0.16111 0.4125 -0.15811 L 0.47122 -0.14283 C 0.49192 -0.13774 0.49257 -0.13866 0.51679 -0.12917 C 0.53945 -0.12037 0.52929 -0.12176 0.55247 -0.10857 C 0.60937 -0.07616 0.55351 -0.10949 0.59114 -0.09074 C 0.59296 -0.08982 0.59466 -0.08774 0.59648 -0.08658 C 0.59778 -0.08588 0.59908 -0.08588 0.60039 -0.08519 C 0.60221 -0.08449 0.6039 -0.08334 0.60572 -0.08241 C 0.60937 -0.08102 0.61666 -0.07824 0.61666 -0.07824 " pathEditMode="relative" ptsTypes="AAAAAAAAAAAAAAA">
                                      <p:cBhvr>
                                        <p:cTn id="34" dur="2000" fill="hold"/>
                                        <p:tgtEl>
                                          <p:spTgt spid="7"/>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00898 -0.49583 L 0.00898 -0.49583 C 0.04193 -0.4706 0.05 -0.46296 0.0862 -0.44236 C 0.14792 -0.40741 0.11146 -0.43472 0.16745 -0.39838 C 0.19049 -0.38333 0.21263 -0.36343 0.2362 -0.35162 C 0.2849 -0.32708 0.31966 -0.30741 0.36693 -0.28982 C 0.37995 -0.28496 0.39323 -0.28218 0.40638 -0.27755 C 0.41836 -0.27315 0.42995 -0.26667 0.44193 -0.26227 C 0.44622 -0.26088 0.49831 -0.24283 0.51927 -0.2375 C 0.52539 -0.23611 0.53164 -0.23472 0.53776 -0.23357 C 0.55404 -0.225 0.56641 -0.21829 0.58346 -0.21158 C 0.58932 -0.20903 0.59531 -0.2081 0.60117 -0.20602 C 0.6082 -0.20347 0.6151 -0.20046 0.62214 -0.19769 C 0.6293 -0.19491 0.62865 -0.19607 0.63451 -0.19213 C 0.63503 -0.1919 0.63555 -0.19121 0.63594 -0.19074 " pathEditMode="relative" ptsTypes="AAAAAAAAAAAAAAA">
                                      <p:cBhvr>
                                        <p:cTn id="36" dur="2000" fill="hold"/>
                                        <p:tgtEl>
                                          <p:spTgt spid="34"/>
                                        </p:tgtEl>
                                        <p:attrNameLst>
                                          <p:attrName>ppt_x</p:attrName>
                                          <p:attrName>ppt_y</p:attrName>
                                        </p:attrNameLst>
                                      </p:cBhvr>
                                    </p:animMotion>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B510-C78E-48EF-8214-6C3799249307}"/>
              </a:ext>
            </a:extLst>
          </p:cNvPr>
          <p:cNvSpPr>
            <a:spLocks noGrp="1"/>
          </p:cNvSpPr>
          <p:nvPr>
            <p:ph type="title"/>
          </p:nvPr>
        </p:nvSpPr>
        <p:spPr>
          <a:xfrm>
            <a:off x="355899" y="252224"/>
            <a:ext cx="10515600" cy="495571"/>
          </a:xfrm>
        </p:spPr>
        <p:txBody>
          <a:bodyPr>
            <a:noAutofit/>
          </a:bodyPr>
          <a:lstStyle/>
          <a:p>
            <a:r>
              <a:rPr lang="en-US" b="1" dirty="0">
                <a:solidFill>
                  <a:srgbClr val="7030A0"/>
                </a:solidFill>
              </a:rPr>
              <a:t>Probability sampling</a:t>
            </a:r>
          </a:p>
        </p:txBody>
      </p:sp>
      <p:cxnSp>
        <p:nvCxnSpPr>
          <p:cNvPr id="81" name="Straight Connector 80">
            <a:extLst>
              <a:ext uri="{FF2B5EF4-FFF2-40B4-BE49-F238E27FC236}">
                <a16:creationId xmlns:a16="http://schemas.microsoft.com/office/drawing/2014/main" id="{5A246333-A7EE-4ADA-A077-73DD5D65BD5F}"/>
              </a:ext>
            </a:extLst>
          </p:cNvPr>
          <p:cNvCxnSpPr/>
          <p:nvPr/>
        </p:nvCxnSpPr>
        <p:spPr>
          <a:xfrm flipV="1">
            <a:off x="509954" y="765074"/>
            <a:ext cx="11078308" cy="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5" name="Diagram 4">
            <a:extLst>
              <a:ext uri="{FF2B5EF4-FFF2-40B4-BE49-F238E27FC236}">
                <a16:creationId xmlns:a16="http://schemas.microsoft.com/office/drawing/2014/main" id="{2C3AAF97-4A51-4625-8596-842E91C51DF9}"/>
              </a:ext>
            </a:extLst>
          </p:cNvPr>
          <p:cNvGraphicFramePr/>
          <p:nvPr>
            <p:extLst>
              <p:ext uri="{D42A27DB-BD31-4B8C-83A1-F6EECF244321}">
                <p14:modId xmlns:p14="http://schemas.microsoft.com/office/powerpoint/2010/main" val="130022912"/>
              </p:ext>
            </p:extLst>
          </p:nvPr>
        </p:nvGraphicFramePr>
        <p:xfrm>
          <a:off x="0" y="1052302"/>
          <a:ext cx="2633869" cy="112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562C7AE2-2287-4FE3-B662-964098807FCD}"/>
              </a:ext>
            </a:extLst>
          </p:cNvPr>
          <p:cNvSpPr txBox="1"/>
          <p:nvPr/>
        </p:nvSpPr>
        <p:spPr>
          <a:xfrm>
            <a:off x="3177799" y="1099001"/>
            <a:ext cx="8671063" cy="1015663"/>
          </a:xfrm>
          <a:prstGeom prst="rect">
            <a:avLst/>
          </a:prstGeom>
          <a:noFill/>
        </p:spPr>
        <p:txBody>
          <a:bodyPr wrap="square">
            <a:spAutoFit/>
          </a:bodyPr>
          <a:lstStyle/>
          <a:p>
            <a:pPr marL="228600">
              <a:spcAft>
                <a:spcPts val="2250"/>
              </a:spcAft>
            </a:pPr>
            <a:r>
              <a:rPr lang="en-US" sz="2000" dirty="0">
                <a:solidFill>
                  <a:srgbClr val="333333"/>
                </a:solidFill>
                <a:latin typeface="Arial" panose="020B0604020202020204" pitchFamily="34" charset="0"/>
                <a:cs typeface="Arial" panose="020B0604020202020204" pitchFamily="34" charset="0"/>
              </a:rPr>
              <a:t>Probability Sample is the sampling in which every unit in the population has (chance greater than zero) of being selected and probability can be accurately determined.</a:t>
            </a:r>
          </a:p>
        </p:txBody>
      </p:sp>
      <p:graphicFrame>
        <p:nvGraphicFramePr>
          <p:cNvPr id="4" name="Diagram 3">
            <a:extLst>
              <a:ext uri="{FF2B5EF4-FFF2-40B4-BE49-F238E27FC236}">
                <a16:creationId xmlns:a16="http://schemas.microsoft.com/office/drawing/2014/main" id="{AAE17ADF-0F3B-4BFF-AB14-608345C3CD77}"/>
              </a:ext>
            </a:extLst>
          </p:cNvPr>
          <p:cNvGraphicFramePr/>
          <p:nvPr>
            <p:extLst>
              <p:ext uri="{D42A27DB-BD31-4B8C-83A1-F6EECF244321}">
                <p14:modId xmlns:p14="http://schemas.microsoft.com/office/powerpoint/2010/main" val="2385140675"/>
              </p:ext>
            </p:extLst>
          </p:nvPr>
        </p:nvGraphicFramePr>
        <p:xfrm>
          <a:off x="4019779" y="2264228"/>
          <a:ext cx="6702425" cy="33379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07316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14939</TotalTime>
  <Words>1723</Words>
  <Application>Microsoft Office PowerPoint</Application>
  <PresentationFormat>Widescreen</PresentationFormat>
  <Paragraphs>177</Paragraphs>
  <Slides>21</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Calibri</vt:lpstr>
      <vt:lpstr>Calibri Light</vt:lpstr>
      <vt:lpstr>franklin-gothic-urw</vt:lpstr>
      <vt:lpstr>Georgia</vt:lpstr>
      <vt:lpstr>Roboto</vt:lpstr>
      <vt:lpstr>Source Sans Pro</vt:lpstr>
      <vt:lpstr>Ubuntu</vt:lpstr>
      <vt:lpstr>Wingdings</vt:lpstr>
      <vt:lpstr>Office Theme</vt:lpstr>
      <vt:lpstr>Complex Sampling Design Methods An overview and actual study</vt:lpstr>
      <vt:lpstr>PowerPoint Presentation</vt:lpstr>
      <vt:lpstr>Introduction to sampling</vt:lpstr>
      <vt:lpstr>Key Concepts in sampling</vt:lpstr>
      <vt:lpstr>Types of sampling</vt:lpstr>
      <vt:lpstr>Non-Probability sampling</vt:lpstr>
      <vt:lpstr>Non-Probability sampling</vt:lpstr>
      <vt:lpstr>Non-Probability sampling</vt:lpstr>
      <vt:lpstr>Probability sampling</vt:lpstr>
      <vt:lpstr>Simple Random Sample</vt:lpstr>
      <vt:lpstr>Why is a complex sampling needed?</vt:lpstr>
      <vt:lpstr>Stratified Random Sample| Complex Sample</vt:lpstr>
      <vt:lpstr>Stratified Random Sample | Complex Sample</vt:lpstr>
      <vt:lpstr>Cluster Sampling | Complex Sample Design</vt:lpstr>
      <vt:lpstr>Multistage Sampling | Complex Sample Design</vt:lpstr>
      <vt:lpstr>Complex Sampling in Actual Study</vt:lpstr>
      <vt:lpstr>Complex Sampling in Actual Study</vt:lpstr>
      <vt:lpstr>Complex Sampling in Actual Study</vt:lpstr>
      <vt:lpstr>Complex Sampling in Actual Study</vt:lpstr>
      <vt:lpstr>Complex Sampling in Actual Study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Sampling Design</dc:title>
  <dc:creator>Sagar bathla</dc:creator>
  <cp:lastModifiedBy>Sagar bathla</cp:lastModifiedBy>
  <cp:revision>32</cp:revision>
  <dcterms:created xsi:type="dcterms:W3CDTF">2022-03-09T19:09:17Z</dcterms:created>
  <dcterms:modified xsi:type="dcterms:W3CDTF">2022-03-21T19:33:01Z</dcterms:modified>
</cp:coreProperties>
</file>