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1" r:id="rId3"/>
    <p:sldId id="259" r:id="rId4"/>
    <p:sldId id="257" r:id="rId5"/>
    <p:sldId id="263" r:id="rId6"/>
    <p:sldId id="264" r:id="rId7"/>
    <p:sldId id="266" r:id="rId8"/>
    <p:sldId id="265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8A273-485D-05AA-7A3B-CB707117DD97}" v="589" dt="2025-04-24T00:45:20.138"/>
    <p1510:client id="{1B265A0E-8DB0-1129-851F-D2F80F6F2D23}" v="958" dt="2025-04-24T00:44:06.575"/>
    <p1510:client id="{2F569293-FAAC-4847-BBD2-F61BD9DC9780}" v="1" dt="2025-04-27T03:07:07.859"/>
    <p1510:client id="{4E8B3E46-9082-866A-D273-F98F33F9DF0A}" v="1" dt="2025-04-24T03:19:47.750"/>
    <p1510:client id="{A77DC966-9AA4-EF7D-43B8-6AE4D34C0A98}" v="1" dt="2025-04-24T00:42:14.172"/>
    <p1510:client id="{A8507B40-3B70-FF26-8C40-F0B5BA2C2374}" v="292" dt="2025-04-24T00:39:59.148"/>
    <p1510:client id="{BA5F8F1D-C1EE-87BA-2332-B4CCF3726FE6}" v="4" dt="2025-04-24T00:20:55.297"/>
    <p1510:client id="{CC0878BE-4453-D000-5563-2BC4B69E856A}" v="146" dt="2025-04-24T00:30:24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37635-73D5-4F89-A8B5-42AC9C0197D2}" type="datetimeFigureOut"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77DD7-AF47-4BAD-914A-3EBBA65C70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4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Adversarial Testing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US"/>
              <a:t>data is often unstructured and informal, containing slang, abbreviations, sarcasm, and cultural nuances that challenge traditional sentiment classification systems. </a:t>
            </a:r>
            <a:endParaRPr lang="en-US">
              <a:ea typeface="Calibri"/>
              <a:cs typeface="Calibri"/>
            </a:endParaRP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US"/>
              <a:t>During our project we noticed a 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Combining and Normalizing different datasets</a:t>
            </a:r>
            <a:endParaRPr lang="en-US">
              <a:ea typeface="Calibri"/>
              <a:cs typeface="Calibri"/>
            </a:endParaRPr>
          </a:p>
          <a:p>
            <a:pPr marL="1200150" lvl="1" indent="-1714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US"/>
              <a:t>Inconsistent annotations made combining datasets more complex than expected.</a:t>
            </a:r>
            <a:endParaRPr lang="en-US">
              <a:ea typeface="Calibri"/>
              <a:cs typeface="Calibri"/>
            </a:endParaRPr>
          </a:p>
          <a:p>
            <a:pPr marL="1200150" lvl="1" indent="-1714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Finding  common multiclass labels is time intensive which caused us to stick with more binary labels such as positive and negative</a:t>
            </a:r>
          </a:p>
          <a:p>
            <a:pPr marL="1200150" lvl="1" indent="-171450">
              <a:lnSpc>
                <a:spcPct val="90000"/>
              </a:lnSpc>
              <a:spcBef>
                <a:spcPts val="1000"/>
              </a:spcBef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Dealing with data from different origins such as yelp and twitter didn’t mix well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77DD7-AF47-4BAD-914A-3EBBA65C706A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4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P17-1067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Team 7</a:t>
            </a:r>
            <a:br>
              <a:rPr lang="en-US"/>
            </a:br>
            <a:r>
              <a:rPr lang="en-US"/>
              <a:t>Text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ea typeface="+mn-lt"/>
                <a:cs typeface="+mn-lt"/>
              </a:rPr>
              <a:t>Team Members: Ross Kugler, Jason </a:t>
            </a:r>
            <a:r>
              <a:rPr lang="en-US" err="1">
                <a:ea typeface="+mn-lt"/>
                <a:cs typeface="+mn-lt"/>
              </a:rPr>
              <a:t>Eigeman</a:t>
            </a:r>
            <a:r>
              <a:rPr lang="en-US">
                <a:ea typeface="+mn-lt"/>
                <a:cs typeface="+mn-lt"/>
              </a:rPr>
              <a:t>, Justin Lawrence, Audrey Lindstrom, Linh (Jason) Nguyen, Huy (Harry) Ky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C36-6511-B1BF-4BAF-45B411B4B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</a:t>
            </a:r>
            <a:r>
              <a:rPr lang="en-US">
                <a:ea typeface="+mj-lt"/>
                <a:cs typeface="+mj-lt"/>
              </a:rPr>
              <a:t>Difficulties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6F46-E626-36C3-917A-B8546AECF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Quality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 Typos, Negations, and Sarcasm</a:t>
            </a:r>
          </a:p>
          <a:p>
            <a:r>
              <a:rPr lang="en-US"/>
              <a:t>Combining and Normalizing different datasets</a:t>
            </a:r>
          </a:p>
          <a:p>
            <a:r>
              <a:rPr lang="en-US"/>
              <a:t>Time-Constraints (would improve UI, more time to train models)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0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A238-2342-D97A-E31B-989972F9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A8C3-5018-6A97-09BB-3B1709013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Problem: How to analyze and classify the overall sentiment of text comments/reviews?</a:t>
            </a:r>
          </a:p>
          <a:p>
            <a:r>
              <a:rPr lang="en-US"/>
              <a:t>Solution: Web app that utilizes AI models trained on text sentiment analysis to provide insights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116F57-16EC-4698-E3DF-E8F973A3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86" r="1250"/>
          <a:stretch/>
        </p:blipFill>
        <p:spPr>
          <a:xfrm>
            <a:off x="6183085" y="3771899"/>
            <a:ext cx="5170715" cy="238397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19D23D-63FD-7012-F7C4-163A0B3F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134" r="1250"/>
          <a:stretch/>
        </p:blipFill>
        <p:spPr>
          <a:xfrm>
            <a:off x="587830" y="3771901"/>
            <a:ext cx="5323114" cy="23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116F-42AB-0B1D-2BD9-287E69B0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2D75-0869-3B0F-E977-553A2730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C1C75F-B482-73A3-3747-42DF624E6F7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For Training:</a:t>
            </a:r>
          </a:p>
          <a:p>
            <a:pPr>
              <a:buFont typeface="Arial,Sans-Serif"/>
              <a:buChar char="•"/>
            </a:pPr>
            <a:r>
              <a:rPr lang="en-US" err="1"/>
              <a:t>GoEmotions</a:t>
            </a:r>
            <a:r>
              <a:rPr lang="en-US"/>
              <a:t> 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1800"/>
              <a:t>human-annotated emotion data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sz="1800"/>
              <a:t>dominant heuristic uses </a:t>
            </a:r>
            <a:r>
              <a:rPr lang="en-US" sz="1800">
                <a:hlinkClick r:id="rId2"/>
              </a:rPr>
              <a:t>emotion-related Twitter tags</a:t>
            </a:r>
            <a:r>
              <a:rPr lang="en-US" sz="1800"/>
              <a:t> </a:t>
            </a:r>
            <a:endParaRPr lang="en-US"/>
          </a:p>
          <a:p>
            <a:pPr marL="971550" lvl="1" indent="-285750">
              <a:buFont typeface="Courier New,monospace"/>
              <a:buChar char="o"/>
            </a:pPr>
            <a:endParaRPr lang="en-US" sz="1800"/>
          </a:p>
          <a:p>
            <a:pPr marL="0" indent="0">
              <a:buNone/>
            </a:pPr>
            <a:r>
              <a:rPr lang="en-US"/>
              <a:t>For Testing/Using with our Models:</a:t>
            </a:r>
          </a:p>
          <a:p>
            <a:r>
              <a:rPr lang="en-US"/>
              <a:t>Yelp Academic Dataset</a:t>
            </a:r>
          </a:p>
          <a:p>
            <a:r>
              <a:rPr lang="en-US"/>
              <a:t>Bluesky API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82AA-BD65-2B8E-BC87-9C7D2E9B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A383-D684-A5C9-BF3C-865B3DDE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992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/>
              <a:t>T5Emotions (custom model, fine-tuned on </a:t>
            </a:r>
            <a:r>
              <a:rPr lang="en-US" err="1"/>
              <a:t>GoEmotions</a:t>
            </a:r>
            <a:r>
              <a:rPr lang="en-US"/>
              <a:t> dataset)</a:t>
            </a:r>
          </a:p>
          <a:p>
            <a:r>
              <a:rPr lang="en-US"/>
              <a:t>Twitter </a:t>
            </a:r>
            <a:r>
              <a:rPr lang="en-US" err="1"/>
              <a:t>RoBERTa</a:t>
            </a:r>
            <a:r>
              <a:rPr lang="en-US"/>
              <a:t> (pretrained, from </a:t>
            </a:r>
            <a:r>
              <a:rPr lang="en-US" err="1"/>
              <a:t>HuggingFace</a:t>
            </a:r>
            <a:r>
              <a:rPr lang="en-US"/>
              <a:t>)</a:t>
            </a:r>
          </a:p>
          <a:p>
            <a:r>
              <a:rPr lang="en-US"/>
              <a:t>Yelp BERT (pretrained, from </a:t>
            </a:r>
            <a:r>
              <a:rPr lang="en-US" err="1"/>
              <a:t>HuggingFace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982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5574-D7FC-9D73-8D33-2B9020E1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DEE69C-3159-99A5-9950-C65AE8B77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240392"/>
              </p:ext>
            </p:extLst>
          </p:nvPr>
        </p:nvGraphicFramePr>
        <p:xfrm>
          <a:off x="838200" y="1825625"/>
          <a:ext cx="1052225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451">
                  <a:extLst>
                    <a:ext uri="{9D8B030D-6E8A-4147-A177-3AD203B41FA5}">
                      <a16:colId xmlns:a16="http://schemas.microsoft.com/office/drawing/2014/main" val="3718146016"/>
                    </a:ext>
                  </a:extLst>
                </a:gridCol>
                <a:gridCol w="2104451">
                  <a:extLst>
                    <a:ext uri="{9D8B030D-6E8A-4147-A177-3AD203B41FA5}">
                      <a16:colId xmlns:a16="http://schemas.microsoft.com/office/drawing/2014/main" val="2062013361"/>
                    </a:ext>
                  </a:extLst>
                </a:gridCol>
                <a:gridCol w="2104451">
                  <a:extLst>
                    <a:ext uri="{9D8B030D-6E8A-4147-A177-3AD203B41FA5}">
                      <a16:colId xmlns:a16="http://schemas.microsoft.com/office/drawing/2014/main" val="1126405939"/>
                    </a:ext>
                  </a:extLst>
                </a:gridCol>
                <a:gridCol w="2104451">
                  <a:extLst>
                    <a:ext uri="{9D8B030D-6E8A-4147-A177-3AD203B41FA5}">
                      <a16:colId xmlns:a16="http://schemas.microsoft.com/office/drawing/2014/main" val="1738354400"/>
                    </a:ext>
                  </a:extLst>
                </a:gridCol>
                <a:gridCol w="2104451">
                  <a:extLst>
                    <a:ext uri="{9D8B030D-6E8A-4147-A177-3AD203B41FA5}">
                      <a16:colId xmlns:a16="http://schemas.microsoft.com/office/drawing/2014/main" val="112893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Base Architecture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Dataset Source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Task Type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Output Format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4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err="1">
                          <a:latin typeface="Aptos"/>
                        </a:rPr>
                        <a:t>GoEmotions</a:t>
                      </a:r>
                      <a:endParaRPr lang="en-US" b="1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BERT-base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Reddit comments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Multi-label classification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List of emotions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8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T5Emotions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T5 (text-to-text)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Aptos"/>
                        </a:rPr>
                        <a:t>GoEmotions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Text generation (emotions)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Generated label text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13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Twitter </a:t>
                      </a:r>
                      <a:r>
                        <a:rPr lang="en-US" b="1" err="1"/>
                        <a:t>RoBERTa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err="1">
                          <a:latin typeface="Aptos"/>
                        </a:rPr>
                        <a:t>RoBERTa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Twitter 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Classification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Single/multi emotion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69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Yelp 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BERT-base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Yelp reviews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Sentiment classification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Star rating or emotion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57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76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EF226-E7DF-1932-41DA-09DDD47E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Fine-Tuning T5 with </a:t>
            </a:r>
            <a:r>
              <a:rPr lang="en-US" err="1"/>
              <a:t>GoEmotions</a:t>
            </a:r>
            <a:r>
              <a:rPr lang="en-US"/>
              <a:t> Dataset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B96F9-32C8-AADC-78B3-3ED8746CA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8254" y="3164274"/>
            <a:ext cx="7168357" cy="3335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DDEB82-F024-6668-46A2-708D471BE942}"/>
              </a:ext>
            </a:extLst>
          </p:cNvPr>
          <p:cNvSpPr txBox="1"/>
          <p:nvPr/>
        </p:nvSpPr>
        <p:spPr>
          <a:xfrm>
            <a:off x="203200" y="3166533"/>
            <a:ext cx="455506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We utilized Google </a:t>
            </a:r>
            <a:r>
              <a:rPr lang="en-US" err="1">
                <a:ea typeface="+mn-lt"/>
                <a:cs typeface="+mn-lt"/>
              </a:rPr>
              <a:t>Colab</a:t>
            </a:r>
            <a:r>
              <a:rPr lang="en-US">
                <a:ea typeface="+mn-lt"/>
                <a:cs typeface="+mn-lt"/>
              </a:rPr>
              <a:t> Pro to access A100 to effectively train the model.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With each epoch, both the training and validation loss consistently decreased, indicating that the model was effectively learning from the training data and improving its performance over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4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7672-5D79-9E19-0737-050BF263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Fine-Tuned T5 Metrics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7231E7-1100-AEE6-897F-ED114BF19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713" y="3430683"/>
            <a:ext cx="10515600" cy="29984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0BEEF9-CBD9-3D02-3C2E-4A0F0AE18730}"/>
              </a:ext>
            </a:extLst>
          </p:cNvPr>
          <p:cNvSpPr txBox="1"/>
          <p:nvPr/>
        </p:nvSpPr>
        <p:spPr>
          <a:xfrm>
            <a:off x="431799" y="1676400"/>
            <a:ext cx="113284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Utilized </a:t>
            </a:r>
            <a:r>
              <a:rPr lang="en-US" err="1"/>
              <a:t>GoEmotions</a:t>
            </a:r>
            <a:r>
              <a:rPr lang="en-US"/>
              <a:t> Test data to run metrics on how well the model learned from the training data.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Micro F1 Score: Measures the model’s overall ability to correctly predict all emotions. Higher is better.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Macro F1 Score: Averages the model’s performance on each individual emotion. Higher is better.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Subset Accuracy: Calculates how often the model predicts all the correct emotions for a sentence with no mistakes. Higher is better.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Hamming Loss: Shows the percentage of individual label predictions the model got wrong. Lower is better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4382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CB15-0F9C-3433-31FD-2BF285221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pic>
        <p:nvPicPr>
          <p:cNvPr id="5" name="Picture 4" descr="A table with black lines&#10;&#10;AI-generated content may be incorrect.">
            <a:extLst>
              <a:ext uri="{FF2B5EF4-FFF2-40B4-BE49-F238E27FC236}">
                <a16:creationId xmlns:a16="http://schemas.microsoft.com/office/drawing/2014/main" id="{78B12061-E953-7213-F250-019484518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" y="1718049"/>
            <a:ext cx="12172208" cy="10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2EFB-119D-9044-7FBF-DC4F2B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pic>
        <p:nvPicPr>
          <p:cNvPr id="5" name="Content Placeholder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0EED0DDE-42AC-070C-16D3-36AB0D63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427" y="1518471"/>
            <a:ext cx="5844371" cy="49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84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435</Words>
  <Application>Microsoft Office PowerPoint</Application>
  <PresentationFormat>Widescreen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Arial,Sans-Serif</vt:lpstr>
      <vt:lpstr>Calibri</vt:lpstr>
      <vt:lpstr>Courier New</vt:lpstr>
      <vt:lpstr>Courier New,monospace</vt:lpstr>
      <vt:lpstr>office theme</vt:lpstr>
      <vt:lpstr>Team 7 Text Sentiment Analysis</vt:lpstr>
      <vt:lpstr>Project Overview</vt:lpstr>
      <vt:lpstr>Datasets</vt:lpstr>
      <vt:lpstr>Models</vt:lpstr>
      <vt:lpstr>PowerPoint Presentation</vt:lpstr>
      <vt:lpstr>Fine-Tuning T5 with GoEmotions Dataset</vt:lpstr>
      <vt:lpstr>Fine-Tuned T5 Metrics</vt:lpstr>
      <vt:lpstr>Evaluation</vt:lpstr>
      <vt:lpstr>Evaluation</vt:lpstr>
      <vt:lpstr>Project 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Kugler</dc:creator>
  <cp:lastModifiedBy>Kugler, Ross</cp:lastModifiedBy>
  <cp:revision>4</cp:revision>
  <dcterms:created xsi:type="dcterms:W3CDTF">2025-04-24T00:14:01Z</dcterms:created>
  <dcterms:modified xsi:type="dcterms:W3CDTF">2025-04-27T03:07:07Z</dcterms:modified>
</cp:coreProperties>
</file>