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79" r:id="rId3"/>
    <p:sldId id="540" r:id="rId4"/>
    <p:sldId id="541" r:id="rId5"/>
    <p:sldId id="544" r:id="rId6"/>
    <p:sldId id="578" r:id="rId7"/>
    <p:sldId id="539" r:id="rId8"/>
    <p:sldId id="546" r:id="rId9"/>
    <p:sldId id="570" r:id="rId10"/>
    <p:sldId id="545" r:id="rId11"/>
    <p:sldId id="549" r:id="rId12"/>
    <p:sldId id="571" r:id="rId13"/>
    <p:sldId id="572" r:id="rId14"/>
    <p:sldId id="573" r:id="rId15"/>
    <p:sldId id="552" r:id="rId16"/>
    <p:sldId id="562" r:id="rId17"/>
    <p:sldId id="576" r:id="rId18"/>
    <p:sldId id="561" r:id="rId19"/>
    <p:sldId id="560" r:id="rId20"/>
    <p:sldId id="551" r:id="rId21"/>
    <p:sldId id="567" r:id="rId22"/>
    <p:sldId id="563" r:id="rId23"/>
    <p:sldId id="569" r:id="rId24"/>
    <p:sldId id="580" r:id="rId25"/>
    <p:sldId id="574" r:id="rId26"/>
    <p:sldId id="556" r:id="rId27"/>
    <p:sldId id="559" r:id="rId28"/>
    <p:sldId id="557" r:id="rId29"/>
    <p:sldId id="558" r:id="rId30"/>
    <p:sldId id="568" r:id="rId31"/>
    <p:sldId id="548" r:id="rId32"/>
    <p:sldId id="536" r:id="rId33"/>
    <p:sldId id="537" r:id="rId34"/>
    <p:sldId id="550" r:id="rId35"/>
    <p:sldId id="542" r:id="rId36"/>
  </p:sldIdLst>
  <p:sldSz cx="9144000" cy="6858000" type="screen4x3"/>
  <p:notesSz cx="7034213" cy="9283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66"/>
    <a:srgbClr val="CC0000"/>
    <a:srgbClr val="969696"/>
    <a:srgbClr val="DCD8C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185" autoAdjust="0"/>
  </p:normalViewPr>
  <p:slideViewPr>
    <p:cSldViewPr snapToGrid="0" snapToObjects="1">
      <p:cViewPr>
        <p:scale>
          <a:sx n="60" d="100"/>
          <a:sy n="60" d="100"/>
        </p:scale>
        <p:origin x="-156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3" tIns="46618" rIns="93233" bIns="46618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>
                <a:latin typeface="Calibri" pitchFamily="34" charset="0"/>
              </a:defRPr>
            </a:lvl1pPr>
          </a:lstStyle>
          <a:p>
            <a:fld id="{0C9F4BC0-3EBD-4ECE-8B69-6004A88DB3C1}" type="datetimeFigureOut">
              <a:rPr lang="en-US"/>
              <a:pPr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3" tIns="46618" rIns="93233" bIns="46618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>
                <a:latin typeface="Calibri" pitchFamily="34" charset="0"/>
              </a:defRPr>
            </a:lvl1pPr>
          </a:lstStyle>
          <a:p>
            <a:fld id="{DE27898B-A466-46BB-83FD-99D46A173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2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>
                <a:latin typeface="Calibri" pitchFamily="34" charset="0"/>
              </a:defRPr>
            </a:lvl1pPr>
          </a:lstStyle>
          <a:p>
            <a:fld id="{FBA57655-F252-4B0E-8E18-A9ED63D0A1C9}" type="datetimeFigureOut">
              <a:rPr lang="en-US"/>
              <a:pPr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33" tIns="46618" rIns="93233" bIns="46618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>
                <a:latin typeface="Calibri" pitchFamily="34" charset="0"/>
              </a:defRPr>
            </a:lvl1pPr>
          </a:lstStyle>
          <a:p>
            <a:fld id="{58AEF795-2831-461F-A0A3-6011E754E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Before the</a:t>
            </a:r>
            <a:r>
              <a:rPr lang="en-US" baseline="0" dirty="0" smtClean="0">
                <a:ea typeface="ＭＳ Ｐゴシック" pitchFamily="34" charset="-128"/>
              </a:rPr>
              <a:t> talk starts, I would like to check with audience about the environment setup.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and setup VM should be done offline.</a:t>
            </a:r>
          </a:p>
          <a:p>
            <a:r>
              <a:rPr lang="en-US" baseline="0" dirty="0" smtClean="0"/>
              <a:t>Hands-on tutorial will includes:</a:t>
            </a:r>
          </a:p>
          <a:p>
            <a:r>
              <a:rPr lang="en-US" baseline="0" dirty="0" smtClean="0"/>
              <a:t>--  introduction to the tools</a:t>
            </a:r>
          </a:p>
          <a:p>
            <a:r>
              <a:rPr lang="en-US" baseline="0" dirty="0" smtClean="0"/>
              <a:t>-- start </a:t>
            </a:r>
            <a:r>
              <a:rPr lang="en-US" baseline="0" dirty="0" err="1" smtClean="0"/>
              <a:t>mininet</a:t>
            </a:r>
            <a:r>
              <a:rPr lang="en-US" baseline="0" dirty="0" smtClean="0"/>
              <a:t> OF network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ovs-ofctl</a:t>
            </a:r>
            <a:r>
              <a:rPr lang="en-US" baseline="0" dirty="0" smtClean="0"/>
              <a:t>: checkout switch status, flow status, add flow, delete flow, etc. (ping test)</a:t>
            </a:r>
          </a:p>
          <a:p>
            <a:r>
              <a:rPr lang="en-US" baseline="0" dirty="0" smtClean="0"/>
              <a:t>--start OF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(do nothing): use </a:t>
            </a:r>
            <a:r>
              <a:rPr lang="en-US" baseline="0" dirty="0" err="1" smtClean="0"/>
              <a:t>wireshark</a:t>
            </a:r>
            <a:r>
              <a:rPr lang="en-US" baseline="0" dirty="0" smtClean="0"/>
              <a:t> to observe OF messages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controller and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F795-2831-461F-A0A3-6011E754E6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and setup VM should be done offline.</a:t>
            </a:r>
          </a:p>
          <a:p>
            <a:r>
              <a:rPr lang="en-US" baseline="0" dirty="0" smtClean="0"/>
              <a:t>Hands-on tutorial will includes:</a:t>
            </a:r>
          </a:p>
          <a:p>
            <a:r>
              <a:rPr lang="en-US" baseline="0" dirty="0" smtClean="0"/>
              <a:t>--  introduction to the tools</a:t>
            </a:r>
          </a:p>
          <a:p>
            <a:r>
              <a:rPr lang="en-US" baseline="0" dirty="0" smtClean="0"/>
              <a:t>-- start </a:t>
            </a:r>
            <a:r>
              <a:rPr lang="en-US" baseline="0" dirty="0" err="1" smtClean="0"/>
              <a:t>mininet</a:t>
            </a:r>
            <a:r>
              <a:rPr lang="en-US" baseline="0" dirty="0" smtClean="0"/>
              <a:t> OF network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ovs-ofctl</a:t>
            </a:r>
            <a:r>
              <a:rPr lang="en-US" baseline="0" dirty="0" smtClean="0"/>
              <a:t>: checkout switch status, flow status, add flow, delete flow, etc. (ping test)</a:t>
            </a:r>
          </a:p>
          <a:p>
            <a:r>
              <a:rPr lang="en-US" baseline="0" dirty="0" smtClean="0"/>
              <a:t>-- start OF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(do nothing): use </a:t>
            </a:r>
            <a:r>
              <a:rPr lang="en-US" baseline="0" dirty="0" err="1" smtClean="0"/>
              <a:t>wireshark</a:t>
            </a:r>
            <a:r>
              <a:rPr lang="en-US" baseline="0" dirty="0" smtClean="0"/>
              <a:t> to observe OF messages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controller and applications. </a:t>
            </a:r>
          </a:p>
          <a:p>
            <a:r>
              <a:rPr lang="en-US" baseline="0" dirty="0" err="1" smtClean="0"/>
              <a:t>Summays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F795-2831-461F-A0A3-6011E754E6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92E53-D797-4ED4-A901-39D5407EDECB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60483-25B9-402C-B2FA-26015FD233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AD424-977C-4FA5-9B5D-B6587CF723E3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5EDEA-1709-472C-B802-CB165E2D9E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00218-1798-40B9-8E21-1FE82DDE4896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BA54F-F2A0-446B-847A-D888721795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8229600" cy="91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C34AD5-0EEE-4CDA-93A4-409A2A6E088B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60182-28DD-4DE4-AA5E-C969DC866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E4FF7-D49C-425B-97A1-CCB16874EF57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DCE84-9B03-4756-96B7-41352592F0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E38B5-4175-4D48-A38D-31FF027BA997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DCB81-C76C-400F-B882-47F87079B2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9B30D-56BD-42C8-9DA8-0C4CE4F79523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3BB2C-16CB-46C6-99DC-A31673BEE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999B4-B2DD-43C8-B7F1-0C7F06DBD838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9975-2B2A-49F1-A635-1E9BBBAC1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4F805-17A3-4291-A2CF-B4555940BC7A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C670-6224-411A-9208-222CA8FB31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44322-3209-4E18-BEF5-2A1A821E688D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CDC80-70CA-4209-B132-BC5DE5128F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6184F-D7B9-4776-861E-C75F1206B817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23819-1EE7-41F6-A22A-D38CD30DB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44F6C-1C99-4202-B943-CF538442A142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DE953-5FE9-4E1A-9749-2068D270A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238"/>
            <a:ext cx="8229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1619155-61A2-4210-8E2B-94B6900616CD}" type="datetime1">
              <a:rPr lang="en-US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4ED7259-C4B4-4AA0-8154-C6B32546E6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CC000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~srini/OpenFlow_tutorial_32bit.ova" TargetMode="External"/><Relationship Id="rId2" Type="http://schemas.openxmlformats.org/officeDocument/2006/relationships/hyperlink" Target="http://yuba.stanford.edu/~srini/OpenFlow_tutorial_64bit.o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685800" y="1562441"/>
            <a:ext cx="7772400" cy="1798638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latin typeface="Calibri" pitchFamily="34" charset="0"/>
                <a:ea typeface="ＭＳ Ｐゴシック" pitchFamily="34" charset="-128"/>
              </a:rPr>
              <a:t>SDN App Development</a:t>
            </a:r>
            <a:br>
              <a:rPr lang="en-US" b="1" dirty="0" smtClean="0">
                <a:latin typeface="Calibri" pitchFamily="34" charset="0"/>
                <a:ea typeface="ＭＳ Ｐゴシック" pitchFamily="34" charset="-128"/>
              </a:rPr>
            </a:br>
            <a:r>
              <a:rPr lang="en-US" b="1" dirty="0" smtClean="0">
                <a:latin typeface="Calibri" pitchFamily="34" charset="0"/>
                <a:ea typeface="ＭＳ Ｐゴシック" pitchFamily="34" charset="-128"/>
              </a:rPr>
              <a:t>Tutorial</a:t>
            </a:r>
            <a:r>
              <a:rPr lang="en-US" sz="4000" dirty="0" smtClean="0">
                <a:latin typeface="Calibri" pitchFamily="34" charset="0"/>
                <a:ea typeface="ＭＳ Ｐゴシック" pitchFamily="34" charset="-128"/>
              </a:rPr>
              <a:t/>
            </a:r>
            <a:br>
              <a:rPr lang="en-US" sz="4000" dirty="0" smtClean="0">
                <a:latin typeface="Calibri" pitchFamily="34" charset="0"/>
                <a:ea typeface="ＭＳ Ｐゴシック" pitchFamily="34" charset="-128"/>
              </a:rPr>
            </a:br>
            <a:r>
              <a:rPr lang="en-US" sz="4000" dirty="0" smtClean="0">
                <a:latin typeface="Calibri" pitchFamily="34" charset="0"/>
                <a:ea typeface="ＭＳ Ｐゴシック" pitchFamily="34" charset="-128"/>
              </a:rPr>
              <a:t>November, 2013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380D16-690C-420C-A086-7A382815810A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1539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96413"/>
              </p:ext>
            </p:extLst>
          </p:nvPr>
        </p:nvGraphicFramePr>
        <p:xfrm>
          <a:off x="709418" y="3968933"/>
          <a:ext cx="3168900" cy="1936750"/>
        </p:xfrm>
        <a:graphic>
          <a:graphicData uri="http://schemas.openxmlformats.org/drawingml/2006/table">
            <a:tbl>
              <a:tblPr/>
              <a:tblGrid>
                <a:gridCol w="3168900"/>
              </a:tblGrid>
              <a:tr h="19367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Srini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Seetharaman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Dhananjay Sampath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Anirudh Ramachandran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http://youngfuture.net/wp-content/uploads/telekom-log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885" y="4126593"/>
            <a:ext cx="2704792" cy="10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98" y="377713"/>
            <a:ext cx="2075302" cy="6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MlhpSLS56yQBi2wGpW5A84o9HA1-wCt0bPmUnUhcn6JTJz7vChMbvZZ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53"/>
            <a:ext cx="21907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85077" y="4110827"/>
            <a:ext cx="264076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Calibri" charset="0"/>
                <a:ea typeface="ＭＳ Ｐゴシック" charset="0"/>
              </a:rPr>
              <a:t>Deutsche Telekom Innovation center</a:t>
            </a:r>
          </a:p>
          <a:p>
            <a:pPr lvl="0" algn="ctr" eaLnBrk="0" hangingPunct="0">
              <a:spcBef>
                <a:spcPct val="20000"/>
              </a:spcBef>
            </a:pPr>
            <a:endParaRPr lang="en-US" sz="2400" dirty="0">
              <a:solidFill>
                <a:srgbClr val="0000FF"/>
              </a:solidFill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ovs-ofctl</a:t>
            </a:r>
            <a:r>
              <a:rPr lang="en-US" dirty="0" smtClean="0"/>
              <a:t> and </a:t>
            </a:r>
            <a:r>
              <a:rPr lang="en-US" dirty="0" err="1" smtClean="0"/>
              <a:t>wireshark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607" y="1371600"/>
            <a:ext cx="8569811" cy="4754563"/>
          </a:xfrm>
        </p:spPr>
        <p:txBody>
          <a:bodyPr/>
          <a:lstStyle/>
          <a:p>
            <a:r>
              <a:rPr lang="en-US" sz="2000" dirty="0" smtClean="0"/>
              <a:t>Before controller is started, execute the following</a:t>
            </a:r>
          </a:p>
          <a:p>
            <a:pPr marL="457200" lvl="1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ovs-ofctl</a:t>
            </a:r>
            <a:r>
              <a:rPr lang="en-US" sz="1800" dirty="0" smtClean="0"/>
              <a:t> </a:t>
            </a:r>
            <a:r>
              <a:rPr lang="en-US" sz="1800" dirty="0"/>
              <a:t>show tcp:127.0.0.1:</a:t>
            </a:r>
            <a:r>
              <a:rPr lang="en-US" sz="1800" dirty="0" smtClean="0"/>
              <a:t>6634</a:t>
            </a:r>
          </a:p>
          <a:p>
            <a:pPr marL="457200" lvl="1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ovs-ofctl</a:t>
            </a:r>
            <a:r>
              <a:rPr lang="en-US" sz="1800" dirty="0" smtClean="0"/>
              <a:t> dump-flows tcp:127.0.0.1:6634</a:t>
            </a:r>
          </a:p>
          <a:p>
            <a:pPr marL="457200" lvl="1" indent="0">
              <a:buNone/>
            </a:pPr>
            <a:r>
              <a:rPr lang="en-US" sz="1800" dirty="0" err="1" smtClean="0"/>
              <a:t>mininet</a:t>
            </a:r>
            <a:r>
              <a:rPr lang="en-US" sz="1800" dirty="0"/>
              <a:t>&gt; h1 ping h2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CC0000"/>
                </a:solidFill>
              </a:rPr>
              <a:t>$ </a:t>
            </a:r>
            <a:r>
              <a:rPr lang="en-US" sz="1800" dirty="0" err="1" smtClean="0">
                <a:solidFill>
                  <a:srgbClr val="CC0000"/>
                </a:solidFill>
              </a:rPr>
              <a:t>ovs-ofctl</a:t>
            </a:r>
            <a:r>
              <a:rPr lang="en-US" sz="1800" dirty="0" smtClean="0">
                <a:solidFill>
                  <a:srgbClr val="CC0000"/>
                </a:solidFill>
              </a:rPr>
              <a:t> add-flow tcp:127.0.0.1:6634 </a:t>
            </a:r>
            <a:r>
              <a:rPr lang="en-US" sz="1800" dirty="0" err="1" smtClean="0">
                <a:solidFill>
                  <a:srgbClr val="CC0000"/>
                </a:solidFill>
              </a:rPr>
              <a:t>in_port</a:t>
            </a:r>
            <a:r>
              <a:rPr lang="en-US" sz="1800" dirty="0" smtClean="0">
                <a:solidFill>
                  <a:srgbClr val="CC0000"/>
                </a:solidFill>
              </a:rPr>
              <a:t>=1,actions=output:2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CC0000"/>
                </a:solidFill>
              </a:rPr>
              <a:t>$ </a:t>
            </a:r>
            <a:r>
              <a:rPr lang="en-US" sz="1800" dirty="0" err="1" smtClean="0">
                <a:solidFill>
                  <a:srgbClr val="CC0000"/>
                </a:solidFill>
              </a:rPr>
              <a:t>ovs-ofctl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>
                <a:solidFill>
                  <a:srgbClr val="CC0000"/>
                </a:solidFill>
              </a:rPr>
              <a:t>add-flow tcp:127.0.0.1:6634 </a:t>
            </a:r>
            <a:r>
              <a:rPr lang="en-US" sz="1800" dirty="0" err="1">
                <a:solidFill>
                  <a:srgbClr val="CC0000"/>
                </a:solidFill>
              </a:rPr>
              <a:t>in_port</a:t>
            </a:r>
            <a:r>
              <a:rPr lang="en-US" sz="1800" dirty="0">
                <a:solidFill>
                  <a:srgbClr val="CC0000"/>
                </a:solidFill>
              </a:rPr>
              <a:t>=2,actions=output:</a:t>
            </a:r>
            <a:r>
              <a:rPr lang="en-US" sz="1800" dirty="0" smtClean="0">
                <a:solidFill>
                  <a:srgbClr val="CC000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sz="1800" dirty="0" err="1"/>
              <a:t>mininet</a:t>
            </a:r>
            <a:r>
              <a:rPr lang="en-US" sz="1800" dirty="0"/>
              <a:t>&gt; h1 ping </a:t>
            </a:r>
            <a:r>
              <a:rPr lang="en-US" sz="1800" dirty="0" smtClean="0"/>
              <a:t>h2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000" dirty="0" smtClean="0"/>
              <a:t>Start </a:t>
            </a:r>
            <a:r>
              <a:rPr lang="en-US" sz="2000" dirty="0"/>
              <a:t>controller </a:t>
            </a:r>
            <a:r>
              <a:rPr lang="en-US" sz="2000" dirty="0" smtClean="0"/>
              <a:t>and check OF messages on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(enabling OFP decode)</a:t>
            </a:r>
          </a:p>
          <a:p>
            <a:pPr lvl="1"/>
            <a:r>
              <a:rPr lang="en-US" sz="1800" dirty="0" err="1" smtClean="0"/>
              <a:t>Openflow</a:t>
            </a:r>
            <a:r>
              <a:rPr lang="en-US" sz="1800" dirty="0" smtClean="0"/>
              <a:t> messages exchanged between switch and </a:t>
            </a:r>
            <a:r>
              <a:rPr lang="en-US" sz="1800" dirty="0"/>
              <a:t>controller: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/include/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/</a:t>
            </a:r>
            <a:r>
              <a:rPr lang="en-US" sz="1800" dirty="0" err="1" smtClean="0"/>
              <a:t>openflow.h</a:t>
            </a:r>
            <a:endParaRPr lang="en-US" sz="1800" dirty="0" smtClean="0"/>
          </a:p>
          <a:p>
            <a:pPr marL="1314450" lvl="3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>
                <a:solidFill>
                  <a:schemeClr val="tx1"/>
                </a:solidFill>
              </a:rPr>
              <a:t>* Header on all </a:t>
            </a:r>
            <a:r>
              <a:rPr lang="en-US" sz="1200" dirty="0" err="1">
                <a:solidFill>
                  <a:schemeClr val="tx1"/>
                </a:solidFill>
              </a:rPr>
              <a:t>OpenFlow</a:t>
            </a:r>
            <a:r>
              <a:rPr lang="en-US" sz="1200" dirty="0">
                <a:solidFill>
                  <a:schemeClr val="tx1"/>
                </a:solidFill>
              </a:rPr>
              <a:t> packets. */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314450" lvl="3" indent="0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struct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ofp_header</a:t>
            </a:r>
            <a:r>
              <a:rPr lang="en-US" sz="1200" dirty="0">
                <a:solidFill>
                  <a:schemeClr val="tx1"/>
                </a:solidFill>
              </a:rPr>
              <a:t> {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31445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uint8_t </a:t>
            </a:r>
            <a:r>
              <a:rPr lang="en-US" sz="1200" dirty="0">
                <a:solidFill>
                  <a:schemeClr val="tx1"/>
                </a:solidFill>
              </a:rPr>
              <a:t>version; </a:t>
            </a:r>
            <a:r>
              <a:rPr lang="en-US" sz="1200" dirty="0" smtClean="0">
                <a:solidFill>
                  <a:schemeClr val="tx1"/>
                </a:solidFill>
              </a:rPr>
              <a:t>  /</a:t>
            </a:r>
            <a:r>
              <a:rPr lang="en-US" sz="1200" dirty="0">
                <a:solidFill>
                  <a:schemeClr val="tx1"/>
                </a:solidFill>
              </a:rPr>
              <a:t>* OFP_VERSION. */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31445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uint8_t type;        /* one of the OFPT_ constants.*/</a:t>
            </a:r>
          </a:p>
          <a:p>
            <a:pPr marL="131445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</a:t>
            </a:r>
            <a:r>
              <a:rPr lang="en-US" sz="1200" dirty="0" err="1" smtClean="0">
                <a:solidFill>
                  <a:schemeClr val="tx1"/>
                </a:solidFill>
              </a:rPr>
              <a:t>uint</a:t>
            </a:r>
            <a:r>
              <a:rPr lang="en-US" sz="1200" dirty="0" smtClean="0">
                <a:solidFill>
                  <a:schemeClr val="tx1"/>
                </a:solidFill>
              </a:rPr>
              <a:t> 16_t length;  /*Length including this </a:t>
            </a:r>
            <a:r>
              <a:rPr lang="en-US" sz="1200" dirty="0" err="1" smtClean="0">
                <a:solidFill>
                  <a:schemeClr val="tx1"/>
                </a:solidFill>
              </a:rPr>
              <a:t>ofp_header</a:t>
            </a:r>
            <a:r>
              <a:rPr lang="en-US" sz="1200" dirty="0" smtClean="0">
                <a:solidFill>
                  <a:schemeClr val="tx1"/>
                </a:solidFill>
              </a:rPr>
              <a:t>. */</a:t>
            </a:r>
          </a:p>
          <a:p>
            <a:pPr marL="1314450" lvl="3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uint32_t </a:t>
            </a:r>
            <a:r>
              <a:rPr lang="en-US" sz="1200" dirty="0" err="1" smtClean="0">
                <a:solidFill>
                  <a:schemeClr val="tx1"/>
                </a:solidFill>
              </a:rPr>
              <a:t>xid</a:t>
            </a:r>
            <a:r>
              <a:rPr lang="en-US" sz="1200" dirty="0" smtClean="0">
                <a:solidFill>
                  <a:schemeClr val="tx1"/>
                </a:solidFill>
              </a:rPr>
              <a:t>;         /*Transaction id associated with this packet..*/  </a:t>
            </a:r>
          </a:p>
          <a:p>
            <a:pPr marL="1314450" lvl="3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};</a:t>
            </a:r>
            <a:endParaRPr lang="en-US" sz="1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DC80-70CA-4209-B132-BC5DE5128F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274677" y="1371600"/>
            <a:ext cx="2743200" cy="1261241"/>
          </a:xfrm>
          <a:prstGeom prst="wedgeRoundRectCallout">
            <a:avLst>
              <a:gd name="adj1" fmla="val -95545"/>
              <a:gd name="adj2" fmla="val 174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ports of switch shown, but no flows installed. </a:t>
            </a:r>
            <a:r>
              <a:rPr lang="en-US" dirty="0"/>
              <a:t>Ping fails because ARP cannot go </a:t>
            </a:r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57543" y="3400134"/>
            <a:ext cx="1855073" cy="630621"/>
          </a:xfrm>
          <a:prstGeom prst="wedgeRoundRectCallout">
            <a:avLst>
              <a:gd name="adj1" fmla="val -95545"/>
              <a:gd name="adj2" fmla="val 174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works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features in most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600" dirty="0" smtClean="0"/>
              <a:t>Event-driven model</a:t>
            </a:r>
          </a:p>
          <a:p>
            <a:pPr lvl="1"/>
            <a:r>
              <a:rPr lang="en-US" sz="2200" dirty="0" smtClean="0"/>
              <a:t>Each module registers listeners or call-back functions</a:t>
            </a:r>
          </a:p>
          <a:p>
            <a:pPr lvl="1"/>
            <a:r>
              <a:rPr lang="en-US" sz="2200" dirty="0" smtClean="0"/>
              <a:t>Example </a:t>
            </a:r>
            <a:r>
              <a:rPr lang="en-US" sz="2200" dirty="0" err="1" smtClean="0"/>
              <a:t>async</a:t>
            </a:r>
            <a:r>
              <a:rPr lang="en-US" sz="2200" dirty="0" smtClean="0"/>
              <a:t> events include PACKET_IN, PORT_STATUS, FEATURE_REPLY, STATS_REPLY</a:t>
            </a:r>
          </a:p>
          <a:p>
            <a:pPr lvl="1"/>
            <a:endParaRPr lang="en-US" sz="1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600" dirty="0" smtClean="0"/>
              <a:t>Packet parsing capabilities</a:t>
            </a:r>
          </a:p>
          <a:p>
            <a:pPr lvl="1"/>
            <a:r>
              <a:rPr lang="en-US" sz="2200" dirty="0" smtClean="0"/>
              <a:t>When switch sends an </a:t>
            </a:r>
            <a:r>
              <a:rPr lang="en-US" sz="2200" dirty="0" err="1" smtClean="0"/>
              <a:t>OpenFlow</a:t>
            </a:r>
            <a:r>
              <a:rPr lang="en-US" sz="2200" dirty="0" smtClean="0"/>
              <a:t> message, module extracts relevant information using standard procedures</a:t>
            </a:r>
          </a:p>
          <a:p>
            <a:pPr lvl="1"/>
            <a:endParaRPr lang="en-US" sz="1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600" dirty="0" err="1" smtClean="0"/>
              <a:t>switch.send</a:t>
            </a:r>
            <a:r>
              <a:rPr lang="en-US" sz="2600" dirty="0" smtClean="0"/>
              <a:t>(</a:t>
            </a:r>
            <a:r>
              <a:rPr lang="en-US" sz="2600" dirty="0" err="1" smtClean="0"/>
              <a:t>msg</a:t>
            </a:r>
            <a:r>
              <a:rPr lang="en-US" sz="2600" dirty="0" smtClean="0"/>
              <a:t>), where </a:t>
            </a:r>
            <a:r>
              <a:rPr lang="en-US" sz="2600" dirty="0" err="1" smtClean="0"/>
              <a:t>msg</a:t>
            </a:r>
            <a:r>
              <a:rPr lang="en-US" sz="2600" dirty="0" smtClean="0"/>
              <a:t> can be</a:t>
            </a:r>
          </a:p>
          <a:p>
            <a:pPr lvl="1"/>
            <a:r>
              <a:rPr lang="en-US" sz="2200" dirty="0" smtClean="0"/>
              <a:t>PACKET_OUT with </a:t>
            </a:r>
            <a:r>
              <a:rPr lang="en-US" sz="2200" dirty="0" err="1" smtClean="0"/>
              <a:t>buffer_id</a:t>
            </a:r>
            <a:r>
              <a:rPr lang="en-US" sz="2200" dirty="0" smtClean="0"/>
              <a:t> or fabricated packet</a:t>
            </a:r>
          </a:p>
          <a:p>
            <a:pPr lvl="1"/>
            <a:r>
              <a:rPr lang="en-US" sz="2200" dirty="0" smtClean="0"/>
              <a:t>FLOW_MOD with match rules and action taken</a:t>
            </a:r>
          </a:p>
          <a:p>
            <a:pPr lvl="1"/>
            <a:r>
              <a:rPr lang="en-US" sz="2200" dirty="0" smtClean="0"/>
              <a:t>FEATURE_REQUEST, STATS_REQUEST, BARRIER_REQUEST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Sample App 1</a:t>
            </a:r>
            <a:r>
              <a:rPr lang="en-US" dirty="0"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Hub</a:t>
            </a:r>
            <a:endParaRPr lang="en-US" sz="3600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638" y="3546475"/>
            <a:ext cx="1784350" cy="846138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50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5450" y="4291013"/>
            <a:ext cx="219075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12963" y="4291013"/>
            <a:ext cx="220662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55638" y="2605088"/>
            <a:ext cx="1784350" cy="549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POX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9488" y="1779588"/>
            <a:ext cx="1081087" cy="43338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Hub</a:t>
            </a:r>
          </a:p>
        </p:txBody>
      </p:sp>
      <p:cxnSp>
        <p:nvCxnSpPr>
          <p:cNvPr id="14" name="Straight Arrow Connector 13"/>
          <p:cNvCxnSpPr>
            <a:cxnSpLocks noChangeShapeType="1"/>
            <a:endCxn id="7" idx="2"/>
          </p:cNvCxnSpPr>
          <p:nvPr/>
        </p:nvCxnSpPr>
        <p:spPr bwMode="auto">
          <a:xfrm flipV="1">
            <a:off x="927100" y="4494213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927100" y="3146425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1112838" y="2205038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1860550" y="2216150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1860550" y="31353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endCxn id="8" idx="2"/>
          </p:cNvCxnSpPr>
          <p:nvPr/>
        </p:nvCxnSpPr>
        <p:spPr bwMode="auto">
          <a:xfrm flipV="1">
            <a:off x="1339850" y="4494213"/>
            <a:ext cx="4763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endCxn id="9" idx="2"/>
          </p:cNvCxnSpPr>
          <p:nvPr/>
        </p:nvCxnSpPr>
        <p:spPr bwMode="auto">
          <a:xfrm flipV="1">
            <a:off x="1804988" y="44942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9763" y="458628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(1)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1350" y="3265488"/>
            <a:ext cx="35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(2)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19150" y="23193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(3)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27213" y="231933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(4)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28800" y="32591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(5)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806262" y="1371600"/>
            <a:ext cx="5880538" cy="4754563"/>
          </a:xfrm>
        </p:spPr>
        <p:txBody>
          <a:bodyPr/>
          <a:lstStyle/>
          <a:p>
            <a:r>
              <a:rPr lang="en-US" sz="2600" dirty="0" smtClean="0"/>
              <a:t>App logic: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init</a:t>
            </a:r>
            <a:r>
              <a:rPr lang="en-US" sz="2200" dirty="0" smtClean="0"/>
              <a:t>, register the appropriate </a:t>
            </a:r>
            <a:r>
              <a:rPr lang="en-US" sz="2200" dirty="0" err="1" smtClean="0"/>
              <a:t>packet_in</a:t>
            </a:r>
            <a:r>
              <a:rPr lang="en-US" sz="2200" dirty="0" smtClean="0"/>
              <a:t> handlers or interfaces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packet_in</a:t>
            </a:r>
            <a:r>
              <a:rPr lang="en-US" sz="2200" dirty="0" smtClean="0"/>
              <a:t>, 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Extract full packet or its buffer id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Generate </a:t>
            </a:r>
            <a:r>
              <a:rPr lang="en-US" sz="2000" dirty="0" err="1" smtClean="0">
                <a:solidFill>
                  <a:srgbClr val="CC0000"/>
                </a:solidFill>
              </a:rPr>
              <a:t>packet_out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msg</a:t>
            </a:r>
            <a:r>
              <a:rPr lang="en-US" sz="2000" dirty="0" smtClean="0">
                <a:solidFill>
                  <a:srgbClr val="CC0000"/>
                </a:solidFill>
              </a:rPr>
              <a:t> with data or buffer id of the received packet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Set action = FLOOD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Send </a:t>
            </a:r>
            <a:r>
              <a:rPr lang="en-US" sz="2000" dirty="0" err="1" smtClean="0">
                <a:solidFill>
                  <a:srgbClr val="CC0000"/>
                </a:solidFill>
              </a:rPr>
              <a:t>packet_out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msg</a:t>
            </a:r>
            <a:r>
              <a:rPr lang="en-US" sz="2000" dirty="0" smtClean="0">
                <a:solidFill>
                  <a:srgbClr val="CC0000"/>
                </a:solidFill>
              </a:rPr>
              <a:t> to the switch that generated the </a:t>
            </a:r>
            <a:r>
              <a:rPr lang="en-US" sz="2000" dirty="0" err="1" smtClean="0">
                <a:solidFill>
                  <a:srgbClr val="CC0000"/>
                </a:solidFill>
              </a:rPr>
              <a:t>packet_in</a:t>
            </a:r>
            <a:endParaRPr lang="en-US" sz="2000" dirty="0" smtClean="0">
              <a:solidFill>
                <a:srgbClr val="CC0000"/>
              </a:solidFill>
            </a:endParaRPr>
          </a:p>
          <a:p>
            <a:pPr marL="914400" lvl="2" indent="0">
              <a:buNone/>
            </a:pPr>
            <a:endParaRPr lang="en-US" sz="2000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9238"/>
            <a:ext cx="8450317" cy="911225"/>
          </a:xfrm>
        </p:spPr>
        <p:txBody>
          <a:bodyPr/>
          <a:lstStyle/>
          <a:p>
            <a:r>
              <a:rPr lang="en-US" dirty="0" smtClean="0"/>
              <a:t>Sample App 2: MAC-learning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App logic: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init</a:t>
            </a:r>
            <a:r>
              <a:rPr lang="en-US" sz="2200" dirty="0" smtClean="0"/>
              <a:t>, create a </a:t>
            </a:r>
            <a:r>
              <a:rPr lang="en-US" sz="2200" dirty="0" err="1" smtClean="0"/>
              <a:t>dict</a:t>
            </a:r>
            <a:r>
              <a:rPr lang="en-US" sz="2200" dirty="0" smtClean="0"/>
              <a:t> to store MAC to switch port mapping</a:t>
            </a:r>
          </a:p>
          <a:p>
            <a:pPr lvl="2"/>
            <a:r>
              <a:rPr lang="en-US" sz="2000" dirty="0" err="1" smtClean="0"/>
              <a:t>self.mac_to_port</a:t>
            </a:r>
            <a:r>
              <a:rPr lang="en-US" sz="2000" dirty="0" smtClean="0"/>
              <a:t> = {}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packet_in</a:t>
            </a:r>
            <a:r>
              <a:rPr lang="en-US" sz="2200" dirty="0" smtClean="0"/>
              <a:t>, 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Parse packet to reveal </a:t>
            </a:r>
            <a:r>
              <a:rPr lang="en-US" sz="2000" dirty="0" err="1" smtClean="0">
                <a:solidFill>
                  <a:srgbClr val="CC0000"/>
                </a:solidFill>
              </a:rPr>
              <a:t>src</a:t>
            </a:r>
            <a:r>
              <a:rPr lang="en-US" sz="2000" dirty="0" smtClean="0">
                <a:solidFill>
                  <a:srgbClr val="CC0000"/>
                </a:solidFill>
              </a:rPr>
              <a:t> and </a:t>
            </a:r>
            <a:r>
              <a:rPr lang="en-US" sz="2000" dirty="0" err="1" smtClean="0">
                <a:solidFill>
                  <a:srgbClr val="CC0000"/>
                </a:solidFill>
              </a:rPr>
              <a:t>dst</a:t>
            </a:r>
            <a:r>
              <a:rPr lang="en-US" sz="2000" dirty="0" smtClean="0">
                <a:solidFill>
                  <a:srgbClr val="CC0000"/>
                </a:solidFill>
              </a:rPr>
              <a:t> MAC </a:t>
            </a:r>
            <a:r>
              <a:rPr lang="en-US" sz="2000" dirty="0" err="1" smtClean="0">
                <a:solidFill>
                  <a:srgbClr val="CC0000"/>
                </a:solidFill>
              </a:rPr>
              <a:t>addr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Map </a:t>
            </a:r>
            <a:r>
              <a:rPr lang="en-US" sz="2000" dirty="0" err="1" smtClean="0">
                <a:solidFill>
                  <a:srgbClr val="CC0000"/>
                </a:solidFill>
              </a:rPr>
              <a:t>src_mac</a:t>
            </a:r>
            <a:r>
              <a:rPr lang="en-US" sz="2000" dirty="0" smtClean="0">
                <a:solidFill>
                  <a:srgbClr val="CC0000"/>
                </a:solidFill>
              </a:rPr>
              <a:t> to the incoming port</a:t>
            </a:r>
          </a:p>
          <a:p>
            <a:pPr lvl="3"/>
            <a:r>
              <a:rPr lang="en-US" dirty="0" err="1" smtClean="0"/>
              <a:t>self.mac_to_port</a:t>
            </a:r>
            <a:r>
              <a:rPr lang="en-US" dirty="0" smtClean="0"/>
              <a:t>[</a:t>
            </a:r>
            <a:r>
              <a:rPr lang="en-US" dirty="0" err="1" smtClean="0"/>
              <a:t>dpid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{}</a:t>
            </a:r>
          </a:p>
          <a:p>
            <a:pPr lvl="3"/>
            <a:r>
              <a:rPr lang="en-US" dirty="0" err="1"/>
              <a:t>self.mac_to_port</a:t>
            </a:r>
            <a:r>
              <a:rPr lang="en-US" dirty="0"/>
              <a:t>[</a:t>
            </a:r>
            <a:r>
              <a:rPr lang="en-US" dirty="0" err="1"/>
              <a:t>dpid</a:t>
            </a:r>
            <a:r>
              <a:rPr lang="en-US" dirty="0" smtClean="0"/>
              <a:t>][</a:t>
            </a:r>
            <a:r>
              <a:rPr lang="en-US" dirty="0" err="1" smtClean="0"/>
              <a:t>src_mac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in_port</a:t>
            </a:r>
            <a:endParaRPr lang="en-US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Lookup </a:t>
            </a:r>
            <a:r>
              <a:rPr lang="en-US" sz="2000" dirty="0" err="1" smtClean="0">
                <a:solidFill>
                  <a:srgbClr val="CC0000"/>
                </a:solidFill>
              </a:rPr>
              <a:t>dst_mac</a:t>
            </a:r>
            <a:r>
              <a:rPr lang="en-US" sz="2000" dirty="0" smtClean="0">
                <a:solidFill>
                  <a:srgbClr val="CC0000"/>
                </a:solidFill>
              </a:rPr>
              <a:t> in </a:t>
            </a:r>
            <a:r>
              <a:rPr lang="en-US" sz="2000" dirty="0" err="1" smtClean="0">
                <a:solidFill>
                  <a:srgbClr val="CC0000"/>
                </a:solidFill>
              </a:rPr>
              <a:t>mac_to_port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dict</a:t>
            </a:r>
            <a:r>
              <a:rPr lang="en-US" sz="2000" dirty="0" smtClean="0">
                <a:solidFill>
                  <a:srgbClr val="CC0000"/>
                </a:solidFill>
              </a:rPr>
              <a:t> to find next hop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If found, create </a:t>
            </a:r>
            <a:r>
              <a:rPr lang="en-US" sz="2000" dirty="0" err="1" smtClean="0">
                <a:solidFill>
                  <a:srgbClr val="CC0000"/>
                </a:solidFill>
              </a:rPr>
              <a:t>flow_mod</a:t>
            </a:r>
            <a:r>
              <a:rPr lang="en-US" sz="2000" dirty="0" smtClean="0">
                <a:solidFill>
                  <a:srgbClr val="CC0000"/>
                </a:solidFill>
              </a:rPr>
              <a:t> and send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Else, flood like hub.</a:t>
            </a:r>
          </a:p>
        </p:txBody>
      </p:sp>
    </p:spTree>
    <p:extLst>
      <p:ext uri="{BB962C8B-B14F-4D97-AF65-F5344CB8AC3E}">
        <p14:creationId xmlns:p14="http://schemas.microsoft.com/office/powerpoint/2010/main" val="1271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9238"/>
            <a:ext cx="8418786" cy="911225"/>
          </a:xfrm>
        </p:spPr>
        <p:txBody>
          <a:bodyPr/>
          <a:lstStyle/>
          <a:p>
            <a:r>
              <a:rPr lang="en-US" sz="4000" dirty="0" smtClean="0"/>
              <a:t>Sample App 3: Stateless Load-balancer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554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chemeClr val="tx1"/>
                </a:solidFill>
              </a:rPr>
              <a:t>Mininet</a:t>
            </a:r>
            <a:r>
              <a:rPr lang="en-US" sz="2200" dirty="0" smtClean="0">
                <a:solidFill>
                  <a:schemeClr val="tx1"/>
                </a:solidFill>
              </a:rPr>
              <a:t> setup: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mn</a:t>
            </a:r>
            <a:r>
              <a:rPr lang="en-US" sz="2000" dirty="0"/>
              <a:t> --</a:t>
            </a:r>
            <a:r>
              <a:rPr lang="en-US" sz="2000" dirty="0" err="1"/>
              <a:t>topo</a:t>
            </a:r>
            <a:r>
              <a:rPr lang="en-US" sz="2000" dirty="0"/>
              <a:t> single,4 --mac --switch </a:t>
            </a:r>
            <a:r>
              <a:rPr lang="en-US" sz="2000" dirty="0" err="1"/>
              <a:t>ovsk</a:t>
            </a:r>
            <a:r>
              <a:rPr lang="en-US" sz="2000" dirty="0"/>
              <a:t> --controller </a:t>
            </a:r>
            <a:r>
              <a:rPr lang="en-US" sz="2000" dirty="0" smtClean="0"/>
              <a:t>remote</a:t>
            </a:r>
          </a:p>
          <a:p>
            <a:r>
              <a:rPr lang="pt-BR" sz="2000" dirty="0" smtClean="0"/>
              <a:t>mininet</a:t>
            </a:r>
            <a:r>
              <a:rPr lang="pt-BR" sz="2000" dirty="0"/>
              <a:t>&gt; h1 curl http://</a:t>
            </a:r>
            <a:r>
              <a:rPr lang="pt-BR" sz="2000" dirty="0" smtClean="0"/>
              <a:t>10.0.0.5:8000/cgi-bin/serverip.cgi</a:t>
            </a:r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Application logic:</a:t>
            </a:r>
          </a:p>
          <a:p>
            <a:r>
              <a:rPr lang="en-US" sz="2000" dirty="0" smtClean="0"/>
              <a:t>Set </a:t>
            </a:r>
            <a:r>
              <a:rPr lang="en-US" sz="2000" dirty="0" err="1" smtClean="0"/>
              <a:t>virtual_ip</a:t>
            </a:r>
            <a:r>
              <a:rPr lang="en-US" sz="2000" dirty="0" smtClean="0"/>
              <a:t> (10.0.0.5), </a:t>
            </a:r>
            <a:r>
              <a:rPr lang="en-US" sz="2000" dirty="0" err="1" smtClean="0"/>
              <a:t>virtual_mac</a:t>
            </a:r>
            <a:r>
              <a:rPr lang="en-US" sz="2000" dirty="0" smtClean="0"/>
              <a:t> (00…:05)</a:t>
            </a:r>
          </a:p>
          <a:p>
            <a:r>
              <a:rPr lang="en-US" sz="2000" dirty="0" smtClean="0"/>
              <a:t>Initialize list of servers and their MAC</a:t>
            </a:r>
          </a:p>
          <a:p>
            <a:r>
              <a:rPr lang="en-US" sz="2000" dirty="0" smtClean="0"/>
              <a:t>On </a:t>
            </a:r>
            <a:r>
              <a:rPr lang="en-US" sz="2000" dirty="0" err="1" smtClean="0"/>
              <a:t>packet_in</a:t>
            </a:r>
            <a:r>
              <a:rPr lang="en-US" sz="2000" dirty="0" smtClean="0"/>
              <a:t> for </a:t>
            </a:r>
            <a:r>
              <a:rPr lang="en-US" sz="2000" dirty="0" err="1" smtClean="0"/>
              <a:t>virtual_ip</a:t>
            </a:r>
            <a:r>
              <a:rPr lang="en-US" sz="2000" dirty="0" smtClean="0"/>
              <a:t> from “Y”,</a:t>
            </a:r>
          </a:p>
          <a:p>
            <a:pPr marL="630238" lvl="1" indent="-284163"/>
            <a:r>
              <a:rPr lang="en-US" sz="2000" dirty="0" smtClean="0"/>
              <a:t>Pick server “X” in round-robin fashion</a:t>
            </a:r>
          </a:p>
          <a:p>
            <a:pPr marL="630238" lvl="1" indent="-284163"/>
            <a:r>
              <a:rPr lang="en-US" sz="2000" dirty="0" smtClean="0"/>
              <a:t>Insert flow</a:t>
            </a:r>
          </a:p>
          <a:p>
            <a:pPr marL="803275" lvl="2" indent="-173038"/>
            <a:r>
              <a:rPr lang="en-US" sz="2000" dirty="0" smtClean="0"/>
              <a:t>Match: Same as the incoming packet</a:t>
            </a:r>
          </a:p>
          <a:p>
            <a:pPr marL="803275" lvl="2" indent="-173038"/>
            <a:r>
              <a:rPr lang="en-US" sz="2000" dirty="0" smtClean="0"/>
              <a:t>Action (</a:t>
            </a:r>
            <a:r>
              <a:rPr lang="en-US" sz="2000" dirty="0" err="1" smtClean="0"/>
              <a:t>DST_ip</a:t>
            </a:r>
            <a:r>
              <a:rPr lang="en-US" sz="2000" dirty="0" smtClean="0"/>
              <a:t> -&gt; 10.0.0.2):</a:t>
            </a:r>
          </a:p>
          <a:p>
            <a:pPr marL="1019175" lvl="3" indent="-215900"/>
            <a:r>
              <a:rPr lang="en-US" sz="1600" dirty="0" smtClean="0"/>
              <a:t>Rewrite </a:t>
            </a:r>
            <a:r>
              <a:rPr lang="en-US" sz="1600" dirty="0" err="1" smtClean="0"/>
              <a:t>dst_mac</a:t>
            </a:r>
            <a:r>
              <a:rPr lang="en-US" sz="1600" dirty="0" smtClean="0"/>
              <a:t>, </a:t>
            </a:r>
            <a:r>
              <a:rPr lang="en-US" sz="1600" dirty="0" err="1" smtClean="0"/>
              <a:t>dst_ip</a:t>
            </a:r>
            <a:r>
              <a:rPr lang="en-US" sz="1600" dirty="0" smtClean="0"/>
              <a:t> of packet to that of “X”</a:t>
            </a:r>
          </a:p>
          <a:p>
            <a:pPr marL="1019175" lvl="3" indent="-215900"/>
            <a:r>
              <a:rPr lang="en-US" sz="1600" dirty="0" smtClean="0"/>
              <a:t>Forward to port towards “X”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108009" y="4353558"/>
            <a:ext cx="4099055" cy="21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CC0000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/>
              <a:t>Proactively Insert reverse flow</a:t>
            </a:r>
          </a:p>
          <a:p>
            <a:pPr marL="914400" lvl="2" indent="-173038"/>
            <a:r>
              <a:rPr lang="en-US" sz="2000" dirty="0" smtClean="0"/>
              <a:t>Match: </a:t>
            </a:r>
            <a:r>
              <a:rPr lang="en-US" sz="2000" dirty="0" err="1" smtClean="0"/>
              <a:t>Src</a:t>
            </a:r>
            <a:r>
              <a:rPr lang="en-US" sz="2000" dirty="0" smtClean="0"/>
              <a:t> (IP, MAC, </a:t>
            </a:r>
            <a:r>
              <a:rPr lang="en-US" sz="2000" dirty="0" err="1" smtClean="0"/>
              <a:t>TCP_Port</a:t>
            </a:r>
            <a:r>
              <a:rPr lang="en-US" sz="2000" dirty="0" smtClean="0"/>
              <a:t>) = X, </a:t>
            </a:r>
            <a:r>
              <a:rPr lang="en-US" sz="2000" dirty="0" err="1" smtClean="0"/>
              <a:t>Dst</a:t>
            </a:r>
            <a:r>
              <a:rPr lang="en-US" sz="2000" dirty="0" smtClean="0"/>
              <a:t> = Y, </a:t>
            </a:r>
          </a:p>
          <a:p>
            <a:pPr marL="914400" lvl="2" indent="-173038"/>
            <a:r>
              <a:rPr lang="en-US" sz="2000" dirty="0" smtClean="0"/>
              <a:t>Action: </a:t>
            </a:r>
          </a:p>
          <a:p>
            <a:pPr marL="1150938" lvl="3" indent="-236538"/>
            <a:r>
              <a:rPr lang="en-US" sz="1600" dirty="0" smtClean="0"/>
              <a:t>Rewrite </a:t>
            </a:r>
            <a:r>
              <a:rPr lang="en-US" sz="1600" dirty="0" err="1" smtClean="0"/>
              <a:t>src_mac</a:t>
            </a:r>
            <a:r>
              <a:rPr lang="en-US" sz="1600" dirty="0" smtClean="0"/>
              <a:t>, </a:t>
            </a:r>
            <a:r>
              <a:rPr lang="en-US" sz="1600" dirty="0" err="1" smtClean="0"/>
              <a:t>src_ip</a:t>
            </a:r>
            <a:r>
              <a:rPr lang="en-US" sz="1600" dirty="0" smtClean="0"/>
              <a:t> to that of </a:t>
            </a:r>
            <a:r>
              <a:rPr lang="en-US" sz="1600" dirty="0" err="1" smtClean="0"/>
              <a:t>virtual_ip</a:t>
            </a:r>
            <a:endParaRPr lang="en-US" sz="1600" dirty="0" smtClean="0"/>
          </a:p>
          <a:p>
            <a:pPr marL="1150938" lvl="3" indent="-236538"/>
            <a:r>
              <a:rPr lang="en-US" sz="1600" dirty="0" smtClean="0"/>
              <a:t>Forward to port towards “Y”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65228" y="4353558"/>
            <a:ext cx="0" cy="2123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2363" y="2566988"/>
            <a:ext cx="6089485" cy="9461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 err="1" smtClean="0">
                <a:latin typeface="Calibri" charset="0"/>
              </a:rPr>
              <a:t>OpenDayLight</a:t>
            </a:r>
            <a:r>
              <a:rPr lang="en-US" sz="4500" dirty="0" smtClean="0">
                <a:latin typeface="Calibri" charset="0"/>
              </a:rPr>
              <a:t> controller</a:t>
            </a:r>
            <a:endParaRPr lang="en-US" sz="4500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00C390-C99C-4A2F-A474-0F971C3FE94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6" y="2844084"/>
            <a:ext cx="1531391" cy="5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30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Controller Architecture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04675"/>
            <a:ext cx="61055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89" y="0"/>
            <a:ext cx="2162011" cy="7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hape 109"/>
          <p:cNvSpPr/>
          <p:nvPr/>
        </p:nvSpPr>
        <p:spPr>
          <a:xfrm>
            <a:off x="190500" y="2193925"/>
            <a:ext cx="6908799" cy="1430337"/>
          </a:xfrm>
          <a:prstGeom prst="roundRect">
            <a:avLst>
              <a:gd name="adj" fmla="val 1967"/>
            </a:avLst>
          </a:prstGeom>
          <a:solidFill>
            <a:srgbClr val="00B0F0"/>
          </a:solidFill>
          <a:ln w="38150" cap="rnd">
            <a:solidFill>
              <a:srgbClr val="99A97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10"/>
          <p:cNvSpPr/>
          <p:nvPr/>
        </p:nvSpPr>
        <p:spPr>
          <a:xfrm>
            <a:off x="311150" y="2236786"/>
            <a:ext cx="4373562" cy="822324"/>
          </a:xfrm>
          <a:prstGeom prst="roundRect">
            <a:avLst>
              <a:gd name="adj" fmla="val 3600"/>
            </a:avLst>
          </a:prstGeom>
          <a:solidFill>
            <a:srgbClr val="00B0F0"/>
          </a:solidFill>
          <a:ln w="9525" cap="rnd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2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Base Network Service Functions</a:t>
            </a:r>
          </a:p>
        </p:txBody>
      </p:sp>
      <p:sp>
        <p:nvSpPr>
          <p:cNvPr id="7" name="Shape 112"/>
          <p:cNvSpPr/>
          <p:nvPr/>
        </p:nvSpPr>
        <p:spPr>
          <a:xfrm>
            <a:off x="195261" y="1131887"/>
            <a:ext cx="1025525" cy="568324"/>
          </a:xfrm>
          <a:prstGeom prst="roundRect">
            <a:avLst>
              <a:gd name="adj" fmla="val 3600"/>
            </a:avLst>
          </a:prstGeom>
          <a:solidFill>
            <a:srgbClr val="00B050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GUI/CLI</a:t>
            </a:r>
          </a:p>
        </p:txBody>
      </p:sp>
      <p:sp>
        <p:nvSpPr>
          <p:cNvPr id="8" name="Shape 113"/>
          <p:cNvSpPr txBox="1"/>
          <p:nvPr/>
        </p:nvSpPr>
        <p:spPr>
          <a:xfrm>
            <a:off x="7205661" y="2647950"/>
            <a:ext cx="1773236" cy="230186"/>
          </a:xfrm>
          <a:prstGeom prst="rect">
            <a:avLst/>
          </a:prstGeom>
          <a:solidFill>
            <a:srgbClr val="99A97D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 Platform</a:t>
            </a:r>
          </a:p>
        </p:txBody>
      </p:sp>
      <p:sp>
        <p:nvSpPr>
          <p:cNvPr id="9" name="Shape 114"/>
          <p:cNvSpPr txBox="1"/>
          <p:nvPr/>
        </p:nvSpPr>
        <p:spPr>
          <a:xfrm>
            <a:off x="7205661" y="3717925"/>
            <a:ext cx="1773236" cy="368299"/>
          </a:xfrm>
          <a:prstGeom prst="rect">
            <a:avLst/>
          </a:prstGeom>
          <a:solidFill>
            <a:srgbClr val="8AA8C3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Southbound Interfaces</a:t>
            </a:r>
            <a:b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Protocol Plugins</a:t>
            </a:r>
          </a:p>
        </p:txBody>
      </p:sp>
      <p:sp>
        <p:nvSpPr>
          <p:cNvPr id="10" name="Shape 115"/>
          <p:cNvSpPr/>
          <p:nvPr/>
        </p:nvSpPr>
        <p:spPr>
          <a:xfrm>
            <a:off x="190500" y="1817686"/>
            <a:ext cx="6908799" cy="252412"/>
          </a:xfrm>
          <a:prstGeom prst="roundRect">
            <a:avLst>
              <a:gd name="adj" fmla="val 3600"/>
            </a:avLst>
          </a:prstGeom>
          <a:solidFill>
            <a:srgbClr val="00B050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OpenDaylight APIs (REST)</a:t>
            </a:r>
          </a:p>
        </p:txBody>
      </p:sp>
      <p:sp>
        <p:nvSpPr>
          <p:cNvPr id="11" name="Shape 116"/>
          <p:cNvSpPr txBox="1"/>
          <p:nvPr/>
        </p:nvSpPr>
        <p:spPr>
          <a:xfrm>
            <a:off x="6307137" y="2724150"/>
            <a:ext cx="657224" cy="38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DOVE Mgr</a:t>
            </a:r>
          </a:p>
        </p:txBody>
      </p:sp>
      <p:cxnSp>
        <p:nvCxnSpPr>
          <p:cNvPr id="12" name="Shape 117"/>
          <p:cNvCxnSpPr/>
          <p:nvPr/>
        </p:nvCxnSpPr>
        <p:spPr>
          <a:xfrm>
            <a:off x="195261" y="4343400"/>
            <a:ext cx="6904036" cy="1587"/>
          </a:xfrm>
          <a:prstGeom prst="straightConnector1">
            <a:avLst/>
          </a:prstGeom>
          <a:noFill/>
          <a:ln w="25550" cap="rnd">
            <a:solidFill>
              <a:srgbClr val="FFB5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18"/>
          <p:cNvSpPr txBox="1"/>
          <p:nvPr/>
        </p:nvSpPr>
        <p:spPr>
          <a:xfrm>
            <a:off x="7205661" y="4457700"/>
            <a:ext cx="1768474" cy="6413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Plane Elements</a:t>
            </a:r>
            <a:b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(Virtual Switches,</a:t>
            </a:r>
            <a:b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Physical Device Interfaces)</a:t>
            </a:r>
          </a:p>
        </p:txBody>
      </p:sp>
      <p:sp>
        <p:nvSpPr>
          <p:cNvPr id="14" name="Shape 119"/>
          <p:cNvSpPr txBox="1"/>
          <p:nvPr/>
        </p:nvSpPr>
        <p:spPr>
          <a:xfrm>
            <a:off x="311150" y="3151186"/>
            <a:ext cx="6653212" cy="38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Abstraction Layer (SAL)</a:t>
            </a:r>
            <a:b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(plug-in mgr., capability abstractions, flow programming, inventory, …)</a:t>
            </a:r>
          </a:p>
        </p:txBody>
      </p:sp>
      <p:grpSp>
        <p:nvGrpSpPr>
          <p:cNvPr id="15" name="Shape 120"/>
          <p:cNvGrpSpPr/>
          <p:nvPr/>
        </p:nvGrpSpPr>
        <p:grpSpPr>
          <a:xfrm>
            <a:off x="195261" y="3752850"/>
            <a:ext cx="1065212" cy="455612"/>
            <a:chOff x="195261" y="3752850"/>
            <a:chExt cx="1065212" cy="455612"/>
          </a:xfrm>
        </p:grpSpPr>
        <p:sp>
          <p:nvSpPr>
            <p:cNvPr id="16" name="Shape 121"/>
            <p:cNvSpPr/>
            <p:nvPr/>
          </p:nvSpPr>
          <p:spPr>
            <a:xfrm>
              <a:off x="195261" y="3752850"/>
              <a:ext cx="1065212" cy="455612"/>
            </a:xfrm>
            <a:prstGeom prst="roundRect">
              <a:avLst>
                <a:gd name="adj" fmla="val 3600"/>
              </a:avLst>
            </a:prstGeom>
            <a:solidFill>
              <a:srgbClr val="8AA8C3"/>
            </a:solidFill>
            <a:ln w="25550" cap="rnd">
              <a:solidFill>
                <a:srgbClr val="8B8FB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00" tIns="0" rIns="45700" bIns="468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OpenFlow</a:t>
              </a:r>
            </a:p>
          </p:txBody>
        </p:sp>
        <p:sp>
          <p:nvSpPr>
            <p:cNvPr id="17" name="Shape 122"/>
            <p:cNvSpPr txBox="1"/>
            <p:nvPr/>
          </p:nvSpPr>
          <p:spPr>
            <a:xfrm>
              <a:off x="252412" y="3965575"/>
              <a:ext cx="438150" cy="211136"/>
            </a:xfrm>
            <a:prstGeom prst="rect">
              <a:avLst/>
            </a:prstGeom>
            <a:solidFill>
              <a:srgbClr val="DAD7D5"/>
            </a:solidFill>
            <a:ln w="25550" cap="rnd">
              <a:solidFill>
                <a:srgbClr val="8B8FB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00" tIns="46800" rIns="457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 dirty="0">
                  <a:latin typeface="Arial"/>
                  <a:ea typeface="Arial"/>
                  <a:cs typeface="Arial"/>
                  <a:sym typeface="Arial"/>
                </a:rPr>
                <a:t>1.0</a:t>
              </a:r>
            </a:p>
          </p:txBody>
        </p:sp>
        <p:sp>
          <p:nvSpPr>
            <p:cNvPr id="18" name="Shape 123"/>
            <p:cNvSpPr txBox="1"/>
            <p:nvPr/>
          </p:nvSpPr>
          <p:spPr>
            <a:xfrm>
              <a:off x="758825" y="3965575"/>
              <a:ext cx="436562" cy="211136"/>
            </a:xfrm>
            <a:prstGeom prst="rect">
              <a:avLst/>
            </a:prstGeom>
            <a:solidFill>
              <a:srgbClr val="DAD7D5"/>
            </a:solidFill>
            <a:ln w="25550" cap="rnd">
              <a:solidFill>
                <a:srgbClr val="8B8FB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00" tIns="46800" rIns="457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>
                  <a:latin typeface="Arial"/>
                  <a:ea typeface="Arial"/>
                  <a:cs typeface="Arial"/>
                  <a:sym typeface="Arial"/>
                </a:rPr>
                <a:t>1.3</a:t>
              </a:r>
            </a:p>
          </p:txBody>
        </p:sp>
      </p:grpSp>
      <p:sp>
        <p:nvSpPr>
          <p:cNvPr id="19" name="Shape 124"/>
          <p:cNvSpPr/>
          <p:nvPr/>
        </p:nvSpPr>
        <p:spPr>
          <a:xfrm>
            <a:off x="6619875" y="3751262"/>
            <a:ext cx="479425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LISP</a:t>
            </a:r>
          </a:p>
        </p:txBody>
      </p:sp>
      <p:sp>
        <p:nvSpPr>
          <p:cNvPr id="20" name="Shape 125"/>
          <p:cNvSpPr/>
          <p:nvPr/>
        </p:nvSpPr>
        <p:spPr>
          <a:xfrm>
            <a:off x="369887" y="2568575"/>
            <a:ext cx="685799" cy="433386"/>
          </a:xfrm>
          <a:prstGeom prst="roundRect">
            <a:avLst>
              <a:gd name="adj" fmla="val 3600"/>
            </a:avLst>
          </a:prstGeom>
          <a:solidFill>
            <a:schemeClr val="accent2"/>
          </a:solidFill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Topology Mgr</a:t>
            </a:r>
          </a:p>
        </p:txBody>
      </p:sp>
      <p:sp>
        <p:nvSpPr>
          <p:cNvPr id="21" name="Shape 126"/>
          <p:cNvSpPr/>
          <p:nvPr/>
        </p:nvSpPr>
        <p:spPr>
          <a:xfrm>
            <a:off x="1144587" y="2571750"/>
            <a:ext cx="533399" cy="430212"/>
          </a:xfrm>
          <a:prstGeom prst="roundRect">
            <a:avLst>
              <a:gd name="adj" fmla="val 3600"/>
            </a:avLst>
          </a:prstGeom>
          <a:solidFill>
            <a:schemeClr val="accent2"/>
          </a:solidFill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Stats Mgr</a:t>
            </a:r>
          </a:p>
        </p:txBody>
      </p:sp>
      <p:sp>
        <p:nvSpPr>
          <p:cNvPr id="22" name="Shape 127"/>
          <p:cNvSpPr/>
          <p:nvPr/>
        </p:nvSpPr>
        <p:spPr>
          <a:xfrm>
            <a:off x="1790700" y="2568575"/>
            <a:ext cx="611187" cy="433386"/>
          </a:xfrm>
          <a:prstGeom prst="roundRect">
            <a:avLst>
              <a:gd name="adj" fmla="val 3600"/>
            </a:avLst>
          </a:prstGeom>
          <a:solidFill>
            <a:schemeClr val="accent2"/>
          </a:solidFill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 Mgr</a:t>
            </a:r>
          </a:p>
        </p:txBody>
      </p:sp>
      <p:sp>
        <p:nvSpPr>
          <p:cNvPr id="23" name="Shape 128"/>
          <p:cNvSpPr/>
          <p:nvPr/>
        </p:nvSpPr>
        <p:spPr>
          <a:xfrm>
            <a:off x="2541586" y="2571750"/>
            <a:ext cx="585786" cy="430212"/>
          </a:xfrm>
          <a:prstGeom prst="roundRect">
            <a:avLst>
              <a:gd name="adj" fmla="val 3600"/>
            </a:avLst>
          </a:prstGeom>
          <a:solidFill>
            <a:schemeClr val="accent2"/>
          </a:solidFill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 Tracker</a:t>
            </a:r>
          </a:p>
        </p:txBody>
      </p:sp>
      <p:sp>
        <p:nvSpPr>
          <p:cNvPr id="24" name="Shape 129"/>
          <p:cNvSpPr/>
          <p:nvPr/>
        </p:nvSpPr>
        <p:spPr>
          <a:xfrm>
            <a:off x="3141661" y="2563811"/>
            <a:ext cx="714374" cy="433386"/>
          </a:xfrm>
          <a:prstGeom prst="roundRect">
            <a:avLst>
              <a:gd name="adj" fmla="val 1558"/>
            </a:avLst>
          </a:prstGeom>
          <a:solidFill>
            <a:schemeClr val="accent2"/>
          </a:solidFill>
          <a:ln>
            <a:noFill/>
          </a:ln>
        </p:spPr>
        <p:txBody>
          <a:bodyPr lIns="45700" tIns="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Shortest Path </a:t>
            </a:r>
            <a:r>
              <a:rPr lang="ms" sz="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Forwarding</a:t>
            </a:r>
          </a:p>
        </p:txBody>
      </p:sp>
      <p:sp>
        <p:nvSpPr>
          <p:cNvPr id="25" name="Shape 130"/>
          <p:cNvSpPr/>
          <p:nvPr/>
        </p:nvSpPr>
        <p:spPr>
          <a:xfrm>
            <a:off x="2251075" y="1100137"/>
            <a:ext cx="900111" cy="568324"/>
          </a:xfrm>
          <a:prstGeom prst="roundRect">
            <a:avLst>
              <a:gd name="adj" fmla="val 3600"/>
            </a:avLst>
          </a:prstGeom>
          <a:solidFill>
            <a:srgbClr val="00B050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VTN Coordinator</a:t>
            </a:r>
          </a:p>
        </p:txBody>
      </p:sp>
      <p:sp>
        <p:nvSpPr>
          <p:cNvPr id="26" name="Shape 131"/>
          <p:cNvSpPr txBox="1"/>
          <p:nvPr/>
        </p:nvSpPr>
        <p:spPr>
          <a:xfrm>
            <a:off x="4808537" y="2278061"/>
            <a:ext cx="658812" cy="38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Affinity Service</a:t>
            </a:r>
          </a:p>
        </p:txBody>
      </p:sp>
      <p:sp>
        <p:nvSpPr>
          <p:cNvPr id="27" name="Shape 132"/>
          <p:cNvSpPr txBox="1"/>
          <p:nvPr/>
        </p:nvSpPr>
        <p:spPr>
          <a:xfrm>
            <a:off x="7205661" y="1193800"/>
            <a:ext cx="1773236" cy="3682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Applications Orchestration &amp; Services</a:t>
            </a:r>
          </a:p>
        </p:txBody>
      </p:sp>
      <p:sp>
        <p:nvSpPr>
          <p:cNvPr id="28" name="Shape 133"/>
          <p:cNvSpPr/>
          <p:nvPr/>
        </p:nvSpPr>
        <p:spPr>
          <a:xfrm>
            <a:off x="5518150" y="1079500"/>
            <a:ext cx="1446211" cy="557211"/>
          </a:xfrm>
          <a:prstGeom prst="roundRect">
            <a:avLst>
              <a:gd name="adj" fmla="val 3600"/>
            </a:avLst>
          </a:prstGeom>
          <a:solidFill>
            <a:srgbClr val="00B050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OpenStack</a:t>
            </a:r>
            <a:b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Neutron</a:t>
            </a:r>
          </a:p>
        </p:txBody>
      </p:sp>
      <p:grpSp>
        <p:nvGrpSpPr>
          <p:cNvPr id="29" name="Shape 134"/>
          <p:cNvGrpSpPr/>
          <p:nvPr/>
        </p:nvGrpSpPr>
        <p:grpSpPr>
          <a:xfrm>
            <a:off x="195261" y="4495800"/>
            <a:ext cx="1714500" cy="1039812"/>
            <a:chOff x="195261" y="4495800"/>
            <a:chExt cx="1714500" cy="1039812"/>
          </a:xfrm>
        </p:grpSpPr>
        <p:sp>
          <p:nvSpPr>
            <p:cNvPr id="30" name="Shape 135"/>
            <p:cNvSpPr/>
            <p:nvPr/>
          </p:nvSpPr>
          <p:spPr>
            <a:xfrm>
              <a:off x="288925" y="5005387"/>
              <a:ext cx="712786" cy="51593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31" name="Shape 136"/>
            <p:cNvSpPr/>
            <p:nvPr/>
          </p:nvSpPr>
          <p:spPr>
            <a:xfrm>
              <a:off x="1100137" y="5005387"/>
              <a:ext cx="731836" cy="5302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32" name="Shape 137"/>
            <p:cNvSpPr/>
            <p:nvPr/>
          </p:nvSpPr>
          <p:spPr>
            <a:xfrm>
              <a:off x="195261" y="4495800"/>
              <a:ext cx="1714500" cy="455612"/>
            </a:xfrm>
            <a:prstGeom prst="roundRect">
              <a:avLst>
                <a:gd name="adj" fmla="val 3600"/>
              </a:avLst>
            </a:prstGeom>
            <a:solidFill>
              <a:srgbClr val="7F7F7F"/>
            </a:solidFill>
            <a:ln>
              <a:noFill/>
            </a:ln>
          </p:spPr>
          <p:txBody>
            <a:bodyPr lIns="45700" tIns="46800" rIns="457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OpenFlow Enabled Devices</a:t>
              </a:r>
            </a:p>
          </p:txBody>
        </p:sp>
      </p:grpSp>
      <p:sp>
        <p:nvSpPr>
          <p:cNvPr id="33" name="Shape 138"/>
          <p:cNvSpPr txBox="1"/>
          <p:nvPr/>
        </p:nvSpPr>
        <p:spPr>
          <a:xfrm>
            <a:off x="5518150" y="2719386"/>
            <a:ext cx="657224" cy="38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VTN Manager</a:t>
            </a:r>
          </a:p>
        </p:txBody>
      </p:sp>
      <p:sp>
        <p:nvSpPr>
          <p:cNvPr id="34" name="Shape 139"/>
          <p:cNvSpPr txBox="1"/>
          <p:nvPr/>
        </p:nvSpPr>
        <p:spPr>
          <a:xfrm>
            <a:off x="5810250" y="5764212"/>
            <a:ext cx="3311524" cy="10794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F9F9F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VTN: Virtual Tenant Network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DOVE: Distributed Overlay Virtual Ethernet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DDoS: Distributed Denial Of Service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LISP: Locator/Identifier Separation Protocol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OVSDB: Open vSwitch DataBase Protocol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BGP: Border Gateway Protocol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PCEP: Path Computation Element Communication Protocol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SNMP: Simple Network Management Protocol</a:t>
            </a:r>
          </a:p>
        </p:txBody>
      </p:sp>
      <p:sp>
        <p:nvSpPr>
          <p:cNvPr id="35" name="Shape 140"/>
          <p:cNvSpPr txBox="1"/>
          <p:nvPr/>
        </p:nvSpPr>
        <p:spPr>
          <a:xfrm>
            <a:off x="4802187" y="2724150"/>
            <a:ext cx="658812" cy="38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LISP Service</a:t>
            </a:r>
          </a:p>
        </p:txBody>
      </p:sp>
      <p:sp>
        <p:nvSpPr>
          <p:cNvPr id="36" name="Shape 141"/>
          <p:cNvSpPr/>
          <p:nvPr/>
        </p:nvSpPr>
        <p:spPr>
          <a:xfrm>
            <a:off x="1519237" y="3752850"/>
            <a:ext cx="827086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NETCONF</a:t>
            </a:r>
          </a:p>
        </p:txBody>
      </p:sp>
      <p:sp>
        <p:nvSpPr>
          <p:cNvPr id="37" name="Shape 142"/>
          <p:cNvSpPr/>
          <p:nvPr/>
        </p:nvSpPr>
        <p:spPr>
          <a:xfrm>
            <a:off x="5081587" y="3752850"/>
            <a:ext cx="661987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BGP-LS</a:t>
            </a:r>
          </a:p>
        </p:txBody>
      </p:sp>
      <p:grpSp>
        <p:nvGrpSpPr>
          <p:cNvPr id="38" name="Shape 143"/>
          <p:cNvGrpSpPr/>
          <p:nvPr/>
        </p:nvGrpSpPr>
        <p:grpSpPr>
          <a:xfrm>
            <a:off x="5318125" y="4495800"/>
            <a:ext cx="1714500" cy="1035050"/>
            <a:chOff x="5318125" y="4495800"/>
            <a:chExt cx="1714500" cy="1035050"/>
          </a:xfrm>
        </p:grpSpPr>
        <p:sp>
          <p:nvSpPr>
            <p:cNvPr id="39" name="Shape 144"/>
            <p:cNvSpPr/>
            <p:nvPr/>
          </p:nvSpPr>
          <p:spPr>
            <a:xfrm>
              <a:off x="5411787" y="5000625"/>
              <a:ext cx="712786" cy="51593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40" name="Shape 145"/>
            <p:cNvSpPr/>
            <p:nvPr/>
          </p:nvSpPr>
          <p:spPr>
            <a:xfrm>
              <a:off x="6223000" y="5000625"/>
              <a:ext cx="731836" cy="5302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41" name="Shape 146"/>
            <p:cNvSpPr/>
            <p:nvPr/>
          </p:nvSpPr>
          <p:spPr>
            <a:xfrm>
              <a:off x="5318125" y="4495800"/>
              <a:ext cx="1714500" cy="455612"/>
            </a:xfrm>
            <a:prstGeom prst="roundRect">
              <a:avLst>
                <a:gd name="adj" fmla="val 3600"/>
              </a:avLst>
            </a:prstGeom>
            <a:solidFill>
              <a:srgbClr val="7F7F7F"/>
            </a:solidFill>
            <a:ln>
              <a:noFill/>
            </a:ln>
          </p:spPr>
          <p:txBody>
            <a:bodyPr lIns="45700" tIns="46800" rIns="457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Additional Virtual &amp; Physical Devices</a:t>
              </a:r>
            </a:p>
          </p:txBody>
        </p:sp>
      </p:grpSp>
      <p:sp>
        <p:nvSpPr>
          <p:cNvPr id="42" name="Shape 148"/>
          <p:cNvSpPr/>
          <p:nvPr/>
        </p:nvSpPr>
        <p:spPr>
          <a:xfrm>
            <a:off x="4352925" y="3751262"/>
            <a:ext cx="592136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SNMP</a:t>
            </a:r>
          </a:p>
        </p:txBody>
      </p:sp>
      <p:sp>
        <p:nvSpPr>
          <p:cNvPr id="43" name="Shape 149"/>
          <p:cNvSpPr/>
          <p:nvPr/>
        </p:nvSpPr>
        <p:spPr>
          <a:xfrm>
            <a:off x="3557587" y="1100137"/>
            <a:ext cx="1025525" cy="568324"/>
          </a:xfrm>
          <a:prstGeom prst="roundRect">
            <a:avLst>
              <a:gd name="adj" fmla="val 3600"/>
            </a:avLst>
          </a:prstGeom>
          <a:solidFill>
            <a:srgbClr val="00B050"/>
          </a:solidFill>
          <a:ln>
            <a:noFill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DDoS Protection</a:t>
            </a:r>
          </a:p>
        </p:txBody>
      </p:sp>
      <p:grpSp>
        <p:nvGrpSpPr>
          <p:cNvPr id="44" name="Shape 150"/>
          <p:cNvGrpSpPr/>
          <p:nvPr/>
        </p:nvGrpSpPr>
        <p:grpSpPr>
          <a:xfrm>
            <a:off x="2738436" y="4491037"/>
            <a:ext cx="1717675" cy="1039812"/>
            <a:chOff x="2738436" y="4491037"/>
            <a:chExt cx="1717675" cy="1039812"/>
          </a:xfrm>
        </p:grpSpPr>
        <p:sp>
          <p:nvSpPr>
            <p:cNvPr id="45" name="Shape 151"/>
            <p:cNvSpPr/>
            <p:nvPr/>
          </p:nvSpPr>
          <p:spPr>
            <a:xfrm>
              <a:off x="3627437" y="4986337"/>
              <a:ext cx="731836" cy="5302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46" name="Shape 152"/>
            <p:cNvSpPr/>
            <p:nvPr/>
          </p:nvSpPr>
          <p:spPr>
            <a:xfrm>
              <a:off x="2828925" y="5000625"/>
              <a:ext cx="731836" cy="5302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47" name="Shape 153"/>
            <p:cNvSpPr/>
            <p:nvPr/>
          </p:nvSpPr>
          <p:spPr>
            <a:xfrm>
              <a:off x="2738436" y="4491037"/>
              <a:ext cx="1717675" cy="455612"/>
            </a:xfrm>
            <a:prstGeom prst="roundRect">
              <a:avLst>
                <a:gd name="adj" fmla="val 3600"/>
              </a:avLst>
            </a:prstGeom>
            <a:solidFill>
              <a:srgbClr val="7F7F7F"/>
            </a:solidFill>
            <a:ln>
              <a:noFill/>
            </a:ln>
          </p:spPr>
          <p:txBody>
            <a:bodyPr lIns="45700" tIns="46800" rIns="457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ms" sz="1000" b="1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Open vSwitches</a:t>
              </a:r>
            </a:p>
          </p:txBody>
        </p:sp>
      </p:grpSp>
      <p:sp>
        <p:nvSpPr>
          <p:cNvPr id="48" name="Shape 154"/>
          <p:cNvSpPr/>
          <p:nvPr/>
        </p:nvSpPr>
        <p:spPr>
          <a:xfrm>
            <a:off x="3519487" y="3752850"/>
            <a:ext cx="630236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OVSDB</a:t>
            </a:r>
          </a:p>
        </p:txBody>
      </p:sp>
      <p:sp>
        <p:nvSpPr>
          <p:cNvPr id="49" name="Shape 155"/>
          <p:cNvSpPr/>
          <p:nvPr/>
        </p:nvSpPr>
        <p:spPr>
          <a:xfrm>
            <a:off x="5830887" y="3751262"/>
            <a:ext cx="590550" cy="457200"/>
          </a:xfrm>
          <a:prstGeom prst="roundRect">
            <a:avLst>
              <a:gd name="adj" fmla="val 3600"/>
            </a:avLst>
          </a:prstGeom>
          <a:solidFill>
            <a:srgbClr val="8AA8C3"/>
          </a:solidFill>
          <a:ln w="25550" cap="rnd">
            <a:solidFill>
              <a:srgbClr val="8B8FB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PCEP</a:t>
            </a:r>
          </a:p>
        </p:txBody>
      </p:sp>
      <p:sp>
        <p:nvSpPr>
          <p:cNvPr id="50" name="Shape 156"/>
          <p:cNvSpPr txBox="1"/>
          <p:nvPr/>
        </p:nvSpPr>
        <p:spPr>
          <a:xfrm>
            <a:off x="5518150" y="2278170"/>
            <a:ext cx="1446211" cy="384174"/>
          </a:xfrm>
          <a:prstGeom prst="rect">
            <a:avLst/>
          </a:prstGeom>
          <a:solidFill>
            <a:schemeClr val="accent6"/>
          </a:solidFill>
          <a:ln w="25550" cap="rnd">
            <a:noFill/>
            <a:prstDash val="solid"/>
            <a:miter/>
            <a:headEnd type="none" w="med" len="med"/>
            <a:tailEnd type="none" w="med" len="med"/>
          </a:ln>
        </p:spPr>
        <p:txBody>
          <a:bodyPr lIns="45700" tIns="46800" rIns="45700" bIns="4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OpenStack Service</a:t>
            </a:r>
          </a:p>
        </p:txBody>
      </p:sp>
      <p:sp>
        <p:nvSpPr>
          <p:cNvPr id="51" name="Shape 157"/>
          <p:cNvSpPr/>
          <p:nvPr/>
        </p:nvSpPr>
        <p:spPr>
          <a:xfrm>
            <a:off x="3910012" y="2559050"/>
            <a:ext cx="673099" cy="433386"/>
          </a:xfrm>
          <a:prstGeom prst="roundRect">
            <a:avLst>
              <a:gd name="adj" fmla="val 3600"/>
            </a:avLst>
          </a:prstGeom>
          <a:solidFill>
            <a:schemeClr val="accent2"/>
          </a:solidFill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ms" sz="9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6096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Maven, </a:t>
            </a:r>
            <a:r>
              <a:rPr lang="en-US" dirty="0" err="1" smtClean="0"/>
              <a:t>OSGi</a:t>
            </a:r>
            <a:r>
              <a:rPr lang="en-US" dirty="0" smtClean="0"/>
              <a:t>,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55724" cy="4754563"/>
          </a:xfrm>
        </p:spPr>
        <p:txBody>
          <a:bodyPr/>
          <a:lstStyle/>
          <a:p>
            <a:r>
              <a:rPr lang="en-US" sz="2800" dirty="0" smtClean="0"/>
              <a:t>Java allows cross-platform execution</a:t>
            </a:r>
          </a:p>
          <a:p>
            <a:pPr lvl="1"/>
            <a:endParaRPr lang="en-US" sz="1200" dirty="0" smtClean="0"/>
          </a:p>
          <a:p>
            <a:r>
              <a:rPr lang="en-US" sz="2800" dirty="0" smtClean="0"/>
              <a:t>Maven </a:t>
            </a:r>
            <a:r>
              <a:rPr lang="en-US" sz="2800" dirty="0"/>
              <a:t>allows easier </a:t>
            </a:r>
            <a:r>
              <a:rPr lang="en-US" sz="2800" dirty="0" smtClean="0"/>
              <a:t>building</a:t>
            </a:r>
          </a:p>
          <a:p>
            <a:pPr lvl="1"/>
            <a:endParaRPr lang="en-US" sz="1200" dirty="0" smtClean="0"/>
          </a:p>
          <a:p>
            <a:r>
              <a:rPr lang="en-US" sz="2800" dirty="0" err="1" smtClean="0"/>
              <a:t>OSGi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Allows dynamically loading bundles</a:t>
            </a:r>
          </a:p>
          <a:p>
            <a:pPr lvl="1"/>
            <a:r>
              <a:rPr lang="en-US" sz="2400" dirty="0" smtClean="0"/>
              <a:t>Allows registering dependencies and services exported</a:t>
            </a:r>
          </a:p>
          <a:p>
            <a:pPr lvl="1"/>
            <a:r>
              <a:rPr lang="en-US" sz="2400" dirty="0" smtClean="0"/>
              <a:t>For exchanging information across bundles</a:t>
            </a:r>
          </a:p>
          <a:p>
            <a:pPr lvl="1"/>
            <a:endParaRPr lang="en-US" sz="1200" dirty="0" smtClean="0"/>
          </a:p>
          <a:p>
            <a:r>
              <a:rPr lang="en-US" sz="2800" dirty="0" smtClean="0"/>
              <a:t>Java Interfaces are used for event listening, specifications and forming patterns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br>
              <a:rPr lang="en-US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(See Brent Salisbury’s tutorial on youtube.com)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302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INSTALL OPENDAYLIGHT (Dependency Maven, JDK1.7)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 https://git.opendaylight.org/gerrit/p/controller.git</a:t>
            </a:r>
            <a:endParaRPr lang="en-US" sz="2000" dirty="0" smtClean="0"/>
          </a:p>
          <a:p>
            <a:r>
              <a:rPr lang="en-US" sz="2000" dirty="0" smtClean="0"/>
              <a:t>mv controller </a:t>
            </a:r>
            <a:r>
              <a:rPr lang="en-US" sz="2000" dirty="0" err="1" smtClean="0"/>
              <a:t>opendaylight</a:t>
            </a:r>
            <a:r>
              <a:rPr lang="en-US" sz="2000" dirty="0" smtClean="0"/>
              <a:t>; cd </a:t>
            </a:r>
            <a:r>
              <a:rPr lang="en-US" sz="2000" dirty="0" err="1" smtClean="0"/>
              <a:t>opendaylight</a:t>
            </a:r>
            <a:endParaRPr lang="en-US" sz="2000" dirty="0" smtClean="0"/>
          </a:p>
          <a:p>
            <a:r>
              <a:rPr lang="en-US" sz="2000" dirty="0" smtClean="0"/>
              <a:t>cd </a:t>
            </a:r>
            <a:r>
              <a:rPr lang="en-US" sz="2000" dirty="0" err="1" smtClean="0"/>
              <a:t>opendaylight</a:t>
            </a:r>
            <a:r>
              <a:rPr lang="en-US" sz="2000" dirty="0" smtClean="0"/>
              <a:t>/distribution/</a:t>
            </a:r>
            <a:r>
              <a:rPr lang="en-US" sz="2000" dirty="0" err="1" smtClean="0"/>
              <a:t>opendaylight</a:t>
            </a:r>
            <a:r>
              <a:rPr lang="en-US" sz="2000" dirty="0"/>
              <a:t>/</a:t>
            </a:r>
            <a:endParaRPr lang="en-US" sz="2000" dirty="0" smtClean="0"/>
          </a:p>
          <a:p>
            <a:r>
              <a:rPr lang="en-US" sz="2000" dirty="0" err="1" smtClean="0"/>
              <a:t>mvn</a:t>
            </a:r>
            <a:r>
              <a:rPr lang="en-US" sz="2000" dirty="0" smtClean="0"/>
              <a:t> </a:t>
            </a:r>
            <a:r>
              <a:rPr lang="en-US" sz="2000" dirty="0"/>
              <a:t>clean </a:t>
            </a:r>
            <a:r>
              <a:rPr lang="en-US" sz="2000" dirty="0" smtClean="0"/>
              <a:t>install</a:t>
            </a:r>
          </a:p>
          <a:p>
            <a:r>
              <a:rPr lang="en-US" sz="2000" dirty="0"/>
              <a:t>cd target/distribution.opendaylight-0.1.0-SNAPSHOT-osgipackage/</a:t>
            </a:r>
            <a:r>
              <a:rPr lang="en-US" sz="2000" dirty="0" err="1"/>
              <a:t>opendaylight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./</a:t>
            </a:r>
            <a:r>
              <a:rPr lang="en-US" sz="2000" dirty="0"/>
              <a:t>run.sh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IMPORT OPENDAYLIGHT TO ECLIPSE</a:t>
            </a:r>
            <a:endParaRPr lang="en-US" sz="2000" dirty="0" smtClean="0"/>
          </a:p>
          <a:p>
            <a:r>
              <a:rPr lang="sv-SE" sz="2000" dirty="0" smtClean="0"/>
              <a:t>Install Eclipse with Maven </a:t>
            </a:r>
            <a:r>
              <a:rPr lang="sv-SE" sz="2000" dirty="0"/>
              <a:t>Integration Version </a:t>
            </a:r>
            <a:r>
              <a:rPr lang="sv-SE" sz="2000" dirty="0" smtClean="0"/>
              <a:t>1.2.0</a:t>
            </a:r>
          </a:p>
          <a:p>
            <a:r>
              <a:rPr lang="en-US" sz="2000" dirty="0" smtClean="0"/>
              <a:t>File </a:t>
            </a:r>
            <a:r>
              <a:rPr lang="en-US" sz="2000" dirty="0"/>
              <a:t>=&gt; Import =&gt; Maven =&gt; Existing Maven </a:t>
            </a:r>
            <a:r>
              <a:rPr lang="en-US" sz="2000" dirty="0" smtClean="0"/>
              <a:t>Projects</a:t>
            </a:r>
          </a:p>
          <a:p>
            <a:r>
              <a:rPr lang="en-US" sz="2000" dirty="0" smtClean="0"/>
              <a:t>Browse ~/</a:t>
            </a:r>
            <a:r>
              <a:rPr lang="en-US" sz="2000" dirty="0" err="1" smtClean="0"/>
              <a:t>opendaylight</a:t>
            </a:r>
            <a:r>
              <a:rPr lang="en-US" sz="2000" dirty="0" smtClean="0"/>
              <a:t>/</a:t>
            </a:r>
            <a:r>
              <a:rPr lang="en-US" sz="2000" dirty="0" err="1" smtClean="0"/>
              <a:t>opendaylight</a:t>
            </a:r>
            <a:r>
              <a:rPr lang="en-US" sz="2000" dirty="0" smtClean="0"/>
              <a:t>/distribution/</a:t>
            </a:r>
            <a:r>
              <a:rPr lang="en-US" sz="2000" dirty="0" err="1" smtClean="0"/>
              <a:t>opendaylight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distribution.opendaylight</a:t>
            </a:r>
            <a:r>
              <a:rPr lang="en-US" sz="2000" dirty="0" smtClean="0"/>
              <a:t>, </a:t>
            </a:r>
            <a:r>
              <a:rPr lang="en-US" sz="2000" dirty="0"/>
              <a:t>right click on </a:t>
            </a:r>
            <a:r>
              <a:rPr lang="en-US" sz="2000" dirty="0" err="1" smtClean="0"/>
              <a:t>opendaylight-assembleit.launch</a:t>
            </a:r>
            <a:r>
              <a:rPr lang="en-US" sz="2000" dirty="0" smtClean="0"/>
              <a:t> and select “Run”. Then “Run” </a:t>
            </a:r>
            <a:r>
              <a:rPr lang="en-US" sz="2000" dirty="0" err="1" smtClean="0"/>
              <a:t>opendaylight-application.launch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8" y="378936"/>
            <a:ext cx="8152104" cy="536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5865229"/>
            <a:ext cx="4768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Contact us if you're interested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contribute hands-on materials to sdnhub.org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75" y="1160463"/>
            <a:ext cx="9175054" cy="516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 web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8385" y="1554614"/>
            <a:ext cx="2774740" cy="12043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 an existing module (e.g., </a:t>
            </a:r>
            <a:r>
              <a:rPr lang="en-US" dirty="0" err="1" smtClean="0">
                <a:solidFill>
                  <a:srgbClr val="FFFF00"/>
                </a:solidFill>
              </a:rPr>
              <a:t>arphandler</a:t>
            </a:r>
            <a:r>
              <a:rPr lang="en-US" dirty="0" smtClean="0"/>
              <a:t>) in Eclipse project explorer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3124" y="2037700"/>
            <a:ext cx="1072055" cy="4493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5177" y="1554613"/>
            <a:ext cx="3121543" cy="120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new app in </a:t>
            </a:r>
            <a:r>
              <a:rPr lang="en-US" dirty="0" err="1" smtClean="0">
                <a:solidFill>
                  <a:srgbClr val="FFFF00"/>
                </a:solidFill>
              </a:rPr>
              <a:t>opendaylight</a:t>
            </a:r>
            <a:r>
              <a:rPr lang="en-US" dirty="0" smtClean="0">
                <a:solidFill>
                  <a:srgbClr val="FFFF00"/>
                </a:solidFill>
              </a:rPr>
              <a:t>/distribution/</a:t>
            </a:r>
            <a:r>
              <a:rPr lang="en-US" dirty="0" err="1" smtClean="0">
                <a:solidFill>
                  <a:srgbClr val="FFFF00"/>
                </a:solidFill>
              </a:rPr>
              <a:t>opendaylight</a:t>
            </a:r>
            <a:r>
              <a:rPr lang="en-US" dirty="0" smtClean="0">
                <a:solidFill>
                  <a:srgbClr val="FFFF00"/>
                </a:solidFill>
              </a:rPr>
              <a:t>/pom.xml </a:t>
            </a:r>
            <a:r>
              <a:rPr lang="en-US" dirty="0" smtClean="0">
                <a:solidFill>
                  <a:schemeClr val="bg1"/>
                </a:solidFill>
              </a:rPr>
              <a:t>and in the </a:t>
            </a:r>
            <a:r>
              <a:rPr lang="en-US" dirty="0" err="1" smtClean="0">
                <a:solidFill>
                  <a:schemeClr val="bg1"/>
                </a:solidFill>
              </a:rPr>
              <a:t>Eclipse“Run</a:t>
            </a:r>
            <a:r>
              <a:rPr lang="en-US" dirty="0" smtClean="0">
                <a:solidFill>
                  <a:schemeClr val="bg1"/>
                </a:solidFill>
              </a:rPr>
              <a:t> Configurations”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0345" y="3276603"/>
            <a:ext cx="2384548" cy="104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dependencies and services exported in the new bundle’s </a:t>
            </a:r>
            <a:r>
              <a:rPr lang="en-US" dirty="0" smtClean="0">
                <a:solidFill>
                  <a:srgbClr val="FFFF00"/>
                </a:solidFill>
              </a:rPr>
              <a:t>pom.xml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5400000">
            <a:off x="7378296" y="2057400"/>
            <a:ext cx="1135119" cy="1143004"/>
          </a:xfrm>
          <a:prstGeom prst="bentArrow">
            <a:avLst>
              <a:gd name="adj1" fmla="val 18055"/>
              <a:gd name="adj2" fmla="val 20139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21118" y="3276602"/>
            <a:ext cx="2554038" cy="104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dependencies imported and interfaces implemented in the module’s </a:t>
            </a:r>
            <a:r>
              <a:rPr lang="en-US" dirty="0" smtClean="0">
                <a:solidFill>
                  <a:srgbClr val="FFFF00"/>
                </a:solidFill>
              </a:rPr>
              <a:t>Activator.java</a:t>
            </a:r>
            <a:r>
              <a:rPr lang="en-US" dirty="0" smtClean="0"/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5990897" y="3594549"/>
            <a:ext cx="666114" cy="472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7656" y="3309450"/>
            <a:ext cx="2585543" cy="104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set/unset bindings in the module’s class  so as to access other bundle objects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14398" y="4384141"/>
            <a:ext cx="457200" cy="8342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611" y="5218398"/>
            <a:ext cx="2940258" cy="104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the interface functions to handle the </a:t>
            </a:r>
            <a:r>
              <a:rPr lang="en-US" dirty="0" err="1" smtClean="0"/>
              <a:t>async</a:t>
            </a:r>
            <a:r>
              <a:rPr lang="en-US" dirty="0" smtClean="0"/>
              <a:t> events or use other bundle objects to edit state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16167" y="5515318"/>
            <a:ext cx="1072055" cy="4493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288221" y="5290659"/>
            <a:ext cx="2711670" cy="898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needed northbound REST API and associate with the web bundle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29417" y="3605069"/>
            <a:ext cx="666114" cy="472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999891" y="5515317"/>
            <a:ext cx="1072055" cy="4493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089692" y="5316931"/>
            <a:ext cx="828337" cy="898635"/>
          </a:xfrm>
          <a:prstGeom prst="roundRect">
            <a:avLst/>
          </a:prstGeom>
          <a:solidFill>
            <a:srgbClr val="FF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48"/>
            <a:ext cx="8229600" cy="911225"/>
          </a:xfrm>
        </p:spPr>
        <p:txBody>
          <a:bodyPr/>
          <a:lstStyle/>
          <a:p>
            <a:r>
              <a:rPr lang="en-US" dirty="0" smtClean="0"/>
              <a:t>Useful Interfaces and Bundles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04426"/>
              </p:ext>
            </p:extLst>
          </p:nvPr>
        </p:nvGraphicFramePr>
        <p:xfrm>
          <a:off x="457201" y="987038"/>
          <a:ext cx="8229600" cy="5432375"/>
        </p:xfrm>
        <a:graphic>
          <a:graphicData uri="http://schemas.openxmlformats.org/drawingml/2006/table">
            <a:tbl>
              <a:tblPr/>
              <a:tblGrid>
                <a:gridCol w="2002220"/>
                <a:gridCol w="2238703"/>
                <a:gridCol w="3988677"/>
              </a:tblGrid>
              <a:tr h="3872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Bundle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Exported interface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72745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arphandler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IHostFinder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Component responsible for learning about host location by handling ARP.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74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hosttracker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IfIptoHost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Track the location of the host relatively to the SDN network.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6765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switchmanager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ISwitchManager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Component holding the inventory information for all the known nodes (i.e., switches) in the controller.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74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topologymanager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ITopologyManager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Component holding the whole network graph.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74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usermanager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IUserManager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Component taking care of user management.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67657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statisticsmanager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IStatisticsManager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Component in charge of using the SAL </a:t>
                      </a:r>
                      <a:r>
                        <a:rPr lang="en-US" sz="2000" dirty="0" err="1">
                          <a:effectLst/>
                        </a:rPr>
                        <a:t>ReadService</a:t>
                      </a:r>
                      <a:r>
                        <a:rPr lang="en-US" sz="2000" dirty="0">
                          <a:effectLst/>
                        </a:rPr>
                        <a:t> to collect several statistics from the SDN network.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48"/>
            <a:ext cx="8229600" cy="911225"/>
          </a:xfrm>
        </p:spPr>
        <p:txBody>
          <a:bodyPr/>
          <a:lstStyle/>
          <a:p>
            <a:r>
              <a:rPr lang="en-US" dirty="0"/>
              <a:t>Useful Interfaces and Bundles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9653"/>
              </p:ext>
            </p:extLst>
          </p:nvPr>
        </p:nvGraphicFramePr>
        <p:xfrm>
          <a:off x="457201" y="987039"/>
          <a:ext cx="8229600" cy="4573477"/>
        </p:xfrm>
        <a:graphic>
          <a:graphicData uri="http://schemas.openxmlformats.org/drawingml/2006/table">
            <a:tbl>
              <a:tblPr/>
              <a:tblGrid>
                <a:gridCol w="2002220"/>
                <a:gridCol w="2238703"/>
                <a:gridCol w="3988677"/>
              </a:tblGrid>
              <a:tr h="400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Bundle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Exported interface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643555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sal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IReadService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Interface for retrieving the network node's flow/port/queue hardware view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546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sal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ITopologyService</a:t>
                      </a:r>
                      <a:endParaRPr lang="en-US" sz="2000" dirty="0">
                        <a:effectLst/>
                      </a:endParaRP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Topology methods provided by SAL toward the applications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546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sal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IFlowProgrammerService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Interface for installing/modifying/removing flows on a network node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37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sal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IDataPacketService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Data Packet Services SAL provides to the applications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355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web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IDaylightWeb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Component tracking the several pieces of the UI depending on bundles installed on the system.</a:t>
                      </a:r>
                    </a:p>
                  </a:txBody>
                  <a:tcPr marL="21075" marR="21075" marT="21075" marB="210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3" y="1371600"/>
            <a:ext cx="3833634" cy="4754563"/>
          </a:xfrm>
        </p:spPr>
        <p:txBody>
          <a:bodyPr/>
          <a:lstStyle/>
          <a:p>
            <a:pPr marL="284163" indent="-284163">
              <a:buFont typeface="+mj-lt"/>
              <a:buAutoNum type="arabicPeriod"/>
            </a:pPr>
            <a:r>
              <a:rPr lang="en-US" sz="2000" dirty="0" smtClean="0"/>
              <a:t>A packet arriving at Switch1 will be sent to the appropriate plugin managing the switch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2000" dirty="0" smtClean="0"/>
              <a:t>The plugin will parse the packet, generate an event for SAL 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2000" dirty="0" smtClean="0"/>
              <a:t>SAL will dispatch the packet to the modules listening for </a:t>
            </a:r>
            <a:r>
              <a:rPr lang="en-US" sz="2000" dirty="0" err="1" smtClean="0"/>
              <a:t>DataPacket</a:t>
            </a:r>
            <a:endParaRPr lang="en-US" sz="2000" dirty="0" smtClean="0"/>
          </a:p>
          <a:p>
            <a:pPr marL="284163" indent="-284163">
              <a:buFont typeface="+mj-lt"/>
              <a:buAutoNum type="arabicPeriod"/>
            </a:pPr>
            <a:r>
              <a:rPr lang="en-US" sz="2000" dirty="0" smtClean="0"/>
              <a:t>Module handles packet and sends </a:t>
            </a:r>
            <a:r>
              <a:rPr lang="en-US" sz="2000" dirty="0" err="1" smtClean="0"/>
              <a:t>packet_out</a:t>
            </a:r>
            <a:r>
              <a:rPr lang="en-US" sz="2000" dirty="0" smtClean="0"/>
              <a:t> through </a:t>
            </a:r>
            <a:r>
              <a:rPr lang="en-US" sz="2000" dirty="0" err="1" smtClean="0"/>
              <a:t>IDataPacketService</a:t>
            </a:r>
            <a:endParaRPr lang="en-US" sz="2000" dirty="0" smtClean="0"/>
          </a:p>
          <a:p>
            <a:pPr marL="284163" indent="-284163">
              <a:buFont typeface="+mj-lt"/>
              <a:buAutoNum type="arabicPeriod"/>
            </a:pPr>
            <a:r>
              <a:rPr lang="en-US" sz="2000" dirty="0" smtClean="0"/>
              <a:t>SAL dispatches </a:t>
            </a:r>
            <a:r>
              <a:rPr lang="en-US" sz="2000" dirty="0"/>
              <a:t>the packet to the modules listening for </a:t>
            </a:r>
            <a:r>
              <a:rPr lang="en-US" sz="2000" dirty="0" err="1" smtClean="0"/>
              <a:t>DataPacket</a:t>
            </a:r>
            <a:endParaRPr lang="en-US" sz="2000" dirty="0" smtClean="0"/>
          </a:p>
          <a:p>
            <a:pPr marL="284163" indent="-284163">
              <a:buFont typeface="+mj-lt"/>
              <a:buAutoNum type="arabicPeriod"/>
            </a:pPr>
            <a:r>
              <a:rPr lang="en-US" sz="2000" dirty="0" err="1" smtClean="0"/>
              <a:t>OpenFlow</a:t>
            </a:r>
            <a:r>
              <a:rPr lang="en-US" sz="2000" dirty="0" smtClean="0"/>
              <a:t> message sent to appropriate switch</a:t>
            </a:r>
            <a:endParaRPr lang="en-US" sz="2000" dirty="0"/>
          </a:p>
          <a:p>
            <a:pPr marL="284163" indent="-284163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4986" y="3921036"/>
            <a:ext cx="3736427" cy="804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4985" y="2833206"/>
            <a:ext cx="3736427" cy="449318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Abstraction Layer (SAL)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09" y="5285650"/>
            <a:ext cx="671677" cy="498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31" y="5406518"/>
            <a:ext cx="671677" cy="498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78" y="5150614"/>
            <a:ext cx="671677" cy="498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4953000" y="4725078"/>
            <a:ext cx="441434" cy="560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015069" y="4725078"/>
            <a:ext cx="1" cy="674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498020" y="4725078"/>
            <a:ext cx="414667" cy="425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79567" y="4148797"/>
            <a:ext cx="1939158" cy="4265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OpenFlow</a:t>
            </a:r>
            <a:r>
              <a:rPr lang="en-US" sz="1700" dirty="0">
                <a:solidFill>
                  <a:schemeClr val="tx1"/>
                </a:solidFill>
              </a:rPr>
              <a:t>  </a:t>
            </a:r>
            <a:r>
              <a:rPr lang="en-US" sz="1700" dirty="0" smtClean="0">
                <a:solidFill>
                  <a:schemeClr val="tx1"/>
                </a:solidFill>
              </a:rPr>
              <a:t/>
            </a:r>
            <a:br>
              <a:rPr lang="en-US" sz="1700" dirty="0" smtClean="0">
                <a:solidFill>
                  <a:schemeClr val="tx1"/>
                </a:solidFill>
              </a:rPr>
            </a:br>
            <a:r>
              <a:rPr lang="en-US" sz="1700" dirty="0" smtClean="0">
                <a:solidFill>
                  <a:schemeClr val="tx1"/>
                </a:solidFill>
              </a:rPr>
              <a:t>protocol </a:t>
            </a:r>
            <a:r>
              <a:rPr lang="en-US" sz="1700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205" y="4148797"/>
            <a:ext cx="1284902" cy="4265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OpenFlowJ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>
            <a:off x="6718725" y="4362068"/>
            <a:ext cx="333480" cy="0"/>
          </a:xfrm>
          <a:prstGeom prst="straightConnector1">
            <a:avLst/>
          </a:prstGeom>
          <a:ln>
            <a:solidFill>
              <a:srgbClr val="FFFF66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038587" y="3284755"/>
            <a:ext cx="28741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IPluginOutDataPacketService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049093" y="3657879"/>
            <a:ext cx="262809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IPluginInDataPacketService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95491" y="1740092"/>
            <a:ext cx="1655417" cy="449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ARP Handler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049093" y="2191641"/>
            <a:ext cx="28741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IListenDataPacket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5851656" y="2191641"/>
            <a:ext cx="333451" cy="641565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6705353" y="3274457"/>
            <a:ext cx="333451" cy="641565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13712" y="4809318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OpenFlow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383538" y="578751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Switch1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23792" y="5876846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595994" y="5667876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Switch3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6765995" y="1732164"/>
            <a:ext cx="1655417" cy="449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Tutorial_L2_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forwarding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7018281" y="2183713"/>
            <a:ext cx="199118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IListenDataPacket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492721" y="2556837"/>
            <a:ext cx="262809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IDataPacketService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965467" y="2183713"/>
            <a:ext cx="333451" cy="641565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3133" y="4785864"/>
            <a:ext cx="357187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(1)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057404" y="3313820"/>
            <a:ext cx="355600" cy="2603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(2)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702411" y="2206703"/>
            <a:ext cx="357188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(3)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95994" y="2226323"/>
            <a:ext cx="357187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 smtClean="0"/>
              <a:t>(3)</a:t>
            </a:r>
            <a:endParaRPr lang="en-US" sz="1100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54476" y="3668010"/>
            <a:ext cx="357188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 smtClean="0"/>
              <a:t>(5)</a:t>
            </a:r>
            <a:endParaRPr lang="en-US" sz="1100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618615" y="2536853"/>
            <a:ext cx="357188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 smtClean="0"/>
              <a:t>(4)</a:t>
            </a:r>
            <a:endParaRPr lang="en-US" sz="1100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134479" y="5076391"/>
            <a:ext cx="357188" cy="261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 smtClean="0"/>
              <a:t>(6)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94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45" grpId="0"/>
      <p:bldP spid="46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br>
              <a:rPr lang="en-US" dirty="0" smtClean="0"/>
            </a:br>
            <a:r>
              <a:rPr lang="en-US" sz="2800" dirty="0" smtClean="0"/>
              <a:t>(See tutorial_L2_forwarding app)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68"/>
            <a:ext cx="8229600" cy="5249918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sz="2200" dirty="0" smtClean="0"/>
              <a:t>Packet in event handling:</a:t>
            </a:r>
            <a:endParaRPr lang="en-US" sz="2200" dirty="0"/>
          </a:p>
          <a:p>
            <a:pPr lvl="1"/>
            <a:r>
              <a:rPr lang="en-US" sz="1800" dirty="0"/>
              <a:t>public class TutorialL2Forwarding implements </a:t>
            </a:r>
            <a:r>
              <a:rPr lang="en-US" sz="1800" dirty="0" err="1" smtClean="0"/>
              <a:t>IListenDataPacket</a:t>
            </a:r>
            <a:endParaRPr lang="en-US" sz="1800" dirty="0" smtClean="0"/>
          </a:p>
          <a:p>
            <a:pPr lvl="2"/>
            <a:r>
              <a:rPr lang="en-US" sz="1800" dirty="0" smtClean="0"/>
              <a:t>Indicates that the class will handle any </a:t>
            </a:r>
            <a:r>
              <a:rPr lang="en-US" sz="1800" dirty="0" err="1" smtClean="0"/>
              <a:t>packet_in</a:t>
            </a:r>
            <a:r>
              <a:rPr lang="en-US" sz="1800" dirty="0" smtClean="0"/>
              <a:t> events</a:t>
            </a:r>
          </a:p>
          <a:p>
            <a:pPr lvl="1"/>
            <a:r>
              <a:rPr lang="en-US" sz="1800" dirty="0"/>
              <a:t>public </a:t>
            </a:r>
            <a:r>
              <a:rPr lang="en-US" sz="1800" dirty="0" err="1"/>
              <a:t>PacketResult</a:t>
            </a:r>
            <a:r>
              <a:rPr lang="en-US" sz="1800" dirty="0"/>
              <a:t> </a:t>
            </a:r>
            <a:r>
              <a:rPr lang="en-US" sz="1800" dirty="0" err="1"/>
              <a:t>receiveDataPacket</a:t>
            </a:r>
            <a:r>
              <a:rPr lang="en-US" sz="1800" dirty="0"/>
              <a:t>(</a:t>
            </a:r>
            <a:r>
              <a:rPr lang="en-US" sz="1800" dirty="0" err="1"/>
              <a:t>RawPacket</a:t>
            </a:r>
            <a:r>
              <a:rPr lang="en-US" sz="1800" dirty="0"/>
              <a:t> </a:t>
            </a:r>
            <a:r>
              <a:rPr lang="en-US" sz="1800" dirty="0" err="1"/>
              <a:t>inPkt</a:t>
            </a:r>
            <a:r>
              <a:rPr lang="en-US" sz="1800" dirty="0"/>
              <a:t>) { ... </a:t>
            </a:r>
            <a:r>
              <a:rPr lang="en-US" sz="1800" dirty="0" smtClean="0"/>
              <a:t>}</a:t>
            </a:r>
          </a:p>
          <a:p>
            <a:pPr lvl="2"/>
            <a:r>
              <a:rPr lang="en-US" sz="1800" dirty="0" smtClean="0"/>
              <a:t>Call-back function to implement in the class for receiving packets</a:t>
            </a:r>
          </a:p>
          <a:p>
            <a:pPr lvl="2"/>
            <a:endParaRPr lang="en-US" sz="1000" dirty="0"/>
          </a:p>
          <a:p>
            <a:pPr marL="571500" indent="-457200">
              <a:buFont typeface="+mj-lt"/>
              <a:buAutoNum type="alphaUcPeriod"/>
            </a:pPr>
            <a:r>
              <a:rPr lang="en-US" sz="2200" dirty="0" smtClean="0"/>
              <a:t>Packet parsing</a:t>
            </a:r>
          </a:p>
          <a:p>
            <a:pPr lvl="1"/>
            <a:r>
              <a:rPr lang="en-US" sz="1800" dirty="0" smtClean="0"/>
              <a:t>Packet </a:t>
            </a:r>
            <a:r>
              <a:rPr lang="en-US" sz="1800" dirty="0" err="1"/>
              <a:t>formattedPak</a:t>
            </a:r>
            <a:r>
              <a:rPr lang="en-US" sz="1800" dirty="0"/>
              <a:t> = </a:t>
            </a:r>
            <a:r>
              <a:rPr lang="en-US" sz="1800" dirty="0" err="1"/>
              <a:t>this.dataPacketService.decodeDataPacket</a:t>
            </a:r>
            <a:r>
              <a:rPr lang="en-US" sz="1800" dirty="0"/>
              <a:t>(</a:t>
            </a:r>
            <a:r>
              <a:rPr lang="en-US" sz="1800" dirty="0" err="1"/>
              <a:t>inPkt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smtClean="0"/>
              <a:t>byte</a:t>
            </a:r>
            <a:r>
              <a:rPr lang="en-US" sz="1800" dirty="0"/>
              <a:t>[] </a:t>
            </a:r>
            <a:r>
              <a:rPr lang="en-US" sz="1800" dirty="0" err="1"/>
              <a:t>srcMAC</a:t>
            </a:r>
            <a:r>
              <a:rPr lang="en-US" sz="1800" dirty="0"/>
              <a:t> = ((Ethernet)</a:t>
            </a:r>
            <a:r>
              <a:rPr lang="en-US" sz="1800" dirty="0" err="1"/>
              <a:t>formattedPak</a:t>
            </a:r>
            <a:r>
              <a:rPr lang="en-US" sz="1800" dirty="0"/>
              <a:t>).</a:t>
            </a:r>
            <a:r>
              <a:rPr lang="en-US" sz="1800" dirty="0" err="1"/>
              <a:t>getSourceMACAddress</a:t>
            </a:r>
            <a:r>
              <a:rPr lang="en-US" sz="1800" dirty="0" smtClean="0"/>
              <a:t>();</a:t>
            </a:r>
          </a:p>
          <a:p>
            <a:pPr lvl="1"/>
            <a:r>
              <a:rPr lang="en-US" sz="1800" dirty="0" smtClean="0"/>
              <a:t>long </a:t>
            </a:r>
            <a:r>
              <a:rPr lang="en-US" sz="1800" dirty="0" err="1"/>
              <a:t>srcMAC_val</a:t>
            </a:r>
            <a:r>
              <a:rPr lang="en-US" sz="1800" dirty="0"/>
              <a:t> = </a:t>
            </a:r>
            <a:r>
              <a:rPr lang="en-US" sz="1800" dirty="0" err="1"/>
              <a:t>BitBufferHelper.toNumber</a:t>
            </a:r>
            <a:r>
              <a:rPr lang="en-US" sz="1800" dirty="0"/>
              <a:t>(</a:t>
            </a:r>
            <a:r>
              <a:rPr lang="en-US" sz="1800" dirty="0" err="1"/>
              <a:t>srcMAC</a:t>
            </a:r>
            <a:r>
              <a:rPr lang="en-US" sz="1800" dirty="0"/>
              <a:t>);</a:t>
            </a:r>
            <a:endParaRPr lang="en-US" sz="1800" dirty="0" smtClean="0"/>
          </a:p>
          <a:p>
            <a:pPr lvl="2"/>
            <a:endParaRPr lang="en-US" sz="10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Send message (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or </a:t>
            </a:r>
            <a:r>
              <a:rPr lang="en-US" sz="2400" dirty="0" err="1" smtClean="0"/>
              <a:t>flow_mod</a:t>
            </a:r>
            <a:r>
              <a:rPr lang="en-US" sz="2400" dirty="0" smtClean="0"/>
              <a:t>) to switch</a:t>
            </a:r>
          </a:p>
          <a:p>
            <a:pPr lvl="1"/>
            <a:r>
              <a:rPr lang="en-US" sz="1800" dirty="0" err="1"/>
              <a:t>RawPacket</a:t>
            </a:r>
            <a:r>
              <a:rPr lang="en-US" sz="1800" dirty="0"/>
              <a:t> </a:t>
            </a:r>
            <a:r>
              <a:rPr lang="en-US" sz="1800" dirty="0" err="1"/>
              <a:t>destPkt</a:t>
            </a:r>
            <a:r>
              <a:rPr lang="en-US" sz="1800" dirty="0"/>
              <a:t> = new </a:t>
            </a:r>
            <a:r>
              <a:rPr lang="en-US" sz="1800" dirty="0" err="1"/>
              <a:t>RawPacket</a:t>
            </a:r>
            <a:r>
              <a:rPr lang="en-US" sz="1800" dirty="0"/>
              <a:t>(</a:t>
            </a:r>
            <a:r>
              <a:rPr lang="en-US" sz="1800" dirty="0" err="1"/>
              <a:t>inPkt</a:t>
            </a:r>
            <a:r>
              <a:rPr lang="en-US" sz="1800" dirty="0"/>
              <a:t>); </a:t>
            </a:r>
            <a:endParaRPr lang="en-US" sz="1800" dirty="0" smtClean="0"/>
          </a:p>
          <a:p>
            <a:pPr lvl="1"/>
            <a:r>
              <a:rPr lang="en-US" sz="1800" dirty="0" err="1" smtClean="0"/>
              <a:t>destPkt.setOutgoingNodeConnector</a:t>
            </a:r>
            <a:r>
              <a:rPr lang="en-US" sz="1800" dirty="0" smtClean="0"/>
              <a:t>(p);</a:t>
            </a:r>
          </a:p>
          <a:p>
            <a:pPr lvl="1"/>
            <a:r>
              <a:rPr lang="en-US" sz="1800" dirty="0" err="1" smtClean="0"/>
              <a:t>this.dataPacketService.transmitDataPacket</a:t>
            </a:r>
            <a:r>
              <a:rPr lang="en-US" sz="1800" dirty="0" smtClean="0"/>
              <a:t>(</a:t>
            </a:r>
            <a:r>
              <a:rPr lang="en-US" sz="1800" dirty="0" err="1" smtClean="0"/>
              <a:t>destPkt</a:t>
            </a:r>
            <a:r>
              <a:rPr lang="en-US" sz="1800" dirty="0"/>
              <a:t>);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2363" y="2566988"/>
            <a:ext cx="5646737" cy="777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 smtClean="0">
                <a:latin typeface="Calibri" charset="0"/>
              </a:rPr>
              <a:t>POX controller</a:t>
            </a:r>
            <a:endParaRPr lang="en-US" sz="4500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00C390-C99C-4A2F-A474-0F971C3FE94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noxrepo.org/wp-content/uploads/2012/03/pox_large_sha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45" y="2566988"/>
            <a:ext cx="1216024" cy="10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6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POX controller</a:t>
            </a:r>
            <a:br>
              <a:rPr lang="en-US" dirty="0" smtClean="0"/>
            </a:br>
            <a:r>
              <a:rPr lang="en-US" sz="2000" dirty="0" smtClean="0"/>
              <a:t>General execution: $ ~/pox/pox.py &lt;</a:t>
            </a:r>
            <a:r>
              <a:rPr lang="en-US" sz="2000" dirty="0" err="1" smtClean="0"/>
              <a:t>dir</a:t>
            </a:r>
            <a:r>
              <a:rPr lang="en-US" sz="2000" dirty="0" smtClean="0"/>
              <a:t>&gt;.&lt;name&gt;</a:t>
            </a:r>
            <a:br>
              <a:rPr lang="en-US" sz="2000" dirty="0" smtClean="0"/>
            </a:br>
            <a:r>
              <a:rPr lang="en-US" sz="2000" dirty="0" smtClean="0"/>
              <a:t>Example: $ ~/pox/pox.py </a:t>
            </a:r>
            <a:r>
              <a:rPr lang="en-US" sz="2000" dirty="0" err="1" smtClean="0"/>
              <a:t>forwarding.hub</a:t>
            </a:r>
            <a:endParaRPr lang="en-US" sz="3600" dirty="0"/>
          </a:p>
        </p:txBody>
      </p:sp>
      <p:pic>
        <p:nvPicPr>
          <p:cNvPr id="1026" name="Picture 2" descr="http://www.noxrepo.org/wp-content/uploads/2012/03/pox_large_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90" y="94593"/>
            <a:ext cx="1379045" cy="12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774" y="1412309"/>
            <a:ext cx="368916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+mn-lt"/>
              </a:rPr>
              <a:t>Parses messages from switch and throws following </a:t>
            </a:r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events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err="1" smtClean="0">
                <a:latin typeface="+mn-lt"/>
              </a:rPr>
              <a:t>FlowRemoved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FeaturesReceived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ConnectionUp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FeaturesReceived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RawStatsReply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PortStatus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PacketIn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BarrierIn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SwitchDescReceived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FlowStatsReceived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AggregateFlowStatsReceived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TableStatsReceived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PortStatsReceived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QueueStatsReceived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26026" y="1414428"/>
            <a:ext cx="0" cy="540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46746" y="1430194"/>
            <a:ext cx="217568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Packets parsed by pox/lib</a:t>
            </a:r>
          </a:p>
          <a:p>
            <a:endParaRPr lang="en-US" sz="2000" dirty="0">
              <a:latin typeface="+mn-lt"/>
            </a:endParaRPr>
          </a:p>
          <a:p>
            <a:r>
              <a:rPr lang="en-US" dirty="0" err="1">
                <a:latin typeface="+mn-lt"/>
              </a:rPr>
              <a:t>arp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dhcp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dns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eapol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eap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ethernet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icmp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igmp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ipv4</a:t>
            </a:r>
          </a:p>
          <a:p>
            <a:r>
              <a:rPr lang="en-US" dirty="0" err="1">
                <a:latin typeface="+mn-lt"/>
              </a:rPr>
              <a:t>llc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lldp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mpls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rip</a:t>
            </a:r>
          </a:p>
          <a:p>
            <a:r>
              <a:rPr lang="en-US" dirty="0" err="1">
                <a:latin typeface="+mn-lt"/>
              </a:rPr>
              <a:t>tcp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udp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vlan</a:t>
            </a:r>
            <a:endParaRPr lang="en-US" dirty="0" smtClean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59092" y="1424934"/>
            <a:ext cx="0" cy="540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6204" y="1487998"/>
            <a:ext cx="292715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Example </a:t>
            </a:r>
            <a:r>
              <a:rPr lang="en-US" sz="2200" b="1" dirty="0" err="1" smtClean="0">
                <a:solidFill>
                  <a:srgbClr val="C00000"/>
                </a:solidFill>
                <a:latin typeface="+mn-lt"/>
              </a:rPr>
              <a:t>msg</a:t>
            </a:r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 sent from controller to switch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err="1" smtClean="0">
                <a:latin typeface="+mn-lt"/>
              </a:rPr>
              <a:t>ofp_packet_out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header:</a:t>
            </a:r>
          </a:p>
          <a:p>
            <a:r>
              <a:rPr lang="en-US" sz="2000" dirty="0">
                <a:latin typeface="+mn-lt"/>
              </a:rPr>
              <a:t>    version: 1</a:t>
            </a:r>
          </a:p>
          <a:p>
            <a:r>
              <a:rPr lang="en-US" sz="2000" dirty="0">
                <a:latin typeface="+mn-lt"/>
              </a:rPr>
              <a:t>    type:    13 </a:t>
            </a:r>
          </a:p>
          <a:p>
            <a:r>
              <a:rPr lang="en-US" sz="2000" dirty="0">
                <a:latin typeface="+mn-lt"/>
              </a:rPr>
              <a:t>    length:  24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xid</a:t>
            </a:r>
            <a:r>
              <a:rPr lang="en-US" sz="2000" dirty="0">
                <a:latin typeface="+mn-lt"/>
              </a:rPr>
              <a:t>:     13</a:t>
            </a:r>
          </a:p>
          <a:p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buffer_id</a:t>
            </a:r>
            <a:r>
              <a:rPr lang="en-US" sz="2000" dirty="0">
                <a:latin typeface="+mn-lt"/>
              </a:rPr>
              <a:t>: 272</a:t>
            </a:r>
          </a:p>
          <a:p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in_port</a:t>
            </a:r>
            <a:r>
              <a:rPr lang="en-US" sz="2000" dirty="0">
                <a:latin typeface="+mn-lt"/>
              </a:rPr>
              <a:t>: 65535</a:t>
            </a:r>
          </a:p>
          <a:p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actions_len</a:t>
            </a:r>
            <a:r>
              <a:rPr lang="en-US" sz="2000" dirty="0">
                <a:latin typeface="+mn-lt"/>
              </a:rPr>
              <a:t>: 1</a:t>
            </a:r>
          </a:p>
          <a:p>
            <a:r>
              <a:rPr lang="en-US" sz="2000" dirty="0">
                <a:latin typeface="+mn-lt"/>
              </a:rPr>
              <a:t>  actions:</a:t>
            </a:r>
          </a:p>
          <a:p>
            <a:r>
              <a:rPr lang="en-US" sz="2000" dirty="0">
                <a:latin typeface="+mn-lt"/>
              </a:rPr>
              <a:t>    type: 0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len</a:t>
            </a:r>
            <a:r>
              <a:rPr lang="en-US" sz="2000" dirty="0">
                <a:latin typeface="+mn-lt"/>
              </a:rPr>
              <a:t>: 8</a:t>
            </a:r>
          </a:p>
          <a:p>
            <a:r>
              <a:rPr lang="en-US" sz="2000" dirty="0">
                <a:latin typeface="+mn-lt"/>
              </a:rPr>
              <a:t>    port: 65531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max_len</a:t>
            </a:r>
            <a:r>
              <a:rPr lang="en-US" sz="2000" dirty="0">
                <a:latin typeface="+mn-lt"/>
              </a:rPr>
              <a:t>: 65535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31076" y="2270234"/>
            <a:ext cx="8505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4091" y="6478062"/>
            <a:ext cx="6144294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(A)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26288" y="3902944"/>
            <a:ext cx="6144294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(B)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6288" y="5400714"/>
            <a:ext cx="6144294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(C)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ea typeface="ＭＳ Ｐゴシック" pitchFamily="34" charset="-128"/>
              </a:rPr>
              <a:t>Application 1: </a:t>
            </a:r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Hub</a:t>
            </a:r>
            <a:br>
              <a:rPr lang="en-US" dirty="0" smtClean="0">
                <a:latin typeface="Calibri" pitchFamily="34" charset="0"/>
                <a:ea typeface="ＭＳ Ｐゴシック" pitchFamily="34" charset="-128"/>
              </a:rPr>
            </a:br>
            <a:r>
              <a:rPr lang="en-US" sz="2800" dirty="0" smtClean="0"/>
              <a:t>(inspect file pox/pox/</a:t>
            </a:r>
            <a:r>
              <a:rPr lang="en-US" sz="2800" dirty="0" err="1" smtClean="0"/>
              <a:t>misc</a:t>
            </a:r>
            <a:r>
              <a:rPr lang="en-US" sz="2800" dirty="0" smtClean="0"/>
              <a:t>/of_tutorial.py)</a:t>
            </a:r>
            <a:endParaRPr lang="en-US" sz="3600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638" y="3546475"/>
            <a:ext cx="1784350" cy="846138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50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5450" y="4291013"/>
            <a:ext cx="219075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12963" y="4291013"/>
            <a:ext cx="220662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55638" y="2605088"/>
            <a:ext cx="1784350" cy="549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POX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9488" y="1779588"/>
            <a:ext cx="1081087" cy="43338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Hub</a:t>
            </a:r>
          </a:p>
        </p:txBody>
      </p:sp>
      <p:cxnSp>
        <p:nvCxnSpPr>
          <p:cNvPr id="14" name="Straight Arrow Connector 13"/>
          <p:cNvCxnSpPr>
            <a:cxnSpLocks noChangeShapeType="1"/>
            <a:endCxn id="7" idx="2"/>
          </p:cNvCxnSpPr>
          <p:nvPr/>
        </p:nvCxnSpPr>
        <p:spPr bwMode="auto">
          <a:xfrm flipV="1">
            <a:off x="927100" y="4494213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927100" y="3146425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1112838" y="2205038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1860550" y="2216150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1860550" y="31353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endCxn id="8" idx="2"/>
          </p:cNvCxnSpPr>
          <p:nvPr/>
        </p:nvCxnSpPr>
        <p:spPr bwMode="auto">
          <a:xfrm flipV="1">
            <a:off x="1339850" y="4494213"/>
            <a:ext cx="4763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endCxn id="9" idx="2"/>
          </p:cNvCxnSpPr>
          <p:nvPr/>
        </p:nvCxnSpPr>
        <p:spPr bwMode="auto">
          <a:xfrm flipV="1">
            <a:off x="1804988" y="44942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2224088" y="3406359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9763" y="458628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(1)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1350" y="3265488"/>
            <a:ext cx="35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(2)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19150" y="23193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(3)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27213" y="231933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(4)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28800" y="32591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(5)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85988" y="4521200"/>
            <a:ext cx="357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(6)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59" y="1340424"/>
            <a:ext cx="6156491" cy="534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6" grpId="0" animBg="1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2: MAC-learning switch</a:t>
            </a:r>
            <a:br>
              <a:rPr lang="en-US" dirty="0" smtClean="0"/>
            </a:br>
            <a:r>
              <a:rPr lang="en-US" sz="2800" dirty="0" smtClean="0">
                <a:solidFill>
                  <a:prstClr val="black"/>
                </a:solidFill>
              </a:rPr>
              <a:t>(convert pox/pox/misc/of_tutorial.py to L2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Build on your own with this logic: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init</a:t>
            </a:r>
            <a:r>
              <a:rPr lang="en-US" sz="2200" dirty="0" smtClean="0"/>
              <a:t>, create a </a:t>
            </a:r>
            <a:r>
              <a:rPr lang="en-US" sz="2200" dirty="0" err="1" smtClean="0"/>
              <a:t>dict</a:t>
            </a:r>
            <a:r>
              <a:rPr lang="en-US" sz="2200" dirty="0" smtClean="0"/>
              <a:t> to store MAC to switch port mapping</a:t>
            </a:r>
          </a:p>
          <a:p>
            <a:pPr lvl="2"/>
            <a:r>
              <a:rPr lang="en-US" sz="2000" dirty="0" err="1" smtClean="0"/>
              <a:t>self.mac_to_port</a:t>
            </a:r>
            <a:r>
              <a:rPr lang="en-US" sz="2000" dirty="0" smtClean="0"/>
              <a:t> = {}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packet_in</a:t>
            </a:r>
            <a:r>
              <a:rPr lang="en-US" sz="2200" dirty="0" smtClean="0"/>
              <a:t>, 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Parse packet to reveal </a:t>
            </a:r>
            <a:r>
              <a:rPr lang="en-US" sz="2000" dirty="0" err="1" smtClean="0">
                <a:solidFill>
                  <a:srgbClr val="CC0000"/>
                </a:solidFill>
              </a:rPr>
              <a:t>src</a:t>
            </a:r>
            <a:r>
              <a:rPr lang="en-US" sz="2000" dirty="0" smtClean="0">
                <a:solidFill>
                  <a:srgbClr val="CC0000"/>
                </a:solidFill>
              </a:rPr>
              <a:t> and </a:t>
            </a:r>
            <a:r>
              <a:rPr lang="en-US" sz="2000" dirty="0" err="1" smtClean="0">
                <a:solidFill>
                  <a:srgbClr val="CC0000"/>
                </a:solidFill>
              </a:rPr>
              <a:t>dst</a:t>
            </a:r>
            <a:r>
              <a:rPr lang="en-US" sz="2000" dirty="0" smtClean="0">
                <a:solidFill>
                  <a:srgbClr val="CC0000"/>
                </a:solidFill>
              </a:rPr>
              <a:t> MAC </a:t>
            </a:r>
            <a:r>
              <a:rPr lang="en-US" sz="2000" dirty="0" err="1" smtClean="0">
                <a:solidFill>
                  <a:srgbClr val="CC0000"/>
                </a:solidFill>
              </a:rPr>
              <a:t>addr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Map </a:t>
            </a:r>
            <a:r>
              <a:rPr lang="en-US" sz="2000" dirty="0" err="1" smtClean="0">
                <a:solidFill>
                  <a:srgbClr val="CC0000"/>
                </a:solidFill>
              </a:rPr>
              <a:t>src_mac</a:t>
            </a:r>
            <a:r>
              <a:rPr lang="en-US" sz="2000" dirty="0" smtClean="0">
                <a:solidFill>
                  <a:srgbClr val="CC0000"/>
                </a:solidFill>
              </a:rPr>
              <a:t> to the incoming port</a:t>
            </a:r>
          </a:p>
          <a:p>
            <a:pPr lvl="3"/>
            <a:r>
              <a:rPr lang="en-US" dirty="0" err="1" smtClean="0"/>
              <a:t>self.mac_to_port</a:t>
            </a:r>
            <a:r>
              <a:rPr lang="en-US" dirty="0" smtClean="0"/>
              <a:t>[</a:t>
            </a:r>
            <a:r>
              <a:rPr lang="en-US" dirty="0" err="1" smtClean="0"/>
              <a:t>dpid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{}</a:t>
            </a:r>
          </a:p>
          <a:p>
            <a:pPr lvl="3"/>
            <a:r>
              <a:rPr lang="en-US" dirty="0" err="1"/>
              <a:t>self.mac_to_port</a:t>
            </a:r>
            <a:r>
              <a:rPr lang="en-US" dirty="0"/>
              <a:t>[</a:t>
            </a:r>
            <a:r>
              <a:rPr lang="en-US" dirty="0" err="1"/>
              <a:t>dpid</a:t>
            </a:r>
            <a:r>
              <a:rPr lang="en-US" dirty="0" smtClean="0"/>
              <a:t>][</a:t>
            </a:r>
            <a:r>
              <a:rPr lang="en-US" dirty="0" err="1" smtClean="0"/>
              <a:t>src_mac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in_port</a:t>
            </a:r>
            <a:endParaRPr lang="en-US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Lookup </a:t>
            </a:r>
            <a:r>
              <a:rPr lang="en-US" sz="2000" dirty="0" err="1" smtClean="0">
                <a:solidFill>
                  <a:srgbClr val="CC0000"/>
                </a:solidFill>
              </a:rPr>
              <a:t>dst_mac</a:t>
            </a:r>
            <a:r>
              <a:rPr lang="en-US" sz="2000" dirty="0" smtClean="0">
                <a:solidFill>
                  <a:srgbClr val="CC0000"/>
                </a:solidFill>
              </a:rPr>
              <a:t> in </a:t>
            </a:r>
            <a:r>
              <a:rPr lang="en-US" sz="2000" dirty="0" err="1" smtClean="0">
                <a:solidFill>
                  <a:srgbClr val="CC0000"/>
                </a:solidFill>
              </a:rPr>
              <a:t>mac_to_port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dict</a:t>
            </a:r>
            <a:r>
              <a:rPr lang="en-US" sz="2000" dirty="0" smtClean="0">
                <a:solidFill>
                  <a:srgbClr val="CC0000"/>
                </a:solidFill>
              </a:rPr>
              <a:t> to find next hop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If found, create </a:t>
            </a:r>
            <a:r>
              <a:rPr lang="en-US" sz="2000" dirty="0" err="1" smtClean="0">
                <a:solidFill>
                  <a:srgbClr val="CC0000"/>
                </a:solidFill>
              </a:rPr>
              <a:t>flow_mod</a:t>
            </a:r>
            <a:r>
              <a:rPr lang="en-US" sz="2000" dirty="0" smtClean="0">
                <a:solidFill>
                  <a:srgbClr val="CC0000"/>
                </a:solidFill>
              </a:rPr>
              <a:t> and send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Else, flood like hub.</a:t>
            </a:r>
          </a:p>
          <a:p>
            <a:pPr marL="914400" lvl="2" indent="0">
              <a:buNone/>
            </a:pPr>
            <a:endParaRPr lang="en-US" sz="2000" dirty="0" smtClean="0">
              <a:solidFill>
                <a:srgbClr val="CC0000"/>
              </a:solidFill>
            </a:endParaRPr>
          </a:p>
          <a:p>
            <a:r>
              <a:rPr lang="en-US" sz="2600" dirty="0" smtClean="0"/>
              <a:t>Execute: </a:t>
            </a:r>
            <a:br>
              <a:rPr lang="en-US" sz="2600" dirty="0" smtClean="0"/>
            </a:br>
            <a:r>
              <a:rPr lang="en-US" sz="2600" dirty="0" smtClean="0"/>
              <a:t>pox/pox.py </a:t>
            </a:r>
            <a:r>
              <a:rPr lang="en-US" sz="2600" dirty="0" err="1" smtClean="0"/>
              <a:t>misc.of_tutorial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1089" y="5218030"/>
            <a:ext cx="3972911" cy="1600438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msg</a:t>
            </a:r>
            <a:r>
              <a:rPr lang="en-US" sz="1400" dirty="0"/>
              <a:t> = </a:t>
            </a:r>
            <a:r>
              <a:rPr lang="en-US" sz="1400" dirty="0" err="1"/>
              <a:t>of.ofp_flow_mod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msg.match</a:t>
            </a:r>
            <a:r>
              <a:rPr lang="en-US" sz="1400" dirty="0"/>
              <a:t> = </a:t>
            </a:r>
            <a:r>
              <a:rPr lang="en-US" sz="1400" dirty="0" err="1"/>
              <a:t>of.ofp_match.from_packet</a:t>
            </a:r>
            <a:r>
              <a:rPr lang="en-US" sz="1400" dirty="0"/>
              <a:t>(packet)</a:t>
            </a:r>
          </a:p>
          <a:p>
            <a:r>
              <a:rPr lang="en-US" sz="1400" dirty="0" err="1"/>
              <a:t>msg.buffer_id</a:t>
            </a:r>
            <a:r>
              <a:rPr lang="en-US" sz="1400" dirty="0"/>
              <a:t> = </a:t>
            </a:r>
            <a:r>
              <a:rPr lang="en-US" sz="1400" dirty="0" err="1"/>
              <a:t>event.ofp.buffer_id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action = </a:t>
            </a:r>
            <a:r>
              <a:rPr lang="en-US" sz="1400" dirty="0" err="1"/>
              <a:t>of.ofp_action_output</a:t>
            </a:r>
            <a:r>
              <a:rPr lang="en-US" sz="1400" dirty="0"/>
              <a:t>(port = </a:t>
            </a:r>
            <a:r>
              <a:rPr lang="en-US" sz="1400" dirty="0" err="1"/>
              <a:t>out_port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msg.actions.append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self.connection.send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35517" y="5218030"/>
            <a:ext cx="835572" cy="59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86959" y="2598520"/>
            <a:ext cx="5646737" cy="777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500" dirty="0" smtClean="0">
                <a:latin typeface="Calibri" charset="0"/>
              </a:rPr>
              <a:t>Hands-on Tutorial</a:t>
            </a:r>
            <a:br>
              <a:rPr lang="en-US" sz="4500" dirty="0" smtClean="0">
                <a:latin typeface="Calibri" charset="0"/>
              </a:rPr>
            </a:br>
            <a:r>
              <a:rPr lang="en-US" sz="4500" dirty="0" smtClean="0">
                <a:latin typeface="Calibri" charset="0"/>
              </a:rPr>
              <a:t>Background Info</a:t>
            </a:r>
            <a:endParaRPr lang="en-US" sz="4500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00C390-C99C-4A2F-A474-0F971C3FE94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97" y="2690595"/>
            <a:ext cx="923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510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3</a:t>
            </a:r>
            <a:r>
              <a:rPr lang="en-US" dirty="0" smtClean="0"/>
              <a:t>: </a:t>
            </a:r>
            <a:r>
              <a:rPr lang="en-US" smtClean="0"/>
              <a:t>Stateless Load-balancer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virtual_ip</a:t>
            </a:r>
            <a:r>
              <a:rPr lang="en-US" dirty="0" smtClean="0"/>
              <a:t> (10.0.0.5), </a:t>
            </a:r>
            <a:r>
              <a:rPr lang="en-US" dirty="0" err="1" smtClean="0"/>
              <a:t>virtual_mac</a:t>
            </a:r>
            <a:r>
              <a:rPr lang="en-US" dirty="0" smtClean="0"/>
              <a:t> (00…:05)</a:t>
            </a:r>
          </a:p>
          <a:p>
            <a:r>
              <a:rPr lang="en-US" dirty="0" smtClean="0"/>
              <a:t>Initialize list of servers and their MAC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packet_in</a:t>
            </a:r>
            <a:r>
              <a:rPr lang="en-US" dirty="0" smtClean="0"/>
              <a:t> for </a:t>
            </a:r>
            <a:r>
              <a:rPr lang="en-US" dirty="0" err="1" smtClean="0"/>
              <a:t>virtual_ip</a:t>
            </a:r>
            <a:r>
              <a:rPr lang="en-US" dirty="0" smtClean="0"/>
              <a:t> from “Y”,</a:t>
            </a:r>
          </a:p>
          <a:p>
            <a:pPr lvl="1"/>
            <a:r>
              <a:rPr lang="en-US" dirty="0" smtClean="0"/>
              <a:t>Pick server “X” in round-robin fashion</a:t>
            </a:r>
          </a:p>
          <a:p>
            <a:pPr lvl="1"/>
            <a:r>
              <a:rPr lang="en-US" dirty="0" smtClean="0"/>
              <a:t>Insert flow</a:t>
            </a:r>
          </a:p>
          <a:p>
            <a:pPr lvl="2"/>
            <a:r>
              <a:rPr lang="en-US" dirty="0" smtClean="0"/>
              <a:t>Match: Same as the incoming packet</a:t>
            </a:r>
          </a:p>
          <a:p>
            <a:pPr lvl="2"/>
            <a:r>
              <a:rPr lang="en-US" dirty="0" smtClean="0"/>
              <a:t>Action (</a:t>
            </a:r>
            <a:r>
              <a:rPr lang="en-US" dirty="0" err="1" smtClean="0"/>
              <a:t>DST_ip</a:t>
            </a:r>
            <a:r>
              <a:rPr lang="en-US" dirty="0" smtClean="0"/>
              <a:t> -&gt; 10.0.0.2):</a:t>
            </a:r>
          </a:p>
          <a:p>
            <a:pPr lvl="3"/>
            <a:r>
              <a:rPr lang="en-US" dirty="0" smtClean="0"/>
              <a:t>Rewrite </a:t>
            </a:r>
            <a:r>
              <a:rPr lang="en-US" dirty="0" err="1" smtClean="0"/>
              <a:t>dst_mac</a:t>
            </a:r>
            <a:r>
              <a:rPr lang="en-US" dirty="0" smtClean="0"/>
              <a:t>, </a:t>
            </a:r>
            <a:r>
              <a:rPr lang="en-US" dirty="0" err="1" smtClean="0"/>
              <a:t>dst_ip</a:t>
            </a:r>
            <a:r>
              <a:rPr lang="en-US" dirty="0" smtClean="0"/>
              <a:t> of packet to that of “X”</a:t>
            </a:r>
          </a:p>
          <a:p>
            <a:pPr lvl="3"/>
            <a:r>
              <a:rPr lang="en-US" dirty="0" smtClean="0"/>
              <a:t>Forward to port towards “X”</a:t>
            </a:r>
            <a:endParaRPr lang="en-US" dirty="0"/>
          </a:p>
          <a:p>
            <a:pPr lvl="1"/>
            <a:r>
              <a:rPr lang="en-US" dirty="0" smtClean="0"/>
              <a:t>Proactively Insert reverse flow</a:t>
            </a:r>
          </a:p>
          <a:p>
            <a:pPr lvl="2"/>
            <a:r>
              <a:rPr lang="en-US" dirty="0" smtClean="0"/>
              <a:t>Match: </a:t>
            </a:r>
            <a:r>
              <a:rPr lang="en-US" dirty="0" err="1" smtClean="0"/>
              <a:t>Src</a:t>
            </a:r>
            <a:r>
              <a:rPr lang="en-US" dirty="0" smtClean="0"/>
              <a:t> (IP, MAC, </a:t>
            </a:r>
            <a:r>
              <a:rPr lang="en-US" dirty="0" err="1" smtClean="0"/>
              <a:t>TCP_Port</a:t>
            </a:r>
            <a:r>
              <a:rPr lang="en-US" dirty="0" smtClean="0"/>
              <a:t>) = X, </a:t>
            </a:r>
            <a:r>
              <a:rPr lang="en-US" dirty="0" err="1" smtClean="0"/>
              <a:t>Dst</a:t>
            </a:r>
            <a:r>
              <a:rPr lang="en-US" dirty="0" smtClean="0"/>
              <a:t> = Y, </a:t>
            </a:r>
          </a:p>
          <a:p>
            <a:pPr lvl="2"/>
            <a:r>
              <a:rPr lang="en-US" dirty="0" smtClean="0"/>
              <a:t>Action: </a:t>
            </a:r>
          </a:p>
          <a:p>
            <a:pPr lvl="3"/>
            <a:r>
              <a:rPr lang="en-US" dirty="0" smtClean="0"/>
              <a:t>Rewrite </a:t>
            </a:r>
            <a:r>
              <a:rPr lang="en-US" dirty="0" err="1" smtClean="0"/>
              <a:t>src_mac</a:t>
            </a:r>
            <a:r>
              <a:rPr lang="en-US" dirty="0" smtClean="0"/>
              <a:t>, </a:t>
            </a:r>
            <a:r>
              <a:rPr lang="en-US" dirty="0" err="1" smtClean="0"/>
              <a:t>src_ip</a:t>
            </a:r>
            <a:r>
              <a:rPr lang="en-US" dirty="0" smtClean="0"/>
              <a:t> to that of </a:t>
            </a:r>
            <a:r>
              <a:rPr lang="en-US" dirty="0" err="1" smtClean="0"/>
              <a:t>virtual_ip</a:t>
            </a:r>
            <a:endParaRPr lang="en-US" dirty="0" smtClean="0"/>
          </a:p>
          <a:p>
            <a:pPr lvl="3"/>
            <a:r>
              <a:rPr lang="en-US" dirty="0" smtClean="0"/>
              <a:t>Forward to port towards “Y”</a:t>
            </a:r>
          </a:p>
        </p:txBody>
      </p:sp>
    </p:spTree>
    <p:extLst>
      <p:ext uri="{BB962C8B-B14F-4D97-AF65-F5344CB8AC3E}">
        <p14:creationId xmlns:p14="http://schemas.microsoft.com/office/powerpoint/2010/main" val="42725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2363" y="2566988"/>
            <a:ext cx="5646737" cy="777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 err="1" smtClean="0">
                <a:latin typeface="Calibri" charset="0"/>
              </a:rPr>
              <a:t>Ryu</a:t>
            </a:r>
            <a:r>
              <a:rPr lang="en-US" sz="4500" dirty="0" smtClean="0">
                <a:latin typeface="Calibri" charset="0"/>
              </a:rPr>
              <a:t> controller</a:t>
            </a:r>
            <a:endParaRPr lang="en-US" sz="4500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00C390-C99C-4A2F-A474-0F971C3FE94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4" y="2412343"/>
            <a:ext cx="10144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6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50825" y="46038"/>
            <a:ext cx="8874125" cy="9112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Intro to RYU: </a:t>
            </a:r>
            <a:r>
              <a:rPr lang="en-US" dirty="0" err="1" smtClean="0">
                <a:latin typeface="Calibri" pitchFamily="34" charset="0"/>
                <a:ea typeface="ＭＳ Ｐゴシック" pitchFamily="34" charset="-128"/>
              </a:rPr>
              <a:t>OpenFlow</a:t>
            </a:r>
            <a:r>
              <a:rPr lang="en-US" dirty="0" smtClean="0">
                <a:latin typeface="Calibri" pitchFamily="34" charset="0"/>
                <a:ea typeface="ＭＳ Ｐゴシック" pitchFamily="34" charset="-128"/>
              </a:rPr>
              <a:t> Controller</a:t>
            </a: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8331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60FACF4-202C-4F2A-9597-777BABE5CF7A}" type="slidenum">
              <a:rPr lang="en-US" sz="14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32</a:t>
            </a:fld>
            <a:endParaRPr lang="en-US" sz="14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837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1750"/>
            <a:ext cx="10144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50825" y="2777580"/>
            <a:ext cx="3489325" cy="54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RYU Controller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725" y="4298405"/>
            <a:ext cx="1241425" cy="392113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39838" y="4757193"/>
            <a:ext cx="1241425" cy="392112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44800" y="4298405"/>
            <a:ext cx="1241425" cy="392113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58913" y="1121818"/>
            <a:ext cx="1082675" cy="647700"/>
          </a:xfrm>
          <a:prstGeom prst="rect">
            <a:avLst/>
          </a:prstGeom>
          <a:solidFill>
            <a:srgbClr val="A6A6A6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Topology</a:t>
            </a:r>
          </a:p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Viewer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57475" y="1193255"/>
            <a:ext cx="1082675" cy="431800"/>
          </a:xfrm>
          <a:prstGeom prst="rect">
            <a:avLst/>
          </a:prstGeom>
          <a:solidFill>
            <a:srgbClr val="A6A6A6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Statistics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0825" y="1226593"/>
            <a:ext cx="1081088" cy="433387"/>
          </a:xfrm>
          <a:prstGeom prst="rect">
            <a:avLst/>
          </a:prstGeom>
          <a:solidFill>
            <a:srgbClr val="A6A6A6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Firewall</a:t>
            </a:r>
          </a:p>
        </p:txBody>
      </p:sp>
      <p:cxnSp>
        <p:nvCxnSpPr>
          <p:cNvPr id="22" name="Straight Arrow Connector 21"/>
          <p:cNvCxnSpPr>
            <a:cxnSpLocks noChangeShapeType="1"/>
            <a:stCxn id="19" idx="2"/>
          </p:cNvCxnSpPr>
          <p:nvPr/>
        </p:nvCxnSpPr>
        <p:spPr bwMode="auto">
          <a:xfrm>
            <a:off x="790575" y="1659980"/>
            <a:ext cx="9525" cy="1117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6" idx="2"/>
          </p:cNvCxnSpPr>
          <p:nvPr/>
        </p:nvCxnSpPr>
        <p:spPr bwMode="auto">
          <a:xfrm>
            <a:off x="2000250" y="1769518"/>
            <a:ext cx="0" cy="10080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17" idx="2"/>
          </p:cNvCxnSpPr>
          <p:nvPr/>
        </p:nvCxnSpPr>
        <p:spPr bwMode="auto">
          <a:xfrm>
            <a:off x="3198813" y="1625055"/>
            <a:ext cx="0" cy="1152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  <a:stCxn id="14" idx="0"/>
          </p:cNvCxnSpPr>
          <p:nvPr/>
        </p:nvCxnSpPr>
        <p:spPr bwMode="auto">
          <a:xfrm flipV="1">
            <a:off x="3465513" y="3325268"/>
            <a:ext cx="1587" cy="9731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  <a:endCxn id="10" idx="2"/>
          </p:cNvCxnSpPr>
          <p:nvPr/>
        </p:nvCxnSpPr>
        <p:spPr bwMode="auto">
          <a:xfrm flipH="1" flipV="1">
            <a:off x="1995488" y="3325268"/>
            <a:ext cx="46037" cy="143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11" idx="0"/>
          </p:cNvCxnSpPr>
          <p:nvPr/>
        </p:nvCxnSpPr>
        <p:spPr bwMode="auto">
          <a:xfrm flipV="1">
            <a:off x="706438" y="3325268"/>
            <a:ext cx="0" cy="9731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385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3591968"/>
            <a:ext cx="3619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744368"/>
            <a:ext cx="3619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3607843"/>
            <a:ext cx="3619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TextBox 49"/>
          <p:cNvSpPr txBox="1">
            <a:spLocks noChangeArrowheads="1"/>
          </p:cNvSpPr>
          <p:nvPr/>
        </p:nvSpPr>
        <p:spPr bwMode="auto">
          <a:xfrm>
            <a:off x="746125" y="3645943"/>
            <a:ext cx="3794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1.0</a:t>
            </a:r>
          </a:p>
        </p:txBody>
      </p:sp>
      <p:sp>
        <p:nvSpPr>
          <p:cNvPr id="58389" name="TextBox 50"/>
          <p:cNvSpPr txBox="1">
            <a:spLocks noChangeArrowheads="1"/>
          </p:cNvSpPr>
          <p:nvPr/>
        </p:nvSpPr>
        <p:spPr bwMode="auto">
          <a:xfrm>
            <a:off x="1922463" y="3798343"/>
            <a:ext cx="381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1.2</a:t>
            </a:r>
          </a:p>
        </p:txBody>
      </p:sp>
      <p:sp>
        <p:nvSpPr>
          <p:cNvPr id="58390" name="TextBox 51"/>
          <p:cNvSpPr txBox="1">
            <a:spLocks noChangeArrowheads="1"/>
          </p:cNvSpPr>
          <p:nvPr/>
        </p:nvSpPr>
        <p:spPr bwMode="auto">
          <a:xfrm>
            <a:off x="3544888" y="3695155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1.3</a:t>
            </a:r>
          </a:p>
        </p:txBody>
      </p:sp>
      <p:cxnSp>
        <p:nvCxnSpPr>
          <p:cNvPr id="6" name="Straight Connector 5"/>
          <p:cNvCxnSpPr>
            <a:cxnSpLocks noChangeShapeType="1"/>
            <a:stCxn id="10" idx="3"/>
          </p:cNvCxnSpPr>
          <p:nvPr/>
        </p:nvCxnSpPr>
        <p:spPr bwMode="auto">
          <a:xfrm flipV="1">
            <a:off x="3740150" y="1317154"/>
            <a:ext cx="1279525" cy="173427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  <a:stCxn id="10" idx="3"/>
          </p:cNvCxnSpPr>
          <p:nvPr/>
        </p:nvCxnSpPr>
        <p:spPr bwMode="auto">
          <a:xfrm>
            <a:off x="3740150" y="3051424"/>
            <a:ext cx="1279525" cy="201261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4556078" y="5452316"/>
            <a:ext cx="4572000" cy="12064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lvl="0"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ea typeface="ＭＳ Ｐゴシック" charset="0"/>
              </a:rPr>
              <a:t>Libraries: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Functions called by components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Ex: OF-</a:t>
            </a:r>
            <a:r>
              <a:rPr lang="en-US" sz="16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Config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Netflow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sFlow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</a:br>
            <a:r>
              <a:rPr lang="en-US" sz="16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Netconf</a:t>
            </a:r>
            <a:r>
              <a:rPr lang="en-US" sz="16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OVSDB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023" y="5456046"/>
            <a:ext cx="4572000" cy="12064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ea typeface="ＭＳ Ｐゴシック" charset="0"/>
              </a:rPr>
              <a:t>Components: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ＭＳ Ｐゴシック" charset="0"/>
              </a:rPr>
              <a:t>Provides interface for control and state and generates events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ＭＳ Ｐゴシック" charset="0"/>
              </a:rPr>
              <a:t>Communicates using message passing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9675" y="1281828"/>
            <a:ext cx="3915508" cy="3785536"/>
            <a:chOff x="5019675" y="1281828"/>
            <a:chExt cx="3915508" cy="3785536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019675" y="4266170"/>
              <a:ext cx="2781300" cy="801194"/>
            </a:xfrm>
            <a:prstGeom prst="rect">
              <a:avLst/>
            </a:prstGeom>
            <a:solidFill>
              <a:srgbClr val="953735"/>
            </a:solidFill>
            <a:ln w="9525">
              <a:solidFill>
                <a:srgbClr val="A6A6A6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019675" y="1317154"/>
              <a:ext cx="3059127" cy="784237"/>
            </a:xfrm>
            <a:prstGeom prst="rect">
              <a:avLst/>
            </a:prstGeom>
            <a:solidFill>
              <a:srgbClr val="A6A6A6"/>
            </a:solidFill>
            <a:ln w="9525">
              <a:solidFill>
                <a:srgbClr val="A6A6A6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019675" y="2146609"/>
              <a:ext cx="3867150" cy="479021"/>
            </a:xfrm>
            <a:prstGeom prst="rect">
              <a:avLst/>
            </a:prstGeom>
            <a:solidFill>
              <a:srgbClr val="C4BD97"/>
            </a:solidFill>
            <a:ln w="9525">
              <a:solidFill>
                <a:srgbClr val="A6A6A6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app_manager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186363" y="4380625"/>
              <a:ext cx="1008062" cy="376569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rgbClr val="D9969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of_parser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45250" y="4370735"/>
              <a:ext cx="1117600" cy="376570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rgbClr val="D9969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of_header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111751" y="1568676"/>
              <a:ext cx="816083" cy="41826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BFBFB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simple</a:t>
              </a: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_</a:t>
              </a:r>
              <a:b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</a:b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switch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6130258" y="1568676"/>
              <a:ext cx="670131" cy="41826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BFBFB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ofctl</a:t>
              </a: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_</a:t>
              </a:r>
              <a:b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</a:b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rest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399" name="TextBox 37"/>
            <p:cNvSpPr txBox="1">
              <a:spLocks noChangeArrowheads="1"/>
            </p:cNvSpPr>
            <p:nvPr/>
          </p:nvSpPr>
          <p:spPr bwMode="auto">
            <a:xfrm>
              <a:off x="7313291" y="1281828"/>
              <a:ext cx="5261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FFFF00"/>
                  </a:solidFill>
                </a:rPr>
                <a:t>app</a:t>
              </a:r>
            </a:p>
          </p:txBody>
        </p:sp>
        <p:sp>
          <p:nvSpPr>
            <p:cNvPr id="58400" name="Rectangle 38"/>
            <p:cNvSpPr>
              <a:spLocks noChangeArrowheads="1"/>
            </p:cNvSpPr>
            <p:nvPr/>
          </p:nvSpPr>
          <p:spPr bwMode="auto">
            <a:xfrm>
              <a:off x="8233545" y="2166391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base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019675" y="2625630"/>
              <a:ext cx="3867150" cy="1640540"/>
            </a:xfrm>
            <a:prstGeom prst="rect">
              <a:avLst/>
            </a:prstGeom>
            <a:solidFill>
              <a:srgbClr val="37609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402" name="TextBox 41"/>
            <p:cNvSpPr txBox="1">
              <a:spLocks noChangeArrowheads="1"/>
            </p:cNvSpPr>
            <p:nvPr/>
          </p:nvSpPr>
          <p:spPr bwMode="auto">
            <a:xfrm>
              <a:off x="7907338" y="3959540"/>
              <a:ext cx="10278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FF00"/>
                  </a:solidFill>
                </a:rPr>
                <a:t>controller</a:t>
              </a:r>
            </a:p>
          </p:txBody>
        </p:sp>
        <p:sp>
          <p:nvSpPr>
            <p:cNvPr id="58403" name="TextBox 42"/>
            <p:cNvSpPr txBox="1">
              <a:spLocks noChangeArrowheads="1"/>
            </p:cNvSpPr>
            <p:nvPr/>
          </p:nvSpPr>
          <p:spPr bwMode="auto">
            <a:xfrm>
              <a:off x="7059613" y="4725483"/>
              <a:ext cx="8242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err="1">
                  <a:solidFill>
                    <a:srgbClr val="FFFF00"/>
                  </a:solidFill>
                </a:rPr>
                <a:t>ofproto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130800" y="3463563"/>
              <a:ext cx="1236663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controller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135563" y="2718891"/>
              <a:ext cx="1231900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handler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468034" y="2718891"/>
              <a:ext cx="1078941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dpset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456363" y="3463563"/>
              <a:ext cx="1090612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ofp_event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627938" y="3463563"/>
              <a:ext cx="1162050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lt1"/>
                  </a:solidFill>
                  <a:latin typeface="+mn-lt"/>
                  <a:ea typeface="+mn-ea"/>
                </a:rPr>
                <a:t>ofp_handler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638272" y="2718891"/>
              <a:ext cx="1151715" cy="545434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event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8233544" y="1317154"/>
              <a:ext cx="658043" cy="784237"/>
            </a:xfrm>
            <a:prstGeom prst="rect">
              <a:avLst/>
            </a:prstGeom>
            <a:solidFill>
              <a:srgbClr val="604A7B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lib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7829550" y="4283126"/>
              <a:ext cx="1060450" cy="784238"/>
            </a:xfrm>
            <a:prstGeom prst="rect">
              <a:avLst/>
            </a:prstGeom>
            <a:solidFill>
              <a:srgbClr val="604A7B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lib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996549" y="1568676"/>
              <a:ext cx="1019189" cy="41826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BFBFB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quantum</a:t>
              </a:r>
              <a:b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</a:br>
              <a:r>
                <a:rPr lang="en-US" sz="1600" dirty="0" smtClean="0">
                  <a:solidFill>
                    <a:schemeClr val="lt1"/>
                  </a:solidFill>
                  <a:latin typeface="+mn-lt"/>
                  <a:ea typeface="+mn-ea"/>
                </a:rPr>
                <a:t>plugin</a:t>
              </a:r>
              <a:endParaRPr lang="en-US" sz="16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4994" y="3813608"/>
            <a:ext cx="5292478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(A)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5500" y="4990798"/>
            <a:ext cx="5292478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(B)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5500" y="6393972"/>
            <a:ext cx="5292478" cy="192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(C)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ea typeface="ＭＳ Ｐゴシック" pitchFamily="34" charset="-128"/>
              </a:rPr>
              <a:t>Application 1: Hub</a:t>
            </a:r>
            <a:br>
              <a:rPr lang="en-US" dirty="0">
                <a:latin typeface="Calibri" pitchFamily="34" charset="0"/>
                <a:ea typeface="ＭＳ Ｐゴシック" pitchFamily="34" charset="-128"/>
              </a:rPr>
            </a:br>
            <a:r>
              <a:rPr lang="en-US" sz="2400" dirty="0" err="1" smtClean="0">
                <a:latin typeface="Calibri" pitchFamily="34" charset="0"/>
                <a:ea typeface="ＭＳ Ｐゴシック" pitchFamily="34" charset="-128"/>
              </a:rPr>
              <a:t>ryu</a:t>
            </a:r>
            <a:r>
              <a:rPr lang="en-US" sz="2400" dirty="0" smtClean="0">
                <a:latin typeface="Calibri" pitchFamily="34" charset="0"/>
                <a:ea typeface="ＭＳ Ｐゴシック" pitchFamily="34" charset="-128"/>
              </a:rPr>
              <a:t>-manager --verbose ryu/ryu/app/tutorial_l2_hub.py</a:t>
            </a:r>
            <a:endParaRPr lang="en-US" sz="4000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638" y="3546475"/>
            <a:ext cx="1784350" cy="846138"/>
          </a:xfrm>
          <a:prstGeom prst="rect">
            <a:avLst/>
          </a:prstGeom>
          <a:solidFill>
            <a:srgbClr val="D99694"/>
          </a:solidFill>
          <a:ln w="9525">
            <a:solidFill>
              <a:srgbClr val="D996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OF Switch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5075" y="4291013"/>
            <a:ext cx="220663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5450" y="4291013"/>
            <a:ext cx="219075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12963" y="4291013"/>
            <a:ext cx="220662" cy="2032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55638" y="2605088"/>
            <a:ext cx="1784350" cy="549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RYU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9488" y="1779588"/>
            <a:ext cx="1081087" cy="43338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Hub</a:t>
            </a:r>
          </a:p>
        </p:txBody>
      </p:sp>
      <p:cxnSp>
        <p:nvCxnSpPr>
          <p:cNvPr id="14" name="Straight Arrow Connector 13"/>
          <p:cNvCxnSpPr>
            <a:cxnSpLocks noChangeShapeType="1"/>
            <a:endCxn id="7" idx="2"/>
          </p:cNvCxnSpPr>
          <p:nvPr/>
        </p:nvCxnSpPr>
        <p:spPr bwMode="auto">
          <a:xfrm flipV="1">
            <a:off x="927100" y="4494213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927100" y="3146425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1112838" y="2205038"/>
            <a:ext cx="0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1860550" y="2216150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1860550" y="31353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endCxn id="8" idx="2"/>
          </p:cNvCxnSpPr>
          <p:nvPr/>
        </p:nvCxnSpPr>
        <p:spPr bwMode="auto">
          <a:xfrm flipV="1">
            <a:off x="1339850" y="4494213"/>
            <a:ext cx="4763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endCxn id="9" idx="2"/>
          </p:cNvCxnSpPr>
          <p:nvPr/>
        </p:nvCxnSpPr>
        <p:spPr bwMode="auto">
          <a:xfrm flipV="1">
            <a:off x="1804988" y="44942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endCxn id="10" idx="2"/>
          </p:cNvCxnSpPr>
          <p:nvPr/>
        </p:nvCxnSpPr>
        <p:spPr bwMode="auto">
          <a:xfrm flipV="1">
            <a:off x="2224088" y="4494213"/>
            <a:ext cx="0" cy="400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9763" y="458628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(1)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1350" y="3265488"/>
            <a:ext cx="35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(2)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19150" y="23193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(3)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27213" y="2319338"/>
            <a:ext cx="3571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(4)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28800" y="3259138"/>
            <a:ext cx="357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(5)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85988" y="4521200"/>
            <a:ext cx="357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(6)</a:t>
            </a:r>
          </a:p>
        </p:txBody>
      </p:sp>
      <p:pic>
        <p:nvPicPr>
          <p:cNvPr id="59417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1750"/>
            <a:ext cx="10144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647730"/>
            <a:ext cx="5999162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6" grpId="0" animBg="1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2: MAC-learning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Build on your own with this logic: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init</a:t>
            </a:r>
            <a:r>
              <a:rPr lang="en-US" sz="2200" dirty="0" smtClean="0"/>
              <a:t>, create a </a:t>
            </a:r>
            <a:r>
              <a:rPr lang="en-US" sz="2200" dirty="0" err="1" smtClean="0"/>
              <a:t>dict</a:t>
            </a:r>
            <a:r>
              <a:rPr lang="en-US" sz="2200" dirty="0" smtClean="0"/>
              <a:t> to store MAC to switch port mapping</a:t>
            </a:r>
          </a:p>
          <a:p>
            <a:pPr lvl="2"/>
            <a:r>
              <a:rPr lang="en-US" sz="2000" dirty="0" err="1" smtClean="0"/>
              <a:t>self.mac_to_port</a:t>
            </a:r>
            <a:r>
              <a:rPr lang="en-US" sz="2000" dirty="0" smtClean="0"/>
              <a:t> = {}</a:t>
            </a:r>
          </a:p>
          <a:p>
            <a:pPr lvl="1"/>
            <a:r>
              <a:rPr lang="en-US" sz="2200" dirty="0" smtClean="0"/>
              <a:t>On </a:t>
            </a:r>
            <a:r>
              <a:rPr lang="en-US" sz="2200" dirty="0" err="1" smtClean="0"/>
              <a:t>packet_in</a:t>
            </a:r>
            <a:r>
              <a:rPr lang="en-US" sz="2200" dirty="0" smtClean="0"/>
              <a:t>, 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Parse packet to reveal </a:t>
            </a:r>
            <a:r>
              <a:rPr lang="en-US" sz="2000" dirty="0" err="1" smtClean="0">
                <a:solidFill>
                  <a:srgbClr val="CC0000"/>
                </a:solidFill>
              </a:rPr>
              <a:t>src</a:t>
            </a:r>
            <a:r>
              <a:rPr lang="en-US" sz="2000" dirty="0" smtClean="0">
                <a:solidFill>
                  <a:srgbClr val="CC0000"/>
                </a:solidFill>
              </a:rPr>
              <a:t> and </a:t>
            </a:r>
            <a:r>
              <a:rPr lang="en-US" sz="2000" dirty="0" err="1" smtClean="0">
                <a:solidFill>
                  <a:srgbClr val="CC0000"/>
                </a:solidFill>
              </a:rPr>
              <a:t>dst</a:t>
            </a:r>
            <a:r>
              <a:rPr lang="en-US" sz="2000" dirty="0" smtClean="0">
                <a:solidFill>
                  <a:srgbClr val="CC0000"/>
                </a:solidFill>
              </a:rPr>
              <a:t> MAC </a:t>
            </a:r>
            <a:r>
              <a:rPr lang="en-US" sz="2000" dirty="0" err="1" smtClean="0">
                <a:solidFill>
                  <a:srgbClr val="CC0000"/>
                </a:solidFill>
              </a:rPr>
              <a:t>addr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Map </a:t>
            </a:r>
            <a:r>
              <a:rPr lang="en-US" sz="2000" dirty="0" err="1" smtClean="0">
                <a:solidFill>
                  <a:srgbClr val="CC0000"/>
                </a:solidFill>
              </a:rPr>
              <a:t>src_mac</a:t>
            </a:r>
            <a:r>
              <a:rPr lang="en-US" sz="2000" dirty="0" smtClean="0">
                <a:solidFill>
                  <a:srgbClr val="CC0000"/>
                </a:solidFill>
              </a:rPr>
              <a:t> to the incoming port</a:t>
            </a:r>
          </a:p>
          <a:p>
            <a:pPr lvl="3"/>
            <a:r>
              <a:rPr lang="en-US" dirty="0" err="1" smtClean="0"/>
              <a:t>self.mac_to_port</a:t>
            </a:r>
            <a:r>
              <a:rPr lang="en-US" dirty="0" smtClean="0"/>
              <a:t>[</a:t>
            </a:r>
            <a:r>
              <a:rPr lang="en-US" dirty="0" err="1" smtClean="0"/>
              <a:t>dpid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{}</a:t>
            </a:r>
          </a:p>
          <a:p>
            <a:pPr lvl="3"/>
            <a:r>
              <a:rPr lang="en-US" dirty="0" err="1"/>
              <a:t>self.mac_to_port</a:t>
            </a:r>
            <a:r>
              <a:rPr lang="en-US" dirty="0"/>
              <a:t>[</a:t>
            </a:r>
            <a:r>
              <a:rPr lang="en-US" dirty="0" err="1"/>
              <a:t>dpid</a:t>
            </a:r>
            <a:r>
              <a:rPr lang="en-US" dirty="0" smtClean="0"/>
              <a:t>][</a:t>
            </a:r>
            <a:r>
              <a:rPr lang="en-US" dirty="0" err="1" smtClean="0"/>
              <a:t>src_mac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in_port</a:t>
            </a:r>
            <a:endParaRPr lang="en-US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Lookup </a:t>
            </a:r>
            <a:r>
              <a:rPr lang="en-US" sz="2000" dirty="0" err="1" smtClean="0">
                <a:solidFill>
                  <a:srgbClr val="CC0000"/>
                </a:solidFill>
              </a:rPr>
              <a:t>dst_mac</a:t>
            </a:r>
            <a:r>
              <a:rPr lang="en-US" sz="2000" dirty="0" smtClean="0">
                <a:solidFill>
                  <a:srgbClr val="CC0000"/>
                </a:solidFill>
              </a:rPr>
              <a:t> in </a:t>
            </a:r>
            <a:r>
              <a:rPr lang="en-US" sz="2000" dirty="0" err="1" smtClean="0">
                <a:solidFill>
                  <a:srgbClr val="CC0000"/>
                </a:solidFill>
              </a:rPr>
              <a:t>mac_to_port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dict</a:t>
            </a:r>
            <a:r>
              <a:rPr lang="en-US" sz="2000" dirty="0" smtClean="0">
                <a:solidFill>
                  <a:srgbClr val="CC0000"/>
                </a:solidFill>
              </a:rPr>
              <a:t> to find next hop</a:t>
            </a: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If found, create </a:t>
            </a:r>
            <a:r>
              <a:rPr lang="en-US" sz="2000" dirty="0" err="1" smtClean="0">
                <a:solidFill>
                  <a:srgbClr val="CC0000"/>
                </a:solidFill>
              </a:rPr>
              <a:t>flow_mod</a:t>
            </a:r>
            <a:r>
              <a:rPr lang="en-US" sz="2000" dirty="0" smtClean="0">
                <a:solidFill>
                  <a:srgbClr val="CC0000"/>
                </a:solidFill>
              </a:rPr>
              <a:t> and send</a:t>
            </a:r>
          </a:p>
          <a:p>
            <a:pPr marL="914400" lvl="2" indent="0">
              <a:buNone/>
            </a:pPr>
            <a:endParaRPr lang="en-US" sz="2000" dirty="0">
              <a:solidFill>
                <a:srgbClr val="CC0000"/>
              </a:solidFill>
            </a:endParaRPr>
          </a:p>
          <a:p>
            <a:pPr lvl="2"/>
            <a:endParaRPr lang="en-US" sz="2000" dirty="0" smtClean="0">
              <a:solidFill>
                <a:srgbClr val="CC0000"/>
              </a:solidFill>
            </a:endParaRPr>
          </a:p>
          <a:p>
            <a:pPr lvl="2"/>
            <a:endParaRPr lang="en-US" sz="2000" dirty="0" smtClean="0">
              <a:solidFill>
                <a:srgbClr val="CC0000"/>
              </a:solidFill>
            </a:endParaRPr>
          </a:p>
          <a:p>
            <a:pPr lvl="2"/>
            <a:r>
              <a:rPr lang="en-US" sz="2000" dirty="0" smtClean="0">
                <a:solidFill>
                  <a:srgbClr val="CC0000"/>
                </a:solidFill>
              </a:rPr>
              <a:t>Else, flood like 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E84-9B03-4756-96B7-41352592F01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88" y="5269078"/>
            <a:ext cx="4064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43555" y="5914901"/>
            <a:ext cx="3074275" cy="848491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Pssst</a:t>
            </a:r>
            <a:r>
              <a:rPr lang="en-US" sz="2400" dirty="0" smtClean="0">
                <a:solidFill>
                  <a:schemeClr val="tx1"/>
                </a:solidFill>
              </a:rPr>
              <a:t>… solution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tutorial_l2_switch.py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2363" y="2566988"/>
            <a:ext cx="6105251" cy="777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 smtClean="0">
                <a:latin typeface="Calibri" charset="0"/>
              </a:rPr>
              <a:t> The End</a:t>
            </a:r>
            <a:endParaRPr lang="en-US" sz="4500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00C390-C99C-4A2F-A474-0F971C3FE94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69" y="2659063"/>
            <a:ext cx="923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43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344"/>
            <a:ext cx="8229600" cy="911225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957" y="993216"/>
            <a:ext cx="8569810" cy="4754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sdnhub.org/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 err="1"/>
              <a:t>VirtualBox</a:t>
            </a:r>
            <a:r>
              <a:rPr lang="en-US" sz="2400" dirty="0"/>
              <a:t> or </a:t>
            </a:r>
            <a:r>
              <a:rPr lang="en-US" sz="2400" dirty="0" err="1"/>
              <a:t>Vmware</a:t>
            </a:r>
            <a:r>
              <a:rPr lang="en-US" sz="2400" dirty="0"/>
              <a:t> </a:t>
            </a:r>
            <a:r>
              <a:rPr lang="en-US" sz="2400" dirty="0" smtClean="0"/>
              <a:t>player or </a:t>
            </a:r>
            <a:r>
              <a:rPr lang="en-US" sz="2400" dirty="0" err="1" smtClean="0"/>
              <a:t>Vmware</a:t>
            </a:r>
            <a:r>
              <a:rPr lang="en-US" sz="2400" dirty="0" smtClean="0"/>
              <a:t> Fusion</a:t>
            </a:r>
            <a:endParaRPr lang="en-US" sz="2400" dirty="0"/>
          </a:p>
          <a:p>
            <a:pPr lvl="1"/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Import the tutorial </a:t>
            </a:r>
            <a:r>
              <a:rPr lang="en-US" sz="2400" dirty="0"/>
              <a:t>VM appliances </a:t>
            </a:r>
            <a:r>
              <a:rPr lang="en-US" sz="2400" dirty="0" smtClean="0"/>
              <a:t>available </a:t>
            </a:r>
            <a:r>
              <a:rPr lang="en-US" sz="2400" dirty="0"/>
              <a:t>at:</a:t>
            </a:r>
          </a:p>
          <a:p>
            <a:pPr lvl="1"/>
            <a:r>
              <a:rPr lang="en-US" sz="2000" dirty="0"/>
              <a:t>64-bit</a:t>
            </a:r>
            <a:r>
              <a:rPr lang="en-US" sz="2000" dirty="0" smtClean="0"/>
              <a:t>: </a:t>
            </a:r>
            <a:r>
              <a:rPr lang="en-US" sz="2000" dirty="0"/>
              <a:t>(Login: </a:t>
            </a:r>
            <a:r>
              <a:rPr lang="en-US" sz="2000" dirty="0" err="1" smtClean="0"/>
              <a:t>ubuntu</a:t>
            </a:r>
            <a:r>
              <a:rPr lang="en-US" sz="2000" dirty="0" smtClean="0"/>
              <a:t>, </a:t>
            </a:r>
            <a:r>
              <a:rPr lang="en-US" sz="2000" dirty="0" err="1"/>
              <a:t>Passwd</a:t>
            </a:r>
            <a:r>
              <a:rPr lang="en-US" sz="2000" dirty="0"/>
              <a:t>: </a:t>
            </a:r>
            <a:r>
              <a:rPr lang="en-US" sz="2000" dirty="0" err="1"/>
              <a:t>ubuntu</a:t>
            </a:r>
            <a:r>
              <a:rPr lang="en-US" sz="2000" dirty="0"/>
              <a:t>) </a:t>
            </a:r>
            <a:r>
              <a:rPr lang="en-US" sz="2000" dirty="0">
                <a:hlinkClick r:id="rId2"/>
              </a:rPr>
              <a:t>http://yuba.stanford.edu/~</a:t>
            </a:r>
            <a:r>
              <a:rPr lang="en-US" sz="2000" dirty="0" smtClean="0">
                <a:hlinkClick r:id="rId2"/>
              </a:rPr>
              <a:t>srini/OpenFlow_tutorial_64bit.ova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32-bit: (Login: </a:t>
            </a:r>
            <a:r>
              <a:rPr lang="en-US" sz="2000" dirty="0" err="1" smtClean="0"/>
              <a:t>ubuntu</a:t>
            </a:r>
            <a:r>
              <a:rPr lang="en-US" sz="2000" dirty="0" smtClean="0"/>
              <a:t>, </a:t>
            </a:r>
            <a:r>
              <a:rPr lang="en-US" sz="2000" dirty="0" err="1" smtClean="0"/>
              <a:t>Passwd</a:t>
            </a:r>
            <a:r>
              <a:rPr lang="en-US" sz="2000" dirty="0" smtClean="0"/>
              <a:t>: </a:t>
            </a:r>
            <a:r>
              <a:rPr lang="en-US" sz="2000" dirty="0" err="1" smtClean="0"/>
              <a:t>ubuntu</a:t>
            </a:r>
            <a:r>
              <a:rPr lang="en-US" sz="2000" dirty="0" smtClean="0"/>
              <a:t>) </a:t>
            </a:r>
            <a:r>
              <a:rPr lang="en-US" sz="2000" dirty="0" smtClean="0">
                <a:hlinkClick r:id="rId3"/>
              </a:rPr>
              <a:t>http://yuba.stanford.edu/~srini/OpenFlow_tutorial_32bit.ova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X-Windows if you do not already have it</a:t>
            </a:r>
          </a:p>
          <a:p>
            <a:pPr lvl="1"/>
            <a:r>
              <a:rPr lang="en-US" sz="2000" dirty="0"/>
              <a:t>Mac user: Install </a:t>
            </a:r>
            <a:r>
              <a:rPr lang="en-US" sz="2000" dirty="0" err="1" smtClean="0"/>
              <a:t>xquartz</a:t>
            </a:r>
            <a:endParaRPr lang="en-US" sz="2000" dirty="0" smtClean="0"/>
          </a:p>
          <a:p>
            <a:pPr lvl="1"/>
            <a:r>
              <a:rPr lang="en-US" sz="2000" dirty="0" smtClean="0"/>
              <a:t>Windows </a:t>
            </a:r>
            <a:r>
              <a:rPr lang="en-US" sz="2000" dirty="0"/>
              <a:t>user: Install </a:t>
            </a:r>
            <a:r>
              <a:rPr lang="en-US" sz="2000" dirty="0" err="1" smtClean="0"/>
              <a:t>xming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Start the VM, and “</a:t>
            </a:r>
            <a:r>
              <a:rPr lang="en-US" sz="2400" dirty="0" err="1" smtClean="0"/>
              <a:t>ssh</a:t>
            </a:r>
            <a:r>
              <a:rPr lang="en-US" sz="2400" dirty="0" smtClean="0"/>
              <a:t> -X” to its host-only </a:t>
            </a:r>
            <a:r>
              <a:rPr lang="en-US" sz="2400" dirty="0"/>
              <a:t>IP </a:t>
            </a:r>
            <a:r>
              <a:rPr lang="en-US" sz="2400" dirty="0" smtClean="0"/>
              <a:t>address</a:t>
            </a:r>
          </a:p>
          <a:p>
            <a:pPr lvl="1"/>
            <a:r>
              <a:rPr lang="en-US" sz="2000" dirty="0" err="1" smtClean="0"/>
              <a:t>VirtualBox</a:t>
            </a:r>
            <a:r>
              <a:rPr lang="en-US" sz="2000" dirty="0" smtClean="0"/>
              <a:t>: Ensure the vboxnet0 interface is configured for “host-only”</a:t>
            </a:r>
          </a:p>
          <a:p>
            <a:pPr lvl="2"/>
            <a:r>
              <a:rPr lang="en-US" sz="1600" dirty="0" smtClean="0"/>
              <a:t>File-</a:t>
            </a:r>
            <a:r>
              <a:rPr lang="en-US" sz="1600" dirty="0"/>
              <a:t>&gt;Preferences-&gt;Network and “Add host-only network” button with default settings. 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DC80-70CA-4209-B132-BC5DE5128F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Virtual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607" y="1371600"/>
            <a:ext cx="8569811" cy="4754563"/>
          </a:xfrm>
        </p:spPr>
        <p:txBody>
          <a:bodyPr/>
          <a:lstStyle/>
          <a:p>
            <a:r>
              <a:rPr lang="en-US" sz="2200" dirty="0" err="1" smtClean="0"/>
              <a:t>openvswitch</a:t>
            </a:r>
            <a:r>
              <a:rPr lang="en-US" sz="2200" dirty="0" smtClean="0"/>
              <a:t>: Virtual switch programmable using </a:t>
            </a:r>
            <a:r>
              <a:rPr lang="en-US" sz="2200" dirty="0" err="1" smtClean="0"/>
              <a:t>OpenFlow</a:t>
            </a:r>
            <a:endParaRPr lang="en-US" sz="2200" dirty="0" smtClean="0"/>
          </a:p>
          <a:p>
            <a:pPr lvl="1"/>
            <a:endParaRPr lang="en-US" sz="1200" dirty="0" smtClean="0"/>
          </a:p>
          <a:p>
            <a:r>
              <a:rPr lang="en-US" sz="2200" dirty="0" err="1" smtClean="0"/>
              <a:t>mininet</a:t>
            </a:r>
            <a:r>
              <a:rPr lang="en-US" sz="2200" dirty="0" smtClean="0"/>
              <a:t>: Network emulation platform</a:t>
            </a:r>
          </a:p>
          <a:p>
            <a:pPr lvl="1"/>
            <a:r>
              <a:rPr lang="en-US" sz="2000" dirty="0" smtClean="0"/>
              <a:t>$</a:t>
            </a:r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/>
              <a:t>mn</a:t>
            </a:r>
            <a:r>
              <a:rPr lang="en-US" sz="2000" dirty="0"/>
              <a:t> --</a:t>
            </a:r>
            <a:r>
              <a:rPr lang="en-US" sz="2000" dirty="0" err="1"/>
              <a:t>topo</a:t>
            </a:r>
            <a:r>
              <a:rPr lang="en-US" sz="2000" dirty="0"/>
              <a:t> single,3 --mac --switch </a:t>
            </a:r>
            <a:r>
              <a:rPr lang="en-US" sz="2000" dirty="0" err="1"/>
              <a:t>ovsk</a:t>
            </a:r>
            <a:r>
              <a:rPr lang="en-US" sz="2000" dirty="0"/>
              <a:t> --controller remote</a:t>
            </a:r>
          </a:p>
          <a:p>
            <a:pPr lvl="1"/>
            <a:endParaRPr lang="en-US" sz="1200" dirty="0" smtClean="0"/>
          </a:p>
          <a:p>
            <a:r>
              <a:rPr lang="en-US" sz="2200" dirty="0" err="1" smtClean="0"/>
              <a:t>wireshark</a:t>
            </a:r>
            <a:r>
              <a:rPr lang="en-US" sz="2200" dirty="0" smtClean="0"/>
              <a:t>: Graphical tool for viewing packets with OF protoco</a:t>
            </a:r>
            <a:r>
              <a:rPr lang="en-US" sz="2200" dirty="0"/>
              <a:t>l</a:t>
            </a:r>
            <a:r>
              <a:rPr lang="en-US" sz="2200" dirty="0" smtClean="0"/>
              <a:t> plug-in</a:t>
            </a:r>
          </a:p>
          <a:p>
            <a:pPr lvl="1"/>
            <a:r>
              <a:rPr lang="en-US" sz="2000" dirty="0"/>
              <a:t>Start </a:t>
            </a:r>
            <a:r>
              <a:rPr lang="en-US" sz="2000" dirty="0" err="1"/>
              <a:t>wireshark</a:t>
            </a:r>
            <a:r>
              <a:rPr lang="en-US" sz="2000" dirty="0"/>
              <a:t>:  </a:t>
            </a:r>
            <a:r>
              <a:rPr lang="en-US" sz="2000" dirty="0" smtClean="0"/>
              <a:t>$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 smtClean="0"/>
              <a:t>wireshark</a:t>
            </a:r>
            <a:endParaRPr lang="en-US" sz="2000" dirty="0"/>
          </a:p>
          <a:p>
            <a:pPr lvl="1"/>
            <a:r>
              <a:rPr lang="en-US" sz="2000" dirty="0"/>
              <a:t>Start capture packets going through interface “lo</a:t>
            </a:r>
            <a:r>
              <a:rPr lang="en-US" sz="2000" dirty="0" smtClean="0"/>
              <a:t>” and Decode as OFP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200" dirty="0" err="1" smtClean="0"/>
              <a:t>ovs-ofctl</a:t>
            </a:r>
            <a:r>
              <a:rPr lang="en-US" sz="2200" dirty="0" smtClean="0"/>
              <a:t>: Command-line utility for checking switch status and manually inserting flow entries.</a:t>
            </a:r>
          </a:p>
          <a:p>
            <a:pPr lvl="1"/>
            <a:r>
              <a:rPr lang="en-US" sz="2000" dirty="0" smtClean="0"/>
              <a:t>Check supported commands in manual: $ man </a:t>
            </a:r>
            <a:r>
              <a:rPr lang="en-US" sz="2000" dirty="0" err="1" smtClean="0"/>
              <a:t>ovs-ofctl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r>
              <a:rPr lang="en-US" sz="2200" dirty="0" smtClean="0"/>
              <a:t>Multiple </a:t>
            </a:r>
            <a:r>
              <a:rPr lang="en-US" sz="2200" dirty="0" err="1" smtClean="0"/>
              <a:t>OpenFlow</a:t>
            </a:r>
            <a:r>
              <a:rPr lang="en-US" sz="2200" dirty="0" smtClean="0"/>
              <a:t> controllers with sample apps prepackaged </a:t>
            </a:r>
          </a:p>
          <a:p>
            <a:pPr lvl="1"/>
            <a:r>
              <a:rPr lang="en-US" sz="1800" dirty="0" smtClean="0"/>
              <a:t>NOX, POX, </a:t>
            </a:r>
            <a:r>
              <a:rPr lang="en-US" sz="1800" dirty="0" err="1" smtClean="0"/>
              <a:t>Ryu</a:t>
            </a:r>
            <a:r>
              <a:rPr lang="en-US" sz="1800" dirty="0" smtClean="0"/>
              <a:t>, and </a:t>
            </a:r>
            <a:r>
              <a:rPr lang="en-US" sz="1800" dirty="0" err="1" smtClean="0"/>
              <a:t>OpenDayLight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DC80-70CA-4209-B132-BC5DE5128F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3013075" y="1485900"/>
            <a:ext cx="2016125" cy="792163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400" kern="0">
              <a:solidFill>
                <a:srgbClr val="FFFFFF"/>
              </a:solidFill>
              <a:latin typeface="Tele-GroteskFet" charset="0"/>
              <a:ea typeface="ＭＳ Ｐゴシック" charset="0"/>
              <a:cs typeface="ＭＳ Ｐゴシック" charset="0"/>
              <a:sym typeface="Arial"/>
              <a:rtl val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73" y="1806575"/>
            <a:ext cx="4619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8876"/>
            <a:ext cx="8229600" cy="911225"/>
          </a:xfrm>
        </p:spPr>
        <p:txBody>
          <a:bodyPr/>
          <a:lstStyle/>
          <a:p>
            <a:r>
              <a:rPr lang="en-US" dirty="0" smtClean="0"/>
              <a:t>A quick primer on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60483-25B9-402C-B2FA-26015FD23308}" type="slidenum">
              <a:rPr lang="en-US" smtClean="0">
                <a:solidFill>
                  <a:srgbClr val="2388DB"/>
                </a:solidFill>
              </a:rPr>
              <a:pPr/>
              <a:t>6</a:t>
            </a:fld>
            <a:endParaRPr lang="en-US" dirty="0">
              <a:solidFill>
                <a:srgbClr val="2388DB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679575" y="2209800"/>
            <a:ext cx="1368425" cy="18002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300788" y="4797425"/>
            <a:ext cx="350837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Rectangle 8"/>
          <p:cNvSpPr>
            <a:spLocks/>
          </p:cNvSpPr>
          <p:nvPr/>
        </p:nvSpPr>
        <p:spPr bwMode="auto">
          <a:xfrm>
            <a:off x="7848600" y="1416050"/>
            <a:ext cx="942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Tele-GroteskFet" pitchFamily="2" charset="0"/>
                <a:cs typeface="Tahoma" pitchFamily="34" charset="0"/>
                <a:sym typeface="Tahoma" pitchFamily="34" charset="0"/>
                <a:rtl val="0"/>
              </a:rPr>
              <a:t>Controller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596188" y="1700213"/>
            <a:ext cx="1447800" cy="1447800"/>
            <a:chOff x="4656" y="1207"/>
            <a:chExt cx="912" cy="912"/>
          </a:xfrm>
        </p:grpSpPr>
        <p:pic>
          <p:nvPicPr>
            <p:cNvPr id="8" name="Picture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207"/>
              <a:ext cx="91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/>
            </p:cNvSpPr>
            <p:nvPr/>
          </p:nvSpPr>
          <p:spPr bwMode="auto">
            <a:xfrm>
              <a:off x="5148" y="1576"/>
              <a:ext cx="2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FFFFFF"/>
                  </a:solidFill>
                  <a:latin typeface="Tele-GroteskFet" pitchFamily="2" charset="0"/>
                  <a:cs typeface="Arial" pitchFamily="34" charset="0"/>
                  <a:sym typeface="Arial" pitchFamily="34" charset="0"/>
                  <a:rtl val="0"/>
                </a:rPr>
                <a:t>PC</a:t>
              </a:r>
            </a:p>
          </p:txBody>
        </p:sp>
      </p:grpSp>
      <p:sp>
        <p:nvSpPr>
          <p:cNvPr id="10" name="Rectangle 27"/>
          <p:cNvSpPr>
            <a:spLocks/>
          </p:cNvSpPr>
          <p:nvPr/>
        </p:nvSpPr>
        <p:spPr bwMode="auto">
          <a:xfrm>
            <a:off x="3794125" y="19018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ea typeface="ヒラギノ角ゴ ProN W3" pitchFamily="-84" charset="-128"/>
              <a:cs typeface="Arial"/>
              <a:sym typeface="Arial" pitchFamily="34" charset="0"/>
              <a:rtl val="0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4787900" y="2133600"/>
            <a:ext cx="1439863" cy="1871663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971550" y="4797425"/>
            <a:ext cx="287338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3" name="Picture 1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0538" y="5195888"/>
            <a:ext cx="9255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50000" y="5195888"/>
            <a:ext cx="9255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8"/>
          <p:cNvSpPr>
            <a:spLocks/>
          </p:cNvSpPr>
          <p:nvPr/>
        </p:nvSpPr>
        <p:spPr bwMode="auto">
          <a:xfrm>
            <a:off x="3500438" y="1876425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FFFFFF"/>
                </a:solidFill>
                <a:latin typeface="Tele-GroteskFet" pitchFamily="2" charset="0"/>
                <a:cs typeface="Tahoma" pitchFamily="34" charset="0"/>
                <a:sym typeface="Tahoma" pitchFamily="34" charset="0"/>
                <a:rtl val="0"/>
              </a:rPr>
              <a:t>OpenFlow Switch</a:t>
            </a: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048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400" kern="0">
              <a:solidFill>
                <a:srgbClr val="FFFFFF"/>
              </a:solidFill>
              <a:latin typeface="Tele-GroteskFet" charset="0"/>
              <a:ea typeface="ＭＳ Ｐゴシック" charset="0"/>
              <a:cs typeface="ＭＳ Ｐゴシック" charset="0"/>
              <a:sym typeface="Arial"/>
              <a:rtl val="0"/>
            </a:endParaRPr>
          </a:p>
        </p:txBody>
      </p:sp>
      <p:sp>
        <p:nvSpPr>
          <p:cNvPr id="18" name="Rectangle 28"/>
          <p:cNvSpPr>
            <a:spLocks/>
          </p:cNvSpPr>
          <p:nvPr/>
        </p:nvSpPr>
        <p:spPr bwMode="auto">
          <a:xfrm>
            <a:off x="7921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FFFFFF"/>
                </a:solidFill>
                <a:latin typeface="Tele-GroteskFet" pitchFamily="2" charset="0"/>
                <a:cs typeface="Tahoma" pitchFamily="34" charset="0"/>
                <a:sym typeface="Tahoma" pitchFamily="34" charset="0"/>
                <a:rtl val="0"/>
              </a:rPr>
              <a:t>OpenFlow Switch</a:t>
            </a:r>
          </a:p>
        </p:txBody>
      </p:sp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52197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400" kern="0">
              <a:solidFill>
                <a:srgbClr val="FFFFFF"/>
              </a:solidFill>
              <a:latin typeface="Tele-GroteskFet" charset="0"/>
              <a:ea typeface="ＭＳ Ｐゴシック" charset="0"/>
              <a:cs typeface="ＭＳ Ｐゴシック" charset="0"/>
              <a:sym typeface="Arial"/>
              <a:rtl val="0"/>
            </a:endParaRPr>
          </a:p>
        </p:txBody>
      </p:sp>
      <p:sp>
        <p:nvSpPr>
          <p:cNvPr id="20" name="Rectangle 28"/>
          <p:cNvSpPr>
            <a:spLocks/>
          </p:cNvSpPr>
          <p:nvPr/>
        </p:nvSpPr>
        <p:spPr bwMode="auto">
          <a:xfrm>
            <a:off x="57070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FFFFFF"/>
                </a:solidFill>
                <a:latin typeface="Tele-GroteskFet" pitchFamily="2" charset="0"/>
                <a:cs typeface="Tahoma" pitchFamily="34" charset="0"/>
                <a:sym typeface="Tahoma" pitchFamily="34" charset="0"/>
                <a:rtl val="0"/>
              </a:rPr>
              <a:t>OpenFlow Switch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292850" y="1789113"/>
            <a:ext cx="1439863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A8D1"/>
              </a:gs>
              <a:gs pos="39999">
                <a:srgbClr val="EF39A1"/>
              </a:gs>
              <a:gs pos="41000">
                <a:srgbClr val="E20074"/>
              </a:gs>
              <a:gs pos="100000">
                <a:srgbClr val="A80058"/>
              </a:gs>
            </a:gsLst>
            <a:lin ang="5400000" scaled="1"/>
          </a:gradFill>
          <a:ln w="9525">
            <a:solidFill>
              <a:srgbClr val="A80058"/>
            </a:solidFill>
            <a:round/>
            <a:headEnd/>
            <a:tailEnd/>
          </a:ln>
          <a:effectLst>
            <a:outerShdw blurRad="63500" dist="50800" dir="5400000" algn="t" rotWithShape="0">
              <a:srgbClr val="58002E">
                <a:alpha val="39998"/>
              </a:srgbClr>
            </a:outerShdw>
          </a:effectLst>
        </p:spPr>
        <p:txBody>
          <a:bodyPr lIns="68553" tIns="34276" rIns="68553" bIns="34276" anchor="ctr"/>
          <a:lstStyle/>
          <a:p>
            <a:pPr algn="ctr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srgbClr val="FFFFFF"/>
                </a:solidFill>
                <a:latin typeface="Tele-GroteskFet" pitchFamily="2" charset="0"/>
                <a:cs typeface="Arial"/>
                <a:sym typeface="Arial" pitchFamily="34" charset="0"/>
                <a:rtl val="0"/>
              </a:rPr>
              <a:t>Alice</a:t>
            </a:r>
            <a:r>
              <a:rPr lang="en-US" altLang="ja-JP" sz="1400" kern="0" dirty="0" smtClean="0">
                <a:solidFill>
                  <a:srgbClr val="FFFFFF"/>
                </a:solidFill>
                <a:latin typeface="Tele-GroteskFet" pitchFamily="2" charset="0"/>
                <a:cs typeface="Arial"/>
                <a:sym typeface="Arial" pitchFamily="34" charset="0"/>
                <a:rtl val="0"/>
              </a:rPr>
              <a:t>'s </a:t>
            </a:r>
            <a:r>
              <a:rPr lang="en-US" altLang="ja-JP" sz="1400" kern="0" dirty="0">
                <a:solidFill>
                  <a:srgbClr val="FFFFFF"/>
                </a:solidFill>
                <a:latin typeface="Tele-GroteskFet" pitchFamily="2" charset="0"/>
                <a:cs typeface="Arial"/>
                <a:sym typeface="Arial" pitchFamily="34" charset="0"/>
                <a:rtl val="0"/>
              </a:rPr>
              <a:t>code</a:t>
            </a:r>
            <a:endParaRPr lang="en-US" sz="1400" kern="0" dirty="0">
              <a:solidFill>
                <a:srgbClr val="FFFFFF"/>
              </a:solidFill>
              <a:latin typeface="Tele-GroteskFet" pitchFamily="2" charset="0"/>
              <a:cs typeface="Arial"/>
              <a:sym typeface="Arial" pitchFamily="34" charset="0"/>
              <a:rtl val="0"/>
            </a:endParaRPr>
          </a:p>
        </p:txBody>
      </p:sp>
      <p:sp>
        <p:nvSpPr>
          <p:cNvPr id="22" name="AutoShape 38"/>
          <p:cNvSpPr>
            <a:spLocks/>
          </p:cNvSpPr>
          <p:nvPr/>
        </p:nvSpPr>
        <p:spPr bwMode="auto">
          <a:xfrm>
            <a:off x="7010400" y="4852988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ea typeface="ヒラギノ角ゴ ProN W3" pitchFamily="-84" charset="-128"/>
              <a:cs typeface="Arial"/>
              <a:sym typeface="Arial" pitchFamily="34" charset="0"/>
              <a:rtl val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227763" y="2924175"/>
            <a:ext cx="1512887" cy="1081088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000000"/>
              </a:solidFill>
              <a:latin typeface="Arial" charset="0"/>
              <a:ea typeface="ＭＳ Ｐゴシック" charset="0"/>
              <a:cs typeface="Arial"/>
              <a:sym typeface="Arial"/>
              <a:rtl val="0"/>
            </a:endParaRPr>
          </a:p>
        </p:txBody>
      </p:sp>
      <p:sp>
        <p:nvSpPr>
          <p:cNvPr id="24" name="Rectangle 41"/>
          <p:cNvSpPr>
            <a:spLocks/>
          </p:cNvSpPr>
          <p:nvPr/>
        </p:nvSpPr>
        <p:spPr bwMode="auto">
          <a:xfrm>
            <a:off x="6219825" y="3227388"/>
            <a:ext cx="804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000000"/>
                </a:solidFill>
                <a:latin typeface="Tele-GroteskFet" pitchFamily="2" charset="0"/>
                <a:ea typeface="ヒラギノ角ゴ ProN W3" pitchFamily="-84" charset="-128"/>
                <a:cs typeface="Arial"/>
                <a:sym typeface="Arial" pitchFamily="34" charset="0"/>
                <a:rtl val="0"/>
              </a:rPr>
              <a:t>Decision?</a:t>
            </a:r>
          </a:p>
        </p:txBody>
      </p:sp>
      <p:sp>
        <p:nvSpPr>
          <p:cNvPr id="25" name="Rectangle 33"/>
          <p:cNvSpPr>
            <a:spLocks/>
          </p:cNvSpPr>
          <p:nvPr/>
        </p:nvSpPr>
        <p:spPr bwMode="auto">
          <a:xfrm>
            <a:off x="7061200" y="3371850"/>
            <a:ext cx="862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000000"/>
                </a:solidFill>
                <a:latin typeface="Tele-GroteskFet" pitchFamily="2" charset="0"/>
                <a:cs typeface="Arial" pitchFamily="34" charset="0"/>
                <a:sym typeface="Arial" pitchFamily="34" charset="0"/>
                <a:rtl val="0"/>
              </a:rPr>
              <a:t>OpenFlow</a:t>
            </a:r>
          </a:p>
          <a:p>
            <a:pPr marL="39688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>
                <a:solidFill>
                  <a:srgbClr val="000000"/>
                </a:solidFill>
                <a:latin typeface="Tele-GroteskFet" pitchFamily="2" charset="0"/>
                <a:cs typeface="Arial" pitchFamily="34" charset="0"/>
                <a:sym typeface="Arial" pitchFamily="34" charset="0"/>
                <a:rtl val="0"/>
              </a:rPr>
              <a:t>Protocol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43150" y="2070100"/>
            <a:ext cx="5441950" cy="2363788"/>
            <a:chOff x="1476" y="1304"/>
            <a:chExt cx="3428" cy="1489"/>
          </a:xfrm>
        </p:grpSpPr>
        <p:sp>
          <p:nvSpPr>
            <p:cNvPr id="27" name="Line 35"/>
            <p:cNvSpPr>
              <a:spLocks noChangeShapeType="1"/>
            </p:cNvSpPr>
            <p:nvPr/>
          </p:nvSpPr>
          <p:spPr bwMode="auto">
            <a:xfrm rot="10800000" flipH="1">
              <a:off x="3953" y="1843"/>
              <a:ext cx="951" cy="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rot="10800000" flipH="1" flipV="1">
              <a:off x="3030" y="1304"/>
              <a:ext cx="1846" cy="4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rot="10800000" flipH="1">
              <a:off x="1476" y="1766"/>
              <a:ext cx="3400" cy="10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822325" y="1812925"/>
            <a:ext cx="6257925" cy="2881313"/>
            <a:chOff x="518" y="1142"/>
            <a:chExt cx="3942" cy="1815"/>
          </a:xfrm>
        </p:grpSpPr>
        <p:sp>
          <p:nvSpPr>
            <p:cNvPr id="32" name="AutoShape 60"/>
            <p:cNvSpPr>
              <a:spLocks/>
            </p:cNvSpPr>
            <p:nvPr/>
          </p:nvSpPr>
          <p:spPr bwMode="auto">
            <a:xfrm>
              <a:off x="518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Alice</a:t>
              </a:r>
              <a:r>
                <a:rPr lang="en-US" altLang="ja-JP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's </a:t>
              </a:r>
              <a:r>
                <a:rPr lang="en-US" altLang="ja-JP" sz="1400" kern="0" dirty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Rule</a:t>
              </a:r>
              <a:endParaRPr lang="en-US" sz="1400" kern="0" dirty="0">
                <a:solidFill>
                  <a:srgbClr val="000000"/>
                </a:solidFill>
                <a:latin typeface="Tele-GroteskFet" pitchFamily="2" charset="0"/>
                <a:ea typeface="ヒラギノ角ゴ ProN W3" pitchFamily="-84" charset="-128"/>
                <a:cs typeface="Arial"/>
                <a:sym typeface="Arial" pitchFamily="34" charset="0"/>
                <a:rtl val="0"/>
              </a:endParaRPr>
            </a:p>
          </p:txBody>
        </p:sp>
        <p:sp>
          <p:nvSpPr>
            <p:cNvPr id="33" name="AutoShape 60"/>
            <p:cNvSpPr>
              <a:spLocks/>
            </p:cNvSpPr>
            <p:nvPr/>
          </p:nvSpPr>
          <p:spPr bwMode="auto">
            <a:xfrm>
              <a:off x="3621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Alice</a:t>
              </a:r>
              <a:r>
                <a:rPr lang="en-US" altLang="ja-JP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's </a:t>
              </a:r>
              <a:r>
                <a:rPr lang="en-US" altLang="ja-JP" sz="1400" kern="0" dirty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Rule</a:t>
              </a:r>
              <a:endParaRPr lang="en-US" sz="1400" kern="0" dirty="0">
                <a:solidFill>
                  <a:srgbClr val="000000"/>
                </a:solidFill>
                <a:latin typeface="Tele-GroteskFet" pitchFamily="2" charset="0"/>
                <a:ea typeface="ヒラギノ角ゴ ProN W3" pitchFamily="-84" charset="-128"/>
                <a:cs typeface="Arial"/>
                <a:sym typeface="Arial" pitchFamily="34" charset="0"/>
                <a:rtl val="0"/>
              </a:endParaRPr>
            </a:p>
          </p:txBody>
        </p:sp>
        <p:sp>
          <p:nvSpPr>
            <p:cNvPr id="31" name="AutoShape 60"/>
            <p:cNvSpPr>
              <a:spLocks/>
            </p:cNvSpPr>
            <p:nvPr/>
          </p:nvSpPr>
          <p:spPr bwMode="auto">
            <a:xfrm>
              <a:off x="2174" y="1142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>
              <a:outerShdw blurRad="63500"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Alice</a:t>
              </a:r>
              <a:r>
                <a:rPr lang="en-US" altLang="ja-JP" sz="1400" kern="0" dirty="0" smtClean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's </a:t>
              </a:r>
              <a:r>
                <a:rPr lang="en-US" altLang="ja-JP" sz="1400" kern="0" dirty="0">
                  <a:solidFill>
                    <a:srgbClr val="000000"/>
                  </a:solidFill>
                  <a:latin typeface="Tele-GroteskFet" pitchFamily="2" charset="0"/>
                  <a:ea typeface="ヒラギノ角ゴ ProN W3" pitchFamily="-84" charset="-128"/>
                  <a:cs typeface="Arial"/>
                  <a:sym typeface="Arial" pitchFamily="34" charset="0"/>
                  <a:rtl val="0"/>
                </a:rPr>
                <a:t>Rule</a:t>
              </a:r>
              <a:endParaRPr lang="en-US" sz="1400" kern="0" dirty="0">
                <a:solidFill>
                  <a:srgbClr val="000000"/>
                </a:solidFill>
                <a:latin typeface="Tele-GroteskFet" pitchFamily="2" charset="0"/>
                <a:ea typeface="ヒラギノ角ゴ ProN W3" pitchFamily="-84" charset="-128"/>
                <a:cs typeface="Arial"/>
                <a:sym typeface="Arial" pitchFamily="34" charset="0"/>
                <a:rtl val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42381" y="6015335"/>
            <a:ext cx="77396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 err="1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ＭＳ Ｐゴシック" charset="0"/>
                <a:sym typeface="Arial"/>
                <a:rtl val="0"/>
              </a:rPr>
              <a:t>OpenFlow</a:t>
            </a:r>
            <a:r>
              <a:rPr lang="en-US" sz="2400" kern="0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ＭＳ Ｐゴシック" charset="0"/>
                <a:sym typeface="Arial"/>
                <a:rtl val="0"/>
              </a:rPr>
              <a:t> offloads control intelligence to a remote software</a:t>
            </a: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772025"/>
            <a:ext cx="8937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0926"/>
              </p:ext>
            </p:extLst>
          </p:nvPr>
        </p:nvGraphicFramePr>
        <p:xfrm>
          <a:off x="7144" y="1112044"/>
          <a:ext cx="2812256" cy="2788920"/>
        </p:xfrm>
        <a:graphic>
          <a:graphicData uri="http://schemas.openxmlformats.org/drawingml/2006/table">
            <a:tbl>
              <a:tblPr firstRow="1" bandRow="1"/>
              <a:tblGrid>
                <a:gridCol w="754388"/>
                <a:gridCol w="2057868"/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Match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L1: Tunnel ID, </a:t>
                      </a:r>
                      <a:r>
                        <a:rPr lang="en-US" sz="1400" dirty="0" err="1" smtClean="0">
                          <a:latin typeface="Calibri" pitchFamily="34" charset="0"/>
                        </a:rPr>
                        <a:t>Switch</a:t>
                      </a:r>
                      <a:r>
                        <a:rPr lang="en-US" sz="1400" baseline="0" dirty="0" err="1" smtClean="0">
                          <a:latin typeface="Calibri" pitchFamily="34" charset="0"/>
                        </a:rPr>
                        <a:t>port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L2: MAC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itchFamily="34" charset="0"/>
                        </a:rPr>
                        <a:t>addr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, VLAN ID, Ether type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L3: IPv4/IPv6 fields, ARP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L4: TCP, UDP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Action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Output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to zero or more ports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>
                          <a:latin typeface="Calibri" pitchFamily="34" charset="0"/>
                        </a:rPr>
                        <a:t>Encapsulate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>
                          <a:latin typeface="Calibri" pitchFamily="34" charset="0"/>
                        </a:rPr>
                        <a:t>Header rewriting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>
                          <a:latin typeface="Calibri" pitchFamily="34" charset="0"/>
                        </a:rPr>
                        <a:t>Send to controller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AutoShape 38"/>
          <p:cNvSpPr>
            <a:spLocks/>
          </p:cNvSpPr>
          <p:nvPr/>
        </p:nvSpPr>
        <p:spPr bwMode="auto">
          <a:xfrm>
            <a:off x="7162800" y="5005388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ea typeface="ヒラギノ角ゴ ProN W3" pitchFamily="-84" charset="-128"/>
              <a:cs typeface="Arial"/>
              <a:sym typeface="Arial" pitchFamily="34" charset="0"/>
              <a:rtl val="0"/>
            </a:endParaRP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351995"/>
            <a:ext cx="4619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333875"/>
            <a:ext cx="4619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8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684 -0.1303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9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9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2" grpId="2" animBg="1"/>
      <p:bldP spid="22" grpId="3" animBg="1"/>
      <p:bldP spid="24" grpId="0"/>
      <p:bldP spid="24" grpId="1"/>
      <p:bldP spid="24" grpId="2"/>
      <p:bldP spid="25" grpId="0"/>
      <p:bldP spid="25" grpId="1"/>
      <p:bldP spid="25" grpId="2"/>
      <p:bldP spid="40" grpId="0" animBg="1"/>
      <p:bldP spid="40" grpId="1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</a:rPr>
              <a:t>Setup 1: </a:t>
            </a:r>
            <a:r>
              <a:rPr lang="en-US" sz="4000" dirty="0" err="1" smtClean="0">
                <a:latin typeface="Calibri" pitchFamily="34" charset="0"/>
              </a:rPr>
              <a:t>Mininet</a:t>
            </a:r>
            <a:r>
              <a:rPr lang="en-US" sz="4000" dirty="0" smtClean="0">
                <a:latin typeface="Calibri" pitchFamily="34" charset="0"/>
              </a:rPr>
              <a:t>-based Single Switch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6450" y="1651000"/>
            <a:ext cx="21209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Controller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port6633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3338513" y="1968500"/>
            <a:ext cx="449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 c0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6450" y="3429000"/>
            <a:ext cx="21209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OpenFlow</a:t>
            </a:r>
            <a:r>
              <a:rPr lang="en-US" dirty="0">
                <a:solidFill>
                  <a:schemeClr val="tx1"/>
                </a:solidFill>
              </a:rPr>
              <a:t> Switch</a:t>
            </a:r>
          </a:p>
        </p:txBody>
      </p:sp>
      <p:sp>
        <p:nvSpPr>
          <p:cNvPr id="78853" name="TextBox 6"/>
          <p:cNvSpPr txBox="1">
            <a:spLocks noChangeArrowheads="1"/>
          </p:cNvSpPr>
          <p:nvPr/>
        </p:nvSpPr>
        <p:spPr bwMode="auto">
          <a:xfrm>
            <a:off x="3338513" y="3473450"/>
            <a:ext cx="388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s1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3429000"/>
            <a:ext cx="1752600" cy="890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ovs-ofctl</a:t>
            </a:r>
            <a:endParaRPr lang="en-US" sz="16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(user space process)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1013" y="5246688"/>
            <a:ext cx="88265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h3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10.0.0.3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5575" y="5245100"/>
            <a:ext cx="88265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h2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10.0.0.2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5863" y="5245100"/>
            <a:ext cx="88265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h1</a:t>
            </a:r>
            <a:endParaRPr lang="en-US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10.0.0.1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858" name="TextBox 11"/>
          <p:cNvSpPr txBox="1">
            <a:spLocks noChangeArrowheads="1"/>
          </p:cNvSpPr>
          <p:nvPr/>
        </p:nvSpPr>
        <p:spPr bwMode="auto">
          <a:xfrm>
            <a:off x="6934200" y="5403704"/>
            <a:ext cx="1325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latin typeface="Calibri" pitchFamily="34" charset="0"/>
              </a:rPr>
              <a:t>virtual hosts</a:t>
            </a:r>
          </a:p>
        </p:txBody>
      </p:sp>
      <p:sp>
        <p:nvSpPr>
          <p:cNvPr id="78859" name="TextBox 12"/>
          <p:cNvSpPr txBox="1">
            <a:spLocks noChangeArrowheads="1"/>
          </p:cNvSpPr>
          <p:nvPr/>
        </p:nvSpPr>
        <p:spPr bwMode="auto">
          <a:xfrm>
            <a:off x="503546" y="1816315"/>
            <a:ext cx="19226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err="1">
                <a:latin typeface="Calibri" pitchFamily="34" charset="0"/>
              </a:rPr>
              <a:t>OpenFlow</a:t>
            </a:r>
            <a:r>
              <a:rPr lang="en-US" dirty="0">
                <a:latin typeface="Calibri" pitchFamily="34" charset="0"/>
              </a:rPr>
              <a:t> Tutorial</a:t>
            </a:r>
          </a:p>
          <a:p>
            <a:r>
              <a:rPr lang="en-US" dirty="0">
                <a:latin typeface="Calibri" pitchFamily="34" charset="0"/>
              </a:rPr>
              <a:t>3hosts-1switch</a:t>
            </a:r>
          </a:p>
          <a:p>
            <a:r>
              <a:rPr lang="en-US" dirty="0" smtClean="0">
                <a:latin typeface="Calibri" pitchFamily="34" charset="0"/>
              </a:rPr>
              <a:t>Topology</a:t>
            </a:r>
          </a:p>
        </p:txBody>
      </p:sp>
      <p:cxnSp>
        <p:nvCxnSpPr>
          <p:cNvPr id="15" name="Straight Connector 14"/>
          <p:cNvCxnSpPr>
            <a:stCxn id="11" idx="0"/>
          </p:cNvCxnSpPr>
          <p:nvPr/>
        </p:nvCxnSpPr>
        <p:spPr>
          <a:xfrm rot="5400000" flipH="1" flipV="1">
            <a:off x="2921794" y="4293394"/>
            <a:ext cx="927100" cy="976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2"/>
          </p:cNvCxnSpPr>
          <p:nvPr/>
        </p:nvCxnSpPr>
        <p:spPr>
          <a:xfrm rot="5400000" flipH="1" flipV="1">
            <a:off x="3943351" y="4781550"/>
            <a:ext cx="9271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</p:cNvCxnSpPr>
          <p:nvPr/>
        </p:nvCxnSpPr>
        <p:spPr>
          <a:xfrm rot="16200000" flipV="1">
            <a:off x="4997451" y="4241800"/>
            <a:ext cx="927100" cy="108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6" idx="3"/>
          </p:cNvCxnSpPr>
          <p:nvPr/>
        </p:nvCxnSpPr>
        <p:spPr>
          <a:xfrm rot="10800000">
            <a:off x="5467350" y="3873500"/>
            <a:ext cx="14668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0"/>
            <a:endCxn id="4" idx="2"/>
          </p:cNvCxnSpPr>
          <p:nvPr/>
        </p:nvCxnSpPr>
        <p:spPr>
          <a:xfrm rot="5400000" flipH="1" flipV="1">
            <a:off x="3962401" y="2984500"/>
            <a:ext cx="889000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865" name="TextBox 31"/>
          <p:cNvSpPr txBox="1">
            <a:spLocks noChangeArrowheads="1"/>
          </p:cNvSpPr>
          <p:nvPr/>
        </p:nvSpPr>
        <p:spPr bwMode="auto">
          <a:xfrm>
            <a:off x="4408488" y="2549525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>
                <a:latin typeface="Calibri" pitchFamily="34" charset="0"/>
              </a:rPr>
              <a:t>loopback</a:t>
            </a:r>
          </a:p>
          <a:p>
            <a:r>
              <a:rPr lang="en-US" sz="1200" dirty="0">
                <a:latin typeface="Calibri" pitchFamily="34" charset="0"/>
              </a:rPr>
              <a:t>(127.0.0.1:6633)</a:t>
            </a:r>
          </a:p>
        </p:txBody>
      </p:sp>
      <p:sp>
        <p:nvSpPr>
          <p:cNvPr id="78866" name="TextBox 32"/>
          <p:cNvSpPr txBox="1">
            <a:spLocks noChangeArrowheads="1"/>
          </p:cNvSpPr>
          <p:nvPr/>
        </p:nvSpPr>
        <p:spPr bwMode="auto">
          <a:xfrm>
            <a:off x="5467350" y="3411538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latin typeface="Calibri" pitchFamily="34" charset="0"/>
              </a:rPr>
              <a:t>loopback</a:t>
            </a:r>
          </a:p>
          <a:p>
            <a:r>
              <a:rPr lang="en-US" sz="1200">
                <a:latin typeface="Calibri" pitchFamily="34" charset="0"/>
              </a:rPr>
              <a:t>(127.0.0.1:6634)</a:t>
            </a:r>
          </a:p>
        </p:txBody>
      </p:sp>
      <p:sp>
        <p:nvSpPr>
          <p:cNvPr id="78867" name="TextBox 33"/>
          <p:cNvSpPr txBox="1">
            <a:spLocks noChangeArrowheads="1"/>
          </p:cNvSpPr>
          <p:nvPr/>
        </p:nvSpPr>
        <p:spPr bwMode="auto">
          <a:xfrm>
            <a:off x="3017838" y="4318000"/>
            <a:ext cx="652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latin typeface="Calibri" pitchFamily="34" charset="0"/>
              </a:rPr>
              <a:t>s1-eth0</a:t>
            </a:r>
          </a:p>
        </p:txBody>
      </p:sp>
      <p:sp>
        <p:nvSpPr>
          <p:cNvPr id="78868" name="TextBox 34"/>
          <p:cNvSpPr txBox="1">
            <a:spLocks noChangeArrowheads="1"/>
          </p:cNvSpPr>
          <p:nvPr/>
        </p:nvSpPr>
        <p:spPr bwMode="auto">
          <a:xfrm>
            <a:off x="4405313" y="4332288"/>
            <a:ext cx="652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latin typeface="Calibri" pitchFamily="34" charset="0"/>
              </a:rPr>
              <a:t>s1-eth1</a:t>
            </a:r>
          </a:p>
        </p:txBody>
      </p:sp>
      <p:sp>
        <p:nvSpPr>
          <p:cNvPr id="78869" name="TextBox 35"/>
          <p:cNvSpPr txBox="1">
            <a:spLocks noChangeArrowheads="1"/>
          </p:cNvSpPr>
          <p:nvPr/>
        </p:nvSpPr>
        <p:spPr bwMode="auto">
          <a:xfrm>
            <a:off x="5137150" y="4332288"/>
            <a:ext cx="652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latin typeface="Calibri" pitchFamily="34" charset="0"/>
              </a:rPr>
              <a:t>s1-eth2</a:t>
            </a:r>
          </a:p>
        </p:txBody>
      </p:sp>
      <p:sp>
        <p:nvSpPr>
          <p:cNvPr id="78870" name="TextBox 36"/>
          <p:cNvSpPr txBox="1">
            <a:spLocks noChangeArrowheads="1"/>
          </p:cNvSpPr>
          <p:nvPr/>
        </p:nvSpPr>
        <p:spPr bwMode="auto">
          <a:xfrm>
            <a:off x="2290763" y="4968875"/>
            <a:ext cx="671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>
                <a:latin typeface="Calibri" pitchFamily="34" charset="0"/>
              </a:rPr>
              <a:t>h1-eth0</a:t>
            </a:r>
          </a:p>
        </p:txBody>
      </p:sp>
      <p:sp>
        <p:nvSpPr>
          <p:cNvPr id="78871" name="TextBox 37"/>
          <p:cNvSpPr txBox="1">
            <a:spLocks noChangeArrowheads="1"/>
          </p:cNvSpPr>
          <p:nvPr/>
        </p:nvSpPr>
        <p:spPr bwMode="auto">
          <a:xfrm>
            <a:off x="4408488" y="4968875"/>
            <a:ext cx="671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 smtClean="0">
                <a:latin typeface="Calibri" pitchFamily="34" charset="0"/>
              </a:rPr>
              <a:t>h2-eth0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78872" name="TextBox 38"/>
          <p:cNvSpPr txBox="1">
            <a:spLocks noChangeArrowheads="1"/>
          </p:cNvSpPr>
          <p:nvPr/>
        </p:nvSpPr>
        <p:spPr bwMode="auto">
          <a:xfrm>
            <a:off x="6002338" y="4968875"/>
            <a:ext cx="671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 smtClean="0">
                <a:latin typeface="Calibri" pitchFamily="34" charset="0"/>
              </a:rPr>
              <a:t>h3-eth0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2536-4D41-48F4-998A-C2787150582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52512" y="6259810"/>
            <a:ext cx="680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 --</a:t>
            </a:r>
            <a:r>
              <a:rPr lang="en-US" dirty="0" err="1">
                <a:solidFill>
                  <a:srgbClr val="FF0000"/>
                </a:solidFill>
              </a:rPr>
              <a:t>topo</a:t>
            </a:r>
            <a:r>
              <a:rPr lang="en-US" dirty="0">
                <a:solidFill>
                  <a:srgbClr val="FF0000"/>
                </a:solidFill>
              </a:rPr>
              <a:t> single,3 --mac --switch </a:t>
            </a:r>
            <a:r>
              <a:rPr lang="en-US" dirty="0" err="1">
                <a:solidFill>
                  <a:srgbClr val="FF0000"/>
                </a:solidFill>
              </a:rPr>
              <a:t>ovsk</a:t>
            </a:r>
            <a:r>
              <a:rPr lang="en-US" dirty="0">
                <a:solidFill>
                  <a:srgbClr val="FF0000"/>
                </a:solidFill>
              </a:rPr>
              <a:t> --controller remote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457199" y="249238"/>
            <a:ext cx="8576441" cy="911225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</a:rPr>
              <a:t>Setup 2: Linear topology with 2 switches</a:t>
            </a:r>
          </a:p>
        </p:txBody>
      </p:sp>
      <p:sp>
        <p:nvSpPr>
          <p:cNvPr id="78859" name="TextBox 12"/>
          <p:cNvSpPr txBox="1">
            <a:spLocks noChangeArrowheads="1"/>
          </p:cNvSpPr>
          <p:nvPr/>
        </p:nvSpPr>
        <p:spPr bwMode="auto">
          <a:xfrm>
            <a:off x="503546" y="1816315"/>
            <a:ext cx="19226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err="1">
                <a:latin typeface="Calibri" pitchFamily="34" charset="0"/>
              </a:rPr>
              <a:t>OpenFlow</a:t>
            </a:r>
            <a:r>
              <a:rPr lang="en-US" dirty="0">
                <a:latin typeface="Calibri" pitchFamily="34" charset="0"/>
              </a:rPr>
              <a:t> Tutorial</a:t>
            </a:r>
          </a:p>
          <a:p>
            <a:r>
              <a:rPr lang="en-US" dirty="0" smtClean="0">
                <a:latin typeface="Calibri" pitchFamily="34" charset="0"/>
              </a:rPr>
              <a:t>2hosts-2switch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Topology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2536-4D41-48F4-998A-C2787150582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41704" y="6259810"/>
            <a:ext cx="680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 --</a:t>
            </a:r>
            <a:r>
              <a:rPr lang="en-US" dirty="0" err="1">
                <a:solidFill>
                  <a:srgbClr val="FF0000"/>
                </a:solidFill>
              </a:rPr>
              <a:t>topo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linear --</a:t>
            </a:r>
            <a:r>
              <a:rPr lang="en-US" dirty="0">
                <a:solidFill>
                  <a:srgbClr val="FF0000"/>
                </a:solidFill>
              </a:rPr>
              <a:t>switch </a:t>
            </a:r>
            <a:r>
              <a:rPr lang="en-US" dirty="0" err="1">
                <a:solidFill>
                  <a:srgbClr val="FF0000"/>
                </a:solidFill>
              </a:rPr>
              <a:t>ovsk</a:t>
            </a:r>
            <a:r>
              <a:rPr lang="en-US" dirty="0">
                <a:solidFill>
                  <a:srgbClr val="FF0000"/>
                </a:solidFill>
              </a:rPr>
              <a:t> --controller remote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49" y="1482105"/>
            <a:ext cx="3860416" cy="403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4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 pitchFamily="34" charset="0"/>
                <a:ea typeface="ＭＳ Ｐゴシック" pitchFamily="34" charset="-128"/>
              </a:rPr>
              <a:t>Setup 3: Web Server Farm in </a:t>
            </a:r>
            <a:r>
              <a:rPr lang="en-US" sz="4000" dirty="0" err="1" smtClean="0">
                <a:latin typeface="Calibri" pitchFamily="34" charset="0"/>
                <a:ea typeface="ＭＳ Ｐゴシック" pitchFamily="34" charset="-128"/>
              </a:rPr>
              <a:t>Mininet</a:t>
            </a:r>
            <a:endParaRPr lang="en-US" sz="4000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320566" y="1182688"/>
            <a:ext cx="8665778" cy="5332412"/>
          </a:xfrm>
        </p:spPr>
        <p:txBody>
          <a:bodyPr/>
          <a:lstStyle/>
          <a:p>
            <a:pPr marL="5715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$ </a:t>
            </a:r>
            <a:r>
              <a:rPr lang="en-US" sz="2400" u="sng" dirty="0" err="1">
                <a:solidFill>
                  <a:schemeClr val="accent1"/>
                </a:solidFill>
              </a:rPr>
              <a:t>sudo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err="1">
                <a:solidFill>
                  <a:schemeClr val="accent1"/>
                </a:solidFill>
              </a:rPr>
              <a:t>mn</a:t>
            </a:r>
            <a:r>
              <a:rPr lang="en-US" sz="2400" u="sng" dirty="0">
                <a:solidFill>
                  <a:schemeClr val="accent1"/>
                </a:solidFill>
              </a:rPr>
              <a:t> --</a:t>
            </a:r>
            <a:r>
              <a:rPr lang="en-US" sz="2400" u="sng" dirty="0" err="1">
                <a:solidFill>
                  <a:schemeClr val="accent1"/>
                </a:solidFill>
              </a:rPr>
              <a:t>topo</a:t>
            </a:r>
            <a:r>
              <a:rPr lang="en-US" sz="2400" u="sng" dirty="0">
                <a:solidFill>
                  <a:schemeClr val="accent1"/>
                </a:solidFill>
              </a:rPr>
              <a:t> single,4 --mac --switch </a:t>
            </a:r>
            <a:r>
              <a:rPr lang="en-US" sz="2400" u="sng" dirty="0" err="1">
                <a:solidFill>
                  <a:schemeClr val="accent1"/>
                </a:solidFill>
              </a:rPr>
              <a:t>ovsk</a:t>
            </a:r>
            <a:r>
              <a:rPr lang="en-US" sz="2400" u="sng" dirty="0">
                <a:solidFill>
                  <a:schemeClr val="accent1"/>
                </a:solidFill>
              </a:rPr>
              <a:t> --controller remote</a:t>
            </a:r>
            <a:endParaRPr lang="en-US" sz="2400" u="sng" dirty="0">
              <a:solidFill>
                <a:schemeClr val="accent1"/>
              </a:solidFill>
              <a:latin typeface="Calibri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/>
              <a:t>SERVER </a:t>
            </a:r>
            <a:r>
              <a:rPr lang="en-US" sz="2000" b="1" dirty="0"/>
              <a:t>SETUP:</a:t>
            </a:r>
          </a:p>
          <a:p>
            <a:pPr lvl="1"/>
            <a:r>
              <a:rPr lang="en-US" sz="2000" dirty="0"/>
              <a:t>h2 python -m </a:t>
            </a:r>
            <a:r>
              <a:rPr lang="en-US" sz="2000" dirty="0" err="1"/>
              <a:t>CGIHTTPServer</a:t>
            </a:r>
            <a:r>
              <a:rPr lang="en-US" sz="2000" dirty="0"/>
              <a:t> &amp;</a:t>
            </a:r>
          </a:p>
          <a:p>
            <a:pPr lvl="1"/>
            <a:r>
              <a:rPr lang="en-US" sz="2000" dirty="0"/>
              <a:t>h3 python -m </a:t>
            </a:r>
            <a:r>
              <a:rPr lang="en-US" sz="2000" dirty="0" err="1"/>
              <a:t>CGIHTTPServer</a:t>
            </a:r>
            <a:r>
              <a:rPr lang="en-US" sz="2000" dirty="0"/>
              <a:t> &amp;</a:t>
            </a:r>
          </a:p>
          <a:p>
            <a:pPr lvl="1"/>
            <a:r>
              <a:rPr lang="en-US" sz="2000" dirty="0"/>
              <a:t>h4 python -m </a:t>
            </a:r>
            <a:r>
              <a:rPr lang="en-US" sz="2000" dirty="0" err="1"/>
              <a:t>CGIHTTPServer</a:t>
            </a:r>
            <a:r>
              <a:rPr lang="en-US" sz="2000" dirty="0"/>
              <a:t> &amp;</a:t>
            </a:r>
          </a:p>
          <a:p>
            <a:pPr marL="457200" lvl="1" indent="0">
              <a:buNone/>
            </a:pPr>
            <a:r>
              <a:rPr lang="en-US" sz="2000" b="1" dirty="0"/>
              <a:t>ARP INIT FOR REACHABILITY:</a:t>
            </a:r>
          </a:p>
          <a:p>
            <a:pPr lvl="1"/>
            <a:r>
              <a:rPr lang="en-US" sz="2000" dirty="0"/>
              <a:t>h1 </a:t>
            </a:r>
            <a:r>
              <a:rPr lang="en-US" sz="2000" dirty="0" err="1"/>
              <a:t>arp</a:t>
            </a:r>
            <a:r>
              <a:rPr lang="en-US" sz="2000" dirty="0"/>
              <a:t> -s 10.0.0.5 00:00:00:00:00:05</a:t>
            </a:r>
          </a:p>
          <a:p>
            <a:pPr lvl="1"/>
            <a:r>
              <a:rPr lang="en-US" sz="2000" dirty="0"/>
              <a:t>h2 </a:t>
            </a:r>
            <a:r>
              <a:rPr lang="en-US" sz="2000" dirty="0" err="1"/>
              <a:t>arp</a:t>
            </a:r>
            <a:r>
              <a:rPr lang="en-US" sz="2000" dirty="0"/>
              <a:t> -s 10.0.0.5 00:00:00:00:00:05</a:t>
            </a:r>
          </a:p>
          <a:p>
            <a:pPr lvl="1"/>
            <a:r>
              <a:rPr lang="en-US" sz="2000" dirty="0"/>
              <a:t>h3 </a:t>
            </a:r>
            <a:r>
              <a:rPr lang="en-US" sz="2000" dirty="0" err="1"/>
              <a:t>arp</a:t>
            </a:r>
            <a:r>
              <a:rPr lang="en-US" sz="2000" dirty="0"/>
              <a:t> -s 10.0.0.5 00:00:00:00:00:05</a:t>
            </a:r>
          </a:p>
          <a:p>
            <a:pPr lvl="1"/>
            <a:r>
              <a:rPr lang="en-US" sz="2000" dirty="0"/>
              <a:t>h4 </a:t>
            </a:r>
            <a:r>
              <a:rPr lang="en-US" sz="2000" dirty="0" err="1"/>
              <a:t>arp</a:t>
            </a:r>
            <a:r>
              <a:rPr lang="en-US" sz="2000" dirty="0"/>
              <a:t> -s 10.0.0.5 </a:t>
            </a:r>
            <a:r>
              <a:rPr lang="en-US" sz="2000" dirty="0" smtClean="0"/>
              <a:t>00:00:00:00:00:05</a:t>
            </a:r>
          </a:p>
          <a:p>
            <a:pPr marL="457200" lvl="1" indent="0">
              <a:buNone/>
            </a:pPr>
            <a:r>
              <a:rPr lang="en-US" sz="2000" b="1" dirty="0" smtClean="0"/>
              <a:t>PREP (AFTER STARTING CONTROLLER):</a:t>
            </a:r>
            <a:endParaRPr lang="en-US" sz="2000" b="1" dirty="0"/>
          </a:p>
          <a:p>
            <a:pPr lvl="1"/>
            <a:r>
              <a:rPr lang="en-US" sz="2000" dirty="0" smtClean="0"/>
              <a:t>h1 ping h2</a:t>
            </a:r>
          </a:p>
          <a:p>
            <a:pPr lvl="1"/>
            <a:r>
              <a:rPr lang="en-US" sz="2000" dirty="0" smtClean="0"/>
              <a:t>h3 ping h4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 smtClean="0"/>
              <a:t>CLIENT </a:t>
            </a:r>
            <a:r>
              <a:rPr lang="en-US" sz="2000" b="1" dirty="0"/>
              <a:t>REQUEST:</a:t>
            </a:r>
          </a:p>
          <a:p>
            <a:pPr lvl="1"/>
            <a:r>
              <a:rPr lang="en-US" sz="2000" dirty="0"/>
              <a:t>h1 curl http://10.0.0.5:8000/cgi-bin/serverip.cgi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27" y="2700838"/>
            <a:ext cx="3649751" cy="29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2307</Words>
  <Application>Microsoft Office PowerPoint</Application>
  <PresentationFormat>On-screen Show (4:3)</PresentationFormat>
  <Paragraphs>570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SDN App Development Tutorial November, 2013</vt:lpstr>
      <vt:lpstr>PowerPoint Presentation</vt:lpstr>
      <vt:lpstr>Hands-on Tutorial Background Info</vt:lpstr>
      <vt:lpstr>Bootstrap</vt:lpstr>
      <vt:lpstr>Inside the Virtual Machine</vt:lpstr>
      <vt:lpstr>A quick primer on OpenFlow</vt:lpstr>
      <vt:lpstr>Setup 1: Mininet-based Single Switch</vt:lpstr>
      <vt:lpstr>Setup 2: Linear topology with 2 switches</vt:lpstr>
      <vt:lpstr>Setup 3: Web Server Farm in Mininet</vt:lpstr>
      <vt:lpstr>ovs-ofctl and wireshark workflow</vt:lpstr>
      <vt:lpstr>Top 3 features in most controllers</vt:lpstr>
      <vt:lpstr>Sample App 1: Hub</vt:lpstr>
      <vt:lpstr>Sample App 2: MAC-learning switch</vt:lpstr>
      <vt:lpstr>Sample App 3: Stateless Load-balancer</vt:lpstr>
      <vt:lpstr>OpenDayLight controller</vt:lpstr>
      <vt:lpstr>Controller Architecture</vt:lpstr>
      <vt:lpstr>Hydrogen Release</vt:lpstr>
      <vt:lpstr>Java, Maven, OSGi, Interface</vt:lpstr>
      <vt:lpstr>Setup  (See Brent Salisbury’s tutorial on youtube.com)</vt:lpstr>
      <vt:lpstr>OpenDayLight web interface</vt:lpstr>
      <vt:lpstr>Writing a new application</vt:lpstr>
      <vt:lpstr>Useful Interfaces and Bundles</vt:lpstr>
      <vt:lpstr>Useful Interfaces and Bundles</vt:lpstr>
      <vt:lpstr>Life of a Packet</vt:lpstr>
      <vt:lpstr>Coding Time! (See tutorial_L2_forwarding app)</vt:lpstr>
      <vt:lpstr>POX controller</vt:lpstr>
      <vt:lpstr>Intro to POX controller General execution: $ ~/pox/pox.py &lt;dir&gt;.&lt;name&gt; Example: $ ~/pox/pox.py forwarding.hub</vt:lpstr>
      <vt:lpstr>Application 1: Hub (inspect file pox/pox/misc/of_tutorial.py)</vt:lpstr>
      <vt:lpstr>Application 2: MAC-learning switch (convert pox/pox/misc/of_tutorial.py to L2 switch)</vt:lpstr>
      <vt:lpstr>App 3: Stateless Load-balancer</vt:lpstr>
      <vt:lpstr>Ryu controller</vt:lpstr>
      <vt:lpstr>Intro to RYU: OpenFlow Controller</vt:lpstr>
      <vt:lpstr>Application 1: Hub ryu-manager --verbose ryu/ryu/app/tutorial_l2_hub.py</vt:lpstr>
      <vt:lpstr>Application 2: MAC-learning switch</vt:lpstr>
      <vt:lpstr> The End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 Seetharaman</dc:creator>
  <cp:lastModifiedBy>seetharaman.s</cp:lastModifiedBy>
  <cp:revision>359</cp:revision>
  <dcterms:created xsi:type="dcterms:W3CDTF">2010-11-04T16:58:25Z</dcterms:created>
  <dcterms:modified xsi:type="dcterms:W3CDTF">2013-11-16T06:25:27Z</dcterms:modified>
</cp:coreProperties>
</file>