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24" y="214325"/>
            <a:ext cx="417957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565" y="966195"/>
            <a:ext cx="7868869" cy="208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585" y="478159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5FC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115" y="1733550"/>
            <a:ext cx="729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Credit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Card </a:t>
            </a:r>
            <a:r>
              <a:rPr sz="3600" b="1" spc="-110" dirty="0">
                <a:solidFill>
                  <a:srgbClr val="124F5C"/>
                </a:solidFill>
                <a:latin typeface="Verdana"/>
                <a:cs typeface="Verdana"/>
              </a:rPr>
              <a:t>Default</a:t>
            </a:r>
            <a:r>
              <a:rPr sz="36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1287" y="3028950"/>
            <a:ext cx="17411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40" dirty="0">
                <a:solidFill>
                  <a:srgbClr val="124F5C"/>
                </a:solidFill>
                <a:latin typeface="Verdana"/>
                <a:cs typeface="Verdana"/>
              </a:rPr>
              <a:t>RAJKUMAR N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3455720"/>
            <a:ext cx="806704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180"/>
              </a:spcBef>
              <a:buChar char="•"/>
              <a:tabLst>
                <a:tab pos="15557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Number of credit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card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holder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maximum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800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singles.</a:t>
            </a:r>
            <a:endParaRPr sz="1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108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But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credit card defaults are almost same in case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single and married</a:t>
            </a:r>
            <a:r>
              <a:rPr sz="1800" spc="2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people.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9466" y="795083"/>
            <a:ext cx="6341110" cy="2657475"/>
            <a:chOff x="1069466" y="795083"/>
            <a:chExt cx="6341110" cy="2657475"/>
          </a:xfrm>
        </p:grpSpPr>
        <p:sp>
          <p:nvSpPr>
            <p:cNvPr id="5" name="object 5"/>
            <p:cNvSpPr/>
            <p:nvPr/>
          </p:nvSpPr>
          <p:spPr>
            <a:xfrm>
              <a:off x="1149906" y="862925"/>
              <a:ext cx="6199983" cy="25048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29" y="799845"/>
              <a:ext cx="6331585" cy="2647950"/>
            </a:xfrm>
            <a:custGeom>
              <a:avLst/>
              <a:gdLst/>
              <a:ahLst/>
              <a:cxnLst/>
              <a:rect l="l" t="t" r="r" b="b"/>
              <a:pathLst>
                <a:path w="6331584" h="2647950">
                  <a:moveTo>
                    <a:pt x="0" y="2647568"/>
                  </a:moveTo>
                  <a:lnTo>
                    <a:pt x="6331077" y="2647568"/>
                  </a:lnTo>
                  <a:lnTo>
                    <a:pt x="6331077" y="0"/>
                  </a:lnTo>
                  <a:lnTo>
                    <a:pt x="0" y="0"/>
                  </a:lnTo>
                  <a:lnTo>
                    <a:pt x="0" y="2647568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4555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Handling Class</a:t>
            </a:r>
            <a:r>
              <a:rPr spc="30" dirty="0"/>
              <a:t> </a:t>
            </a:r>
            <a:r>
              <a:rPr spc="-5" dirty="0"/>
              <a:t>Imbalance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615061"/>
            <a:ext cx="4035425" cy="37306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Both the classes are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proportion.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SMOTE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(Synthetic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Minority  Oversampling Technique) is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technique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make data class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 balanced.</a:t>
            </a:r>
            <a:endParaRPr sz="1800">
              <a:latin typeface="Arial"/>
              <a:cs typeface="Arial"/>
            </a:endParaRPr>
          </a:p>
          <a:p>
            <a:pPr marL="12700" marR="14604">
              <a:lnSpc>
                <a:spcPct val="150000"/>
              </a:lnSpc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SMOTE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works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by selecting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examples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that are close in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feature space, 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drawing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line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examples in  the feature space and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drawing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new  sample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point along that</a:t>
            </a:r>
            <a:r>
              <a:rPr sz="1800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4870" y="752602"/>
            <a:ext cx="250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After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applying</a:t>
            </a:r>
            <a:r>
              <a:rPr sz="1800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SMOTE.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4870" y="4045407"/>
            <a:ext cx="299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 class is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balanced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now.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3451" y="1403159"/>
            <a:ext cx="2546350" cy="2337435"/>
            <a:chOff x="5263451" y="1403159"/>
            <a:chExt cx="2546350" cy="2337435"/>
          </a:xfrm>
        </p:grpSpPr>
        <p:sp>
          <p:nvSpPr>
            <p:cNvPr id="7" name="object 7"/>
            <p:cNvSpPr/>
            <p:nvPr/>
          </p:nvSpPr>
          <p:spPr>
            <a:xfrm>
              <a:off x="5324308" y="1463934"/>
              <a:ext cx="2438903" cy="22010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8214" y="1407922"/>
              <a:ext cx="2536825" cy="2327910"/>
            </a:xfrm>
            <a:custGeom>
              <a:avLst/>
              <a:gdLst/>
              <a:ahLst/>
              <a:cxnLst/>
              <a:rect l="l" t="t" r="r" b="b"/>
              <a:pathLst>
                <a:path w="2536825" h="2327910">
                  <a:moveTo>
                    <a:pt x="0" y="2327529"/>
                  </a:moveTo>
                  <a:lnTo>
                    <a:pt x="2536316" y="2327529"/>
                  </a:lnTo>
                  <a:lnTo>
                    <a:pt x="253631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406349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Transformation of</a:t>
            </a:r>
            <a:r>
              <a:rPr spc="3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94410"/>
            <a:ext cx="4081779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09550" algn="l"/>
              </a:tabLst>
            </a:pP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scale data into a uniform format  that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allow us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utilize the data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in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better </a:t>
            </a:r>
            <a:r>
              <a:rPr sz="1800" spc="-20" dirty="0">
                <a:solidFill>
                  <a:srgbClr val="124F5C"/>
                </a:solidFill>
                <a:latin typeface="Arial"/>
                <a:cs typeface="Arial"/>
              </a:rPr>
              <a:t>way.</a:t>
            </a:r>
            <a:endParaRPr sz="1800">
              <a:latin typeface="Arial"/>
              <a:cs typeface="Arial"/>
            </a:endParaRPr>
          </a:p>
          <a:p>
            <a:pPr marL="12700" marR="6985" algn="just">
              <a:lnSpc>
                <a:spcPct val="150000"/>
              </a:lnSpc>
              <a:buFont typeface="Arial"/>
              <a:buChar char="•"/>
              <a:tabLst>
                <a:tab pos="246379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performing fitting and applying  different algorithms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8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50000"/>
              </a:lnSpc>
              <a:buFont typeface="Arial"/>
              <a:buChar char="•"/>
              <a:tabLst>
                <a:tab pos="17462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basic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goal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was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enforce a level  of consistency or uniformity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800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3832" y="1545336"/>
            <a:ext cx="3023616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" y="203961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7. </a:t>
            </a:r>
            <a:r>
              <a:rPr spc="-5" dirty="0"/>
              <a:t>Splitting</a:t>
            </a:r>
            <a:r>
              <a:rPr spc="-6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74955" indent="-14351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76225" algn="l"/>
              </a:tabLst>
            </a:pPr>
            <a:r>
              <a:rPr spc="-5" dirty="0"/>
              <a:t>Data splits into training dataset and testing</a:t>
            </a:r>
            <a:r>
              <a:rPr spc="70" dirty="0"/>
              <a:t> </a:t>
            </a:r>
            <a:r>
              <a:rPr spc="-5" dirty="0"/>
              <a:t>dataset.</a:t>
            </a:r>
          </a:p>
          <a:p>
            <a:pPr marL="27495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76225" algn="l"/>
              </a:tabLst>
            </a:pPr>
            <a:r>
              <a:rPr spc="-5" dirty="0"/>
              <a:t>Training dataset is </a:t>
            </a:r>
            <a:r>
              <a:rPr dirty="0"/>
              <a:t>for </a:t>
            </a:r>
            <a:r>
              <a:rPr spc="-5" dirty="0"/>
              <a:t>making algorithm learn </a:t>
            </a:r>
            <a:r>
              <a:rPr spc="-10" dirty="0"/>
              <a:t>and </a:t>
            </a:r>
            <a:r>
              <a:rPr dirty="0"/>
              <a:t>train</a:t>
            </a:r>
            <a:r>
              <a:rPr spc="55" dirty="0"/>
              <a:t> </a:t>
            </a:r>
            <a:r>
              <a:rPr spc="-10" dirty="0"/>
              <a:t>model.</a:t>
            </a:r>
          </a:p>
          <a:p>
            <a:pPr marL="27495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76225" algn="l"/>
              </a:tabLst>
            </a:pPr>
            <a:r>
              <a:rPr dirty="0"/>
              <a:t>Test </a:t>
            </a:r>
            <a:r>
              <a:rPr spc="-5" dirty="0"/>
              <a:t>dataset is </a:t>
            </a:r>
            <a:r>
              <a:rPr dirty="0"/>
              <a:t>for </a:t>
            </a:r>
            <a:r>
              <a:rPr spc="-5" dirty="0"/>
              <a:t>testing </a:t>
            </a:r>
            <a:r>
              <a:rPr dirty="0"/>
              <a:t>the </a:t>
            </a:r>
            <a:r>
              <a:rPr spc="-5" dirty="0"/>
              <a:t>performance of train</a:t>
            </a:r>
            <a:r>
              <a:rPr spc="10" dirty="0"/>
              <a:t> </a:t>
            </a:r>
            <a:r>
              <a:rPr spc="-5" dirty="0"/>
              <a:t>model.</a:t>
            </a:r>
          </a:p>
          <a:p>
            <a:pPr marL="132080" marR="5080">
              <a:lnSpc>
                <a:spcPts val="3240"/>
              </a:lnSpc>
              <a:spcBef>
                <a:spcPts val="290"/>
              </a:spcBef>
              <a:buFont typeface="Arial"/>
              <a:buChar char="•"/>
              <a:tabLst>
                <a:tab pos="306705" algn="l"/>
              </a:tabLst>
            </a:pPr>
            <a:r>
              <a:rPr spc="-5" dirty="0"/>
              <a:t>Here 80% of data taken as training </a:t>
            </a:r>
            <a:r>
              <a:rPr dirty="0"/>
              <a:t>dataset &amp; </a:t>
            </a:r>
            <a:r>
              <a:rPr spc="-5" dirty="0"/>
              <a:t>remaining 20% of dataset  used </a:t>
            </a:r>
            <a:r>
              <a:rPr dirty="0"/>
              <a:t>for </a:t>
            </a:r>
            <a:r>
              <a:rPr spc="-5" dirty="0"/>
              <a:t>testing</a:t>
            </a:r>
            <a:r>
              <a:rPr spc="10" dirty="0"/>
              <a:t> </a:t>
            </a:r>
            <a:r>
              <a:rPr spc="-5" dirty="0"/>
              <a:t>purpose.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3900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Fitting Different</a:t>
            </a:r>
            <a:r>
              <a:rPr spc="2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865" y="994028"/>
            <a:ext cx="617029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classifier used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prediction credit card</a:t>
            </a:r>
            <a:r>
              <a:rPr sz="1800" spc="1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default: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5FCFF"/>
              </a:buClr>
              <a:buFont typeface="Arial"/>
              <a:buChar char="●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Logistic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Decision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Tree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Forest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Support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Vector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Gradient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Boosting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•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XG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Boosting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7404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Cross </a:t>
            </a:r>
            <a:r>
              <a:rPr dirty="0"/>
              <a:t>Validation </a:t>
            </a:r>
            <a:r>
              <a:rPr spc="-5" dirty="0"/>
              <a:t>&amp; Hyperparameter</a:t>
            </a:r>
            <a:r>
              <a:rPr spc="75" dirty="0"/>
              <a:t> </a:t>
            </a:r>
            <a:r>
              <a:rPr spc="-5" dirty="0"/>
              <a:t>Tunning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865" y="930021"/>
            <a:ext cx="76161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18224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is a resampling procedure used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evaluate machine learning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models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on a limited data</a:t>
            </a:r>
            <a:r>
              <a:rPr sz="18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sample.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50000"/>
              </a:lnSpc>
              <a:buChar char="•"/>
              <a:tabLst>
                <a:tab pos="16256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Basically,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Cross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Validation is a technique using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Model is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evaluated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dataset on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it is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trained that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it can be a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 or can  be another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as per availability or</a:t>
            </a:r>
            <a:r>
              <a:rPr sz="1800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feasibility.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203200" indent="-190500" algn="just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Tuning</a:t>
            </a:r>
            <a:r>
              <a:rPr sz="1800" spc="3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800" spc="3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hyperparameters</a:t>
            </a:r>
            <a:r>
              <a:rPr sz="1800" spc="40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spc="4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respective</a:t>
            </a:r>
            <a:r>
              <a:rPr sz="1800" spc="3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algorithms</a:t>
            </a:r>
            <a:r>
              <a:rPr sz="1800" spc="3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800" spc="3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necessary</a:t>
            </a:r>
            <a:r>
              <a:rPr sz="1800" spc="3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getting better accuracy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avoid</a:t>
            </a:r>
            <a:r>
              <a:rPr sz="1800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overfitting.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8.1 </a:t>
            </a:r>
            <a:r>
              <a:rPr dirty="0"/>
              <a:t>Logistic</a:t>
            </a:r>
            <a:r>
              <a:rPr spc="-2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1850" cy="20840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Logistic regression is a machine learning algorithm for classification</a:t>
            </a:r>
            <a:r>
              <a:rPr sz="1800" spc="1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problem.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8986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In this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algorithm,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probabilities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describing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possible outcomes of a single  trial are modelled using a logistic</a:t>
            </a:r>
            <a:r>
              <a:rPr sz="18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290"/>
              </a:spcBef>
              <a:buFont typeface="Arial"/>
              <a:buChar char="•"/>
              <a:tabLst>
                <a:tab pos="16827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most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useful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understanding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influence of several independent variables  on a single outcome</a:t>
            </a:r>
            <a:r>
              <a:rPr sz="18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2299" y="2822575"/>
          <a:ext cx="7202166" cy="2169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958">
                <a:tc gridSpan="7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LOGISTIC REGRESSION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7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50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4378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8.2 Decision Tree</a:t>
            </a:r>
            <a:r>
              <a:rPr spc="5" dirty="0"/>
              <a:t> </a:t>
            </a:r>
            <a:r>
              <a:rPr dirty="0"/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65153"/>
            <a:ext cx="8452485" cy="16732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18796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Given</a:t>
            </a:r>
            <a:r>
              <a:rPr sz="1800" spc="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spc="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800" spc="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spc="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attributes</a:t>
            </a:r>
            <a:r>
              <a:rPr sz="1800" spc="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together</a:t>
            </a:r>
            <a:r>
              <a:rPr sz="1800" spc="2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with</a:t>
            </a:r>
            <a:r>
              <a:rPr sz="1800" spc="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its</a:t>
            </a:r>
            <a:r>
              <a:rPr sz="1800" spc="2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classes,</a:t>
            </a:r>
            <a:r>
              <a:rPr sz="1800" spc="2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spc="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decision</a:t>
            </a:r>
            <a:r>
              <a:rPr sz="1800" spc="229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tree</a:t>
            </a:r>
            <a:r>
              <a:rPr sz="1800" spc="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produces</a:t>
            </a:r>
            <a:r>
              <a:rPr sz="1800" spc="2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sequence of rules that can be used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classify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Font typeface="Arial"/>
              <a:buChar char="•"/>
              <a:tabLst>
                <a:tab pos="260985" algn="l"/>
                <a:tab pos="261620" algn="l"/>
                <a:tab pos="1301750" algn="l"/>
                <a:tab pos="1940560" algn="l"/>
                <a:tab pos="2272665" algn="l"/>
                <a:tab pos="3101975" algn="l"/>
                <a:tab pos="3460115" algn="l"/>
                <a:tab pos="4770755" algn="l"/>
                <a:tab pos="5318125" algn="l"/>
                <a:tab pos="6427470" algn="l"/>
                <a:tab pos="7419975" algn="l"/>
                <a:tab pos="799465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cis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ree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si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to	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rst</a:t>
            </a:r>
            <a:r>
              <a:rPr sz="1800" spc="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an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lize,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q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es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l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ittle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ta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preparation, and can handle both numerical and categorical</a:t>
            </a:r>
            <a:r>
              <a:rPr sz="1800" spc="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9487" y="2822575"/>
          <a:ext cx="7175495" cy="216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54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Tree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Classifier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007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0.781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4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0.779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463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8.3 Random </a:t>
            </a:r>
            <a:r>
              <a:rPr dirty="0"/>
              <a:t>Forest</a:t>
            </a:r>
            <a:r>
              <a:rPr spc="-25" dirty="0"/>
              <a:t> </a:t>
            </a:r>
            <a:r>
              <a:rPr dirty="0"/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439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1778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forest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classifier is a meta-estimator that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fits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number of decision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trees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on various sub-samples of datasets and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uses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average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improve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predictive  accuracy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model and controls</a:t>
            </a:r>
            <a:r>
              <a:rPr sz="18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over-fitting.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ts val="3240"/>
              </a:lnSpc>
              <a:spcBef>
                <a:spcPts val="285"/>
              </a:spcBef>
              <a:buFont typeface="Arial"/>
              <a:buChar char="•"/>
              <a:tabLst>
                <a:tab pos="16256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sub-sample size is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always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same as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original input sample size but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samples are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drawn with</a:t>
            </a:r>
            <a:r>
              <a:rPr sz="1800" spc="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replacement.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3517" y="2894076"/>
          <a:ext cx="6693534" cy="204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24">
                <a:tc gridSpan="7">
                  <a:txBody>
                    <a:bodyPr/>
                    <a:lstStyle/>
                    <a:p>
                      <a:pPr marL="45402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Random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Forest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Classifier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7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4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443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8.4 Support Vector</a:t>
            </a:r>
            <a:r>
              <a:rPr spc="30" dirty="0"/>
              <a:t> </a:t>
            </a:r>
            <a:r>
              <a:rPr spc="-5" dirty="0"/>
              <a:t>Machine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43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16256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Support vector machine is a representation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training data as points in space  separated into categories by a clear gap that is as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wide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800" spc="1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possible.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651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New examples are then mapped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into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same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space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predicted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belong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category based on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side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gap they</a:t>
            </a:r>
            <a:r>
              <a:rPr sz="1800" spc="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fall.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7521" y="2676905"/>
          <a:ext cx="6733539" cy="1979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986">
                <a:tc gridSpan="7">
                  <a:txBody>
                    <a:bodyPr/>
                    <a:lstStyle/>
                    <a:p>
                      <a:pPr marL="454659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Support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Vector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70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.8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4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.8</a:t>
                      </a:r>
                      <a:r>
                        <a:rPr sz="1400" b="1" spc="5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7" y="74803"/>
            <a:ext cx="3622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 Be Discussing</a:t>
            </a:r>
            <a:r>
              <a:rPr spc="-20" dirty="0"/>
              <a:t> </a:t>
            </a:r>
            <a:r>
              <a:rPr spc="-5" dirty="0"/>
              <a:t>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874" y="437367"/>
            <a:ext cx="3868420" cy="41414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Problem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 Cleaning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Exploratory Data</a:t>
            </a:r>
            <a:r>
              <a:rPr sz="18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Handling Class</a:t>
            </a:r>
            <a:r>
              <a:rPr sz="18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Imbalance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Transforming Data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Splitting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Fitting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Different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29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Cross Validation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Hyperparameter  Tunning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0635" y="437367"/>
            <a:ext cx="269240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75"/>
              </a:spcBef>
              <a:buAutoNum type="arabicPeriod" startAt="10"/>
              <a:tabLst>
                <a:tab pos="39370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Comparison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8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AutoNum type="arabicPeriod" startAt="10"/>
              <a:tabLst>
                <a:tab pos="393700" algn="l"/>
              </a:tabLst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Combined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ROC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Curve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AutoNum type="arabicPeriod" startAt="10"/>
              <a:tabLst>
                <a:tab pos="39370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Feature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Importance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AutoNum type="arabicPeriod" startAt="10"/>
              <a:tabLst>
                <a:tab pos="39370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9428" y="2336292"/>
            <a:ext cx="2353945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346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8.5 Gradient</a:t>
            </a:r>
            <a:r>
              <a:rPr spc="-25" dirty="0"/>
              <a:t> </a:t>
            </a:r>
            <a:r>
              <a:rPr dirty="0"/>
              <a:t>Boosting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375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17589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is a technique of producing an additive predictive model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combining various 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weak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predictors, typically Decision</a:t>
            </a:r>
            <a:r>
              <a:rPr sz="1800" spc="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Trees.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7589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Due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this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sequential connection, boosting algorithms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usually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slow 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learn,  but also highly</a:t>
            </a:r>
            <a:r>
              <a:rPr sz="1800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accurate.</a:t>
            </a:r>
            <a:endParaRPr sz="1800">
              <a:latin typeface="Arial"/>
              <a:cs typeface="Arial"/>
            </a:endParaRPr>
          </a:p>
          <a:p>
            <a:pPr marL="12700" marR="7620">
              <a:lnSpc>
                <a:spcPct val="150000"/>
              </a:lnSpc>
              <a:buFont typeface="Arial"/>
              <a:buChar char="•"/>
              <a:tabLst>
                <a:tab pos="18034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final model aggregates the result 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each step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and thus a strong learner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is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achieved.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7516" y="3165729"/>
          <a:ext cx="6909434" cy="182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251">
                <a:tc gridSpan="7">
                  <a:txBody>
                    <a:bodyPr/>
                    <a:lstStyle/>
                    <a:p>
                      <a:pPr marL="4584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Gradient</a:t>
                      </a:r>
                      <a:r>
                        <a:rPr sz="1800" b="1" spc="-1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Boosting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40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261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8.6 XG</a:t>
            </a:r>
            <a:r>
              <a:rPr spc="-75" dirty="0"/>
              <a:t> </a:t>
            </a:r>
            <a:r>
              <a:rPr dirty="0"/>
              <a:t>Boosting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439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00660" algn="l"/>
              </a:tabLst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XG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Boost is a decision-tree-based ensemble Machine Learning algorithm that  uses a gradient boosting</a:t>
            </a:r>
            <a:r>
              <a:rPr sz="1800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framework.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It is a perfect combination of software and hardware optimization techniques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yield superior results using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less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computing resources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in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shortest amount of  time.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6106" y="2836291"/>
          <a:ext cx="7218678" cy="201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478">
                <a:tc gridSpan="7">
                  <a:txBody>
                    <a:bodyPr/>
                    <a:lstStyle/>
                    <a:p>
                      <a:pPr marL="45656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XG</a:t>
                      </a:r>
                      <a:r>
                        <a:rPr sz="1800" b="1" spc="-3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Boosting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60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40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69291"/>
            <a:ext cx="400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Comparison of</a:t>
            </a:r>
            <a:r>
              <a:rPr spc="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4492244"/>
            <a:ext cx="744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7010">
              <a:lnSpc>
                <a:spcPct val="100000"/>
              </a:lnSpc>
              <a:spcBef>
                <a:spcPts val="100"/>
              </a:spcBef>
              <a:buChar char="•"/>
              <a:tabLst>
                <a:tab pos="2197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XG Boost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highest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accuracy score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87% and AUC is</a:t>
            </a:r>
            <a:r>
              <a:rPr sz="1800" spc="1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0.874.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2370" y="618362"/>
            <a:ext cx="7212330" cy="3652520"/>
            <a:chOff x="682370" y="618362"/>
            <a:chExt cx="7212330" cy="3652520"/>
          </a:xfrm>
        </p:grpSpPr>
        <p:sp>
          <p:nvSpPr>
            <p:cNvPr id="5" name="object 5"/>
            <p:cNvSpPr/>
            <p:nvPr/>
          </p:nvSpPr>
          <p:spPr>
            <a:xfrm>
              <a:off x="707567" y="760131"/>
              <a:ext cx="7075742" cy="3368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133" y="623125"/>
              <a:ext cx="7202805" cy="3642995"/>
            </a:xfrm>
            <a:custGeom>
              <a:avLst/>
              <a:gdLst/>
              <a:ahLst/>
              <a:cxnLst/>
              <a:rect l="l" t="t" r="r" b="b"/>
              <a:pathLst>
                <a:path w="7202805" h="3642995">
                  <a:moveTo>
                    <a:pt x="0" y="3642741"/>
                  </a:moveTo>
                  <a:lnTo>
                    <a:pt x="7202805" y="3642741"/>
                  </a:lnTo>
                  <a:lnTo>
                    <a:pt x="7202805" y="0"/>
                  </a:lnTo>
                  <a:lnTo>
                    <a:pt x="0" y="0"/>
                  </a:lnTo>
                  <a:lnTo>
                    <a:pt x="0" y="364274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11. Combined ROC</a:t>
            </a:r>
            <a:r>
              <a:rPr spc="20" dirty="0"/>
              <a:t> </a:t>
            </a:r>
            <a:r>
              <a:rPr spc="-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417766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ROC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curve (receiver operating  characteristic curve) is a graph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showing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the performance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 classification model 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all classification</a:t>
            </a:r>
            <a:r>
              <a:rPr sz="18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thresholds.</a:t>
            </a:r>
            <a:endParaRPr sz="1800">
              <a:latin typeface="Arial"/>
              <a:cs typeface="Arial"/>
            </a:endParaRPr>
          </a:p>
          <a:p>
            <a:pPr marL="12700" marR="34480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ROC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curve plots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TPR vs. FPR</a:t>
            </a:r>
            <a:r>
              <a:rPr sz="1800" spc="-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at  different classification</a:t>
            </a:r>
            <a:r>
              <a:rPr sz="18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thresholds.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Lowering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classification</a:t>
            </a:r>
            <a:r>
              <a:rPr sz="18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threshold</a:t>
            </a:r>
            <a:endParaRPr sz="1800">
              <a:latin typeface="Arial"/>
              <a:cs typeface="Arial"/>
            </a:endParaRPr>
          </a:p>
          <a:p>
            <a:pPr marL="12700" marR="28575">
              <a:lnSpc>
                <a:spcPct val="150100"/>
              </a:lnSpc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classifies more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items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as positive, thus  increasing both False Positives and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True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Positives.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7775" y="1014602"/>
            <a:ext cx="4124960" cy="3379470"/>
            <a:chOff x="4807775" y="1014602"/>
            <a:chExt cx="4124960" cy="3379470"/>
          </a:xfrm>
        </p:grpSpPr>
        <p:sp>
          <p:nvSpPr>
            <p:cNvPr id="5" name="object 5"/>
            <p:cNvSpPr/>
            <p:nvPr/>
          </p:nvSpPr>
          <p:spPr>
            <a:xfrm>
              <a:off x="4857615" y="1071079"/>
              <a:ext cx="4025152" cy="32463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12538" y="1019365"/>
              <a:ext cx="4115435" cy="3369945"/>
            </a:xfrm>
            <a:custGeom>
              <a:avLst/>
              <a:gdLst/>
              <a:ahLst/>
              <a:cxnLst/>
              <a:rect l="l" t="t" r="r" b="b"/>
              <a:pathLst>
                <a:path w="4115434" h="3369945">
                  <a:moveTo>
                    <a:pt x="0" y="3369945"/>
                  </a:moveTo>
                  <a:lnTo>
                    <a:pt x="4115181" y="3369945"/>
                  </a:lnTo>
                  <a:lnTo>
                    <a:pt x="4115181" y="0"/>
                  </a:lnTo>
                  <a:lnTo>
                    <a:pt x="0" y="0"/>
                  </a:lnTo>
                  <a:lnTo>
                    <a:pt x="0" y="3369945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52585" y="47815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3724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Feature</a:t>
            </a:r>
            <a:r>
              <a:rPr spc="-45" dirty="0"/>
              <a:t> </a:t>
            </a:r>
            <a:r>
              <a:rPr dirty="0"/>
              <a:t>Importance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756238"/>
            <a:ext cx="4003040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9060">
              <a:lnSpc>
                <a:spcPct val="150000"/>
              </a:lnSpc>
              <a:spcBef>
                <a:spcPts val="105"/>
              </a:spcBef>
              <a:buChar char="•"/>
              <a:tabLst>
                <a:tab pos="15684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Feature selection is the process of  reducing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input variables 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developing a predictive</a:t>
            </a:r>
            <a:r>
              <a:rPr sz="1800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is desirable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reduce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number of  input variables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both reduce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computational cost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modeling and,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in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some cases,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improve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performance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2411" y="1086230"/>
            <a:ext cx="4467860" cy="2894965"/>
            <a:chOff x="4562411" y="1086230"/>
            <a:chExt cx="4467860" cy="2894965"/>
          </a:xfrm>
        </p:grpSpPr>
        <p:sp>
          <p:nvSpPr>
            <p:cNvPr id="5" name="object 5"/>
            <p:cNvSpPr/>
            <p:nvPr/>
          </p:nvSpPr>
          <p:spPr>
            <a:xfrm>
              <a:off x="4614657" y="1134996"/>
              <a:ext cx="4369335" cy="2780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7173" y="1090993"/>
              <a:ext cx="4458335" cy="2885440"/>
            </a:xfrm>
            <a:custGeom>
              <a:avLst/>
              <a:gdLst/>
              <a:ahLst/>
              <a:cxnLst/>
              <a:rect l="l" t="t" r="r" b="b"/>
              <a:pathLst>
                <a:path w="4458334" h="2885440">
                  <a:moveTo>
                    <a:pt x="0" y="2885313"/>
                  </a:moveTo>
                  <a:lnTo>
                    <a:pt x="4458081" y="2885313"/>
                  </a:lnTo>
                  <a:lnTo>
                    <a:pt x="4458081" y="0"/>
                  </a:lnTo>
                  <a:lnTo>
                    <a:pt x="0" y="0"/>
                  </a:lnTo>
                  <a:lnTo>
                    <a:pt x="0" y="28853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52585" y="47815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56" y="185419"/>
            <a:ext cx="237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13.</a:t>
            </a:r>
            <a:r>
              <a:rPr spc="-45" dirty="0"/>
              <a:t> </a:t>
            </a:r>
            <a:r>
              <a:rPr spc="-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585" y="47815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43" y="748898"/>
            <a:ext cx="8381365" cy="33178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all baseline model, Random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Forest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classifier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highest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test</a:t>
            </a:r>
            <a:r>
              <a:rPr sz="1800" spc="1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F1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score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AUC.</a:t>
            </a:r>
            <a:endParaRPr sz="1800">
              <a:latin typeface="Arial"/>
              <a:cs typeface="Arial"/>
            </a:endParaRPr>
          </a:p>
          <a:p>
            <a:pPr marL="12700" marR="259079">
              <a:lnSpc>
                <a:spcPct val="150000"/>
              </a:lnSpc>
              <a:buAutoNum type="arabicPeriod" startAt="2"/>
              <a:tabLst>
                <a:tab pos="26733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Baseline model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Forest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and decision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tree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huge difference in  train and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accuracy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which shows</a:t>
            </a:r>
            <a:r>
              <a:rPr sz="1800" spc="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overfitting.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267335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After cross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validation and hyperparameter tunning,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XG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Boost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highest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test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accuracy score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87% and AUC is</a:t>
            </a:r>
            <a:r>
              <a:rPr sz="18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0.874.</a:t>
            </a:r>
            <a:endParaRPr sz="1800">
              <a:latin typeface="Arial"/>
              <a:cs typeface="Arial"/>
            </a:endParaRPr>
          </a:p>
          <a:p>
            <a:pPr marL="12700" marR="589280">
              <a:lnSpc>
                <a:spcPts val="3240"/>
              </a:lnSpc>
              <a:spcBef>
                <a:spcPts val="290"/>
              </a:spcBef>
              <a:buAutoNum type="arabicPeriod" startAt="2"/>
              <a:tabLst>
                <a:tab pos="267335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Cross validation and hyperparameter tunning certainly reduces chances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overfitting and also increases performance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64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Problem 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27836"/>
            <a:ext cx="833945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311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Predictive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accuracy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estimated probability of default will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be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more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valuable 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than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binary result of classification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credible or not credible</a:t>
            </a:r>
            <a:r>
              <a:rPr sz="1800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clients.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18440" indent="-1422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Predicting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whether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customer </a:t>
            </a:r>
            <a:r>
              <a:rPr sz="1800" spc="-15" dirty="0">
                <a:solidFill>
                  <a:srgbClr val="124F5C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default on his/her credit</a:t>
            </a:r>
            <a:r>
              <a:rPr sz="1800" spc="1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5204" y="2677667"/>
            <a:ext cx="2337816" cy="2337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492379"/>
            <a:ext cx="237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85" dirty="0"/>
              <a:t> </a:t>
            </a:r>
            <a:r>
              <a:rPr dirty="0"/>
              <a:t>Introduction: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568" y="1137285"/>
            <a:ext cx="7435850" cy="2860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ID: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Unique ID of each</a:t>
            </a:r>
            <a:r>
              <a:rPr sz="16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LIMIT_BAL: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Amount of the given credit (NT</a:t>
            </a:r>
            <a:r>
              <a:rPr sz="1600" spc="1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dollar).</a:t>
            </a:r>
            <a:endParaRPr sz="16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Gender: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Gender of customer. (1 = male; 2 =</a:t>
            </a:r>
            <a:r>
              <a:rPr sz="1600" spc="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female)</a:t>
            </a:r>
            <a:endParaRPr sz="16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Education: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Education qualification of</a:t>
            </a:r>
            <a:r>
              <a:rPr sz="16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customers.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(1 = graduate school; 2 = university; 3 = high school; 4 =</a:t>
            </a:r>
            <a:r>
              <a:rPr sz="1600" spc="1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others)</a:t>
            </a:r>
            <a:endParaRPr sz="16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4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Marital Status: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Marital status of customer. (1 = married; 2 = single; 3 =</a:t>
            </a:r>
            <a:r>
              <a:rPr sz="1600" spc="3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others)</a:t>
            </a:r>
            <a:endParaRPr sz="16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Age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Age of customer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600" spc="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years.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923" y="1344875"/>
            <a:ext cx="8037830" cy="23317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230"/>
              </a:spcBef>
              <a:buChar char="•"/>
              <a:tabLst>
                <a:tab pos="18796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History of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Past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Payment: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(PAY)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Repayment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status in September,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August,</a:t>
            </a:r>
            <a:r>
              <a:rPr sz="1600" spc="-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July,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June, May and April</a:t>
            </a:r>
            <a:r>
              <a:rPr sz="1600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2005.</a:t>
            </a:r>
            <a:endParaRPr sz="1600">
              <a:latin typeface="Arial"/>
              <a:cs typeface="Arial"/>
            </a:endParaRPr>
          </a:p>
          <a:p>
            <a:pPr marL="12700" marR="7620">
              <a:lnSpc>
                <a:spcPct val="146500"/>
              </a:lnSpc>
              <a:spcBef>
                <a:spcPts val="35"/>
              </a:spcBef>
              <a:buChar char="•"/>
              <a:tabLst>
                <a:tab pos="189865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Amount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 Bill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Statement: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(BILL_AMT)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Amount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bill statement </a:t>
            </a:r>
            <a:r>
              <a:rPr sz="1600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September,  August, </a:t>
            </a:r>
            <a:r>
              <a:rPr sz="1600" spc="-10" dirty="0">
                <a:solidFill>
                  <a:srgbClr val="124F5C"/>
                </a:solidFill>
                <a:latin typeface="Arial"/>
                <a:cs typeface="Arial"/>
              </a:rPr>
              <a:t>July,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June, May and April</a:t>
            </a:r>
            <a:r>
              <a:rPr sz="1600" spc="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"/>
                <a:cs typeface="Arial"/>
              </a:rPr>
              <a:t>2005.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035"/>
              </a:spcBef>
              <a:buChar char="•"/>
              <a:tabLst>
                <a:tab pos="185420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Amount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Previous Payment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:(PAY_AMT)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Amount of previous payment in</a:t>
            </a:r>
            <a:r>
              <a:rPr sz="1400" spc="-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September,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August,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July,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June,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May and April</a:t>
            </a:r>
            <a:r>
              <a:rPr sz="1400" spc="-10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2005.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35" dirty="0"/>
              <a:t> </a:t>
            </a:r>
            <a:r>
              <a:rPr spc="-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298831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Null Values</a:t>
            </a:r>
            <a:r>
              <a:rPr sz="18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Duplicate Values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Treatment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2355" y="1286255"/>
            <a:ext cx="4271772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459740"/>
            <a:ext cx="5559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Exploratory Data Analysis</a:t>
            </a:r>
            <a:r>
              <a:rPr spc="45"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955" y="1144756"/>
            <a:ext cx="4102735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Both </a:t>
            </a: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classes are not in proportion.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Which means that dataset</a:t>
            </a:r>
            <a:r>
              <a:rPr sz="18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"/>
                <a:cs typeface="Arial"/>
              </a:rPr>
              <a:t>imbalanced.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Data balancing is</a:t>
            </a:r>
            <a:r>
              <a:rPr sz="18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required.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9859" y="1285875"/>
            <a:ext cx="3173730" cy="2917825"/>
            <a:chOff x="5479859" y="1285875"/>
            <a:chExt cx="3173730" cy="2917825"/>
          </a:xfrm>
        </p:grpSpPr>
        <p:sp>
          <p:nvSpPr>
            <p:cNvPr id="5" name="object 5"/>
            <p:cNvSpPr/>
            <p:nvPr/>
          </p:nvSpPr>
          <p:spPr>
            <a:xfrm>
              <a:off x="5553455" y="1359407"/>
              <a:ext cx="3044951" cy="2752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4621" y="1290637"/>
              <a:ext cx="3164205" cy="2908300"/>
            </a:xfrm>
            <a:custGeom>
              <a:avLst/>
              <a:gdLst/>
              <a:ahLst/>
              <a:cxnLst/>
              <a:rect l="l" t="t" r="r" b="b"/>
              <a:pathLst>
                <a:path w="3164204" h="2908300">
                  <a:moveTo>
                    <a:pt x="0" y="2908173"/>
                  </a:moveTo>
                  <a:lnTo>
                    <a:pt x="3164204" y="2908173"/>
                  </a:lnTo>
                  <a:lnTo>
                    <a:pt x="3164204" y="0"/>
                  </a:lnTo>
                  <a:lnTo>
                    <a:pt x="0" y="0"/>
                  </a:lnTo>
                  <a:lnTo>
                    <a:pt x="0" y="290817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3455720"/>
            <a:ext cx="787527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Female credit card holders are larger than male credit cards</a:t>
            </a:r>
            <a:r>
              <a:rPr sz="1800" spc="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holders.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Font typeface="Arial"/>
              <a:buChar char="•"/>
              <a:tabLst>
                <a:tab pos="15621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As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number female credit card holder is larger than male, their credit card  defaults are also higher than</a:t>
            </a:r>
            <a:r>
              <a:rPr sz="1800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male.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9402" y="711263"/>
            <a:ext cx="5796915" cy="2849245"/>
            <a:chOff x="1569402" y="711263"/>
            <a:chExt cx="5796915" cy="2849245"/>
          </a:xfrm>
        </p:grpSpPr>
        <p:sp>
          <p:nvSpPr>
            <p:cNvPr id="5" name="object 5"/>
            <p:cNvSpPr/>
            <p:nvPr/>
          </p:nvSpPr>
          <p:spPr>
            <a:xfrm>
              <a:off x="1643571" y="783345"/>
              <a:ext cx="5657312" cy="2687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4164" y="716026"/>
              <a:ext cx="5787390" cy="2839720"/>
            </a:xfrm>
            <a:custGeom>
              <a:avLst/>
              <a:gdLst/>
              <a:ahLst/>
              <a:cxnLst/>
              <a:rect l="l" t="t" r="r" b="b"/>
              <a:pathLst>
                <a:path w="5787390" h="2839720">
                  <a:moveTo>
                    <a:pt x="0" y="2839593"/>
                  </a:moveTo>
                  <a:lnTo>
                    <a:pt x="5787009" y="2839593"/>
                  </a:lnTo>
                  <a:lnTo>
                    <a:pt x="5787009" y="0"/>
                  </a:lnTo>
                  <a:lnTo>
                    <a:pt x="0" y="0"/>
                  </a:lnTo>
                  <a:lnTo>
                    <a:pt x="0" y="283959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3455720"/>
            <a:ext cx="807910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University and graduate school has maximum credit card</a:t>
            </a:r>
            <a:r>
              <a:rPr sz="1800" spc="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holder.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Font typeface="Arial"/>
              <a:buChar char="•"/>
              <a:tabLst>
                <a:tab pos="15621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As the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number university and graduate school credit card holder is higher their  credit card default are also</a:t>
            </a:r>
            <a:r>
              <a:rPr sz="1800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higher.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575" y="793559"/>
            <a:ext cx="8152765" cy="2552065"/>
            <a:chOff x="409575" y="793559"/>
            <a:chExt cx="8152765" cy="2552065"/>
          </a:xfrm>
        </p:grpSpPr>
        <p:sp>
          <p:nvSpPr>
            <p:cNvPr id="5" name="object 5"/>
            <p:cNvSpPr/>
            <p:nvPr/>
          </p:nvSpPr>
          <p:spPr>
            <a:xfrm>
              <a:off x="472260" y="859079"/>
              <a:ext cx="8034860" cy="2405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337" y="798322"/>
              <a:ext cx="8143240" cy="2542540"/>
            </a:xfrm>
            <a:custGeom>
              <a:avLst/>
              <a:gdLst/>
              <a:ahLst/>
              <a:cxnLst/>
              <a:rect l="l" t="t" r="r" b="b"/>
              <a:pathLst>
                <a:path w="8143240" h="2542540">
                  <a:moveTo>
                    <a:pt x="0" y="2542413"/>
                  </a:moveTo>
                  <a:lnTo>
                    <a:pt x="8143113" y="2542413"/>
                  </a:lnTo>
                  <a:lnTo>
                    <a:pt x="8143113" y="0"/>
                  </a:lnTo>
                  <a:lnTo>
                    <a:pt x="0" y="0"/>
                  </a:lnTo>
                  <a:lnTo>
                    <a:pt x="0" y="25424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1421</Words>
  <Application>Microsoft Office PowerPoint</Application>
  <PresentationFormat>On-screen Show (16:9)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Office Theme</vt:lpstr>
      <vt:lpstr>PowerPoint Presentation</vt:lpstr>
      <vt:lpstr>Will Be Discussing On:</vt:lpstr>
      <vt:lpstr>1. Problem Statement:</vt:lpstr>
      <vt:lpstr>2. Introduction:</vt:lpstr>
      <vt:lpstr>PowerPoint Presentation</vt:lpstr>
      <vt:lpstr>3. Data Cleaning</vt:lpstr>
      <vt:lpstr>4. Exploratory Data Analysis (EDA)</vt:lpstr>
      <vt:lpstr>EDA (Continued)</vt:lpstr>
      <vt:lpstr>EDA (Continued)</vt:lpstr>
      <vt:lpstr>EDA (Continued)</vt:lpstr>
      <vt:lpstr>5. Handling Class Imbalance</vt:lpstr>
      <vt:lpstr>6. Transformation of Data</vt:lpstr>
      <vt:lpstr>7. Splitting Data</vt:lpstr>
      <vt:lpstr>8. Fitting Different Model</vt:lpstr>
      <vt:lpstr>9. Cross Validation &amp; Hyperparameter Tunning</vt:lpstr>
      <vt:lpstr>8.1 Logistic Regression</vt:lpstr>
      <vt:lpstr>8.2 Decision Tree Classifier</vt:lpstr>
      <vt:lpstr>8.3 Random Forest Classifier</vt:lpstr>
      <vt:lpstr>8.4 Support Vector Machine</vt:lpstr>
      <vt:lpstr>8.5 Gradient Boosting</vt:lpstr>
      <vt:lpstr>8.6 XG Boosting</vt:lpstr>
      <vt:lpstr>10. Comparison of Model</vt:lpstr>
      <vt:lpstr>11. Combined ROC Curve</vt:lpstr>
      <vt:lpstr>12. Feature Importance</vt:lpstr>
      <vt:lpstr>13.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EDA Hotel Booking Analysis  Amol Rakhunde</dc:title>
  <dc:creator>Amol Piyu</dc:creator>
  <cp:lastModifiedBy>Rajkumar</cp:lastModifiedBy>
  <cp:revision>1</cp:revision>
  <dcterms:created xsi:type="dcterms:W3CDTF">2022-05-02T08:55:23Z</dcterms:created>
  <dcterms:modified xsi:type="dcterms:W3CDTF">2022-05-02T09:02:30Z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2022-05-02T00:00:00Z</vt:filetime>
  </property>
</Properties>
</file>