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2" r:id="rId5"/>
    <p:sldId id="263" r:id="rId6"/>
    <p:sldId id="264" r:id="rId7"/>
    <p:sldId id="265" r:id="rId8"/>
    <p:sldId id="266" r:id="rId9"/>
    <p:sldId id="267"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00" autoAdjust="0"/>
    <p:restoredTop sz="94660"/>
  </p:normalViewPr>
  <p:slideViewPr>
    <p:cSldViewPr>
      <p:cViewPr varScale="1">
        <p:scale>
          <a:sx n="66" d="100"/>
          <a:sy n="66" d="100"/>
        </p:scale>
        <p:origin x="-749"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uc?export=download&amp;id=1J8LoZ-9c3XHXpiIfZfKd7DPjFomaX78t" TargetMode="Externa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a:effectLst/>
      </p:bgPr>
    </p:bg>
    <p:spTree>
      <p:nvGrpSpPr>
        <p:cNvPr id="1" name=""/>
        <p:cNvGrpSpPr/>
        <p:nvPr/>
      </p:nvGrpSpPr>
      <p:grpSpPr>
        <a:xfrm>
          <a:off x="0" y="0"/>
          <a:ext cx="0" cy="0"/>
          <a:chOff x="0" y="0"/>
          <a:chExt cx="0" cy="0"/>
        </a:xfrm>
      </p:grpSpPr>
      <p:sp>
        <p:nvSpPr>
          <p:cNvPr id="8" name="Rectangle 7"/>
          <p:cNvSpPr/>
          <p:nvPr/>
        </p:nvSpPr>
        <p:spPr>
          <a:xfrm>
            <a:off x="457200" y="514350"/>
            <a:ext cx="4191000" cy="337185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bg2">
                    <a:lumMod val="10000"/>
                  </a:schemeClr>
                </a:solidFill>
              </a:rPr>
              <a:t>Business     Analyst Career</a:t>
            </a:r>
          </a:p>
          <a:p>
            <a:r>
              <a:rPr lang="en-IN" sz="5400" b="1" dirty="0" smtClean="0">
                <a:solidFill>
                  <a:schemeClr val="bg2">
                    <a:lumMod val="10000"/>
                  </a:schemeClr>
                </a:solidFill>
              </a:rPr>
              <a:t>Program</a:t>
            </a:r>
            <a:r>
              <a:rPr lang="en-IN" sz="4800" b="1" dirty="0" smtClean="0">
                <a:solidFill>
                  <a:schemeClr val="bg2">
                    <a:lumMod val="10000"/>
                  </a:schemeClr>
                </a:solidFill>
              </a:rPr>
              <a:t> - Capstone Project</a:t>
            </a:r>
            <a:endParaRPr lang="en-IN" sz="4800" dirty="0">
              <a:solidFill>
                <a:schemeClr val="bg2">
                  <a:lumMod val="10000"/>
                </a:schemeClr>
              </a:solidFill>
            </a:endParaRPr>
          </a:p>
        </p:txBody>
      </p:sp>
      <p:sp>
        <p:nvSpPr>
          <p:cNvPr id="9" name="Rectangle 8"/>
          <p:cNvSpPr/>
          <p:nvPr/>
        </p:nvSpPr>
        <p:spPr>
          <a:xfrm>
            <a:off x="4724400" y="514350"/>
            <a:ext cx="4114800" cy="445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 y="3943350"/>
            <a:ext cx="4191000" cy="10287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smtClean="0">
                <a:solidFill>
                  <a:schemeClr val="bg2">
                    <a:lumMod val="10000"/>
                  </a:schemeClr>
                </a:solidFill>
              </a:rPr>
              <a:t>By-</a:t>
            </a:r>
            <a:r>
              <a:rPr lang="en-IN" sz="4400" b="1" dirty="0" err="1" smtClean="0">
                <a:solidFill>
                  <a:schemeClr val="bg2">
                    <a:lumMod val="10000"/>
                  </a:schemeClr>
                </a:solidFill>
              </a:rPr>
              <a:t>Rohit</a:t>
            </a:r>
            <a:r>
              <a:rPr lang="en-IN" sz="4400" b="1" dirty="0" smtClean="0">
                <a:solidFill>
                  <a:schemeClr val="bg2">
                    <a:lumMod val="10000"/>
                  </a:schemeClr>
                </a:solidFill>
              </a:rPr>
              <a:t> Kumar</a:t>
            </a:r>
            <a:endParaRPr lang="en-IN" sz="4400" b="1" dirty="0">
              <a:solidFill>
                <a:schemeClr val="bg2">
                  <a:lumMod val="10000"/>
                </a:schemeClr>
              </a:solidFill>
            </a:endParaRPr>
          </a:p>
        </p:txBody>
      </p:sp>
      <p:pic>
        <p:nvPicPr>
          <p:cNvPr id="1026" name="Picture 2" descr="C:\Users\RABINDRA KUMAR SINGH\Desktop\major assingnment\capstone\images.jpg"/>
          <p:cNvPicPr>
            <a:picLocks noChangeAspect="1" noChangeArrowheads="1"/>
          </p:cNvPicPr>
          <p:nvPr/>
        </p:nvPicPr>
        <p:blipFill>
          <a:blip r:embed="rId3"/>
          <a:srcRect/>
          <a:stretch>
            <a:fillRect/>
          </a:stretch>
        </p:blipFill>
        <p:spPr bwMode="auto">
          <a:xfrm>
            <a:off x="4800600" y="571500"/>
            <a:ext cx="3962400" cy="4343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4229100"/>
          </a:xfrm>
        </p:spPr>
        <p:txBody>
          <a:bodyPr>
            <a:normAutofit/>
          </a:bodyPr>
          <a:lstStyle/>
          <a:p>
            <a:pPr>
              <a:buNone/>
            </a:pPr>
            <a:r>
              <a:rPr lang="en-IN" sz="2800" dirty="0" smtClean="0"/>
              <a:t>    </a:t>
            </a:r>
          </a:p>
          <a:p>
            <a:pPr>
              <a:buNone/>
            </a:pPr>
            <a:r>
              <a:rPr lang="en-IN" sz="2800" dirty="0" smtClean="0"/>
              <a:t>     ● </a:t>
            </a:r>
            <a:r>
              <a:rPr lang="en-IN" sz="2800" b="1" dirty="0" smtClean="0"/>
              <a:t>Data Exploration</a:t>
            </a:r>
          </a:p>
          <a:p>
            <a:pPr>
              <a:buNone/>
            </a:pPr>
            <a:r>
              <a:rPr lang="en-IN" sz="2800" dirty="0" smtClean="0"/>
              <a:t>     </a:t>
            </a:r>
            <a:r>
              <a:rPr lang="en-IN" sz="2800" dirty="0" smtClean="0"/>
              <a:t>● </a:t>
            </a:r>
            <a:r>
              <a:rPr lang="en-IN" sz="2800" b="1" dirty="0" smtClean="0"/>
              <a:t>Graphical Analysis using Excel</a:t>
            </a:r>
          </a:p>
          <a:p>
            <a:pPr>
              <a:buNone/>
            </a:pPr>
            <a:r>
              <a:rPr lang="en-IN" sz="2800" b="1" dirty="0" smtClean="0"/>
              <a:t>     </a:t>
            </a:r>
            <a:r>
              <a:rPr lang="en-IN" sz="2800" dirty="0" smtClean="0"/>
              <a:t>● </a:t>
            </a:r>
            <a:r>
              <a:rPr lang="en-IN" sz="2800" b="1" dirty="0" smtClean="0"/>
              <a:t>Insert the given data into the SQL server</a:t>
            </a:r>
          </a:p>
          <a:p>
            <a:pPr>
              <a:buNone/>
            </a:pPr>
            <a:r>
              <a:rPr lang="en-IN" sz="2800" b="1" dirty="0" smtClean="0"/>
              <a:t>     </a:t>
            </a:r>
            <a:r>
              <a:rPr lang="en-IN" sz="2800" dirty="0" smtClean="0"/>
              <a:t>● </a:t>
            </a:r>
            <a:r>
              <a:rPr lang="en-IN" sz="2800" b="1" dirty="0" smtClean="0"/>
              <a:t>Import the Data from the SQL Database into </a:t>
            </a:r>
            <a:r>
              <a:rPr lang="en-IN" sz="2800" b="1" dirty="0" err="1" smtClean="0"/>
              <a:t>PowerBI</a:t>
            </a:r>
            <a:endParaRPr lang="en-IN" sz="2800" b="1" dirty="0" smtClean="0"/>
          </a:p>
          <a:p>
            <a:pPr>
              <a:buNone/>
            </a:pPr>
            <a:r>
              <a:rPr lang="en-IN" sz="2800" dirty="0" smtClean="0"/>
              <a:t>     ● </a:t>
            </a:r>
            <a:r>
              <a:rPr lang="en-IN" sz="2800" b="1" dirty="0" smtClean="0"/>
              <a:t>Interactive Dashboard by using visualization tools</a:t>
            </a:r>
          </a:p>
          <a:p>
            <a:pPr>
              <a:buNone/>
            </a:pPr>
            <a:r>
              <a:rPr lang="en-IN" sz="2800" dirty="0" smtClean="0"/>
              <a:t>     ● </a:t>
            </a:r>
            <a:r>
              <a:rPr lang="en-IN" sz="2800" b="1" dirty="0" smtClean="0"/>
              <a:t>Conclusion and Inferences</a:t>
            </a:r>
          </a:p>
          <a:p>
            <a:pPr>
              <a:buNone/>
            </a:pPr>
            <a:r>
              <a:rPr lang="en-IN" sz="2800" dirty="0" smtClean="0"/>
              <a:t>     ● </a:t>
            </a:r>
            <a:r>
              <a:rPr lang="en-IN" sz="2800" b="1" dirty="0" smtClean="0"/>
              <a:t>Endnotes</a:t>
            </a:r>
            <a:endParaRPr lang="en-IN" sz="2800" dirty="0"/>
          </a:p>
        </p:txBody>
      </p:sp>
      <p:sp>
        <p:nvSpPr>
          <p:cNvPr id="4" name="Title 3"/>
          <p:cNvSpPr>
            <a:spLocks noGrp="1"/>
          </p:cNvSpPr>
          <p:nvPr>
            <p:ph type="title"/>
          </p:nvPr>
        </p:nvSpPr>
        <p:spPr>
          <a:xfrm>
            <a:off x="0" y="0"/>
            <a:ext cx="9144000" cy="971550"/>
          </a:xfrm>
          <a:solidFill>
            <a:schemeClr val="accent1">
              <a:lumMod val="20000"/>
              <a:lumOff val="80000"/>
            </a:schemeClr>
          </a:solidFill>
          <a:ln>
            <a:solidFill>
              <a:srgbClr val="FFFF00"/>
            </a:solidFill>
          </a:ln>
        </p:spPr>
        <p:txBody>
          <a:bodyPr/>
          <a:lstStyle/>
          <a:p>
            <a:pPr algn="l"/>
            <a:r>
              <a:rPr lang="en-IN" b="1" dirty="0" smtClean="0">
                <a:solidFill>
                  <a:srgbClr val="00B050"/>
                </a:solidFill>
              </a:rPr>
              <a:t>Agenda:-</a:t>
            </a:r>
            <a:endParaRPr lang="en-IN" b="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1107996"/>
          </a:xfrm>
          <a:prstGeom prst="rect">
            <a:avLst/>
          </a:prstGeom>
          <a:solidFill>
            <a:schemeClr val="accent1">
              <a:lumMod val="20000"/>
              <a:lumOff val="80000"/>
            </a:schemeClr>
          </a:solidFill>
        </p:spPr>
        <p:txBody>
          <a:bodyPr wrap="square">
            <a:spAutoFit/>
          </a:bodyPr>
          <a:lstStyle/>
          <a:p>
            <a:r>
              <a:rPr lang="en-IN" sz="6600" b="1" dirty="0" smtClean="0">
                <a:solidFill>
                  <a:srgbClr val="00B050"/>
                </a:solidFill>
              </a:rPr>
              <a:t>Data Exploration:-</a:t>
            </a:r>
            <a:endParaRPr lang="en-IN" sz="6600" dirty="0">
              <a:solidFill>
                <a:srgbClr val="00B050"/>
              </a:solidFill>
            </a:endParaRPr>
          </a:p>
        </p:txBody>
      </p:sp>
      <p:sp>
        <p:nvSpPr>
          <p:cNvPr id="3" name="Rectangle 2"/>
          <p:cNvSpPr/>
          <p:nvPr/>
        </p:nvSpPr>
        <p:spPr>
          <a:xfrm>
            <a:off x="0" y="1123950"/>
            <a:ext cx="9144000" cy="401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endParaRPr lang="en-IN" sz="2000" dirty="0" smtClean="0"/>
          </a:p>
          <a:p>
            <a:pPr>
              <a:buFont typeface="Wingdings" pitchFamily="2" charset="2"/>
              <a:buChar char="Ø"/>
            </a:pPr>
            <a:endParaRPr lang="en-IN" dirty="0" smtClean="0"/>
          </a:p>
          <a:p>
            <a:pPr>
              <a:buFont typeface="Wingdings" pitchFamily="2" charset="2"/>
              <a:buChar char="Ø"/>
            </a:pPr>
            <a:endParaRPr lang="en-IN" sz="2000" dirty="0" smtClean="0">
              <a:ln w="18415" cmpd="sng">
                <a:solidFill>
                  <a:schemeClr val="bg1"/>
                </a:solidFill>
                <a:prstDash val="solid"/>
              </a:ln>
              <a:solidFill>
                <a:srgbClr val="00B0F0"/>
              </a:solidFill>
              <a:effectLst>
                <a:outerShdw blurRad="63500" dir="3600000" algn="tl" rotWithShape="0">
                  <a:srgbClr val="000000">
                    <a:alpha val="70000"/>
                  </a:srgbClr>
                </a:outerShdw>
              </a:effectLst>
              <a:latin typeface="+mj-lt"/>
            </a:endParaRP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This  excel sheet include 701 row and 16 column that include western countries it is noted that financial data.</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In this excel sheet there were many segment ,country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product,gross</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sales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sales,unit</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sold,manufacturing</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price,etc</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which related to the business.</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In this sheet the gross sales of government segment is more than all other segment that is 42.86%.</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The product name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Paseo</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sales more than other product and least is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carretera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and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montana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 it is also noted that overall profit is not affected when discount is allowed on  the product.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The largest sales show in  the month of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october</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The more profit shows in the product name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Paseo</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latin typeface="+mj-lt"/>
                <a:cs typeface="Aharoni" pitchFamily="2" charset="-79"/>
              </a:rPr>
              <a:t>The gross sales of all country are almost same.</a:t>
            </a:r>
          </a:p>
          <a:p>
            <a:endParaRPr lang="en-IN" dirty="0" smtClean="0"/>
          </a:p>
          <a:p>
            <a:pPr>
              <a:buFont typeface="Wingdings" pitchFamily="2" charset="2"/>
              <a:buChar char="Ø"/>
            </a:pPr>
            <a:endParaRPr lang="en-IN" dirty="0" smtClean="0"/>
          </a:p>
          <a:p>
            <a:pPr>
              <a:buFont typeface="Wingdings" pitchFamily="2" charset="2"/>
              <a:buChar char="Ø"/>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819150"/>
            <a:ext cx="91440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endParaRPr lang="en-IN" dirty="0" smtClean="0">
              <a:solidFill>
                <a:schemeClr val="tx1"/>
              </a:solidFill>
            </a:endParaRPr>
          </a:p>
          <a:p>
            <a:r>
              <a:rPr lang="en-IN" dirty="0" smtClean="0">
                <a:solidFill>
                  <a:schemeClr val="tx1"/>
                </a:solidFill>
              </a:rPr>
              <a:t>             </a:t>
            </a:r>
            <a:r>
              <a:rPr lang="en-IN" b="1" dirty="0" smtClean="0">
                <a:solidFill>
                  <a:schemeClr val="tx1"/>
                </a:solidFill>
              </a:rPr>
              <a:t>Country wise sales                                                                   Segment wise sales</a:t>
            </a:r>
            <a:endParaRPr lang="en-IN" b="1" dirty="0">
              <a:solidFill>
                <a:schemeClr val="tx1"/>
              </a:solidFill>
            </a:endParaRPr>
          </a:p>
        </p:txBody>
      </p:sp>
      <p:sp>
        <p:nvSpPr>
          <p:cNvPr id="2" name="Rectangle 1"/>
          <p:cNvSpPr/>
          <p:nvPr/>
        </p:nvSpPr>
        <p:spPr>
          <a:xfrm>
            <a:off x="0" y="0"/>
            <a:ext cx="9144000" cy="769441"/>
          </a:xfrm>
          <a:prstGeom prst="rect">
            <a:avLst/>
          </a:prstGeom>
          <a:solidFill>
            <a:schemeClr val="accent1">
              <a:lumMod val="20000"/>
              <a:lumOff val="80000"/>
            </a:schemeClr>
          </a:solidFill>
        </p:spPr>
        <p:txBody>
          <a:bodyPr wrap="square">
            <a:spAutoFit/>
          </a:bodyPr>
          <a:lstStyle/>
          <a:p>
            <a:r>
              <a:rPr lang="en-IN" sz="4400" b="1" dirty="0" smtClean="0">
                <a:solidFill>
                  <a:srgbClr val="00B050"/>
                </a:solidFill>
              </a:rPr>
              <a:t>Graphical Analysis using Excel:-</a:t>
            </a:r>
          </a:p>
        </p:txBody>
      </p:sp>
      <p:pic>
        <p:nvPicPr>
          <p:cNvPr id="11" name="Picture 10" descr="Screenshot (40).png"/>
          <p:cNvPicPr>
            <a:picLocks noChangeAspect="1"/>
          </p:cNvPicPr>
          <p:nvPr/>
        </p:nvPicPr>
        <p:blipFill>
          <a:blip r:embed="rId2"/>
          <a:stretch>
            <a:fillRect/>
          </a:stretch>
        </p:blipFill>
        <p:spPr>
          <a:xfrm>
            <a:off x="76200" y="819150"/>
            <a:ext cx="4343400" cy="1676400"/>
          </a:xfrm>
          <a:prstGeom prst="rect">
            <a:avLst/>
          </a:prstGeom>
        </p:spPr>
      </p:pic>
      <p:pic>
        <p:nvPicPr>
          <p:cNvPr id="13" name="Picture 12" descr="Screenshot (41).png"/>
          <p:cNvPicPr>
            <a:picLocks noChangeAspect="1"/>
          </p:cNvPicPr>
          <p:nvPr/>
        </p:nvPicPr>
        <p:blipFill>
          <a:blip r:embed="rId3"/>
          <a:stretch>
            <a:fillRect/>
          </a:stretch>
        </p:blipFill>
        <p:spPr>
          <a:xfrm>
            <a:off x="4724400" y="819150"/>
            <a:ext cx="4191000" cy="1676400"/>
          </a:xfrm>
          <a:prstGeom prst="rect">
            <a:avLst/>
          </a:prstGeom>
        </p:spPr>
      </p:pic>
      <p:sp>
        <p:nvSpPr>
          <p:cNvPr id="14" name="Rectangle 13"/>
          <p:cNvSpPr/>
          <p:nvPr/>
        </p:nvSpPr>
        <p:spPr>
          <a:xfrm>
            <a:off x="0" y="2800350"/>
            <a:ext cx="9144000" cy="234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endParaRPr lang="en-IN" dirty="0" smtClean="0"/>
          </a:p>
          <a:p>
            <a:r>
              <a:rPr lang="en-IN" dirty="0" smtClean="0"/>
              <a:t>                </a:t>
            </a:r>
            <a:r>
              <a:rPr lang="en-IN" b="1" dirty="0" smtClean="0">
                <a:solidFill>
                  <a:schemeClr val="tx1"/>
                </a:solidFill>
              </a:rPr>
              <a:t>Product wise sales                                                                  Month wise sales</a:t>
            </a:r>
            <a:endParaRPr lang="en-IN" b="1" dirty="0">
              <a:solidFill>
                <a:schemeClr val="tx1"/>
              </a:solidFill>
            </a:endParaRPr>
          </a:p>
        </p:txBody>
      </p:sp>
      <p:pic>
        <p:nvPicPr>
          <p:cNvPr id="15" name="Picture 14" descr="Screenshot (42).png"/>
          <p:cNvPicPr>
            <a:picLocks noChangeAspect="1"/>
          </p:cNvPicPr>
          <p:nvPr/>
        </p:nvPicPr>
        <p:blipFill>
          <a:blip r:embed="rId4"/>
          <a:stretch>
            <a:fillRect/>
          </a:stretch>
        </p:blipFill>
        <p:spPr>
          <a:xfrm>
            <a:off x="76200" y="2876550"/>
            <a:ext cx="4343400" cy="1905000"/>
          </a:xfrm>
          <a:prstGeom prst="rect">
            <a:avLst/>
          </a:prstGeom>
        </p:spPr>
      </p:pic>
      <p:pic>
        <p:nvPicPr>
          <p:cNvPr id="16" name="Picture 15" descr="Screenshot (44).png"/>
          <p:cNvPicPr>
            <a:picLocks noChangeAspect="1"/>
          </p:cNvPicPr>
          <p:nvPr/>
        </p:nvPicPr>
        <p:blipFill>
          <a:blip r:embed="rId5"/>
          <a:stretch>
            <a:fillRect/>
          </a:stretch>
        </p:blipFill>
        <p:spPr>
          <a:xfrm>
            <a:off x="4792603" y="2876551"/>
            <a:ext cx="4198997" cy="1904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07886"/>
          </a:xfrm>
          <a:prstGeom prst="rect">
            <a:avLst/>
          </a:prstGeom>
          <a:solidFill>
            <a:schemeClr val="accent1">
              <a:lumMod val="20000"/>
              <a:lumOff val="80000"/>
            </a:schemeClr>
          </a:solidFill>
        </p:spPr>
        <p:txBody>
          <a:bodyPr wrap="square">
            <a:spAutoFit/>
          </a:bodyPr>
          <a:lstStyle/>
          <a:p>
            <a:r>
              <a:rPr lang="en-IN" sz="4000" b="1" dirty="0" smtClean="0">
                <a:solidFill>
                  <a:srgbClr val="00B050"/>
                </a:solidFill>
              </a:rPr>
              <a:t>Insert the given data into the SQL server:-</a:t>
            </a:r>
            <a:endParaRPr lang="en-IN" sz="4000" dirty="0">
              <a:solidFill>
                <a:srgbClr val="00B050"/>
              </a:solidFill>
            </a:endParaRPr>
          </a:p>
        </p:txBody>
      </p:sp>
      <p:pic>
        <p:nvPicPr>
          <p:cNvPr id="3" name="Picture 2" descr="Screenshot (45).png"/>
          <p:cNvPicPr>
            <a:picLocks noChangeAspect="1"/>
          </p:cNvPicPr>
          <p:nvPr/>
        </p:nvPicPr>
        <p:blipFill>
          <a:blip r:embed="rId2"/>
          <a:stretch>
            <a:fillRect/>
          </a:stretch>
        </p:blipFill>
        <p:spPr>
          <a:xfrm>
            <a:off x="152400" y="742951"/>
            <a:ext cx="883920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54107"/>
          </a:xfrm>
          <a:prstGeom prst="rect">
            <a:avLst/>
          </a:prstGeom>
          <a:solidFill>
            <a:schemeClr val="accent1">
              <a:lumMod val="20000"/>
              <a:lumOff val="80000"/>
            </a:schemeClr>
          </a:solidFill>
        </p:spPr>
        <p:txBody>
          <a:bodyPr wrap="square">
            <a:spAutoFit/>
          </a:bodyPr>
          <a:lstStyle/>
          <a:p>
            <a:r>
              <a:rPr lang="en-IN" sz="2800" b="1" dirty="0" smtClean="0">
                <a:solidFill>
                  <a:srgbClr val="00B050"/>
                </a:solidFill>
              </a:rPr>
              <a:t>Import the Data from the SQL Database into </a:t>
            </a:r>
            <a:r>
              <a:rPr lang="en-IN" sz="2800" b="1" dirty="0" err="1" smtClean="0">
                <a:solidFill>
                  <a:srgbClr val="00B050"/>
                </a:solidFill>
              </a:rPr>
              <a:t>PowerBI</a:t>
            </a:r>
            <a:r>
              <a:rPr lang="en-IN" sz="2800" b="1" dirty="0" smtClean="0">
                <a:solidFill>
                  <a:srgbClr val="00B050"/>
                </a:solidFill>
              </a:rPr>
              <a:t>:- </a:t>
            </a:r>
          </a:p>
          <a:p>
            <a:endParaRPr lang="en-IN" sz="2800" b="1" dirty="0" smtClean="0">
              <a:solidFill>
                <a:srgbClr val="00B050"/>
              </a:solidFill>
            </a:endParaRPr>
          </a:p>
        </p:txBody>
      </p:sp>
      <p:pic>
        <p:nvPicPr>
          <p:cNvPr id="3" name="Picture 2" descr="Screenshot (46).png"/>
          <p:cNvPicPr>
            <a:picLocks noChangeAspect="1"/>
          </p:cNvPicPr>
          <p:nvPr/>
        </p:nvPicPr>
        <p:blipFill>
          <a:blip r:embed="rId2"/>
          <a:stretch>
            <a:fillRect/>
          </a:stretch>
        </p:blipFill>
        <p:spPr>
          <a:xfrm>
            <a:off x="76200" y="971550"/>
            <a:ext cx="89916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77218"/>
          </a:xfrm>
          <a:prstGeom prst="rect">
            <a:avLst/>
          </a:prstGeom>
          <a:solidFill>
            <a:schemeClr val="accent1">
              <a:lumMod val="20000"/>
              <a:lumOff val="80000"/>
            </a:schemeClr>
          </a:solidFill>
        </p:spPr>
        <p:txBody>
          <a:bodyPr wrap="square">
            <a:spAutoFit/>
          </a:bodyPr>
          <a:lstStyle/>
          <a:p>
            <a:r>
              <a:rPr lang="en-IN" sz="3200" b="1" dirty="0" smtClean="0">
                <a:solidFill>
                  <a:srgbClr val="00B050"/>
                </a:solidFill>
              </a:rPr>
              <a:t>Interactive Dashboard by using visualization tools:-</a:t>
            </a:r>
          </a:p>
          <a:p>
            <a:endParaRPr lang="en-IN" sz="3200" dirty="0">
              <a:solidFill>
                <a:srgbClr val="00B050"/>
              </a:solidFill>
            </a:endParaRPr>
          </a:p>
        </p:txBody>
      </p:sp>
      <p:pic>
        <p:nvPicPr>
          <p:cNvPr id="3" name="Picture 2" descr="Screenshot (47).png"/>
          <p:cNvPicPr>
            <a:picLocks noChangeAspect="1"/>
          </p:cNvPicPr>
          <p:nvPr/>
        </p:nvPicPr>
        <p:blipFill>
          <a:blip r:embed="rId2"/>
          <a:stretch>
            <a:fillRect/>
          </a:stretch>
        </p:blipFill>
        <p:spPr>
          <a:xfrm>
            <a:off x="0" y="819150"/>
            <a:ext cx="9144000" cy="4324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07886"/>
          </a:xfrm>
          <a:prstGeom prst="rect">
            <a:avLst/>
          </a:prstGeom>
          <a:solidFill>
            <a:schemeClr val="accent1">
              <a:lumMod val="20000"/>
              <a:lumOff val="80000"/>
            </a:schemeClr>
          </a:solidFill>
        </p:spPr>
        <p:txBody>
          <a:bodyPr wrap="square">
            <a:spAutoFit/>
          </a:bodyPr>
          <a:lstStyle/>
          <a:p>
            <a:r>
              <a:rPr lang="en-IN" sz="4000" b="1" dirty="0" smtClean="0">
                <a:solidFill>
                  <a:srgbClr val="00B050"/>
                </a:solidFill>
              </a:rPr>
              <a:t>Conclusion and Inferences:-</a:t>
            </a:r>
          </a:p>
        </p:txBody>
      </p:sp>
      <p:sp>
        <p:nvSpPr>
          <p:cNvPr id="3" name="Rectangle 2"/>
          <p:cNvSpPr/>
          <p:nvPr/>
        </p:nvSpPr>
        <p:spPr>
          <a:xfrm>
            <a:off x="0" y="1123950"/>
            <a:ext cx="9144000" cy="411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The product name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Paseo</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sales more than other product and least is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carretera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In </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this sheet the </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profit </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of government segment is more than all other segment that is </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11.39 M.</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Yearly sales of 2013 is26.42 M and yearly sales of 2014 is 92.31.</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The united states of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america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has a highest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numbert</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of sales that is 25.03 M.</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Yearly profit of 2013 is 3.88 M and Yearly profit of 2014 is 13.02M.</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Top two countries are France and Germany which gives more profit on  selling product.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Three bottom product which sales are low is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Amarilla,Montana,carretera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The product name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carretera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has least discount and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Paseo</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has more discount.</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The number of unit sold in the year 2014 is more than 2013.In 2013 the number of unit sold are 264.67K and the number of unit sold in 2014 is 861.13K.</a:t>
            </a:r>
          </a:p>
          <a:p>
            <a:pPr>
              <a:buFont typeface="Wingdings" pitchFamily="2" charset="2"/>
              <a:buChar char="Ø"/>
            </a:pP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The profit on product name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Paseo</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 is more and least in </a:t>
            </a:r>
            <a:r>
              <a:rPr lang="en-IN" sz="2000" dirty="0" err="1"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carretera</a:t>
            </a:r>
            <a:r>
              <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rPr>
              <a:t>.</a:t>
            </a:r>
          </a:p>
          <a:p>
            <a:pPr>
              <a:buFont typeface="Wingdings" pitchFamily="2" charset="2"/>
              <a:buChar char="Ø"/>
            </a:pPr>
            <a:endPar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endParaRPr>
          </a:p>
          <a:p>
            <a:pPr algn="ctr">
              <a:buFont typeface="Wingdings" pitchFamily="2" charset="2"/>
              <a:buChar char="Ø"/>
            </a:pPr>
            <a:endParaRPr lang="en-IN" sz="2000" dirty="0" smtClean="0">
              <a:ln w="12700">
                <a:solidFill>
                  <a:schemeClr val="tx2">
                    <a:satMod val="155000"/>
                  </a:schemeClr>
                </a:solidFill>
                <a:prstDash val="solid"/>
              </a:ln>
              <a:solidFill>
                <a:schemeClr val="tx1">
                  <a:lumMod val="95000"/>
                  <a:lumOff val="5000"/>
                </a:schemeClr>
              </a:solidFill>
              <a:effectLst>
                <a:outerShdw blurRad="41275" dist="20320" dir="1800000" algn="tl" rotWithShape="0">
                  <a:srgbClr val="000000">
                    <a:alpha val="40000"/>
                  </a:srgbClr>
                </a:outerShdw>
              </a:effectLst>
              <a:cs typeface="Aharoni" pitchFamily="2" charset="-79"/>
            </a:endParaRPr>
          </a:p>
          <a:p>
            <a:pPr lvl="8" algn="ctr">
              <a:buFont typeface="Wingdings" pitchFamily="2" charset="2"/>
              <a:buChar char="Ø"/>
            </a:pP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4019550"/>
            <a:ext cx="8763000" cy="914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0" y="0"/>
            <a:ext cx="9144000" cy="923330"/>
          </a:xfrm>
          <a:prstGeom prst="rect">
            <a:avLst/>
          </a:prstGeom>
          <a:solidFill>
            <a:schemeClr val="accent1">
              <a:lumMod val="20000"/>
              <a:lumOff val="80000"/>
            </a:schemeClr>
          </a:solidFill>
        </p:spPr>
        <p:txBody>
          <a:bodyPr wrap="square">
            <a:spAutoFit/>
          </a:bodyPr>
          <a:lstStyle/>
          <a:p>
            <a:r>
              <a:rPr lang="en-IN" sz="5400" b="1" dirty="0" smtClean="0">
                <a:solidFill>
                  <a:srgbClr val="00B050"/>
                </a:solidFill>
              </a:rPr>
              <a:t>Endnotes:-</a:t>
            </a:r>
            <a:endParaRPr lang="en-IN" sz="5400" dirty="0">
              <a:solidFill>
                <a:srgbClr val="00B050"/>
              </a:solidFill>
            </a:endParaRPr>
          </a:p>
        </p:txBody>
      </p:sp>
      <p:sp>
        <p:nvSpPr>
          <p:cNvPr id="4" name="Rectangle 3"/>
          <p:cNvSpPr/>
          <p:nvPr/>
        </p:nvSpPr>
        <p:spPr>
          <a:xfrm>
            <a:off x="228600" y="2114550"/>
            <a:ext cx="8763000" cy="646331"/>
          </a:xfrm>
          <a:prstGeom prst="rect">
            <a:avLst/>
          </a:prstGeom>
          <a:solidFill>
            <a:srgbClr val="FFFF00"/>
          </a:solidFill>
        </p:spPr>
        <p:txBody>
          <a:bodyPr wrap="square">
            <a:spAutoFit/>
          </a:bodyPr>
          <a:lstStyle/>
          <a:p>
            <a:endParaRPr lang="en-IN" dirty="0" smtClean="0"/>
          </a:p>
          <a:p>
            <a:r>
              <a:rPr lang="en-IN" dirty="0" smtClean="0">
                <a:hlinkClick r:id="rId3"/>
              </a:rPr>
              <a:t>https</a:t>
            </a:r>
            <a:r>
              <a:rPr lang="en-IN" dirty="0" smtClean="0">
                <a:hlinkClick r:id="rId3"/>
              </a:rPr>
              <a:t>://drive.google.com/uc?export=download&amp;id=1J8LoZ-9c3XHXpiIfZfKd7DPjFomaX78t</a:t>
            </a:r>
            <a:endParaRPr lang="en-IN" dirty="0"/>
          </a:p>
        </p:txBody>
      </p:sp>
      <p:sp>
        <p:nvSpPr>
          <p:cNvPr id="5" name="Rectangle 4"/>
          <p:cNvSpPr/>
          <p:nvPr/>
        </p:nvSpPr>
        <p:spPr>
          <a:xfrm>
            <a:off x="228600" y="971550"/>
            <a:ext cx="8763000" cy="954107"/>
          </a:xfrm>
          <a:prstGeom prst="rect">
            <a:avLst/>
          </a:prstGeom>
          <a:solidFill>
            <a:schemeClr val="accent1"/>
          </a:solidFill>
        </p:spPr>
        <p:txBody>
          <a:bodyPr wrap="square">
            <a:spAutoFit/>
          </a:bodyPr>
          <a:lstStyle/>
          <a:p>
            <a:r>
              <a:rPr lang="en-IN" sz="2800" b="1" dirty="0" smtClean="0"/>
              <a:t>(1)Download </a:t>
            </a:r>
            <a:r>
              <a:rPr lang="en-IN" sz="2800" b="1" dirty="0" smtClean="0"/>
              <a:t>the Western Countries Financial Data Dataset </a:t>
            </a:r>
            <a:r>
              <a:rPr lang="en-IN" sz="2800" b="1" dirty="0" smtClean="0"/>
              <a:t>from here:-</a:t>
            </a:r>
            <a:endParaRPr lang="en-IN" sz="2800" dirty="0"/>
          </a:p>
        </p:txBody>
      </p:sp>
      <p:graphicFrame>
        <p:nvGraphicFramePr>
          <p:cNvPr id="1026" name="Object 2"/>
          <p:cNvGraphicFramePr>
            <a:graphicFrameLocks noChangeAspect="1"/>
          </p:cNvGraphicFramePr>
          <p:nvPr/>
        </p:nvGraphicFramePr>
        <p:xfrm>
          <a:off x="304800" y="4019550"/>
          <a:ext cx="5284787" cy="604837"/>
        </p:xfrm>
        <a:graphic>
          <a:graphicData uri="http://schemas.openxmlformats.org/presentationml/2006/ole">
            <p:oleObj spid="_x0000_s1026" name="Packager Shell Object" showAsIcon="1" r:id="rId4" imgW="5285520" imgH="605520" progId="Package">
              <p:embed/>
            </p:oleObj>
          </a:graphicData>
        </a:graphic>
      </p:graphicFrame>
      <p:sp>
        <p:nvSpPr>
          <p:cNvPr id="7" name="Rectangle 6"/>
          <p:cNvSpPr/>
          <p:nvPr/>
        </p:nvSpPr>
        <p:spPr>
          <a:xfrm>
            <a:off x="228600" y="3028950"/>
            <a:ext cx="876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solidFill>
                  <a:schemeClr val="tx1"/>
                </a:solidFill>
              </a:rPr>
              <a:t>(2)To view Power Bi files click below file:-</a:t>
            </a:r>
            <a:endParaRPr lang="en-IN" sz="3200"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426</Words>
  <Application>Microsoft Office PowerPoint</Application>
  <PresentationFormat>On-screen Show (16:9)</PresentationFormat>
  <Paragraphs>61</Paragraphs>
  <Slides>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Package</vt:lpstr>
      <vt:lpstr>Slide 1</vt:lpstr>
      <vt:lpstr>Agenda:-</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CareerProgram - Capstone Project</dc:title>
  <dc:creator>RABINDRA KUMAR SINGH</dc:creator>
  <cp:lastModifiedBy>HP</cp:lastModifiedBy>
  <cp:revision>61</cp:revision>
  <dcterms:created xsi:type="dcterms:W3CDTF">2006-08-16T00:00:00Z</dcterms:created>
  <dcterms:modified xsi:type="dcterms:W3CDTF">2023-02-20T19:00:00Z</dcterms:modified>
</cp:coreProperties>
</file>