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79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4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81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2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4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2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65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3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7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DA31-A05E-49C8-A94C-833EBD758346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538D6-3330-4489-A2E3-EEECA188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6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7608-8A4B-C2DF-C2FC-4A838C76D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Credit Card Transaction &amp; Customer Report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3A4EB-40A6-9CC8-ADE8-FAEB3EB73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60490"/>
            <a:ext cx="8791575" cy="597310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Key Insights and Trends (2024)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1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F833-A000-4DD4-D7AC-06184276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Revenue by Geographic Location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9F9A-FDC0-4779-84AB-C8D66844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Top 5 Revenue States: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Texas: $7M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New York: $7M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California: $6M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Florida: $6M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New Jersey: $3M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B469-5A52-D33E-460E-C61F8602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Summary &amp; Key Takeaways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9FE0-7CBC-39BB-00A8-CFCE059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Popular Customer Segments: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High revenue from Business and Graduate customer segments.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Transaction Methods: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Swipe transactions are most preferred.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Revenue Trends: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Bills and entertainment are top spending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Seasonal Trends: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Peak revenue observed in Q3.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53B3-F28A-8FE8-416D-661D6A14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Conclusion &amp; Future Recommendations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7C1B-0556-FDB2-9129-D56494DB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Target Marketing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to high-revenue customer segments (Business, Graduates).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Promote Swipe Transactions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for better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Focus on Top States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for targeted campaigns in Texas, New York, and California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55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2F07-E573-0B45-8B79-739098E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Introduction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EC09-A8D8-2257-49C3-40A1E47D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Objective: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a brief overview of credit card transaction metrics and customer profiles.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Highlight revenue trends, customer demographics, and transaction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Data Source: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Credit Card Transaction &amp; Customer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6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B65E-2893-F04E-4502-2221B57E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 Key Metrics Overview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DEE4-A815-73B5-F1DC-025B4F2E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Total Revenue: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$55M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Interest Earned: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$7.84M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Total Transactions: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656K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Customer Satisfaction Score (CSS):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3.19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1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D78-FE72-27DF-7205-A8D4D88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0D0D0D"/>
                </a:solidFill>
                <a:effectLst/>
                <a:latin typeface="ui-sans-serif"/>
              </a:rPr>
              <a:t> Revenue by Card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522F-F079-C4EE-17D6-B2AFE93C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Revenue and Interest Earned by Card Type: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Silver: $5.58M, Interest $8.1M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Platinum: $1.14M, Interest $1.6M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Gold: $2.45M, Interest $3.7M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Blue: $46.13M, Interest $64.95M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Total Annual Fees Collected: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$2.95M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6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4836-FE83-2CC8-C61A-C70EBF59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Quarterly Revenue &amp; Transaction Volume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724D-1F1F-DE34-71B0-C6B41E15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Q4 Revenue: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$13.3M, </a:t>
            </a: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Volume: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161.6K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Q3 Revenue: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$14.2M, </a:t>
            </a: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Volume: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166.6K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Q2 Revenue: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$13.8M, </a:t>
            </a: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Volume: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164.2K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Q1 Revenue: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$14.0M, </a:t>
            </a: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Volume: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163.3K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60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3CB0-DE00-CFF6-CC97-FE1396B5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Revenue by Demographic Segments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73E-4CDA-C43B-2EA3-FB64C4A2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Customer Job Category: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Business: $17M, White-collar: $10M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Education Level: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Graduate: $22M, High School: $11M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Age Group: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40-50: $14M, 30-40: $9M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1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99C8-91A2-BCDC-23E3-6EEC24F1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Revenue by Expenditure Type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9909-53AF-6465-45DA-2C3149E8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Top Expenditure Categories: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Bills: $14M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Entertainment: $10M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Fuel: $9M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Grocery: $9M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Travel: $6M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0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BA7-E2B8-0A5B-5AAA-1BD89BDB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Transaction Method Preference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065E-2390-7B08-8CC2-BBDC899E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Swipe Transactions: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$35M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Chip Transactions: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$17M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D0D0D"/>
                </a:solidFill>
                <a:effectLst/>
                <a:latin typeface="ui-sans-serif"/>
              </a:rPr>
              <a:t>Online Transactions:</a:t>
            </a:r>
            <a:r>
              <a:rPr lang="fr-FR" b="0" i="0" dirty="0">
                <a:solidFill>
                  <a:srgbClr val="0D0D0D"/>
                </a:solidFill>
                <a:effectLst/>
                <a:latin typeface="ui-sans-serif"/>
              </a:rPr>
              <a:t> $3M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52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2A89-3030-258E-C8A7-6BAF694C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D0D0D"/>
                </a:solidFill>
                <a:effectLst/>
                <a:latin typeface="ui-sans-serif"/>
              </a:rPr>
              <a:t>Customer Acquisition Cost by Card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6EE1-97B8-809D-36BF-4727916F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Blue Card: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$0.89M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Silver Card: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$0.06M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Gold Card: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$0.02M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Platinum Card: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$0.01M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643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406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ui-sans-serif</vt:lpstr>
      <vt:lpstr>Circuit</vt:lpstr>
      <vt:lpstr>Credit Card Transaction &amp; Customer Report Analysis</vt:lpstr>
      <vt:lpstr>Introduction </vt:lpstr>
      <vt:lpstr> Key Metrics Overview </vt:lpstr>
      <vt:lpstr> Revenue by Card Type</vt:lpstr>
      <vt:lpstr>Quarterly Revenue &amp; Transaction Volume </vt:lpstr>
      <vt:lpstr>Revenue by Demographic Segments </vt:lpstr>
      <vt:lpstr>Revenue by Expenditure Type </vt:lpstr>
      <vt:lpstr>Transaction Method Preference </vt:lpstr>
      <vt:lpstr>Customer Acquisition Cost by Card Category</vt:lpstr>
      <vt:lpstr>Revenue by Geographic Location </vt:lpstr>
      <vt:lpstr>Summary &amp; Key Takeaways </vt:lpstr>
      <vt:lpstr>Conclusion &amp; Future Recommendations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3</cp:revision>
  <dcterms:created xsi:type="dcterms:W3CDTF">2024-11-13T12:06:03Z</dcterms:created>
  <dcterms:modified xsi:type="dcterms:W3CDTF">2024-11-13T13:23:15Z</dcterms:modified>
</cp:coreProperties>
</file>