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13887-1F02-4BCA-A26D-5694EB30CAD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1F0A3B-2546-442E-BC06-9212AA49AC84}">
      <dgm:prSet/>
      <dgm:spPr/>
      <dgm:t>
        <a:bodyPr/>
        <a:lstStyle/>
        <a:p>
          <a:r>
            <a:rPr lang="en-IN"/>
            <a:t>Women are more likely to buy compared to men (~65%)</a:t>
          </a:r>
          <a:endParaRPr lang="en-US"/>
        </a:p>
      </dgm:t>
    </dgm:pt>
    <dgm:pt modelId="{6410CE7E-407A-4689-98BD-5615C987072B}" type="parTrans" cxnId="{B8666B31-5869-4800-9651-AA5C4B962123}">
      <dgm:prSet/>
      <dgm:spPr/>
      <dgm:t>
        <a:bodyPr/>
        <a:lstStyle/>
        <a:p>
          <a:endParaRPr lang="en-US"/>
        </a:p>
      </dgm:t>
    </dgm:pt>
    <dgm:pt modelId="{75685074-8132-4BD0-B584-2BBD08799BA1}" type="sibTrans" cxnId="{B8666B31-5869-4800-9651-AA5C4B962123}">
      <dgm:prSet/>
      <dgm:spPr/>
      <dgm:t>
        <a:bodyPr/>
        <a:lstStyle/>
        <a:p>
          <a:endParaRPr lang="en-US"/>
        </a:p>
      </dgm:t>
    </dgm:pt>
    <dgm:pt modelId="{F960D944-67DF-4E4E-929A-3F6C6986CA6C}">
      <dgm:prSet/>
      <dgm:spPr/>
      <dgm:t>
        <a:bodyPr/>
        <a:lstStyle/>
        <a:p>
          <a:r>
            <a:rPr lang="en-IN"/>
            <a:t>Maharashtra, Karnataka and Uttar Pradesh are the top 3 states (~35%)</a:t>
          </a:r>
          <a:endParaRPr lang="en-US"/>
        </a:p>
      </dgm:t>
    </dgm:pt>
    <dgm:pt modelId="{908D402B-47EB-4B91-9F9C-2C3879F2D7C6}" type="parTrans" cxnId="{5F7A46E5-D7A6-4A7C-A4A0-085FD7C2D394}">
      <dgm:prSet/>
      <dgm:spPr/>
      <dgm:t>
        <a:bodyPr/>
        <a:lstStyle/>
        <a:p>
          <a:endParaRPr lang="en-US"/>
        </a:p>
      </dgm:t>
    </dgm:pt>
    <dgm:pt modelId="{0683CF36-831C-4E92-B0D5-EA4823AA1C01}" type="sibTrans" cxnId="{5F7A46E5-D7A6-4A7C-A4A0-085FD7C2D394}">
      <dgm:prSet/>
      <dgm:spPr/>
      <dgm:t>
        <a:bodyPr/>
        <a:lstStyle/>
        <a:p>
          <a:endParaRPr lang="en-US"/>
        </a:p>
      </dgm:t>
    </dgm:pt>
    <dgm:pt modelId="{CE4CD417-65F6-4724-A6E9-85D72B2AC2D3}">
      <dgm:prSet/>
      <dgm:spPr/>
      <dgm:t>
        <a:bodyPr/>
        <a:lstStyle/>
        <a:p>
          <a:r>
            <a:rPr lang="en-IN"/>
            <a:t>Adult age group (30-49 yrs) is max contributing (~50%)</a:t>
          </a:r>
          <a:endParaRPr lang="en-US"/>
        </a:p>
      </dgm:t>
    </dgm:pt>
    <dgm:pt modelId="{9DDBE502-44A2-40D9-AC8E-5ADA3569CCC0}" type="parTrans" cxnId="{CA547EDA-2AE8-4FE9-90AD-F147040F563B}">
      <dgm:prSet/>
      <dgm:spPr/>
      <dgm:t>
        <a:bodyPr/>
        <a:lstStyle/>
        <a:p>
          <a:endParaRPr lang="en-US"/>
        </a:p>
      </dgm:t>
    </dgm:pt>
    <dgm:pt modelId="{1B2DAF66-9E0A-4638-B9A6-07BD752E4CE5}" type="sibTrans" cxnId="{CA547EDA-2AE8-4FE9-90AD-F147040F563B}">
      <dgm:prSet/>
      <dgm:spPr/>
      <dgm:t>
        <a:bodyPr/>
        <a:lstStyle/>
        <a:p>
          <a:endParaRPr lang="en-US"/>
        </a:p>
      </dgm:t>
    </dgm:pt>
    <dgm:pt modelId="{EC18D37C-EF04-4B50-A407-7236CE4C7D20}">
      <dgm:prSet/>
      <dgm:spPr/>
      <dgm:t>
        <a:bodyPr/>
        <a:lstStyle/>
        <a:p>
          <a:r>
            <a:rPr lang="en-IN"/>
            <a:t>Amazon, Flipkart and Myntra channels are max contributing (~80%)</a:t>
          </a:r>
          <a:endParaRPr lang="en-US"/>
        </a:p>
      </dgm:t>
    </dgm:pt>
    <dgm:pt modelId="{ADB3163E-19F1-49F7-A241-EDC10D61DBC8}" type="parTrans" cxnId="{0949DD1D-EBB7-4D8F-BC97-D2F0DB4F5A3A}">
      <dgm:prSet/>
      <dgm:spPr/>
      <dgm:t>
        <a:bodyPr/>
        <a:lstStyle/>
        <a:p>
          <a:endParaRPr lang="en-US"/>
        </a:p>
      </dgm:t>
    </dgm:pt>
    <dgm:pt modelId="{B62A2E76-C6D5-4887-8167-7F62D54C14FD}" type="sibTrans" cxnId="{0949DD1D-EBB7-4D8F-BC97-D2F0DB4F5A3A}">
      <dgm:prSet/>
      <dgm:spPr/>
      <dgm:t>
        <a:bodyPr/>
        <a:lstStyle/>
        <a:p>
          <a:endParaRPr lang="en-US"/>
        </a:p>
      </dgm:t>
    </dgm:pt>
    <dgm:pt modelId="{F31E975A-2E45-4936-97B2-70B2930A03B4}" type="pres">
      <dgm:prSet presAssocID="{9F013887-1F02-4BCA-A26D-5694EB30CAD5}" presName="linear" presStyleCnt="0">
        <dgm:presLayoutVars>
          <dgm:animLvl val="lvl"/>
          <dgm:resizeHandles val="exact"/>
        </dgm:presLayoutVars>
      </dgm:prSet>
      <dgm:spPr/>
    </dgm:pt>
    <dgm:pt modelId="{D94DFBBF-6FD4-4547-AB35-EB760309E491}" type="pres">
      <dgm:prSet presAssocID="{421F0A3B-2546-442E-BC06-9212AA49AC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2AE7D8-9C8C-4FB5-B655-3D2189D38018}" type="pres">
      <dgm:prSet presAssocID="{75685074-8132-4BD0-B584-2BBD08799BA1}" presName="spacer" presStyleCnt="0"/>
      <dgm:spPr/>
    </dgm:pt>
    <dgm:pt modelId="{169C17C6-0DBB-4913-B096-F2B9F4E8895B}" type="pres">
      <dgm:prSet presAssocID="{F960D944-67DF-4E4E-929A-3F6C6986CA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184EF5-E682-4875-B142-EA9479913B13}" type="pres">
      <dgm:prSet presAssocID="{0683CF36-831C-4E92-B0D5-EA4823AA1C01}" presName="spacer" presStyleCnt="0"/>
      <dgm:spPr/>
    </dgm:pt>
    <dgm:pt modelId="{91EDB69D-8688-4374-AF21-19B404F69820}" type="pres">
      <dgm:prSet presAssocID="{CE4CD417-65F6-4724-A6E9-85D72B2AC2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9E2317-DD34-4EB8-B2B3-CE560A00B11A}" type="pres">
      <dgm:prSet presAssocID="{1B2DAF66-9E0A-4638-B9A6-07BD752E4CE5}" presName="spacer" presStyleCnt="0"/>
      <dgm:spPr/>
    </dgm:pt>
    <dgm:pt modelId="{6AFA48B0-7687-435F-B320-FF7FDC2245DE}" type="pres">
      <dgm:prSet presAssocID="{EC18D37C-EF04-4B50-A407-7236CE4C7D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49DD1D-EBB7-4D8F-BC97-D2F0DB4F5A3A}" srcId="{9F013887-1F02-4BCA-A26D-5694EB30CAD5}" destId="{EC18D37C-EF04-4B50-A407-7236CE4C7D20}" srcOrd="3" destOrd="0" parTransId="{ADB3163E-19F1-49F7-A241-EDC10D61DBC8}" sibTransId="{B62A2E76-C6D5-4887-8167-7F62D54C14FD}"/>
    <dgm:cxn modelId="{80317426-B4A2-42BB-9FEA-4E218666654C}" type="presOf" srcId="{CE4CD417-65F6-4724-A6E9-85D72B2AC2D3}" destId="{91EDB69D-8688-4374-AF21-19B404F69820}" srcOrd="0" destOrd="0" presId="urn:microsoft.com/office/officeart/2005/8/layout/vList2"/>
    <dgm:cxn modelId="{FE9C5C29-9DEB-499B-92EB-2EC1B7EF05BF}" type="presOf" srcId="{F960D944-67DF-4E4E-929A-3F6C6986CA6C}" destId="{169C17C6-0DBB-4913-B096-F2B9F4E8895B}" srcOrd="0" destOrd="0" presId="urn:microsoft.com/office/officeart/2005/8/layout/vList2"/>
    <dgm:cxn modelId="{B8666B31-5869-4800-9651-AA5C4B962123}" srcId="{9F013887-1F02-4BCA-A26D-5694EB30CAD5}" destId="{421F0A3B-2546-442E-BC06-9212AA49AC84}" srcOrd="0" destOrd="0" parTransId="{6410CE7E-407A-4689-98BD-5615C987072B}" sibTransId="{75685074-8132-4BD0-B584-2BBD08799BA1}"/>
    <dgm:cxn modelId="{40F08B77-ED11-4A25-AE17-21A5C4964969}" type="presOf" srcId="{9F013887-1F02-4BCA-A26D-5694EB30CAD5}" destId="{F31E975A-2E45-4936-97B2-70B2930A03B4}" srcOrd="0" destOrd="0" presId="urn:microsoft.com/office/officeart/2005/8/layout/vList2"/>
    <dgm:cxn modelId="{CA547EDA-2AE8-4FE9-90AD-F147040F563B}" srcId="{9F013887-1F02-4BCA-A26D-5694EB30CAD5}" destId="{CE4CD417-65F6-4724-A6E9-85D72B2AC2D3}" srcOrd="2" destOrd="0" parTransId="{9DDBE502-44A2-40D9-AC8E-5ADA3569CCC0}" sibTransId="{1B2DAF66-9E0A-4638-B9A6-07BD752E4CE5}"/>
    <dgm:cxn modelId="{AAA3EDE0-4A0D-4E10-9900-696117A4BF66}" type="presOf" srcId="{EC18D37C-EF04-4B50-A407-7236CE4C7D20}" destId="{6AFA48B0-7687-435F-B320-FF7FDC2245DE}" srcOrd="0" destOrd="0" presId="urn:microsoft.com/office/officeart/2005/8/layout/vList2"/>
    <dgm:cxn modelId="{5F7A46E5-D7A6-4A7C-A4A0-085FD7C2D394}" srcId="{9F013887-1F02-4BCA-A26D-5694EB30CAD5}" destId="{F960D944-67DF-4E4E-929A-3F6C6986CA6C}" srcOrd="1" destOrd="0" parTransId="{908D402B-47EB-4B91-9F9C-2C3879F2D7C6}" sibTransId="{0683CF36-831C-4E92-B0D5-EA4823AA1C01}"/>
    <dgm:cxn modelId="{FC522AE9-D8BF-4596-97EF-65389E033D67}" type="presOf" srcId="{421F0A3B-2546-442E-BC06-9212AA49AC84}" destId="{D94DFBBF-6FD4-4547-AB35-EB760309E491}" srcOrd="0" destOrd="0" presId="urn:microsoft.com/office/officeart/2005/8/layout/vList2"/>
    <dgm:cxn modelId="{AC123A3C-7E77-4F0E-BBEE-6F2F63620DB8}" type="presParOf" srcId="{F31E975A-2E45-4936-97B2-70B2930A03B4}" destId="{D94DFBBF-6FD4-4547-AB35-EB760309E491}" srcOrd="0" destOrd="0" presId="urn:microsoft.com/office/officeart/2005/8/layout/vList2"/>
    <dgm:cxn modelId="{D64924D1-2F70-443C-B893-AA78ED50813E}" type="presParOf" srcId="{F31E975A-2E45-4936-97B2-70B2930A03B4}" destId="{312AE7D8-9C8C-4FB5-B655-3D2189D38018}" srcOrd="1" destOrd="0" presId="urn:microsoft.com/office/officeart/2005/8/layout/vList2"/>
    <dgm:cxn modelId="{D3F23C3F-1E09-41F9-A43B-BB7031427B13}" type="presParOf" srcId="{F31E975A-2E45-4936-97B2-70B2930A03B4}" destId="{169C17C6-0DBB-4913-B096-F2B9F4E8895B}" srcOrd="2" destOrd="0" presId="urn:microsoft.com/office/officeart/2005/8/layout/vList2"/>
    <dgm:cxn modelId="{928F1862-CAF3-4178-AD2F-9D6E2FFA22D7}" type="presParOf" srcId="{F31E975A-2E45-4936-97B2-70B2930A03B4}" destId="{4C184EF5-E682-4875-B142-EA9479913B13}" srcOrd="3" destOrd="0" presId="urn:microsoft.com/office/officeart/2005/8/layout/vList2"/>
    <dgm:cxn modelId="{D003AAE3-187E-4FDF-8CCA-97D9BE3C9804}" type="presParOf" srcId="{F31E975A-2E45-4936-97B2-70B2930A03B4}" destId="{91EDB69D-8688-4374-AF21-19B404F69820}" srcOrd="4" destOrd="0" presId="urn:microsoft.com/office/officeart/2005/8/layout/vList2"/>
    <dgm:cxn modelId="{AABD4FBC-8D20-488E-A559-4EF65EF67A4C}" type="presParOf" srcId="{F31E975A-2E45-4936-97B2-70B2930A03B4}" destId="{109E2317-DD34-4EB8-B2B3-CE560A00B11A}" srcOrd="5" destOrd="0" presId="urn:microsoft.com/office/officeart/2005/8/layout/vList2"/>
    <dgm:cxn modelId="{691B2BBA-D0A8-4D3E-8EDF-29D4D3C95A23}" type="presParOf" srcId="{F31E975A-2E45-4936-97B2-70B2930A03B4}" destId="{6AFA48B0-7687-435F-B320-FF7FDC2245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DFBBF-6FD4-4547-AB35-EB760309E491}">
      <dsp:nvSpPr>
        <dsp:cNvPr id="0" name=""/>
        <dsp:cNvSpPr/>
      </dsp:nvSpPr>
      <dsp:spPr>
        <a:xfrm>
          <a:off x="0" y="583613"/>
          <a:ext cx="9604375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Women are more likely to buy compared to men (~65%)</a:t>
          </a:r>
          <a:endParaRPr lang="en-US" sz="2500" kern="1200"/>
        </a:p>
      </dsp:txBody>
      <dsp:txXfrm>
        <a:off x="28557" y="612170"/>
        <a:ext cx="9547261" cy="527886"/>
      </dsp:txXfrm>
    </dsp:sp>
    <dsp:sp modelId="{169C17C6-0DBB-4913-B096-F2B9F4E8895B}">
      <dsp:nvSpPr>
        <dsp:cNvPr id="0" name=""/>
        <dsp:cNvSpPr/>
      </dsp:nvSpPr>
      <dsp:spPr>
        <a:xfrm>
          <a:off x="0" y="1240613"/>
          <a:ext cx="9604375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Maharashtra, Karnataka and Uttar Pradesh are the top 3 states (~35%)</a:t>
          </a:r>
          <a:endParaRPr lang="en-US" sz="2500" kern="1200"/>
        </a:p>
      </dsp:txBody>
      <dsp:txXfrm>
        <a:off x="28557" y="1269170"/>
        <a:ext cx="9547261" cy="527886"/>
      </dsp:txXfrm>
    </dsp:sp>
    <dsp:sp modelId="{91EDB69D-8688-4374-AF21-19B404F69820}">
      <dsp:nvSpPr>
        <dsp:cNvPr id="0" name=""/>
        <dsp:cNvSpPr/>
      </dsp:nvSpPr>
      <dsp:spPr>
        <a:xfrm>
          <a:off x="0" y="1897613"/>
          <a:ext cx="9604375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Adult age group (30-49 yrs) is max contributing (~50%)</a:t>
          </a:r>
          <a:endParaRPr lang="en-US" sz="2500" kern="1200"/>
        </a:p>
      </dsp:txBody>
      <dsp:txXfrm>
        <a:off x="28557" y="1926170"/>
        <a:ext cx="9547261" cy="527886"/>
      </dsp:txXfrm>
    </dsp:sp>
    <dsp:sp modelId="{6AFA48B0-7687-435F-B320-FF7FDC2245DE}">
      <dsp:nvSpPr>
        <dsp:cNvPr id="0" name=""/>
        <dsp:cNvSpPr/>
      </dsp:nvSpPr>
      <dsp:spPr>
        <a:xfrm>
          <a:off x="0" y="2554613"/>
          <a:ext cx="9604375" cy="585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Amazon, Flipkart and Myntra channels are max contributing (~80%)</a:t>
          </a:r>
          <a:endParaRPr lang="en-US" sz="2500" kern="1200"/>
        </a:p>
      </dsp:txBody>
      <dsp:txXfrm>
        <a:off x="28557" y="2583170"/>
        <a:ext cx="9547261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09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1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2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BDD1-986D-0026-3931-345BD3A7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Sample Insights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10554F-EF09-09C8-9C6F-442705438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08985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680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A2FD6-8319-2445-7E19-F4B30929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dirty="0"/>
              <a:t>Final Conclusion to improve </a:t>
            </a:r>
            <a:r>
              <a:rPr lang="en-IN" dirty="0" err="1"/>
              <a:t>Vrinda</a:t>
            </a:r>
            <a:r>
              <a:rPr lang="en-IN" dirty="0"/>
              <a:t> store sales: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DCA2-22C1-14AA-9105-5C08E18E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Target women customers of age group (30-49 yrs) living in Maharashtra, Karnataka and Uttar Pradesh by showing ads/offers/coupons available on Amazon, Flipkart and Myntra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93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Sample Insights</vt:lpstr>
      <vt:lpstr>Final Conclusion to improve Vrinda store sales: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2024-10-23T12:26:33Z</dcterms:created>
  <dcterms:modified xsi:type="dcterms:W3CDTF">2024-10-23T12:52:06Z</dcterms:modified>
</cp:coreProperties>
</file>