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60" r:id="rId4"/>
    <p:sldId id="261" r:id="rId5"/>
    <p:sldId id="262" r:id="rId6"/>
    <p:sldId id="285" r:id="rId7"/>
    <p:sldId id="28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E5E"/>
    <a:srgbClr val="F736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CCFB85-1A28-4011-AFFD-160BE0F921AC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1D5E54-82A0-4ECD-84AE-BDFA13CE89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ease-prediction-using-machine-learning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72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KNN</a:t>
            </a:r>
            <a:endParaRPr 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Step-1: Select the number K of the neighbors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Step-2</a:t>
            </a:r>
            <a:r>
              <a:rPr lang="en-US" dirty="0" smtClean="0">
                <a:solidFill>
                  <a:srgbClr val="7030A0"/>
                </a:solidFill>
              </a:rPr>
              <a:t>: Calculate the Euclidean distance of K number of neighbors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Step-3</a:t>
            </a:r>
            <a:r>
              <a:rPr lang="en-US" dirty="0" smtClean="0">
                <a:solidFill>
                  <a:srgbClr val="7030A0"/>
                </a:solidFill>
              </a:rPr>
              <a:t>: Take the K nearest neighbors as per the calculated Euclidean distance.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Step-4: Among these k neighbors, count the number of the data points in each category.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Step-5</a:t>
            </a:r>
            <a:r>
              <a:rPr lang="en-US" dirty="0" smtClean="0">
                <a:solidFill>
                  <a:srgbClr val="7030A0"/>
                </a:solidFill>
              </a:rPr>
              <a:t>: Assign the new data points to that category for which the number of the neighbor is maximum.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Step-6</a:t>
            </a:r>
            <a:r>
              <a:rPr lang="en-US" dirty="0" smtClean="0">
                <a:solidFill>
                  <a:srgbClr val="7030A0"/>
                </a:solidFill>
              </a:rPr>
              <a:t>: Our model is ready.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278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SVM</a:t>
            </a:r>
            <a:endParaRPr 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The </a:t>
            </a:r>
            <a:r>
              <a:rPr lang="en-US" dirty="0" smtClean="0">
                <a:solidFill>
                  <a:schemeClr val="bg1"/>
                </a:solidFill>
              </a:rPr>
              <a:t>main goal of SVM is to divide the datasets into classes to find a maximum marginal </a:t>
            </a:r>
            <a:r>
              <a:rPr lang="en-US" dirty="0" err="1" smtClean="0">
                <a:solidFill>
                  <a:schemeClr val="bg1"/>
                </a:solidFill>
              </a:rPr>
              <a:t>hyperplane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(MMH) and it can be done in the following two steps −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First</a:t>
            </a:r>
            <a:r>
              <a:rPr lang="en-US" dirty="0" smtClean="0">
                <a:solidFill>
                  <a:schemeClr val="bg1"/>
                </a:solidFill>
              </a:rPr>
              <a:t>, SVM will generate </a:t>
            </a:r>
            <a:r>
              <a:rPr lang="en-US" dirty="0" err="1" smtClean="0">
                <a:solidFill>
                  <a:schemeClr val="bg1"/>
                </a:solidFill>
              </a:rPr>
              <a:t>hyperplanes</a:t>
            </a:r>
            <a:r>
              <a:rPr lang="en-US" dirty="0" smtClean="0">
                <a:solidFill>
                  <a:schemeClr val="bg1"/>
                </a:solidFill>
              </a:rPr>
              <a:t> iteratively that segregates the classes in best way.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Then, it will choose the </a:t>
            </a:r>
            <a:r>
              <a:rPr lang="en-US" dirty="0" err="1" smtClean="0">
                <a:solidFill>
                  <a:schemeClr val="bg1"/>
                </a:solidFill>
              </a:rPr>
              <a:t>hyperplane</a:t>
            </a:r>
            <a:r>
              <a:rPr lang="en-US" dirty="0" smtClean="0">
                <a:solidFill>
                  <a:schemeClr val="bg1"/>
                </a:solidFill>
              </a:rPr>
              <a:t> that separates the classes correctly.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pport-vector-machine-algorithm.png"/>
          <p:cNvPicPr>
            <a:picLocks noChangeAspect="1"/>
          </p:cNvPicPr>
          <p:nvPr/>
        </p:nvPicPr>
        <p:blipFill>
          <a:blip r:embed="rId2" cstate="print"/>
          <a:srcRect r="1836"/>
          <a:stretch>
            <a:fillRect/>
          </a:stretch>
        </p:blipFill>
        <p:spPr>
          <a:xfrm>
            <a:off x="1371600" y="1143000"/>
            <a:ext cx="6400800" cy="44958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Naïve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Bayes</a:t>
            </a:r>
            <a:endParaRPr 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 smtClean="0">
                <a:solidFill>
                  <a:schemeClr val="bg1"/>
                </a:solidFill>
              </a:rPr>
              <a:t>is a probabilistic classifier, which means it predicts on the basis of the probability of an object.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Some popular examples of Naïve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 Algorithm are spam filtration, Sentimental analysis, and classifying </a:t>
            </a:r>
            <a:r>
              <a:rPr lang="en-US" dirty="0" smtClean="0">
                <a:solidFill>
                  <a:schemeClr val="bg1"/>
                </a:solidFill>
              </a:rPr>
              <a:t>articles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formula for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' theorem is given as: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 descr="naive-bayes-classifier-algorith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4876800"/>
            <a:ext cx="35814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Decision Tree</a:t>
            </a:r>
            <a:endParaRPr 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Step-1</a:t>
            </a:r>
            <a:r>
              <a:rPr lang="en-US" dirty="0" smtClean="0">
                <a:solidFill>
                  <a:schemeClr val="bg1"/>
                </a:solidFill>
              </a:rPr>
              <a:t>: Begin the tree with the root node, says S, which contains the complete dataset.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Step-2</a:t>
            </a:r>
            <a:r>
              <a:rPr lang="en-US" dirty="0" smtClean="0">
                <a:solidFill>
                  <a:schemeClr val="bg1"/>
                </a:solidFill>
              </a:rPr>
              <a:t>: Find the best attribute in the dataset using Attribute Selection Measure (ASM).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Step-3</a:t>
            </a:r>
            <a:r>
              <a:rPr lang="en-US" dirty="0" smtClean="0">
                <a:solidFill>
                  <a:schemeClr val="bg1"/>
                </a:solidFill>
              </a:rPr>
              <a:t>: Divide the S into subsets that contains possible values for the best attributes.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Step-4</a:t>
            </a:r>
            <a:r>
              <a:rPr lang="en-US" dirty="0" smtClean="0">
                <a:solidFill>
                  <a:schemeClr val="bg1"/>
                </a:solidFill>
              </a:rPr>
              <a:t>: Generate the decision tree node, which contains the best attribute.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Step-5</a:t>
            </a:r>
            <a:r>
              <a:rPr lang="en-US" dirty="0" smtClean="0">
                <a:solidFill>
                  <a:schemeClr val="bg1"/>
                </a:solidFill>
              </a:rPr>
              <a:t>: Recursively make new decision trees using the subsets of the dataset created in step -3. Continue this process until a stage is reached where you cannot further classify the nodes and called the final node as a leaf node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ision-tree-classification-algorithm2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162800" cy="4800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305800" cy="27432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	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 Quick Look </a:t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		On The </a:t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			Dataset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itchFamily="34" charset="0"/>
              </a:rPr>
              <a:t>Attribute Information:</a:t>
            </a:r>
            <a:endParaRPr lang="en-US" sz="4800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age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sex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chest pain type (4 values)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resting blood pressure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serum </a:t>
            </a:r>
            <a:r>
              <a:rPr lang="en-US" dirty="0" err="1" smtClean="0">
                <a:solidFill>
                  <a:schemeClr val="bg1"/>
                </a:solidFill>
              </a:rPr>
              <a:t>cholestoral</a:t>
            </a:r>
            <a:r>
              <a:rPr lang="en-US" dirty="0" smtClean="0">
                <a:solidFill>
                  <a:schemeClr val="bg1"/>
                </a:solidFill>
              </a:rPr>
              <a:t> in mg/dl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fasting blood sugar &gt; 120 mg/dl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resting electrocardiographic results (values 0,1,2)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maximum heart rate achieved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exercise induced angina</a:t>
            </a:r>
          </a:p>
          <a:p>
            <a:pPr fontAlgn="base"/>
            <a:r>
              <a:rPr lang="en-US" dirty="0" err="1" smtClean="0">
                <a:solidFill>
                  <a:schemeClr val="bg1"/>
                </a:solidFill>
              </a:rPr>
              <a:t>oldpeak</a:t>
            </a:r>
            <a:r>
              <a:rPr lang="en-US" dirty="0" smtClean="0">
                <a:solidFill>
                  <a:schemeClr val="bg1"/>
                </a:solidFill>
              </a:rPr>
              <a:t> = ST depression induced by exercise relative to rest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slope of the peak exercise ST segment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number of major vessels (0-3) colored by </a:t>
            </a:r>
            <a:r>
              <a:rPr lang="en-US" dirty="0" err="1" smtClean="0">
                <a:solidFill>
                  <a:schemeClr val="bg1"/>
                </a:solidFill>
              </a:rPr>
              <a:t>flourosopy</a:t>
            </a:r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err="1" smtClean="0">
                <a:solidFill>
                  <a:schemeClr val="bg1"/>
                </a:solidFill>
              </a:rPr>
              <a:t>thal</a:t>
            </a:r>
            <a:r>
              <a:rPr lang="en-US" dirty="0" smtClean="0">
                <a:solidFill>
                  <a:schemeClr val="bg1"/>
                </a:solidFill>
              </a:rPr>
              <a:t>: 0 = normal; 1 = fixed defect; 2 = </a:t>
            </a:r>
            <a:r>
              <a:rPr lang="en-US" dirty="0" err="1" smtClean="0">
                <a:solidFill>
                  <a:schemeClr val="bg1"/>
                </a:solidFill>
              </a:rPr>
              <a:t>reversable</a:t>
            </a:r>
            <a:r>
              <a:rPr lang="en-US" dirty="0" smtClean="0">
                <a:solidFill>
                  <a:schemeClr val="bg1"/>
                </a:solidFill>
              </a:rPr>
              <a:t> defect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names and social security numbers of the patients were recently removed from the database, replaced with dummy values.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Screenshot</a:t>
            </a:r>
            <a:endParaRPr lang="en-US" dirty="0"/>
          </a:p>
        </p:txBody>
      </p:sp>
      <p:pic>
        <p:nvPicPr>
          <p:cNvPr id="4" name="Content Placeholder 3" descr="Screenshot (34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6944"/>
          <a:stretch>
            <a:fillRect/>
          </a:stretch>
        </p:blipFill>
        <p:spPr>
          <a:xfrm>
            <a:off x="668373" y="1935163"/>
            <a:ext cx="7807253" cy="4084637"/>
          </a:xfrm>
        </p:spPr>
      </p:pic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Presented By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	</a:t>
            </a:r>
            <a:r>
              <a:rPr lang="en-US" sz="28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Ramkrishna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Patra</a:t>
            </a:r>
            <a:endParaRPr lang="en-US" sz="28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	     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Md</a:t>
            </a:r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Sahil</a:t>
            </a:r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Zafar</a:t>
            </a:r>
            <a:endParaRPr 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	          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Md</a:t>
            </a:r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Hasnain</a:t>
            </a:r>
            <a:endParaRPr 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Supervised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By</a:t>
            </a:r>
            <a:endParaRPr lang="en-US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Moumita</a:t>
            </a:r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Ghosh</a:t>
            </a:r>
            <a:endParaRPr 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Dept of Information Technology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Haldia</a:t>
            </a:r>
            <a:r>
              <a:rPr lang="en-US" dirty="0" smtClean="0">
                <a:solidFill>
                  <a:srgbClr val="FFC000"/>
                </a:solidFill>
              </a:rPr>
              <a:t> Institute Of Technology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57200"/>
            <a:ext cx="1600200" cy="1295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19759">
            <a:off x="457200" y="2057400"/>
            <a:ext cx="8305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	Some Coding 						 		Screenshots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3).png"/>
          <p:cNvPicPr>
            <a:picLocks noChangeAspect="1"/>
          </p:cNvPicPr>
          <p:nvPr/>
        </p:nvPicPr>
        <p:blipFill>
          <a:blip r:embed="rId2" cstate="print"/>
          <a:srcRect t="5534" b="7016"/>
          <a:stretch>
            <a:fillRect/>
          </a:stretch>
        </p:blipFill>
        <p:spPr>
          <a:xfrm>
            <a:off x="0" y="1143000"/>
            <a:ext cx="9144000" cy="4495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4).png"/>
          <p:cNvPicPr>
            <a:picLocks noChangeAspect="1"/>
          </p:cNvPicPr>
          <p:nvPr/>
        </p:nvPicPr>
        <p:blipFill>
          <a:blip r:embed="rId2" cstate="print"/>
          <a:srcRect t="4052" b="7016"/>
          <a:stretch>
            <a:fillRect/>
          </a:stretch>
        </p:blipFill>
        <p:spPr>
          <a:xfrm>
            <a:off x="0" y="10668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5).png"/>
          <p:cNvPicPr>
            <a:picLocks noChangeAspect="1"/>
          </p:cNvPicPr>
          <p:nvPr/>
        </p:nvPicPr>
        <p:blipFill>
          <a:blip r:embed="rId2" cstate="print"/>
          <a:srcRect t="4052" b="7016"/>
          <a:stretch>
            <a:fillRect/>
          </a:stretch>
        </p:blipFill>
        <p:spPr>
          <a:xfrm>
            <a:off x="0" y="10668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6).png"/>
          <p:cNvPicPr>
            <a:picLocks noChangeAspect="1"/>
          </p:cNvPicPr>
          <p:nvPr/>
        </p:nvPicPr>
        <p:blipFill>
          <a:blip r:embed="rId2" cstate="print"/>
          <a:srcRect t="4052" b="7016"/>
          <a:stretch>
            <a:fillRect/>
          </a:stretch>
        </p:blipFill>
        <p:spPr>
          <a:xfrm>
            <a:off x="0" y="10668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Algorithms</a:t>
            </a:r>
            <a:endParaRPr lang="en-US" dirty="0"/>
          </a:p>
        </p:txBody>
      </p:sp>
      <p:pic>
        <p:nvPicPr>
          <p:cNvPr id="4" name="Content Placeholder 3" descr="Screenshot (3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910" b="12945"/>
          <a:stretch>
            <a:fillRect/>
          </a:stretch>
        </p:blipFill>
        <p:spPr>
          <a:xfrm>
            <a:off x="457200" y="2483981"/>
            <a:ext cx="8229600" cy="3291801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715512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Now, the interface where User can give input and Predict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eart Disease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42).png"/>
          <p:cNvPicPr>
            <a:picLocks noChangeAspect="1"/>
          </p:cNvPicPr>
          <p:nvPr/>
        </p:nvPicPr>
        <p:blipFill>
          <a:blip r:embed="rId2" cstate="print"/>
          <a:srcRect r="54167" b="7016"/>
          <a:stretch>
            <a:fillRect/>
          </a:stretch>
        </p:blipFill>
        <p:spPr>
          <a:xfrm>
            <a:off x="228600" y="762000"/>
            <a:ext cx="4191000" cy="4780295"/>
          </a:xfrm>
          <a:prstGeom prst="rect">
            <a:avLst/>
          </a:prstGeom>
        </p:spPr>
      </p:pic>
      <p:pic>
        <p:nvPicPr>
          <p:cNvPr id="5" name="Picture 4" descr="Screenshot (342).png"/>
          <p:cNvPicPr>
            <a:picLocks noChangeAspect="1"/>
          </p:cNvPicPr>
          <p:nvPr/>
        </p:nvPicPr>
        <p:blipFill>
          <a:blip r:embed="rId3" cstate="print"/>
          <a:srcRect r="55833" b="8498"/>
          <a:stretch>
            <a:fillRect/>
          </a:stretch>
        </p:blipFill>
        <p:spPr>
          <a:xfrm>
            <a:off x="4724400" y="838200"/>
            <a:ext cx="4038600" cy="47040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Future Work</a:t>
            </a:r>
            <a:endParaRPr 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We will try to improve the accuracy score of the models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enhance the functionality of the prediction </a:t>
            </a:r>
            <a:r>
              <a:rPr lang="en-US" dirty="0" smtClean="0">
                <a:solidFill>
                  <a:srgbClr val="7030A0"/>
                </a:solidFill>
              </a:rPr>
              <a:t>engine we will try to provide more data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We will work on the user interface to make it look more attractive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06548">
            <a:off x="582276" y="695095"/>
            <a:ext cx="8305800" cy="2891749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ush Script MT" pitchFamily="66" charset="0"/>
              </a:rPr>
              <a:t>		   Thank You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3048000" cy="2302417"/>
          </a:xfrm>
        </p:spPr>
        <p:txBody>
          <a:bodyPr>
            <a:noAutofit/>
          </a:bodyPr>
          <a:lstStyle/>
          <a:p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Technology</a:t>
            </a:r>
            <a:b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Is Evolving Every Day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4000" dirty="0">
              <a:ln>
                <a:solidFill>
                  <a:schemeClr val="bg1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9600" y="2362200"/>
            <a:ext cx="8382000" cy="4114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Today almost </a:t>
            </a:r>
          </a:p>
          <a:p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Every Facility is </a:t>
            </a:r>
          </a:p>
          <a:p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In our Fingertip</a:t>
            </a:r>
          </a:p>
          <a:p>
            <a:endParaRPr lang="en-US" sz="2800" b="1" dirty="0" smtClean="0">
              <a:ln>
                <a:solidFill>
                  <a:schemeClr val="bg1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Bahnschrift" pitchFamily="34" charset="0"/>
            </a:endParaRPr>
          </a:p>
          <a:p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Bahnschrift" pitchFamily="34" charset="0"/>
              </a:rPr>
              <a:t>						</a:t>
            </a:r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So why Not		 						In</a:t>
            </a:r>
          </a:p>
          <a:p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 						  Medical !!!</a:t>
            </a:r>
            <a:endParaRPr lang="en-US" sz="32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" pitchFamily="34" charset="0"/>
            </a:endParaRPr>
          </a:p>
        </p:txBody>
      </p:sp>
      <p:pic>
        <p:nvPicPr>
          <p:cNvPr id="5" name="Picture Placeholder 4" descr="the-future-of-work-the-four-pillars-of-technology-evolution-1920x800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25523" r="25523"/>
          <a:stretch>
            <a:fillRect/>
          </a:stretch>
        </p:blipFill>
        <p:spPr>
          <a:xfrm rot="420000">
            <a:off x="4459731" y="773199"/>
            <a:ext cx="4046982" cy="2445065"/>
          </a:xfrm>
        </p:spPr>
      </p:pic>
      <p:pic>
        <p:nvPicPr>
          <p:cNvPr id="9" name="Picture 8" descr="PreComm-Digitized-maintenance-WP-Landing-Page_2880x1440_0222_V1-780x4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07608">
            <a:off x="930161" y="4350812"/>
            <a:ext cx="3714299" cy="178293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nefits-of-medical-technology (1)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10000" contrast="-10000"/>
          </a:blip>
          <a:stretch>
            <a:fillRect/>
          </a:stretch>
        </p:blipFill>
        <p:spPr>
          <a:xfrm>
            <a:off x="1" y="0"/>
            <a:ext cx="9144000" cy="6857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715512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Machine Learning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Can Predict 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Possibility of a Disease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E47E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Sitting In Our Home</a:t>
            </a:r>
            <a:endParaRPr lang="en-US" b="1" dirty="0">
              <a:ln w="12700">
                <a:solidFill>
                  <a:schemeClr val="bg1"/>
                </a:solidFill>
                <a:prstDash val="solid"/>
              </a:ln>
              <a:solidFill>
                <a:srgbClr val="E47E5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Qe218SrHyI7X0zPfDpW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10000" contrast="-10000"/>
          </a:blip>
          <a:stretch>
            <a:fillRect/>
          </a:stretch>
        </p:blipFill>
        <p:spPr>
          <a:xfrm>
            <a:off x="0" y="0"/>
            <a:ext cx="9144000" cy="685799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48912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By Taking Some Input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From the User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can Predict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Whether they have</a:t>
            </a:r>
            <a:b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Heart Disease or Not !!!</a:t>
            </a:r>
            <a:endParaRPr 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Machine </a:t>
            </a:r>
            <a:r>
              <a:rPr lang="en-US" dirty="0" smtClean="0"/>
              <a:t>learning is a field of artificial intelligence </a:t>
            </a:r>
            <a:r>
              <a:rPr lang="en-US" dirty="0" smtClean="0"/>
              <a:t>that allows </a:t>
            </a:r>
            <a:r>
              <a:rPr lang="en-US" dirty="0" smtClean="0"/>
              <a:t>systems to learn and improve from experience </a:t>
            </a:r>
            <a:r>
              <a:rPr lang="en-US" dirty="0" smtClean="0"/>
              <a:t>without </a:t>
            </a:r>
            <a:r>
              <a:rPr lang="en-US" dirty="0" smtClean="0"/>
              <a:t>being explicitly </a:t>
            </a:r>
            <a:r>
              <a:rPr lang="en-US" dirty="0" smtClean="0"/>
              <a:t>programmed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introduction-to-machine-lear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124200"/>
            <a:ext cx="5619750" cy="34575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erent_Types_of_Machine_Lear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105912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Explore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the ML Algorithms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Logistic Regression</a:t>
            </a:r>
            <a:endParaRPr lang="en-US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Content Placeholder 3" descr="1_dm6ZaX5fuSmuVvM4Ds-vc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307613"/>
            <a:ext cx="8229600" cy="3644537"/>
          </a:xfrm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412</Words>
  <Application>Microsoft Office PowerPoint</Application>
  <PresentationFormat>On-screen Show (4:3)</PresentationFormat>
  <Paragraphs>72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Slide 1</vt:lpstr>
      <vt:lpstr>  </vt:lpstr>
      <vt:lpstr>Technology  Is Evolving Every Day </vt:lpstr>
      <vt:lpstr>With Machine Learning We Can Predict  The Possibility of a Disease Sitting In Our Home</vt:lpstr>
      <vt:lpstr>By Taking Some Input From the User We can Predict Whether they have Heart Disease or Not !!!</vt:lpstr>
      <vt:lpstr>What Is Machine Learning</vt:lpstr>
      <vt:lpstr>Slide 7</vt:lpstr>
      <vt:lpstr>Let’s Explore   the ML Algorithms </vt:lpstr>
      <vt:lpstr>Logistic Regression</vt:lpstr>
      <vt:lpstr>KNN</vt:lpstr>
      <vt:lpstr>Slide 11</vt:lpstr>
      <vt:lpstr>SVM</vt:lpstr>
      <vt:lpstr>Slide 13</vt:lpstr>
      <vt:lpstr>Naïve Bayes</vt:lpstr>
      <vt:lpstr>Decision Tree</vt:lpstr>
      <vt:lpstr>Slide 16</vt:lpstr>
      <vt:lpstr>  A Quick Look     On The      Dataset</vt:lpstr>
      <vt:lpstr>Attribute Information:</vt:lpstr>
      <vt:lpstr>CSV File Screenshot</vt:lpstr>
      <vt:lpstr> Some Coding          Screenshots</vt:lpstr>
      <vt:lpstr>Slide 21</vt:lpstr>
      <vt:lpstr>Slide 22</vt:lpstr>
      <vt:lpstr>Slide 23</vt:lpstr>
      <vt:lpstr>Slide 24</vt:lpstr>
      <vt:lpstr>Comparison Of Algorithms</vt:lpstr>
      <vt:lpstr>Now, the interface where User can give input and Predict Heart Disease</vt:lpstr>
      <vt:lpstr>Slide 27</vt:lpstr>
      <vt:lpstr>Future Work</vt:lpstr>
      <vt:lpstr>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24</cp:revision>
  <dcterms:created xsi:type="dcterms:W3CDTF">2023-06-14T08:59:57Z</dcterms:created>
  <dcterms:modified xsi:type="dcterms:W3CDTF">2023-06-14T16:56:57Z</dcterms:modified>
</cp:coreProperties>
</file>