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33130" y="1604682"/>
            <a:ext cx="3541906" cy="3832834"/>
          </a:xfrm>
        </p:spPr>
        <p:txBody>
          <a:bodyPr>
            <a:normAutofit fontScale="90000"/>
          </a:bodyPr>
          <a:lstStyle/>
          <a:p>
            <a:pPr algn="l"/>
            <a:r>
              <a:rPr lang="en-IN" sz="3600" b="1" dirty="0">
                <a:solidFill>
                  <a:srgbClr val="474747"/>
                </a:solidFill>
                <a:effectLst/>
                <a:latin typeface="Open Sans" panose="020F0502020204030204" pitchFamily="34" charset="0"/>
              </a:rPr>
              <a:t>AI Based </a:t>
            </a:r>
            <a:r>
              <a:rPr lang="en-IN" sz="7300" b="1" dirty="0">
                <a:solidFill>
                  <a:srgbClr val="474747"/>
                </a:solidFill>
                <a:effectLst/>
                <a:latin typeface="Open Sans" panose="020F0502020204030204" pitchFamily="34" charset="0"/>
              </a:rPr>
              <a:t>Diabetes</a:t>
            </a:r>
            <a:r>
              <a:rPr lang="en-IN" sz="3600" b="1" dirty="0">
                <a:solidFill>
                  <a:srgbClr val="474747"/>
                </a:solidFill>
                <a:effectLst/>
                <a:latin typeface="Open Sans" panose="020F0502020204030204" pitchFamily="34" charset="0"/>
              </a:rPr>
              <a:t> Prediction System</a:t>
            </a:r>
            <a:br>
              <a:rPr lang="en-IN" sz="1200" b="1" dirty="0">
                <a:solidFill>
                  <a:srgbClr val="474747"/>
                </a:solidFill>
                <a:effectLst/>
                <a:latin typeface="Open Sans" panose="020F0502020204030204" pitchFamily="34" charset="0"/>
              </a:rPr>
            </a:br>
            <a:endParaRPr lang="en-US" sz="40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lvl="0" indent="0">
              <a:buNone/>
            </a:pPr>
            <a:endParaRPr lang="en-US" sz="2400" dirty="0"/>
          </a:p>
          <a:p>
            <a:pPr marL="36900" lvl="0" indent="0">
              <a:buNone/>
            </a:pPr>
            <a:r>
              <a:rPr lang="en-US" sz="2400" dirty="0"/>
              <a:t>The problem is to develop an AI-powered system that can analyze medical data of individuals and predict their likelihood of developing diabetes. The goal is to provide early risk assessment and personalized preventive measures to help individuals take necessary actions and reduce their chances of developing diabetes. This system will leverage machine learning algorithms to learn patterns from existing medical data and make accurate predictions based on new data.</a:t>
            </a:r>
          </a:p>
        </p:txBody>
      </p:sp>
      <p:sp>
        <p:nvSpPr>
          <p:cNvPr id="5" name="Title 4">
            <a:extLst>
              <a:ext uri="{FF2B5EF4-FFF2-40B4-BE49-F238E27FC236}">
                <a16:creationId xmlns:a16="http://schemas.microsoft.com/office/drawing/2014/main" id="{B32E6BA2-C647-FEC8-8DB3-75B693E6585C}"/>
              </a:ext>
            </a:extLst>
          </p:cNvPr>
          <p:cNvSpPr>
            <a:spLocks noGrp="1"/>
          </p:cNvSpPr>
          <p:nvPr>
            <p:ph type="title"/>
          </p:nvPr>
        </p:nvSpPr>
        <p:spPr>
          <a:xfrm>
            <a:off x="4715435" y="609600"/>
            <a:ext cx="8758518" cy="1257300"/>
          </a:xfrm>
        </p:spPr>
        <p:txBody>
          <a:bodyPr/>
          <a:lstStyle/>
          <a:p>
            <a:r>
              <a:rPr lang="en-IN" dirty="0">
                <a:solidFill>
                  <a:srgbClr val="FF0000"/>
                </a:solidFill>
              </a:rPr>
              <a:t>PROBLEM DEFINITION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C237-6D43-A45C-CCEC-BAA999589BD2}"/>
              </a:ext>
            </a:extLst>
          </p:cNvPr>
          <p:cNvSpPr>
            <a:spLocks noGrp="1"/>
          </p:cNvSpPr>
          <p:nvPr>
            <p:ph type="title"/>
          </p:nvPr>
        </p:nvSpPr>
        <p:spPr/>
        <p:txBody>
          <a:bodyPr/>
          <a:lstStyle/>
          <a:p>
            <a:r>
              <a:rPr lang="en-IN" dirty="0">
                <a:solidFill>
                  <a:srgbClr val="FF0000"/>
                </a:solidFill>
              </a:rPr>
              <a:t>DESIGN THINKING</a:t>
            </a:r>
          </a:p>
        </p:txBody>
      </p:sp>
      <p:sp>
        <p:nvSpPr>
          <p:cNvPr id="3" name="Content Placeholder 2">
            <a:extLst>
              <a:ext uri="{FF2B5EF4-FFF2-40B4-BE49-F238E27FC236}">
                <a16:creationId xmlns:a16="http://schemas.microsoft.com/office/drawing/2014/main" id="{34734F3E-37FF-E4B6-BB03-299B77AA1163}"/>
              </a:ext>
            </a:extLst>
          </p:cNvPr>
          <p:cNvSpPr>
            <a:spLocks noGrp="1"/>
          </p:cNvSpPr>
          <p:nvPr>
            <p:ph idx="1"/>
          </p:nvPr>
        </p:nvSpPr>
        <p:spPr/>
        <p:txBody>
          <a:bodyPr/>
          <a:lstStyle/>
          <a:p>
            <a:r>
              <a:rPr lang="en-IN" dirty="0">
                <a:solidFill>
                  <a:srgbClr val="FF0000"/>
                </a:solidFill>
              </a:rPr>
              <a:t>User Experience:</a:t>
            </a:r>
          </a:p>
          <a:p>
            <a:r>
              <a:rPr lang="en-US" dirty="0"/>
              <a:t>The interface should be user-friendly, with clear instructions for entering medical data. The system can provide visualizations and explanations of the predictions to help users understand their risk factors. Users should also have access to their historical data and track their progress over time.</a:t>
            </a:r>
            <a:endParaRPr lang="en-IN" dirty="0"/>
          </a:p>
        </p:txBody>
      </p:sp>
    </p:spTree>
    <p:extLst>
      <p:ext uri="{BB962C8B-B14F-4D97-AF65-F5344CB8AC3E}">
        <p14:creationId xmlns:p14="http://schemas.microsoft.com/office/powerpoint/2010/main" val="300219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4C819-F12A-538A-2BB8-ED45B96781A9}"/>
              </a:ext>
            </a:extLst>
          </p:cNvPr>
          <p:cNvSpPr>
            <a:spLocks noGrp="1"/>
          </p:cNvSpPr>
          <p:nvPr>
            <p:ph idx="1"/>
          </p:nvPr>
        </p:nvSpPr>
        <p:spPr/>
        <p:txBody>
          <a:bodyPr/>
          <a:lstStyle/>
          <a:p>
            <a:r>
              <a:rPr lang="en-US" dirty="0">
                <a:solidFill>
                  <a:srgbClr val="FF0000"/>
                </a:solidFill>
              </a:rPr>
              <a:t>Privacy and Security</a:t>
            </a:r>
            <a:r>
              <a:rPr lang="en-US" dirty="0"/>
              <a:t>:</a:t>
            </a:r>
          </a:p>
          <a:p>
            <a:pPr lvl="5"/>
            <a:r>
              <a:rPr lang="en-US" sz="2400" dirty="0"/>
              <a:t> The system should adhere to strict privacy and security protocols to protect the sensitive medical data provided by users. This includes ensuring encrypted data transmission, secure storage, and compliance with healthcare regulations such as HIPAA.</a:t>
            </a:r>
            <a:endParaRPr lang="en-IN" sz="2400" dirty="0"/>
          </a:p>
        </p:txBody>
      </p:sp>
    </p:spTree>
    <p:extLst>
      <p:ext uri="{BB962C8B-B14F-4D97-AF65-F5344CB8AC3E}">
        <p14:creationId xmlns:p14="http://schemas.microsoft.com/office/powerpoint/2010/main" val="216485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17C3FB-7B7F-169F-EFAB-C31D885C3DF1}"/>
              </a:ext>
            </a:extLst>
          </p:cNvPr>
          <p:cNvSpPr txBox="1"/>
          <p:nvPr/>
        </p:nvSpPr>
        <p:spPr>
          <a:xfrm>
            <a:off x="1299883" y="1820759"/>
            <a:ext cx="7593104" cy="2677656"/>
          </a:xfrm>
          <a:prstGeom prst="rect">
            <a:avLst/>
          </a:prstGeom>
          <a:noFill/>
        </p:spPr>
        <p:txBody>
          <a:bodyPr wrap="square">
            <a:spAutoFit/>
          </a:bodyPr>
          <a:lstStyle/>
          <a:p>
            <a:r>
              <a:rPr lang="en-IN" sz="2400" dirty="0">
                <a:solidFill>
                  <a:srgbClr val="FF0000"/>
                </a:solidFill>
              </a:rPr>
              <a:t>Scalability:</a:t>
            </a:r>
          </a:p>
          <a:p>
            <a:endParaRPr lang="en-IN" sz="2400" dirty="0"/>
          </a:p>
          <a:p>
            <a:r>
              <a:rPr lang="en-IN" sz="2400" dirty="0"/>
              <a:t>          The system should be designed to handle large volumes of medical data as it scales, ensuring fast and efficient predictions for all users. This can be achieved through scalable cloud infrastructure and optimization techniques to minimize computational resources.</a:t>
            </a:r>
          </a:p>
        </p:txBody>
      </p:sp>
    </p:spTree>
    <p:extLst>
      <p:ext uri="{BB962C8B-B14F-4D97-AF65-F5344CB8AC3E}">
        <p14:creationId xmlns:p14="http://schemas.microsoft.com/office/powerpoint/2010/main" val="116627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9FF2D-96CB-C14B-37D5-58EDB38A1923}"/>
              </a:ext>
            </a:extLst>
          </p:cNvPr>
          <p:cNvSpPr>
            <a:spLocks noGrp="1"/>
          </p:cNvSpPr>
          <p:nvPr>
            <p:ph idx="1"/>
          </p:nvPr>
        </p:nvSpPr>
        <p:spPr/>
        <p:txBody>
          <a:bodyPr/>
          <a:lstStyle/>
          <a:p>
            <a:r>
              <a:rPr lang="en-US" dirty="0">
                <a:solidFill>
                  <a:srgbClr val="FF0000"/>
                </a:solidFill>
              </a:rPr>
              <a:t>Continuous Learning:</a:t>
            </a:r>
          </a:p>
          <a:p>
            <a:r>
              <a:rPr lang="en-US" dirty="0"/>
              <a:t> The system can continuously learn and improve predictions based on user feedback and new data. This can be done by periodically retraining the machine learning models with updated datasets and incorporating user feedback to refine the prediction algorithms.</a:t>
            </a:r>
            <a:endParaRPr lang="en-IN" dirty="0"/>
          </a:p>
        </p:txBody>
      </p:sp>
    </p:spTree>
    <p:extLst>
      <p:ext uri="{BB962C8B-B14F-4D97-AF65-F5344CB8AC3E}">
        <p14:creationId xmlns:p14="http://schemas.microsoft.com/office/powerpoint/2010/main" val="145424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B8C1E-595A-98D6-0628-1F6D7953987A}"/>
              </a:ext>
            </a:extLst>
          </p:cNvPr>
          <p:cNvSpPr>
            <a:spLocks noGrp="1"/>
          </p:cNvSpPr>
          <p:nvPr>
            <p:ph idx="1"/>
          </p:nvPr>
        </p:nvSpPr>
        <p:spPr/>
        <p:txBody>
          <a:bodyPr/>
          <a:lstStyle/>
          <a:p>
            <a:r>
              <a:rPr lang="en-US" dirty="0">
                <a:solidFill>
                  <a:srgbClr val="FF0000"/>
                </a:solidFill>
              </a:rPr>
              <a:t>Ethical Considerations:</a:t>
            </a:r>
          </a:p>
          <a:p>
            <a:r>
              <a:rPr lang="en-US" dirty="0"/>
              <a:t> The system should prioritize the ethical use of AI, ensuring that predictions and recommendations are fair and unbiased. This includes avoiding discrimination based on factors such as race, gender, or socioeconomic status and ensuring the transparency of the AI algorithms used.</a:t>
            </a:r>
            <a:endParaRPr lang="en-IN" dirty="0"/>
          </a:p>
        </p:txBody>
      </p:sp>
    </p:spTree>
    <p:extLst>
      <p:ext uri="{BB962C8B-B14F-4D97-AF65-F5344CB8AC3E}">
        <p14:creationId xmlns:p14="http://schemas.microsoft.com/office/powerpoint/2010/main" val="157085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D1EBB-5AE8-95AF-EED9-E3DAE6DE1569}"/>
              </a:ext>
            </a:extLst>
          </p:cNvPr>
          <p:cNvSpPr>
            <a:spLocks noGrp="1"/>
          </p:cNvSpPr>
          <p:nvPr>
            <p:ph idx="1"/>
          </p:nvPr>
        </p:nvSpPr>
        <p:spPr/>
        <p:txBody>
          <a:bodyPr/>
          <a:lstStyle/>
          <a:p>
            <a:r>
              <a:rPr lang="en-US" dirty="0">
                <a:solidFill>
                  <a:srgbClr val="FF0000"/>
                </a:solidFill>
              </a:rPr>
              <a:t>Integration with Healthcare Providers:</a:t>
            </a:r>
          </a:p>
          <a:p>
            <a:r>
              <a:rPr lang="en-US" dirty="0"/>
              <a:t> The system can be integrated with healthcare providers to facilitate proactive preventive measures. This can involve sharing predictions and recommendations with healthcare professionals to support personalized interventions and monitoring.</a:t>
            </a:r>
            <a:endParaRPr lang="en-IN" dirty="0"/>
          </a:p>
        </p:txBody>
      </p:sp>
    </p:spTree>
    <p:extLst>
      <p:ext uri="{BB962C8B-B14F-4D97-AF65-F5344CB8AC3E}">
        <p14:creationId xmlns:p14="http://schemas.microsoft.com/office/powerpoint/2010/main" val="1483769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www.w3.org/XML/1998/namespace"/>
    <ds:schemaRef ds:uri="16c05727-aa75-4e4a-9b5f-8a80a1165891"/>
    <ds:schemaRef ds:uri="http://purl.org/dc/elements/1.1/"/>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{86A6FA45-4FA8-48B3-9EBF-21A49D8B6BB1}tf55705232_win32</Template>
  <TotalTime>20</TotalTime>
  <Words>353</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Goudy Old Style</vt:lpstr>
      <vt:lpstr>Open Sans</vt:lpstr>
      <vt:lpstr>Wingdings 2</vt:lpstr>
      <vt:lpstr>SlateVTI</vt:lpstr>
      <vt:lpstr>AI Based Diabetes Prediction System </vt:lpstr>
      <vt:lpstr>PROBLEM DEFINITION</vt:lpstr>
      <vt:lpstr>DESIGN THINKING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 </dc:title>
  <dc:creator>abinash r</dc:creator>
  <cp:lastModifiedBy>abinash r</cp:lastModifiedBy>
  <cp:revision>1</cp:revision>
  <dcterms:created xsi:type="dcterms:W3CDTF">2023-09-30T13:59:23Z</dcterms:created>
  <dcterms:modified xsi:type="dcterms:W3CDTF">2023-09-30T14:19:36Z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