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5" r:id="rId6"/>
    <p:sldId id="278" r:id="rId7"/>
    <p:sldId id="267" r:id="rId8"/>
    <p:sldId id="284" r:id="rId9"/>
    <p:sldId id="275" r:id="rId10"/>
    <p:sldId id="285" r:id="rId11"/>
    <p:sldId id="281" r:id="rId12"/>
    <p:sldId id="286" r:id="rId13"/>
    <p:sldId id="287" r:id="rId14"/>
    <p:sldId id="279" r:id="rId15"/>
    <p:sldId id="276" r:id="rId16"/>
    <p:sldId id="282" r:id="rId17"/>
    <p:sldId id="280" r:id="rId18"/>
    <p:sldId id="270" r:id="rId19"/>
    <p:sldId id="283" r:id="rId20"/>
    <p:sldId id="269" r:id="rId21"/>
  </p:sldIdLst>
  <p:sldSz cx="12188825" cy="6858000"/>
  <p:notesSz cx="6662738" cy="9926638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706" autoAdjust="0"/>
  </p:normalViewPr>
  <p:slideViewPr>
    <p:cSldViewPr showGuides="1">
      <p:cViewPr varScale="1">
        <p:scale>
          <a:sx n="107" d="100"/>
          <a:sy n="107" d="100"/>
        </p:scale>
        <p:origin x="138" y="20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6" d="100"/>
          <a:sy n="46" d="100"/>
        </p:scale>
        <p:origin x="6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1A5D5-FFF8-46DF-9C0E-0D4F23F47441}" type="datetime1">
              <a:rPr lang="es-ES" smtClean="0"/>
              <a:t>15/06/2018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7186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774010" y="9428584"/>
            <a:ext cx="2887186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F57AFA-577C-4932-92E9-D908A67F120F}" type="datetime1">
              <a:rPr lang="es-ES" noProof="0" smtClean="0"/>
              <a:t>15/06/2018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66274" y="4715153"/>
            <a:ext cx="533019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77401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008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4582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816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9387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9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2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664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36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090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5311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382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1907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662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0BD41-664D-4ABB-BED5-60658B66DD7C}" type="datetime1">
              <a:rPr lang="es-ES" noProof="0" smtClean="0"/>
              <a:t>15/06/2018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79A989-1972-408F-82FF-A58E53892B77}" type="datetime1">
              <a:rPr lang="es-ES" noProof="0" smtClean="0"/>
              <a:t>15/06/2018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D3A61-A9C3-4CD9-B800-BFDBF3EEB1B4}" type="datetime1">
              <a:rPr lang="es-ES" noProof="0" smtClean="0"/>
              <a:t>15/06/2018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FB294-75A7-4B00-B220-CD65C2131025}" type="datetime1">
              <a:rPr lang="es-ES" noProof="0" smtClean="0"/>
              <a:t>15/06/2018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C0E9D-6882-4573-BA34-049B7160C60E}" type="datetime1">
              <a:rPr lang="es-ES" noProof="0" smtClean="0"/>
              <a:t>15/06/2018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87BAA-EB97-4293-BA03-25DA42ED3F33}" type="datetime1">
              <a:rPr lang="es-ES" noProof="0" smtClean="0"/>
              <a:t>15/06/2018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873C6C-A638-4A2B-8C7B-738C92DEBADC}" type="datetime1">
              <a:rPr lang="es-ES" noProof="0" smtClean="0"/>
              <a:t>15/06/2018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AB7FA5-3598-48B9-9C77-8C3FE03A7F24}" type="datetime1">
              <a:rPr lang="es-ES" noProof="0" smtClean="0"/>
              <a:t>15/06/2018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55685E-F8EB-43D9-9EDD-55E7759E9BB9}" type="datetime1">
              <a:rPr lang="es-ES" noProof="0" smtClean="0"/>
              <a:t>15/06/2018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92E02-8288-486A-A35E-2FB446293FE3}" type="datetime1">
              <a:rPr lang="es-ES" noProof="0" smtClean="0"/>
              <a:t>15/06/2018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0077C4-AA9A-431A-A8F9-E2A2FBCC5765}" type="datetime1">
              <a:rPr lang="es-ES" noProof="0" smtClean="0"/>
              <a:t>15/06/2018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mn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2" y="548680"/>
            <a:ext cx="8458198" cy="2514601"/>
          </a:xfrm>
        </p:spPr>
        <p:txBody>
          <a:bodyPr rtlCol="0">
            <a:noAutofit/>
          </a:bodyPr>
          <a:lstStyle/>
          <a:p>
            <a:pPr rtl="0"/>
            <a:r>
              <a:rPr lang="es-ES" sz="4400" dirty="0" smtClean="0"/>
              <a:t>Estimación de parámetros hemodinámicos en Aneurismas abdominales mediante técnicas de machine </a:t>
            </a:r>
            <a:r>
              <a:rPr lang="es-ES" sz="4400" dirty="0" err="1" smtClean="0"/>
              <a:t>learning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s-ES" dirty="0"/>
              <a:t>TFM: Master 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smtClean="0"/>
              <a:t>  </a:t>
            </a:r>
            <a:endParaRPr lang="es-ES" dirty="0"/>
          </a:p>
          <a:p>
            <a:pPr rtl="0"/>
            <a:r>
              <a:rPr lang="es-ES" dirty="0" smtClean="0"/>
              <a:t>Autor: Sergio Valero</a:t>
            </a:r>
          </a:p>
          <a:p>
            <a:pPr rtl="0"/>
            <a:r>
              <a:rPr lang="es-ES" dirty="0" smtClean="0"/>
              <a:t>Fecha: 15 de Junio 2018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5257800"/>
            <a:ext cx="29718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2393" t="382" r="305" b="23606"/>
          <a:stretch/>
        </p:blipFill>
        <p:spPr>
          <a:xfrm>
            <a:off x="4102807" y="476672"/>
            <a:ext cx="6960157" cy="2952328"/>
          </a:xfrm>
          <a:prstGeom prst="rect">
            <a:avLst/>
          </a:prstGeom>
        </p:spPr>
      </p:pic>
      <p:pic>
        <p:nvPicPr>
          <p:cNvPr id="6" name="Picture 3" descr="F:\Dropbox\Tesis\ThesisArticulos\image\AAA_Seg_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69"/>
          <a:stretch/>
        </p:blipFill>
        <p:spPr bwMode="auto">
          <a:xfrm>
            <a:off x="589402" y="4402813"/>
            <a:ext cx="2463148" cy="18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827" y="4382380"/>
            <a:ext cx="2500545" cy="1801281"/>
          </a:xfrm>
          <a:prstGeom prst="rect">
            <a:avLst/>
          </a:prstGeom>
          <a:noFill/>
        </p:spPr>
      </p:pic>
      <p:sp>
        <p:nvSpPr>
          <p:cNvPr id="32" name="Rectángulo 31"/>
          <p:cNvSpPr/>
          <p:nvPr/>
        </p:nvSpPr>
        <p:spPr>
          <a:xfrm>
            <a:off x="3958791" y="386663"/>
            <a:ext cx="7344816" cy="305563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Picture 3" descr="F:\Dropbox\Tesis\ThesisArticulos\image\AAA_Seg_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69"/>
          <a:stretch/>
        </p:blipFill>
        <p:spPr bwMode="auto">
          <a:xfrm>
            <a:off x="549796" y="1268760"/>
            <a:ext cx="2509427" cy="191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333773" y="386663"/>
            <a:ext cx="3336986" cy="305563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11893" y="428935"/>
            <a:ext cx="219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u="sng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HOSPITAL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102806" y="385469"/>
            <a:ext cx="422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CENTRO NUMÉRICO</a:t>
            </a:r>
            <a:endParaRPr lang="es-ES" sz="3600" b="1" u="sng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333773" y="3670719"/>
            <a:ext cx="7992886" cy="285462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286100" y="3745604"/>
            <a:ext cx="219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u="sng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HOSPITAL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49" y="4639201"/>
            <a:ext cx="2389423" cy="1403786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8582288" y="3670968"/>
            <a:ext cx="2721319" cy="285437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326659" y="3745604"/>
            <a:ext cx="3264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CENTRO </a:t>
            </a:r>
          </a:p>
          <a:p>
            <a:pPr algn="ctr"/>
            <a:r>
              <a:rPr lang="es-ES" sz="3600" b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NUMÉRICO</a:t>
            </a:r>
            <a:endParaRPr lang="es-ES" sz="3600" b="1" u="sng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51" y="5249237"/>
            <a:ext cx="1047260" cy="104726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9610988" y="5139456"/>
            <a:ext cx="123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i="1" u="sng" dirty="0" smtClean="0">
                <a:latin typeface="+mj-lt"/>
                <a:ea typeface="+mj-ea"/>
                <a:cs typeface="+mj-cs"/>
              </a:rPr>
              <a:t>Training</a:t>
            </a:r>
            <a:endParaRPr lang="es-ES" sz="3600" b="1" i="1" u="sng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244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87841" y="1069328"/>
            <a:ext cx="8686801" cy="1066800"/>
          </a:xfrm>
        </p:spPr>
        <p:txBody>
          <a:bodyPr rtlCol="0"/>
          <a:lstStyle/>
          <a:p>
            <a:pPr rtl="0"/>
            <a:r>
              <a:rPr lang="es-ES" dirty="0" smtClean="0"/>
              <a:t>¿Cuál es el objetivo?</a:t>
            </a:r>
            <a:endParaRPr lang="es-ES" dirty="0"/>
          </a:p>
        </p:txBody>
      </p:sp>
      <p:sp>
        <p:nvSpPr>
          <p:cNvPr id="10" name="Marcador de contenido 5"/>
          <p:cNvSpPr>
            <a:spLocks noGrp="1"/>
          </p:cNvSpPr>
          <p:nvPr>
            <p:ph sz="half" idx="1"/>
          </p:nvPr>
        </p:nvSpPr>
        <p:spPr>
          <a:xfrm>
            <a:off x="1065211" y="2939008"/>
            <a:ext cx="9448801" cy="2362200"/>
          </a:xfrm>
        </p:spPr>
        <p:txBody>
          <a:bodyPr rtlCol="0">
            <a:normAutofit/>
          </a:bodyPr>
          <a:lstStyle/>
          <a:p>
            <a:r>
              <a:rPr lang="es-ES" dirty="0" smtClean="0"/>
              <a:t>El problema de la simulación es que pese a la precisión de los resultados, el tiempo de computación es bastante elevado, alrededor de 5h a 7h.</a:t>
            </a:r>
          </a:p>
          <a:p>
            <a:r>
              <a:rPr lang="es-ES" dirty="0" smtClean="0"/>
              <a:t>El objetivo es </a:t>
            </a:r>
            <a:r>
              <a:rPr lang="es-ES" dirty="0"/>
              <a:t>intentar minimizar el tiempo de computación de la simulación </a:t>
            </a:r>
            <a:r>
              <a:rPr lang="es-ES" dirty="0" smtClean="0"/>
              <a:t>intentando </a:t>
            </a:r>
            <a:r>
              <a:rPr lang="es-ES" dirty="0"/>
              <a:t>buscar un modelo matemático que sea capaz de calcular los “mismo resultados” sin “conocer” la física de fluidos</a:t>
            </a:r>
            <a:r>
              <a:rPr lang="es-ES" dirty="0" smtClean="0"/>
              <a:t>.</a:t>
            </a:r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524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¿Qué datos disponemos? (I)</a:t>
            </a:r>
            <a:endParaRPr lang="es-ES" dirty="0"/>
          </a:p>
        </p:txBody>
      </p:sp>
      <p:sp>
        <p:nvSpPr>
          <p:cNvPr id="33" name="Marcador de contenido 5"/>
          <p:cNvSpPr>
            <a:spLocks noGrp="1"/>
          </p:cNvSpPr>
          <p:nvPr>
            <p:ph sz="half" idx="1"/>
          </p:nvPr>
        </p:nvSpPr>
        <p:spPr>
          <a:xfrm>
            <a:off x="1217611" y="4733108"/>
            <a:ext cx="6858001" cy="372292"/>
          </a:xfrm>
        </p:spPr>
        <p:txBody>
          <a:bodyPr rtlCol="0">
            <a:normAutofit/>
          </a:bodyPr>
          <a:lstStyle/>
          <a:p>
            <a:r>
              <a:rPr lang="es-ES" dirty="0" smtClean="0"/>
              <a:t>Relación entre la AORTA y el AAA </a:t>
            </a:r>
          </a:p>
        </p:txBody>
      </p:sp>
      <p:sp>
        <p:nvSpPr>
          <p:cNvPr id="36" name="Marcador de contenido 5"/>
          <p:cNvSpPr>
            <a:spLocks noGrp="1"/>
          </p:cNvSpPr>
          <p:nvPr>
            <p:ph sz="half" idx="1"/>
          </p:nvPr>
        </p:nvSpPr>
        <p:spPr>
          <a:xfrm>
            <a:off x="1217611" y="1771650"/>
            <a:ext cx="6858001" cy="609600"/>
          </a:xfrm>
        </p:spPr>
        <p:txBody>
          <a:bodyPr rtlCol="0"/>
          <a:lstStyle/>
          <a:p>
            <a:r>
              <a:rPr lang="es-ES" dirty="0" smtClean="0"/>
              <a:t>Características geométricas.</a:t>
            </a:r>
          </a:p>
          <a:p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29968"/>
              </p:ext>
            </p:extLst>
          </p:nvPr>
        </p:nvGraphicFramePr>
        <p:xfrm>
          <a:off x="1611566" y="2209800"/>
          <a:ext cx="8125884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968118028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169805761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4185615490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759312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ε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6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Caso 1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Caso</a:t>
                      </a:r>
                      <a:r>
                        <a:rPr lang="es-ES" baseline="0" dirty="0" smtClean="0"/>
                        <a:t>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1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…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…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…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…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Caso 27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70333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565955" y="5105400"/>
            <a:ext cx="6170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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[-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170, -140, -110, 0, 110, 140, 170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un total de 7 ángulos.</a:t>
            </a:r>
            <a:endParaRPr lang="es-ES" dirty="0"/>
          </a:p>
        </p:txBody>
      </p:sp>
      <p:sp>
        <p:nvSpPr>
          <p:cNvPr id="35" name="Marcador de contenido 5"/>
          <p:cNvSpPr>
            <a:spLocks noGrp="1"/>
          </p:cNvSpPr>
          <p:nvPr>
            <p:ph sz="half" idx="1"/>
          </p:nvPr>
        </p:nvSpPr>
        <p:spPr>
          <a:xfrm>
            <a:off x="1217611" y="5862264"/>
            <a:ext cx="8519839" cy="822834"/>
          </a:xfrm>
        </p:spPr>
        <p:txBody>
          <a:bodyPr rtlCol="0">
            <a:normAutofit/>
          </a:bodyPr>
          <a:lstStyle/>
          <a:p>
            <a:r>
              <a:rPr lang="es-ES" dirty="0"/>
              <a:t>Se dispone de 27 * 7 ángulos = </a:t>
            </a:r>
            <a:r>
              <a:rPr lang="es-ES" dirty="0">
                <a:solidFill>
                  <a:srgbClr val="FF0000"/>
                </a:solidFill>
              </a:rPr>
              <a:t>189</a:t>
            </a:r>
            <a:r>
              <a:rPr lang="es-ES" dirty="0"/>
              <a:t> filas de datos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4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¿Qué datos disponemos? (II)</a:t>
            </a:r>
            <a:endParaRPr lang="es-ES" dirty="0"/>
          </a:p>
        </p:txBody>
      </p:sp>
      <p:sp>
        <p:nvSpPr>
          <p:cNvPr id="36" name="Marcador de contenido 5"/>
          <p:cNvSpPr>
            <a:spLocks noGrp="1"/>
          </p:cNvSpPr>
          <p:nvPr>
            <p:ph sz="half" idx="1"/>
          </p:nvPr>
        </p:nvSpPr>
        <p:spPr>
          <a:xfrm>
            <a:off x="760273" y="1771650"/>
            <a:ext cx="9884235" cy="1225302"/>
          </a:xfrm>
        </p:spPr>
        <p:txBody>
          <a:bodyPr rtlCol="0">
            <a:normAutofit/>
          </a:bodyPr>
          <a:lstStyle/>
          <a:p>
            <a:r>
              <a:rPr lang="es-ES" dirty="0" smtClean="0"/>
              <a:t>Como propiedades fisiológicas de los pacientes a </a:t>
            </a:r>
            <a:r>
              <a:rPr lang="es-ES" dirty="0" smtClean="0"/>
              <a:t>nivel </a:t>
            </a:r>
            <a:r>
              <a:rPr lang="es-ES" dirty="0" smtClean="0"/>
              <a:t>de circulación sanguínea existen varios parámetros que la determinan como velocidad, viscosidad, densidad, … pero para el caso que nos ocupa  consideraremos que todos los parámetros son iguales a excepción de la velocidad.</a:t>
            </a:r>
            <a:endParaRPr lang="es-ES" dirty="0" smtClean="0"/>
          </a:p>
          <a:p>
            <a:pPr marL="45720" indent="0">
              <a:buNone/>
            </a:pPr>
            <a:endParaRPr lang="es-E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17134"/>
              </p:ext>
            </p:extLst>
          </p:nvPr>
        </p:nvGraphicFramePr>
        <p:xfrm>
          <a:off x="760273" y="3717032"/>
          <a:ext cx="304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72">
                  <a:extLst>
                    <a:ext uri="{9D8B030D-6E8A-4147-A177-3AD203B41FA5}">
                      <a16:colId xmlns:a16="http://schemas.microsoft.com/office/drawing/2014/main" val="695188162"/>
                    </a:ext>
                  </a:extLst>
                </a:gridCol>
                <a:gridCol w="1770530">
                  <a:extLst>
                    <a:ext uri="{9D8B030D-6E8A-4147-A177-3AD203B41FA5}">
                      <a16:colId xmlns:a16="http://schemas.microsoft.com/office/drawing/2014/main" val="24880731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Tipo 1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Densidad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1050 kg/m3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96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Viscosidad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0.0035</a:t>
                      </a:r>
                      <a:r>
                        <a:rPr lang="es-ES" baseline="0" dirty="0" smtClean="0"/>
                        <a:t> Kg/ms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6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Velocidad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0.20 m/s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751188"/>
                  </a:ext>
                </a:extLst>
              </a:tr>
            </a:tbl>
          </a:graphicData>
        </a:graphic>
      </p:graphicFrame>
      <p:sp>
        <p:nvSpPr>
          <p:cNvPr id="9" name="Marcador de contenido 5"/>
          <p:cNvSpPr>
            <a:spLocks noGrp="1"/>
          </p:cNvSpPr>
          <p:nvPr>
            <p:ph sz="half" idx="1"/>
          </p:nvPr>
        </p:nvSpPr>
        <p:spPr>
          <a:xfrm>
            <a:off x="909836" y="5589240"/>
            <a:ext cx="9907589" cy="613410"/>
          </a:xfrm>
        </p:spPr>
        <p:txBody>
          <a:bodyPr rtlCol="0">
            <a:normAutofit/>
          </a:bodyPr>
          <a:lstStyle/>
          <a:p>
            <a:r>
              <a:rPr lang="es-ES" dirty="0" smtClean="0"/>
              <a:t>Finalmente tendremos 189 </a:t>
            </a:r>
            <a:r>
              <a:rPr lang="es-ES" dirty="0"/>
              <a:t>filas de </a:t>
            </a:r>
            <a:r>
              <a:rPr lang="es-ES" dirty="0" smtClean="0"/>
              <a:t>datos * 3 tipos características de fluidos = 567</a:t>
            </a:r>
            <a:endParaRPr lang="es-ES" dirty="0"/>
          </a:p>
          <a:p>
            <a:endParaRPr lang="es-ES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829768"/>
              </p:ext>
            </p:extLst>
          </p:nvPr>
        </p:nvGraphicFramePr>
        <p:xfrm>
          <a:off x="3995157" y="3718062"/>
          <a:ext cx="304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72">
                  <a:extLst>
                    <a:ext uri="{9D8B030D-6E8A-4147-A177-3AD203B41FA5}">
                      <a16:colId xmlns:a16="http://schemas.microsoft.com/office/drawing/2014/main" val="695188162"/>
                    </a:ext>
                  </a:extLst>
                </a:gridCol>
                <a:gridCol w="1770530">
                  <a:extLst>
                    <a:ext uri="{9D8B030D-6E8A-4147-A177-3AD203B41FA5}">
                      <a16:colId xmlns:a16="http://schemas.microsoft.com/office/drawing/2014/main" val="24880731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Tipo 2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Densidad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1050 kg/m3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96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Viscosidad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0.0035</a:t>
                      </a:r>
                      <a:r>
                        <a:rPr lang="es-ES" baseline="0" dirty="0" smtClean="0"/>
                        <a:t> Kg/ms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6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Velocidad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0.30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751188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16255"/>
              </p:ext>
            </p:extLst>
          </p:nvPr>
        </p:nvGraphicFramePr>
        <p:xfrm>
          <a:off x="7231328" y="3717032"/>
          <a:ext cx="304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72">
                  <a:extLst>
                    <a:ext uri="{9D8B030D-6E8A-4147-A177-3AD203B41FA5}">
                      <a16:colId xmlns:a16="http://schemas.microsoft.com/office/drawing/2014/main" val="695188162"/>
                    </a:ext>
                  </a:extLst>
                </a:gridCol>
                <a:gridCol w="1770530">
                  <a:extLst>
                    <a:ext uri="{9D8B030D-6E8A-4147-A177-3AD203B41FA5}">
                      <a16:colId xmlns:a16="http://schemas.microsoft.com/office/drawing/2014/main" val="24880731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Tipo 3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Densidad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1050 kg/m3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96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Viscosidad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0.0035</a:t>
                      </a:r>
                      <a:r>
                        <a:rPr lang="es-ES" baseline="0" dirty="0" smtClean="0"/>
                        <a:t> Kg/ms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6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Velocidad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0.40 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m/s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751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7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¿Qué datos disponemos? (III)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74081"/>
              </p:ext>
            </p:extLst>
          </p:nvPr>
        </p:nvGraphicFramePr>
        <p:xfrm>
          <a:off x="912812" y="1611630"/>
          <a:ext cx="9701743" cy="4664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57538725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629855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5208164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833105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96734863"/>
                    </a:ext>
                  </a:extLst>
                </a:gridCol>
                <a:gridCol w="3467484">
                  <a:extLst>
                    <a:ext uri="{9D8B030D-6E8A-4147-A177-3AD203B41FA5}">
                      <a16:colId xmlns:a16="http://schemas.microsoft.com/office/drawing/2014/main" val="1029530557"/>
                    </a:ext>
                  </a:extLst>
                </a:gridCol>
                <a:gridCol w="1932175">
                  <a:extLst>
                    <a:ext uri="{9D8B030D-6E8A-4147-A177-3AD203B41FA5}">
                      <a16:colId xmlns:a16="http://schemas.microsoft.com/office/drawing/2014/main" val="2889999346"/>
                    </a:ext>
                  </a:extLst>
                </a:gridCol>
                <a:gridCol w="579833">
                  <a:extLst>
                    <a:ext uri="{9D8B030D-6E8A-4147-A177-3AD203B41FA5}">
                      <a16:colId xmlns:a16="http://schemas.microsoft.com/office/drawing/2014/main" val="3013909389"/>
                    </a:ext>
                  </a:extLst>
                </a:gridCol>
                <a:gridCol w="521851">
                  <a:extLst>
                    <a:ext uri="{9D8B030D-6E8A-4147-A177-3AD203B41FA5}">
                      <a16:colId xmlns:a16="http://schemas.microsoft.com/office/drawing/2014/main" val="2112616061"/>
                    </a:ext>
                  </a:extLst>
                </a:gridCol>
              </a:tblGrid>
              <a:tr h="387638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Parámetros</a:t>
                      </a:r>
                      <a:r>
                        <a:rPr lang="es-ES" sz="1400" baseline="0" dirty="0" smtClean="0"/>
                        <a:t> Entrada</a:t>
                      </a:r>
                      <a:endParaRPr lang="es-E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Parámetros</a:t>
                      </a:r>
                      <a:r>
                        <a:rPr lang="es-ES" sz="1400" baseline="0" dirty="0" smtClean="0"/>
                        <a:t> Salida</a:t>
                      </a:r>
                      <a:endParaRPr lang="es-E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07550"/>
                  </a:ext>
                </a:extLst>
              </a:tr>
              <a:tr h="387638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Beta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  </a:t>
                      </a:r>
                      <a:r>
                        <a:rPr lang="es-ES" sz="1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[-170, -140, -110, 0, 110, 140, 170] 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Fisiología Paciente  </a:t>
                      </a:r>
                      <a:r>
                        <a:rPr lang="es-ES" sz="1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 </a:t>
                      </a:r>
                      <a:r>
                        <a:rPr lang="es-ES" sz="1400" dirty="0" smtClean="0"/>
                        <a:t>[0.2,0.3,0.4]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B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02725"/>
                  </a:ext>
                </a:extLst>
              </a:tr>
              <a:tr h="387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Caso 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-170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0.2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81764"/>
                  </a:ext>
                </a:extLst>
              </a:tr>
              <a:tr h="387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Caso</a:t>
                      </a:r>
                      <a:r>
                        <a:rPr lang="es-ES" sz="1400" baseline="0" dirty="0" smtClean="0"/>
                        <a:t> 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-170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0.2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65017"/>
                  </a:ext>
                </a:extLst>
              </a:tr>
              <a:tr h="278248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-170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0.2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585394"/>
                  </a:ext>
                </a:extLst>
              </a:tr>
              <a:tr h="387638"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/>
                        <a:t>27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/>
                        <a:t>Caso 27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-170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0.2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980176"/>
                  </a:ext>
                </a:extLst>
              </a:tr>
              <a:tr h="387638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86744"/>
                  </a:ext>
                </a:extLst>
              </a:tr>
              <a:tr h="387638"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/>
                        <a:t>55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/>
                        <a:t>Caso 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-140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06351"/>
                  </a:ext>
                </a:extLst>
              </a:tr>
              <a:tr h="387638">
                <a:tc>
                  <a:txBody>
                    <a:bodyPr/>
                    <a:lstStyle/>
                    <a:p>
                      <a:pPr algn="l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81704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/>
                        <a:t>82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Caso 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-110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02843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pPr algn="l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…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11994"/>
                  </a:ext>
                </a:extLst>
              </a:tr>
              <a:tr h="387638"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/>
                        <a:t>189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Caso 27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-170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9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¿Cómo obtener estos datos?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5598139" y="4272334"/>
            <a:ext cx="63125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s-ES" dirty="0" smtClean="0"/>
              <a:t>Prepara los archivos con los distintos tipos de geometría de los aneurismas 189 casos.</a:t>
            </a:r>
          </a:p>
          <a:p>
            <a:pPr marL="342900" indent="-342900">
              <a:buAutoNum type="arabicParenR"/>
            </a:pPr>
            <a:r>
              <a:rPr lang="es-ES" dirty="0" smtClean="0"/>
              <a:t>Prepara los 3 tipos de casos de las características </a:t>
            </a:r>
            <a:r>
              <a:rPr lang="es-ES" dirty="0" smtClean="0"/>
              <a:t>físicas.</a:t>
            </a:r>
            <a:endParaRPr lang="es-ES" dirty="0" smtClean="0"/>
          </a:p>
          <a:p>
            <a:r>
              <a:rPr lang="es-ES" dirty="0" smtClean="0"/>
              <a:t>3)  Ejecutar los 189 * 3 = 567 casos en el motor de simulación</a:t>
            </a:r>
          </a:p>
          <a:p>
            <a:r>
              <a:rPr lang="es-ES" dirty="0"/>
              <a:t>4</a:t>
            </a:r>
            <a:r>
              <a:rPr lang="es-ES" dirty="0" smtClean="0"/>
              <a:t>)   </a:t>
            </a:r>
            <a:r>
              <a:rPr lang="es-ES" dirty="0" err="1" smtClean="0"/>
              <a:t>Parsear</a:t>
            </a:r>
            <a:r>
              <a:rPr lang="es-ES" dirty="0" smtClean="0"/>
              <a:t> los resultados de salida, del JSON para extraer los valores A,B</a:t>
            </a:r>
            <a:endParaRPr lang="es-ES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2052636" y="1752600"/>
            <a:ext cx="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930716" y="4756841"/>
            <a:ext cx="3505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Parsear</a:t>
            </a:r>
            <a:r>
              <a:rPr lang="es-ES" dirty="0" smtClean="0"/>
              <a:t> JSON salida</a:t>
            </a:r>
            <a:endParaRPr lang="es-ES" dirty="0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3325176" y="5440673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1930715" y="5821673"/>
            <a:ext cx="35052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Guarda en archivo CSV salida</a:t>
            </a:r>
            <a:endParaRPr lang="es-ES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1366836" y="1752600"/>
            <a:ext cx="0" cy="48634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1366836" y="6612269"/>
            <a:ext cx="685800" cy="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036442" y="6307469"/>
            <a:ext cx="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391278" y="1801728"/>
            <a:ext cx="382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*</a:t>
            </a:r>
            <a:endParaRPr lang="es-ES" dirty="0"/>
          </a:p>
        </p:txBody>
      </p:sp>
      <p:sp>
        <p:nvSpPr>
          <p:cNvPr id="31" name="Rectángulo 30"/>
          <p:cNvSpPr/>
          <p:nvPr/>
        </p:nvSpPr>
        <p:spPr>
          <a:xfrm>
            <a:off x="3859721" y="2576658"/>
            <a:ext cx="157619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Archivo Geometría</a:t>
            </a:r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1950400" y="2587758"/>
            <a:ext cx="149669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Archivo </a:t>
            </a:r>
            <a:r>
              <a:rPr lang="es-ES" dirty="0" smtClean="0"/>
              <a:t>Físico</a:t>
            </a:r>
            <a:endParaRPr lang="es-ES" dirty="0"/>
          </a:p>
        </p:txBody>
      </p:sp>
      <p:sp>
        <p:nvSpPr>
          <p:cNvPr id="33" name="Rectángulo 32"/>
          <p:cNvSpPr/>
          <p:nvPr/>
        </p:nvSpPr>
        <p:spPr>
          <a:xfrm>
            <a:off x="6805928" y="1993022"/>
            <a:ext cx="363029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Parsear</a:t>
            </a:r>
            <a:r>
              <a:rPr lang="es-ES" dirty="0" smtClean="0"/>
              <a:t> archivos de entrada</a:t>
            </a:r>
            <a:endParaRPr lang="es-ES" dirty="0"/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2817812" y="3241755"/>
            <a:ext cx="0" cy="3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>
            <a:off x="4642420" y="3241755"/>
            <a:ext cx="0" cy="3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6794498" y="3086100"/>
            <a:ext cx="363029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Guarda en archivo CSV salida</a:t>
            </a:r>
            <a:endParaRPr lang="es-ES" dirty="0"/>
          </a:p>
        </p:txBody>
      </p:sp>
      <p:cxnSp>
        <p:nvCxnSpPr>
          <p:cNvPr id="58" name="Conector recto de flecha 57"/>
          <p:cNvCxnSpPr/>
          <p:nvPr/>
        </p:nvCxnSpPr>
        <p:spPr>
          <a:xfrm>
            <a:off x="8638156" y="2696521"/>
            <a:ext cx="0" cy="3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>
            <a:off x="2698748" y="2133600"/>
            <a:ext cx="3929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stCxn id="32" idx="0"/>
          </p:cNvCxnSpPr>
          <p:nvPr/>
        </p:nvCxnSpPr>
        <p:spPr>
          <a:xfrm flipV="1">
            <a:off x="2698748" y="2133600"/>
            <a:ext cx="0" cy="454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 flipV="1">
            <a:off x="4642420" y="2133600"/>
            <a:ext cx="0" cy="454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/>
          <p:nvPr/>
        </p:nvCxnSpPr>
        <p:spPr>
          <a:xfrm>
            <a:off x="3351212" y="427233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1366836" y="1752600"/>
            <a:ext cx="68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43" y="3601872"/>
            <a:ext cx="2111047" cy="5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Resumen “a nivel Data </a:t>
            </a:r>
            <a:r>
              <a:rPr lang="es-ES" dirty="0" err="1" smtClean="0"/>
              <a:t>Science</a:t>
            </a:r>
            <a:r>
              <a:rPr lang="es-ES" dirty="0" smtClean="0"/>
              <a:t>”</a:t>
            </a:r>
            <a:endParaRPr lang="es-ES" dirty="0"/>
          </a:p>
        </p:txBody>
      </p:sp>
      <p:sp>
        <p:nvSpPr>
          <p:cNvPr id="36" name="Marcador de contenido 5"/>
          <p:cNvSpPr>
            <a:spLocks noGrp="1"/>
          </p:cNvSpPr>
          <p:nvPr>
            <p:ph sz="half" idx="1"/>
          </p:nvPr>
        </p:nvSpPr>
        <p:spPr>
          <a:xfrm>
            <a:off x="1217611" y="1771650"/>
            <a:ext cx="8151813" cy="2876550"/>
          </a:xfrm>
        </p:spPr>
        <p:txBody>
          <a:bodyPr rtlCol="0">
            <a:normAutofit/>
          </a:bodyPr>
          <a:lstStyle/>
          <a:p>
            <a:r>
              <a:rPr lang="es-ES" dirty="0" smtClean="0"/>
              <a:t>Tenemos un </a:t>
            </a:r>
            <a:r>
              <a:rPr lang="es-ES" dirty="0" err="1" smtClean="0"/>
              <a:t>dataset</a:t>
            </a:r>
            <a:r>
              <a:rPr lang="es-ES" dirty="0" smtClean="0"/>
              <a:t> con 567 datos.</a:t>
            </a:r>
          </a:p>
          <a:p>
            <a:r>
              <a:rPr lang="es-ES" dirty="0" smtClean="0"/>
              <a:t>Entrada 4 entradas geométricas y 3 parámetros fisiológicos </a:t>
            </a:r>
          </a:p>
          <a:p>
            <a:r>
              <a:rPr lang="es-ES" dirty="0" smtClean="0"/>
              <a:t>Disponemos dos “y” de salida: y1, y2</a:t>
            </a:r>
          </a:p>
          <a:p>
            <a:r>
              <a:rPr lang="es-ES" dirty="0" smtClean="0"/>
              <a:t>Buscaremos un modelo por cada una de las variables.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45720" indent="0">
              <a:buNone/>
            </a:pPr>
            <a:endParaRPr lang="es-ES" dirty="0" smtClean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846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!Gracias!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Índice de contenidos</a:t>
            </a:r>
            <a:endParaRPr lang="es-E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1065212" y="1745760"/>
            <a:ext cx="4896544" cy="4570802"/>
          </a:xfrm>
        </p:spPr>
        <p:txBody>
          <a:bodyPr rtlCol="0"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¿Qué es un aneurisma?</a:t>
            </a:r>
          </a:p>
          <a:p>
            <a:r>
              <a:rPr lang="es-ES" dirty="0"/>
              <a:t>¿Qué tipo de aneurisma estudiaremos?</a:t>
            </a:r>
          </a:p>
          <a:p>
            <a:r>
              <a:rPr lang="es-ES" dirty="0"/>
              <a:t>¿Cómo se suele tratar?</a:t>
            </a:r>
          </a:p>
          <a:p>
            <a:r>
              <a:rPr lang="es-ES" dirty="0"/>
              <a:t>¿Diagnóstico?</a:t>
            </a:r>
          </a:p>
          <a:p>
            <a:r>
              <a:rPr lang="es-ES" dirty="0"/>
              <a:t>¿Cómo se caracteriza un AAA?</a:t>
            </a:r>
          </a:p>
          <a:p>
            <a:r>
              <a:rPr lang="es-ES" dirty="0"/>
              <a:t>¿Cómo se trabaja actualmente</a:t>
            </a:r>
            <a:r>
              <a:rPr lang="es-ES" dirty="0" smtClean="0"/>
              <a:t>?</a:t>
            </a:r>
          </a:p>
          <a:p>
            <a:r>
              <a:rPr lang="es-ES" dirty="0"/>
              <a:t>¿Cómo vamos a trabajar</a:t>
            </a:r>
            <a:r>
              <a:rPr lang="es-ES" dirty="0" smtClean="0"/>
              <a:t>?</a:t>
            </a:r>
          </a:p>
          <a:p>
            <a:r>
              <a:rPr lang="es-ES" dirty="0"/>
              <a:t>¿Qué es lo que queremos calcular?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contenido 13"/>
          <p:cNvSpPr txBox="1">
            <a:spLocks/>
          </p:cNvSpPr>
          <p:nvPr/>
        </p:nvSpPr>
        <p:spPr>
          <a:xfrm>
            <a:off x="6742484" y="1745847"/>
            <a:ext cx="5256584" cy="446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Antes vs Después</a:t>
            </a:r>
          </a:p>
          <a:p>
            <a:r>
              <a:rPr lang="es-ES" dirty="0" smtClean="0"/>
              <a:t>¿Cuál es el objetivo?</a:t>
            </a:r>
          </a:p>
          <a:p>
            <a:r>
              <a:rPr lang="es-ES" dirty="0" smtClean="0"/>
              <a:t>¿Qué datos disponemos? (I)</a:t>
            </a:r>
          </a:p>
          <a:p>
            <a:r>
              <a:rPr lang="es-ES" dirty="0" smtClean="0"/>
              <a:t>¿Qué datos disponemos? (II)</a:t>
            </a:r>
          </a:p>
          <a:p>
            <a:r>
              <a:rPr lang="es-ES" dirty="0" smtClean="0"/>
              <a:t>¿Qué datos disponemos? (III)</a:t>
            </a:r>
          </a:p>
          <a:p>
            <a:r>
              <a:rPr lang="es-ES" dirty="0" smtClean="0"/>
              <a:t>¿Cómo obtener estos datos</a:t>
            </a:r>
          </a:p>
          <a:p>
            <a:r>
              <a:rPr lang="es-ES" dirty="0" smtClean="0"/>
              <a:t>Resumen “a nivel Data </a:t>
            </a:r>
            <a:r>
              <a:rPr lang="es-ES" dirty="0" err="1" smtClean="0"/>
              <a:t>Science</a:t>
            </a:r>
            <a:r>
              <a:rPr lang="es-ES" dirty="0" smtClean="0"/>
              <a:t>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637712" cy="4408512"/>
          </a:xfrm>
        </p:spPr>
        <p:txBody>
          <a:bodyPr rtlCol="0">
            <a:normAutofit/>
          </a:bodyPr>
          <a:lstStyle/>
          <a:p>
            <a:r>
              <a:rPr lang="es-ES" dirty="0" smtClean="0"/>
              <a:t>La idea de este TFM ha surgido de la colaboración entre el departamento TIC donde yo trabajo y el departamento de Ingeniería biomedicina del Centro de Investigación de Métodos Numéricos en ingeniera CIMNE</a:t>
            </a:r>
            <a:r>
              <a:rPr lang="es-ES" dirty="0"/>
              <a:t>. (</a:t>
            </a:r>
            <a:r>
              <a:rPr lang="es-ES" dirty="0">
                <a:hlinkClick r:id="rId3"/>
              </a:rPr>
              <a:t>http://www.cimne.com</a:t>
            </a:r>
            <a:r>
              <a:rPr lang="es-ES" dirty="0" smtClean="0">
                <a:hlinkClick r:id="rId3"/>
              </a:rPr>
              <a:t>/</a:t>
            </a:r>
            <a:r>
              <a:rPr lang="es-ES" dirty="0" smtClean="0"/>
              <a:t>)</a:t>
            </a:r>
          </a:p>
          <a:p>
            <a:pPr marL="45720" indent="0">
              <a:buNone/>
            </a:pPr>
            <a:endParaRPr lang="es-ES" dirty="0" smtClean="0"/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endParaRPr lang="es-ES" dirty="0" smtClean="0"/>
          </a:p>
          <a:p>
            <a:pPr marL="45720" indent="0">
              <a:buNone/>
            </a:pPr>
            <a:endParaRPr lang="es-ES" dirty="0" smtClean="0"/>
          </a:p>
          <a:p>
            <a:r>
              <a:rPr lang="es-ES" dirty="0" smtClean="0"/>
              <a:t>El departamento de ingeniería biomédica se dedica a desarrollar técnicas de elementos finitos (FEM) y métodos numéricos para aplicaciones en el campo de la medicina.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44" y="3140968"/>
            <a:ext cx="157293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8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981844" y="592125"/>
            <a:ext cx="8686801" cy="1066800"/>
          </a:xfrm>
        </p:spPr>
        <p:txBody>
          <a:bodyPr rtlCol="0"/>
          <a:lstStyle/>
          <a:p>
            <a:pPr rtl="0"/>
            <a:r>
              <a:rPr lang="es-ES" dirty="0" smtClean="0"/>
              <a:t>¿Qué es un aneurisma?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981844" y="1796249"/>
            <a:ext cx="7776864" cy="1818139"/>
          </a:xfrm>
        </p:spPr>
        <p:txBody>
          <a:bodyPr rtlCol="0">
            <a:normAutofit/>
          </a:bodyPr>
          <a:lstStyle/>
          <a:p>
            <a:r>
              <a:rPr lang="es-ES" dirty="0"/>
              <a:t>Dilatación anormal de las paredes de una </a:t>
            </a:r>
            <a:r>
              <a:rPr lang="es-ES" dirty="0" smtClean="0"/>
              <a:t>arteria.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 puede producir en diferentes localizaciones: cerebro, aorta ascendente, aorta abdominal…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739" y="953887"/>
            <a:ext cx="2260281" cy="3403121"/>
          </a:xfrm>
          <a:prstGeom prst="rect">
            <a:avLst/>
          </a:prstGeom>
        </p:spPr>
      </p:pic>
      <p:sp>
        <p:nvSpPr>
          <p:cNvPr id="12" name="Título 12"/>
          <p:cNvSpPr txBox="1">
            <a:spLocks/>
          </p:cNvSpPr>
          <p:nvPr/>
        </p:nvSpPr>
        <p:spPr>
          <a:xfrm>
            <a:off x="981844" y="4724400"/>
            <a:ext cx="769778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¿Cómo se suele tratar?</a:t>
            </a:r>
            <a:endParaRPr lang="es-ES" dirty="0"/>
          </a:p>
        </p:txBody>
      </p:sp>
      <p:sp>
        <p:nvSpPr>
          <p:cNvPr id="14" name="Marcador de contenido 5"/>
          <p:cNvSpPr>
            <a:spLocks noGrp="1"/>
          </p:cNvSpPr>
          <p:nvPr>
            <p:ph sz="half" idx="1"/>
          </p:nvPr>
        </p:nvSpPr>
        <p:spPr>
          <a:xfrm>
            <a:off x="981844" y="5414119"/>
            <a:ext cx="7920880" cy="758081"/>
          </a:xfrm>
        </p:spPr>
        <p:txBody>
          <a:bodyPr rtlCol="0"/>
          <a:lstStyle/>
          <a:p>
            <a:r>
              <a:rPr lang="es-ES" dirty="0" smtClean="0"/>
              <a:t>El </a:t>
            </a:r>
            <a:r>
              <a:rPr lang="es-ES" dirty="0"/>
              <a:t>tratamiento puede variar desde una conducta expectante hasta una cirugía de </a:t>
            </a:r>
            <a:r>
              <a:rPr lang="es-ES" dirty="0" smtClean="0"/>
              <a:t>urgencia (</a:t>
            </a:r>
            <a:r>
              <a:rPr lang="es-ES" dirty="0" err="1" smtClean="0"/>
              <a:t>stent-graft</a:t>
            </a:r>
            <a:r>
              <a:rPr lang="es-ES" dirty="0" smtClean="0"/>
              <a:t> abdominal) </a:t>
            </a:r>
            <a:endParaRPr lang="es-ES" dirty="0"/>
          </a:p>
          <a:p>
            <a:endParaRPr lang="es-ES" dirty="0"/>
          </a:p>
        </p:txBody>
      </p:sp>
      <p:sp>
        <p:nvSpPr>
          <p:cNvPr id="15" name="Título 12"/>
          <p:cNvSpPr txBox="1">
            <a:spLocks/>
          </p:cNvSpPr>
          <p:nvPr/>
        </p:nvSpPr>
        <p:spPr>
          <a:xfrm>
            <a:off x="981844" y="3553022"/>
            <a:ext cx="8210393" cy="6461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¿Qué tipo de aneurisma estudiaremos?</a:t>
            </a:r>
            <a:endParaRPr lang="es-ES" dirty="0"/>
          </a:p>
        </p:txBody>
      </p:sp>
      <p:sp>
        <p:nvSpPr>
          <p:cNvPr id="16" name="Marcador de contenido 5"/>
          <p:cNvSpPr>
            <a:spLocks noGrp="1"/>
          </p:cNvSpPr>
          <p:nvPr>
            <p:ph sz="half" idx="1"/>
          </p:nvPr>
        </p:nvSpPr>
        <p:spPr>
          <a:xfrm>
            <a:off x="946720" y="4199198"/>
            <a:ext cx="7597640" cy="549992"/>
          </a:xfrm>
        </p:spPr>
        <p:txBody>
          <a:bodyPr rtlCol="0">
            <a:normAutofit/>
          </a:bodyPr>
          <a:lstStyle/>
          <a:p>
            <a:r>
              <a:rPr lang="es-ES" dirty="0" smtClean="0"/>
              <a:t>Aneurisma de Aorta Abdominal (AAA</a:t>
            </a:r>
            <a:r>
              <a:rPr lang="es-ES" dirty="0" smtClean="0"/>
              <a:t>). 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739" y="4472105"/>
            <a:ext cx="2344110" cy="207154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73" y="980728"/>
            <a:ext cx="237626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00" y="3212976"/>
            <a:ext cx="4879831" cy="3491855"/>
          </a:xfrm>
          <a:prstGeom prst="rect">
            <a:avLst/>
          </a:prstGeom>
        </p:spPr>
      </p:pic>
      <p:sp>
        <p:nvSpPr>
          <p:cNvPr id="6" name="Título 12"/>
          <p:cNvSpPr>
            <a:spLocks noGrp="1"/>
          </p:cNvSpPr>
          <p:nvPr>
            <p:ph type="title"/>
          </p:nvPr>
        </p:nvSpPr>
        <p:spPr>
          <a:xfrm>
            <a:off x="981844" y="592125"/>
            <a:ext cx="8686801" cy="1066800"/>
          </a:xfrm>
        </p:spPr>
        <p:txBody>
          <a:bodyPr rtlCol="0"/>
          <a:lstStyle/>
          <a:p>
            <a:pPr rtl="0"/>
            <a:r>
              <a:rPr lang="es-ES" dirty="0" smtClean="0"/>
              <a:t>¿Diagnóstico?</a:t>
            </a:r>
            <a:endParaRPr lang="es-ES" dirty="0"/>
          </a:p>
        </p:txBody>
      </p:sp>
      <p:sp>
        <p:nvSpPr>
          <p:cNvPr id="7" name="Marcador de contenido 5"/>
          <p:cNvSpPr>
            <a:spLocks noGrp="1"/>
          </p:cNvSpPr>
          <p:nvPr>
            <p:ph sz="half" idx="1"/>
          </p:nvPr>
        </p:nvSpPr>
        <p:spPr>
          <a:xfrm>
            <a:off x="981844" y="1916832"/>
            <a:ext cx="10441160" cy="1080120"/>
          </a:xfrm>
        </p:spPr>
        <p:txBody>
          <a:bodyPr rtlCol="0">
            <a:normAutofit/>
          </a:bodyPr>
          <a:lstStyle/>
          <a:p>
            <a:r>
              <a:rPr lang="es-ES" dirty="0" smtClean="0"/>
              <a:t>Si el diámetro &gt; 5.5 cm  (valor límite)</a:t>
            </a:r>
          </a:p>
          <a:p>
            <a:pPr lvl="1"/>
            <a:r>
              <a:rPr lang="es-ES" dirty="0" smtClean="0"/>
              <a:t>NOTA: se han dado casos que con valores inferiores a 5.5 cm se produce fallo en la pared arterial pudiendo producir su colapso, con su consecuente rotura. </a:t>
            </a:r>
          </a:p>
        </p:txBody>
      </p:sp>
    </p:spTree>
    <p:extLst>
      <p:ext uri="{BB962C8B-B14F-4D97-AF65-F5344CB8AC3E}">
        <p14:creationId xmlns:p14="http://schemas.microsoft.com/office/powerpoint/2010/main" val="40623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5212" y="870792"/>
            <a:ext cx="9372600" cy="729407"/>
          </a:xfrm>
        </p:spPr>
        <p:txBody>
          <a:bodyPr rtlCol="0"/>
          <a:lstStyle/>
          <a:p>
            <a:pPr rtl="0"/>
            <a:r>
              <a:rPr lang="es-ES" dirty="0" smtClean="0"/>
              <a:t>¿Cómo se caracteriza un AAA?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1065211" y="1828800"/>
            <a:ext cx="7239001" cy="609600"/>
          </a:xfrm>
        </p:spPr>
        <p:txBody>
          <a:bodyPr rtlCol="0">
            <a:normAutofit/>
          </a:bodyPr>
          <a:lstStyle/>
          <a:p>
            <a:r>
              <a:rPr lang="es-ES" dirty="0" smtClean="0"/>
              <a:t>Se puede definir un AAA por sus características geométricas.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370012" y="2272453"/>
            <a:ext cx="6092825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= Diámetro máximo del aneurisma.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= Longitud del aneurisma.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Asimetría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aneurisma.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Marcador de contenido 5"/>
          <p:cNvSpPr>
            <a:spLocks noGrp="1"/>
          </p:cNvSpPr>
          <p:nvPr>
            <p:ph sz="half" idx="1"/>
          </p:nvPr>
        </p:nvSpPr>
        <p:spPr>
          <a:xfrm>
            <a:off x="1070259" y="4207364"/>
            <a:ext cx="6461760" cy="421938"/>
          </a:xfrm>
        </p:spPr>
        <p:txBody>
          <a:bodyPr rtlCol="0">
            <a:normAutofit/>
          </a:bodyPr>
          <a:lstStyle/>
          <a:p>
            <a:r>
              <a:rPr lang="es-ES" dirty="0" smtClean="0"/>
              <a:t>Y por la relación del ángulo entre la AORTA y el AAA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1370012" y="4726019"/>
            <a:ext cx="6162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relación se define como el grado de incidencia entra la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arteria aorta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el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AAA.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3653970"/>
            <a:ext cx="1477291" cy="25153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467" y="1124744"/>
            <a:ext cx="1625298" cy="24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2"/>
          <p:cNvSpPr>
            <a:spLocks noGrp="1"/>
          </p:cNvSpPr>
          <p:nvPr>
            <p:ph type="title"/>
          </p:nvPr>
        </p:nvSpPr>
        <p:spPr>
          <a:xfrm>
            <a:off x="881663" y="116632"/>
            <a:ext cx="8686801" cy="1066800"/>
          </a:xfrm>
        </p:spPr>
        <p:txBody>
          <a:bodyPr rtlCol="0"/>
          <a:lstStyle/>
          <a:p>
            <a:pPr rtl="0"/>
            <a:r>
              <a:rPr lang="es-ES" dirty="0" smtClean="0"/>
              <a:t>¿Cómo se trabaja actualmente?</a:t>
            </a:r>
            <a:endParaRPr lang="es-ES" dirty="0"/>
          </a:p>
        </p:txBody>
      </p:sp>
      <p:pic>
        <p:nvPicPr>
          <p:cNvPr id="24" name="Picture 3" descr="F:\Dropbox\Tesis\ThesisArticulos\image\AAA_Seg_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6"/>
          <a:stretch/>
        </p:blipFill>
        <p:spPr bwMode="auto">
          <a:xfrm>
            <a:off x="3011824" y="1765381"/>
            <a:ext cx="46801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11" y="1555949"/>
            <a:ext cx="2044263" cy="576415"/>
          </a:xfrm>
          <a:prstGeom prst="rect">
            <a:avLst/>
          </a:prstGeom>
        </p:spPr>
      </p:pic>
      <p:pic>
        <p:nvPicPr>
          <p:cNvPr id="6" name="Picture 3" descr="F:\Dropbox\Tesis\ThesisArticulos\image\AAA_Seg_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69"/>
          <a:stretch/>
        </p:blipFill>
        <p:spPr bwMode="auto">
          <a:xfrm>
            <a:off x="316061" y="2559060"/>
            <a:ext cx="2656224" cy="202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/>
          <p:cNvCxnSpPr/>
          <p:nvPr/>
        </p:nvCxnSpPr>
        <p:spPr>
          <a:xfrm>
            <a:off x="2900273" y="5229200"/>
            <a:ext cx="171450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044289" y="4965781"/>
            <a:ext cx="1393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smtClean="0"/>
              <a:t>Segmentación</a:t>
            </a:r>
            <a:endParaRPr lang="es-ES" sz="1400" i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758796" y="4965781"/>
            <a:ext cx="2200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smtClean="0"/>
              <a:t>Modelo(geometría)</a:t>
            </a:r>
            <a:endParaRPr lang="es-ES" sz="1400" i="1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805324" y="5229200"/>
            <a:ext cx="21137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177" y="2132364"/>
            <a:ext cx="1769500" cy="2701708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19123" y="4965781"/>
            <a:ext cx="149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smtClean="0"/>
              <a:t>TAC o MRI</a:t>
            </a:r>
            <a:endParaRPr lang="es-ES" sz="1400" i="1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589996" y="5229200"/>
            <a:ext cx="139363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077778" y="4965781"/>
            <a:ext cx="315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smtClean="0"/>
              <a:t>Mallado (volumen + superficie) FEM</a:t>
            </a:r>
            <a:endParaRPr lang="es-ES" sz="1400" i="1" dirty="0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7135060" y="5229200"/>
            <a:ext cx="30243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8" t="5975" r="35953" b="11722"/>
          <a:stretch/>
        </p:blipFill>
        <p:spPr>
          <a:xfrm rot="21052989">
            <a:off x="10202752" y="2231143"/>
            <a:ext cx="1741311" cy="2458322"/>
          </a:xfrm>
          <a:prstGeom prst="rect">
            <a:avLst/>
          </a:prstGeom>
        </p:spPr>
      </p:pic>
      <p:cxnSp>
        <p:nvCxnSpPr>
          <p:cNvPr id="29" name="Conector recto de flecha 28"/>
          <p:cNvCxnSpPr/>
          <p:nvPr/>
        </p:nvCxnSpPr>
        <p:spPr>
          <a:xfrm>
            <a:off x="10376592" y="5229200"/>
            <a:ext cx="11184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0376592" y="4921423"/>
            <a:ext cx="1393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smtClean="0"/>
              <a:t>Resultados</a:t>
            </a:r>
            <a:endParaRPr lang="es-ES" sz="1400" i="1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549796" y="5682966"/>
            <a:ext cx="10904223" cy="720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807752" y="5792498"/>
            <a:ext cx="149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T</a:t>
            </a:r>
            <a:r>
              <a:rPr lang="es-ES" sz="1400" i="1" dirty="0" smtClean="0"/>
              <a:t>iempo</a:t>
            </a:r>
            <a:endParaRPr lang="es-ES" sz="1400" i="1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88266" y="5373216"/>
            <a:ext cx="149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smtClean="0"/>
              <a:t>30’</a:t>
            </a:r>
            <a:endParaRPr lang="es-ES" sz="1400" i="1" dirty="0"/>
          </a:p>
        </p:txBody>
      </p:sp>
      <p:sp>
        <p:nvSpPr>
          <p:cNvPr id="37" name="CuadroTexto 36"/>
          <p:cNvSpPr txBox="1"/>
          <p:nvPr/>
        </p:nvSpPr>
        <p:spPr>
          <a:xfrm>
            <a:off x="3122625" y="5373216"/>
            <a:ext cx="149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smtClean="0"/>
              <a:t>30’</a:t>
            </a:r>
            <a:endParaRPr lang="es-ES" sz="1400" i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225064" y="5373216"/>
            <a:ext cx="149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smtClean="0"/>
              <a:t>20’</a:t>
            </a:r>
            <a:endParaRPr lang="es-ES" sz="1400" i="1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0278069" y="5373216"/>
            <a:ext cx="149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6</a:t>
            </a:r>
            <a:r>
              <a:rPr lang="es-ES" sz="1400" i="1" dirty="0" smtClean="0"/>
              <a:t> horas</a:t>
            </a:r>
            <a:endParaRPr lang="es-ES" sz="1400" i="1" dirty="0"/>
          </a:p>
        </p:txBody>
      </p:sp>
      <p:sp>
        <p:nvSpPr>
          <p:cNvPr id="40" name="CuadroTexto 39"/>
          <p:cNvSpPr txBox="1"/>
          <p:nvPr/>
        </p:nvSpPr>
        <p:spPr>
          <a:xfrm>
            <a:off x="8210232" y="5373216"/>
            <a:ext cx="149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1</a:t>
            </a:r>
            <a:r>
              <a:rPr lang="es-ES" sz="1400" i="1" dirty="0" smtClean="0"/>
              <a:t>0’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283351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1467" y="63916"/>
            <a:ext cx="8686801" cy="1066800"/>
          </a:xfrm>
        </p:spPr>
        <p:txBody>
          <a:bodyPr rtlCol="0"/>
          <a:lstStyle/>
          <a:p>
            <a:pPr rtl="0"/>
            <a:r>
              <a:rPr lang="es-ES" dirty="0" smtClean="0"/>
              <a:t>¿Cómo </a:t>
            </a:r>
            <a:r>
              <a:rPr lang="es-ES" u="sng" dirty="0" smtClean="0"/>
              <a:t>vamos</a:t>
            </a:r>
            <a:r>
              <a:rPr lang="es-ES" dirty="0" smtClean="0"/>
              <a:t> a trabajar?</a:t>
            </a:r>
            <a:endParaRPr lang="es-ES" dirty="0"/>
          </a:p>
        </p:txBody>
      </p:sp>
      <p:sp>
        <p:nvSpPr>
          <p:cNvPr id="31" name="Marcador de contenido 5"/>
          <p:cNvSpPr>
            <a:spLocks noGrp="1"/>
          </p:cNvSpPr>
          <p:nvPr>
            <p:ph sz="half" idx="1"/>
          </p:nvPr>
        </p:nvSpPr>
        <p:spPr>
          <a:xfrm>
            <a:off x="1061467" y="4784207"/>
            <a:ext cx="9497441" cy="1008112"/>
          </a:xfrm>
        </p:spPr>
        <p:txBody>
          <a:bodyPr rtlCol="0">
            <a:normAutofit/>
          </a:bodyPr>
          <a:lstStyle/>
          <a:p>
            <a:r>
              <a:rPr lang="es-ES" dirty="0" smtClean="0"/>
              <a:t>A partir del archivo de salida se extraen 2 parámetros A, B que ayudan a determinar las perdidas de presión </a:t>
            </a:r>
            <a:r>
              <a:rPr lang="es-ES" dirty="0" smtClean="0"/>
              <a:t>( IN /OUT </a:t>
            </a:r>
            <a:r>
              <a:rPr lang="es-ES" dirty="0" smtClean="0"/>
              <a:t>) que se producen en el AAA y así determinar la gravedad de la misma.</a:t>
            </a:r>
            <a:endParaRPr lang="es-ES" dirty="0"/>
          </a:p>
        </p:txBody>
      </p:sp>
      <p:sp>
        <p:nvSpPr>
          <p:cNvPr id="18" name="Título 12"/>
          <p:cNvSpPr txBox="1">
            <a:spLocks/>
          </p:cNvSpPr>
          <p:nvPr/>
        </p:nvSpPr>
        <p:spPr>
          <a:xfrm>
            <a:off x="1027590" y="4077260"/>
            <a:ext cx="8686801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¿Qué es lo que queremos calcular?</a:t>
            </a:r>
            <a:endParaRPr lang="es-ES" dirty="0"/>
          </a:p>
        </p:txBody>
      </p:sp>
      <p:pic>
        <p:nvPicPr>
          <p:cNvPr id="19" name="Picture 3" descr="F:\Dropbox\Tesis\ThesisArticulos\image\AAA_Seg_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69"/>
          <a:stretch/>
        </p:blipFill>
        <p:spPr bwMode="auto">
          <a:xfrm>
            <a:off x="1269876" y="1322728"/>
            <a:ext cx="2106964" cy="160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8" y="1224688"/>
            <a:ext cx="2814199" cy="1801281"/>
          </a:xfrm>
          <a:prstGeom prst="rect">
            <a:avLst/>
          </a:prstGeom>
          <a:noFill/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1322728"/>
            <a:ext cx="2732259" cy="1605202"/>
          </a:xfrm>
          <a:prstGeom prst="rect">
            <a:avLst/>
          </a:prstGeom>
        </p:spPr>
      </p:pic>
      <p:cxnSp>
        <p:nvCxnSpPr>
          <p:cNvPr id="24" name="Conector recto de flecha 23"/>
          <p:cNvCxnSpPr/>
          <p:nvPr/>
        </p:nvCxnSpPr>
        <p:spPr>
          <a:xfrm>
            <a:off x="1557908" y="3553894"/>
            <a:ext cx="139363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459385" y="3129346"/>
            <a:ext cx="149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smtClean="0"/>
              <a:t>TAC o MRI</a:t>
            </a:r>
            <a:endParaRPr lang="es-ES" sz="1400" i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574132" y="3108179"/>
            <a:ext cx="322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smtClean="0"/>
              <a:t>Parámetros geométricos (D, L, …)</a:t>
            </a:r>
            <a:endParaRPr lang="es-ES" sz="1400" i="1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3862164" y="3571941"/>
            <a:ext cx="26701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7246540" y="3571941"/>
            <a:ext cx="26701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7822604" y="2967669"/>
            <a:ext cx="128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smtClean="0"/>
              <a:t>Machine </a:t>
            </a:r>
            <a:r>
              <a:rPr lang="es-ES" sz="1400" i="1" dirty="0" err="1" smtClean="0"/>
              <a:t>learning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29774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260648"/>
            <a:ext cx="9003880" cy="3884027"/>
          </a:xfrm>
          <a:prstGeom prst="rect">
            <a:avLst/>
          </a:prstGeom>
        </p:spPr>
      </p:pic>
      <p:sp>
        <p:nvSpPr>
          <p:cNvPr id="29" name="Título 12"/>
          <p:cNvSpPr>
            <a:spLocks noGrp="1"/>
          </p:cNvSpPr>
          <p:nvPr>
            <p:ph type="title"/>
          </p:nvPr>
        </p:nvSpPr>
        <p:spPr>
          <a:xfrm>
            <a:off x="249831" y="-411064"/>
            <a:ext cx="8686801" cy="1066800"/>
          </a:xfrm>
        </p:spPr>
        <p:txBody>
          <a:bodyPr rtlCol="0"/>
          <a:lstStyle/>
          <a:p>
            <a:pPr rtl="0"/>
            <a:r>
              <a:rPr lang="es-ES" dirty="0" smtClean="0"/>
              <a:t>Antes vs Después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1557908" y="4144675"/>
            <a:ext cx="8496944" cy="2576799"/>
            <a:chOff x="1442989" y="4046753"/>
            <a:chExt cx="8853367" cy="2751134"/>
          </a:xfrm>
        </p:grpSpPr>
        <p:pic>
          <p:nvPicPr>
            <p:cNvPr id="6" name="Picture 3" descr="F:\Dropbox\Tesis\ThesisArticulos\image\AAA_Seg_F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69"/>
            <a:stretch/>
          </p:blipFill>
          <p:spPr bwMode="auto">
            <a:xfrm>
              <a:off x="1557908" y="4159802"/>
              <a:ext cx="2106964" cy="160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ector recto de flecha 6"/>
            <p:cNvCxnSpPr/>
            <p:nvPr/>
          </p:nvCxnSpPr>
          <p:spPr>
            <a:xfrm>
              <a:off x="1914574" y="6145558"/>
              <a:ext cx="13936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/>
            <p:cNvCxnSpPr/>
            <p:nvPr/>
          </p:nvCxnSpPr>
          <p:spPr>
            <a:xfrm>
              <a:off x="8902724" y="6102821"/>
              <a:ext cx="11184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/>
            <p:cNvSpPr txBox="1"/>
            <p:nvPr/>
          </p:nvSpPr>
          <p:spPr>
            <a:xfrm>
              <a:off x="8902724" y="5795409"/>
              <a:ext cx="1393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i="1" dirty="0" smtClean="0"/>
                <a:t>Resultados</a:t>
              </a:r>
              <a:endParaRPr lang="es-ES" sz="1400" i="1" dirty="0"/>
            </a:p>
          </p:txBody>
        </p:sp>
        <p:cxnSp>
          <p:nvCxnSpPr>
            <p:cNvPr id="11" name="Conector recto de flecha 10"/>
            <p:cNvCxnSpPr/>
            <p:nvPr/>
          </p:nvCxnSpPr>
          <p:spPr>
            <a:xfrm>
              <a:off x="1584713" y="6418267"/>
              <a:ext cx="8511041" cy="21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4981245" y="6490110"/>
              <a:ext cx="1492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i="1" dirty="0" smtClean="0"/>
                <a:t>tiempo</a:t>
              </a:r>
              <a:endParaRPr lang="es-ES" sz="1400" i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442989" y="6145559"/>
              <a:ext cx="1492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i="1" dirty="0" smtClean="0"/>
                <a:t>30’</a:t>
              </a:r>
              <a:endParaRPr lang="es-ES" sz="1400" i="1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2089608" y="5834597"/>
              <a:ext cx="1010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i="1" dirty="0" smtClean="0"/>
                <a:t>TAC o MRI</a:t>
              </a:r>
              <a:endParaRPr lang="es-ES" sz="1400" i="1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506266" y="5744753"/>
              <a:ext cx="322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i="1" dirty="0" smtClean="0"/>
                <a:t>Parámetros geométricos (D, L, …)</a:t>
              </a:r>
              <a:endParaRPr lang="es-ES" sz="1400" i="1" dirty="0"/>
            </a:p>
          </p:txBody>
        </p:sp>
        <p:cxnSp>
          <p:nvCxnSpPr>
            <p:cNvPr id="17" name="Conector recto de flecha 16"/>
            <p:cNvCxnSpPr/>
            <p:nvPr/>
          </p:nvCxnSpPr>
          <p:spPr>
            <a:xfrm>
              <a:off x="3790156" y="6103186"/>
              <a:ext cx="2880320" cy="211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4484238" y="6130741"/>
              <a:ext cx="1492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i="1" dirty="0" smtClean="0"/>
                <a:t>5’</a:t>
              </a:r>
              <a:endParaRPr lang="es-ES" sz="1400" i="1" dirty="0"/>
            </a:p>
          </p:txBody>
        </p:sp>
        <p:cxnSp>
          <p:nvCxnSpPr>
            <p:cNvPr id="21" name="Conector recto de flecha 20"/>
            <p:cNvCxnSpPr/>
            <p:nvPr/>
          </p:nvCxnSpPr>
          <p:spPr>
            <a:xfrm>
              <a:off x="7174532" y="6097691"/>
              <a:ext cx="1728192" cy="54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>
              <a:off x="7282207" y="5584282"/>
              <a:ext cx="1280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i="1" dirty="0" smtClean="0"/>
                <a:t>Machine </a:t>
              </a:r>
              <a:r>
                <a:rPr lang="es-ES" sz="1400" i="1" dirty="0" err="1" smtClean="0"/>
                <a:t>learning</a:t>
              </a:r>
              <a:endParaRPr lang="es-ES" sz="1400" i="1" dirty="0"/>
            </a:p>
          </p:txBody>
        </p:sp>
        <p:pic>
          <p:nvPicPr>
            <p:cNvPr id="23" name="Imagen 22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277" y="4046753"/>
              <a:ext cx="2814199" cy="1801281"/>
            </a:xfrm>
            <a:prstGeom prst="rect">
              <a:avLst/>
            </a:prstGeom>
            <a:noFill/>
          </p:spPr>
        </p:pic>
        <p:sp>
          <p:nvSpPr>
            <p:cNvPr id="24" name="CuadroTexto 23"/>
            <p:cNvSpPr txBox="1"/>
            <p:nvPr/>
          </p:nvSpPr>
          <p:spPr>
            <a:xfrm>
              <a:off x="8004356" y="6140707"/>
              <a:ext cx="1492155" cy="328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i="1" dirty="0" smtClean="0">
                  <a:solidFill>
                    <a:srgbClr val="FF0000"/>
                  </a:solidFill>
                </a:rPr>
                <a:t>?’ </a:t>
              </a:r>
              <a:r>
                <a:rPr lang="es-ES" sz="1400" i="1" dirty="0" smtClean="0">
                  <a:solidFill>
                    <a:srgbClr val="FF0000"/>
                  </a:solidFill>
                </a:rPr>
                <a:t>&lt;&lt;&lt; </a:t>
              </a:r>
              <a:r>
                <a:rPr lang="es-ES" sz="1400" i="1" dirty="0" smtClean="0">
                  <a:solidFill>
                    <a:srgbClr val="FF0000"/>
                  </a:solidFill>
                </a:rPr>
                <a:t>6h</a:t>
              </a:r>
              <a:endParaRPr lang="es-ES" sz="1400" i="1" dirty="0">
                <a:solidFill>
                  <a:srgbClr val="FF0000"/>
                </a:solidFill>
              </a:endParaRP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421" y="4154580"/>
              <a:ext cx="2389423" cy="1403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011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presarial Contraste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m_v2.potx" id="{7F26C4ED-985F-4E44-B1E5-A912D2582A6B}" vid="{D7BB15B5-BFCC-49A5-ADC0-4B647DC07EBC}"/>
    </a:ext>
  </a:extLst>
</a:theme>
</file>

<file path=ppt/theme/theme2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a4f35948-e619-41b3-aa29-22878b09cfd2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40262f94-9f35-4ac3-9a90-690165a166b7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tfm_v2</Template>
  <TotalTime>230</TotalTime>
  <Words>988</Words>
  <Application>Microsoft Office PowerPoint</Application>
  <PresentationFormat>Personalizado</PresentationFormat>
  <Paragraphs>217</Paragraphs>
  <Slides>17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Medium</vt:lpstr>
      <vt:lpstr>Symbol</vt:lpstr>
      <vt:lpstr>Times New Roman</vt:lpstr>
      <vt:lpstr>Empresarial Contraste 16x9</vt:lpstr>
      <vt:lpstr>Estimación de parámetros hemodinámicos en Aneurismas abdominales mediante técnicas de machine learning</vt:lpstr>
      <vt:lpstr>Índice de contenidos</vt:lpstr>
      <vt:lpstr>Introducción</vt:lpstr>
      <vt:lpstr>¿Qué es un aneurisma?</vt:lpstr>
      <vt:lpstr>¿Diagnóstico?</vt:lpstr>
      <vt:lpstr>¿Cómo se caracteriza un AAA?</vt:lpstr>
      <vt:lpstr>¿Cómo se trabaja actualmente?</vt:lpstr>
      <vt:lpstr>¿Cómo vamos a trabajar?</vt:lpstr>
      <vt:lpstr>Antes vs Después</vt:lpstr>
      <vt:lpstr>Presentación de PowerPoint</vt:lpstr>
      <vt:lpstr>¿Cuál es el objetivo?</vt:lpstr>
      <vt:lpstr>¿Qué datos disponemos? (I)</vt:lpstr>
      <vt:lpstr>¿Qué datos disponemos? (II)</vt:lpstr>
      <vt:lpstr>¿Qué datos disponemos? (III)</vt:lpstr>
      <vt:lpstr>¿Cómo obtener estos datos?</vt:lpstr>
      <vt:lpstr>Resumen “a nivel Data Science”</vt:lpstr>
      <vt:lpstr>!Gracias!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 parámetros hemodinámicas en Aneurismas abdominales mediante técnicas de machine learning</dc:title>
  <dc:creator>Eduardo Soudah</dc:creator>
  <cp:lastModifiedBy>svalero</cp:lastModifiedBy>
  <cp:revision>23</cp:revision>
  <cp:lastPrinted>2018-06-15T08:18:06Z</cp:lastPrinted>
  <dcterms:created xsi:type="dcterms:W3CDTF">2018-06-13T08:01:54Z</dcterms:created>
  <dcterms:modified xsi:type="dcterms:W3CDTF">2018-06-15T09:35:25Z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