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381B43-BFCF-4701-A356-49CFF1C36E39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D26CED-8FD3-4DBC-AB00-D508518DDA2A}">
      <dgm:prSet phldrT="[Text]"/>
      <dgm:spPr/>
      <dgm:t>
        <a:bodyPr/>
        <a:lstStyle/>
        <a:p>
          <a:r>
            <a:rPr lang="en-US" dirty="0"/>
            <a:t>Data Gathering</a:t>
          </a:r>
        </a:p>
      </dgm:t>
    </dgm:pt>
    <dgm:pt modelId="{33318D24-9247-44E7-A40C-82A07EB1BC0F}" type="parTrans" cxnId="{A56ED4A4-288C-4DEA-8132-AE5880B6C755}">
      <dgm:prSet/>
      <dgm:spPr/>
      <dgm:t>
        <a:bodyPr/>
        <a:lstStyle/>
        <a:p>
          <a:endParaRPr lang="en-US"/>
        </a:p>
      </dgm:t>
    </dgm:pt>
    <dgm:pt modelId="{D617B856-5F38-45B9-B8F5-360BB05D8A1B}" type="sibTrans" cxnId="{A56ED4A4-288C-4DEA-8132-AE5880B6C755}">
      <dgm:prSet/>
      <dgm:spPr/>
      <dgm:t>
        <a:bodyPr/>
        <a:lstStyle/>
        <a:p>
          <a:endParaRPr lang="en-US"/>
        </a:p>
      </dgm:t>
    </dgm:pt>
    <dgm:pt modelId="{1B5A953D-8BCB-4BF7-9543-C47F533EEE42}">
      <dgm:prSet phldrT="[Text]"/>
      <dgm:spPr/>
      <dgm:t>
        <a:bodyPr/>
        <a:lstStyle/>
        <a:p>
          <a:r>
            <a:rPr lang="en-US" dirty="0"/>
            <a:t>Request sent via Postman to Yelp</a:t>
          </a:r>
        </a:p>
      </dgm:t>
    </dgm:pt>
    <dgm:pt modelId="{A7C6864E-6B6F-4C44-95FC-FA5D2783750B}" type="parTrans" cxnId="{21F66843-39EC-49C3-ACD4-F5AD5AF2BCD9}">
      <dgm:prSet/>
      <dgm:spPr/>
      <dgm:t>
        <a:bodyPr/>
        <a:lstStyle/>
        <a:p>
          <a:endParaRPr lang="en-US"/>
        </a:p>
      </dgm:t>
    </dgm:pt>
    <dgm:pt modelId="{70865056-91C6-47D3-9BCF-82CCC67B88E2}" type="sibTrans" cxnId="{21F66843-39EC-49C3-ACD4-F5AD5AF2BCD9}">
      <dgm:prSet/>
      <dgm:spPr/>
      <dgm:t>
        <a:bodyPr/>
        <a:lstStyle/>
        <a:p>
          <a:endParaRPr lang="en-US"/>
        </a:p>
      </dgm:t>
    </dgm:pt>
    <dgm:pt modelId="{E3DC4C89-585D-4A19-A9C6-55CEA211C2D1}">
      <dgm:prSet phldrT="[Text]"/>
      <dgm:spPr/>
      <dgm:t>
        <a:bodyPr/>
        <a:lstStyle/>
        <a:p>
          <a:r>
            <a:rPr lang="en-US" dirty="0"/>
            <a:t>Response captured in JSON format.</a:t>
          </a:r>
        </a:p>
      </dgm:t>
    </dgm:pt>
    <dgm:pt modelId="{68ECC121-0850-4F85-B7D6-903E37B985C5}" type="parTrans" cxnId="{99AA2673-29FF-4C95-A7C9-AD05848E83CE}">
      <dgm:prSet/>
      <dgm:spPr/>
      <dgm:t>
        <a:bodyPr/>
        <a:lstStyle/>
        <a:p>
          <a:endParaRPr lang="en-US"/>
        </a:p>
      </dgm:t>
    </dgm:pt>
    <dgm:pt modelId="{1AE2B84F-9BE7-4D0E-B717-F66A304D0939}" type="sibTrans" cxnId="{99AA2673-29FF-4C95-A7C9-AD05848E83CE}">
      <dgm:prSet/>
      <dgm:spPr/>
      <dgm:t>
        <a:bodyPr/>
        <a:lstStyle/>
        <a:p>
          <a:endParaRPr lang="en-US"/>
        </a:p>
      </dgm:t>
    </dgm:pt>
    <dgm:pt modelId="{18A03117-A14A-43CC-A277-61D159763B7C}">
      <dgm:prSet phldrT="[Text]"/>
      <dgm:spPr/>
      <dgm:t>
        <a:bodyPr/>
        <a:lstStyle/>
        <a:p>
          <a:r>
            <a:rPr lang="en-US" dirty="0"/>
            <a:t>Data Processing</a:t>
          </a:r>
        </a:p>
      </dgm:t>
    </dgm:pt>
    <dgm:pt modelId="{FFD26FD9-FAB0-4B41-A111-984A555C4F59}" type="parTrans" cxnId="{17519442-BE8E-4458-9D84-01A333DAA5B6}">
      <dgm:prSet/>
      <dgm:spPr/>
      <dgm:t>
        <a:bodyPr/>
        <a:lstStyle/>
        <a:p>
          <a:endParaRPr lang="en-US"/>
        </a:p>
      </dgm:t>
    </dgm:pt>
    <dgm:pt modelId="{7770CAF9-E92D-4912-9393-0F14D8BEE984}" type="sibTrans" cxnId="{17519442-BE8E-4458-9D84-01A333DAA5B6}">
      <dgm:prSet/>
      <dgm:spPr/>
      <dgm:t>
        <a:bodyPr/>
        <a:lstStyle/>
        <a:p>
          <a:endParaRPr lang="en-US"/>
        </a:p>
      </dgm:t>
    </dgm:pt>
    <dgm:pt modelId="{AB9DAA93-47EE-4516-8FE4-3E9C2DB8A886}">
      <dgm:prSet phldrT="[Text]"/>
      <dgm:spPr/>
      <dgm:t>
        <a:bodyPr/>
        <a:lstStyle/>
        <a:p>
          <a:r>
            <a:rPr lang="en-US" dirty="0"/>
            <a:t>Reviewed the JSON file and finalized the Business Categories</a:t>
          </a:r>
        </a:p>
      </dgm:t>
    </dgm:pt>
    <dgm:pt modelId="{275DF1FB-2DDA-41A5-AEF4-43DE89553A70}" type="parTrans" cxnId="{C3BA2611-8538-4318-9D51-F5329F72085E}">
      <dgm:prSet/>
      <dgm:spPr/>
      <dgm:t>
        <a:bodyPr/>
        <a:lstStyle/>
        <a:p>
          <a:endParaRPr lang="en-US"/>
        </a:p>
      </dgm:t>
    </dgm:pt>
    <dgm:pt modelId="{B9578F0B-BEA3-4970-8491-B4D66D975088}" type="sibTrans" cxnId="{C3BA2611-8538-4318-9D51-F5329F72085E}">
      <dgm:prSet/>
      <dgm:spPr/>
      <dgm:t>
        <a:bodyPr/>
        <a:lstStyle/>
        <a:p>
          <a:endParaRPr lang="en-US"/>
        </a:p>
      </dgm:t>
    </dgm:pt>
    <dgm:pt modelId="{1A04BB7F-A369-4415-883E-B14D4BCB820C}">
      <dgm:prSet phldrT="[Text]"/>
      <dgm:spPr/>
      <dgm:t>
        <a:bodyPr/>
        <a:lstStyle/>
        <a:p>
          <a:r>
            <a:rPr lang="en-US" dirty="0"/>
            <a:t>Data Visualizations</a:t>
          </a:r>
        </a:p>
      </dgm:t>
    </dgm:pt>
    <dgm:pt modelId="{6BE24745-C727-4ACE-AEE5-52E97519D85E}" type="parTrans" cxnId="{39E27825-2931-4C0C-89B5-3CFEFC2C237F}">
      <dgm:prSet/>
      <dgm:spPr/>
      <dgm:t>
        <a:bodyPr/>
        <a:lstStyle/>
        <a:p>
          <a:endParaRPr lang="en-US"/>
        </a:p>
      </dgm:t>
    </dgm:pt>
    <dgm:pt modelId="{8ED73DA2-89C9-4284-95EB-0D1A11D7011B}" type="sibTrans" cxnId="{39E27825-2931-4C0C-89B5-3CFEFC2C237F}">
      <dgm:prSet/>
      <dgm:spPr/>
      <dgm:t>
        <a:bodyPr/>
        <a:lstStyle/>
        <a:p>
          <a:endParaRPr lang="en-US"/>
        </a:p>
      </dgm:t>
    </dgm:pt>
    <dgm:pt modelId="{6C07358A-8572-4ACF-BB8E-13DAE0A18B22}">
      <dgm:prSet phldrT="[Text]"/>
      <dgm:spPr/>
      <dgm:t>
        <a:bodyPr/>
        <a:lstStyle/>
        <a:p>
          <a:r>
            <a:rPr lang="en-US" dirty="0"/>
            <a:t>Converted the CSV files to Data Frame using Pandas</a:t>
          </a:r>
        </a:p>
      </dgm:t>
    </dgm:pt>
    <dgm:pt modelId="{C2B83273-0F6C-4F69-9615-35C594C5FBB6}" type="parTrans" cxnId="{A3C18337-76B6-419A-8181-F340161D14EF}">
      <dgm:prSet/>
      <dgm:spPr/>
      <dgm:t>
        <a:bodyPr/>
        <a:lstStyle/>
        <a:p>
          <a:endParaRPr lang="en-US"/>
        </a:p>
      </dgm:t>
    </dgm:pt>
    <dgm:pt modelId="{0A091877-F1FC-4901-AA9D-78DFBB41D496}" type="sibTrans" cxnId="{A3C18337-76B6-419A-8181-F340161D14EF}">
      <dgm:prSet/>
      <dgm:spPr/>
      <dgm:t>
        <a:bodyPr/>
        <a:lstStyle/>
        <a:p>
          <a:endParaRPr lang="en-US"/>
        </a:p>
      </dgm:t>
    </dgm:pt>
    <dgm:pt modelId="{D2838887-10F7-4AE6-87BD-F4FFC4678B54}">
      <dgm:prSet phldrT="[Text]"/>
      <dgm:spPr/>
      <dgm:t>
        <a:bodyPr/>
        <a:lstStyle/>
        <a:p>
          <a:r>
            <a:rPr lang="en-US" dirty="0"/>
            <a:t>Generated the necessary Bar Charts using Matplotlib</a:t>
          </a:r>
        </a:p>
      </dgm:t>
    </dgm:pt>
    <dgm:pt modelId="{BA3BAF6C-771E-404D-A1BB-5F996FF3E68D}" type="parTrans" cxnId="{C98CAA06-4C93-4CF2-861E-99102F3BDA39}">
      <dgm:prSet/>
      <dgm:spPr/>
      <dgm:t>
        <a:bodyPr/>
        <a:lstStyle/>
        <a:p>
          <a:endParaRPr lang="en-US"/>
        </a:p>
      </dgm:t>
    </dgm:pt>
    <dgm:pt modelId="{6976330E-D8E2-4A73-BF6F-18EFDFE1E8DE}" type="sibTrans" cxnId="{C98CAA06-4C93-4CF2-861E-99102F3BDA39}">
      <dgm:prSet/>
      <dgm:spPr/>
      <dgm:t>
        <a:bodyPr/>
        <a:lstStyle/>
        <a:p>
          <a:endParaRPr lang="en-US"/>
        </a:p>
      </dgm:t>
    </dgm:pt>
    <dgm:pt modelId="{07D706F3-8278-4538-AABE-CC184F721C9C}">
      <dgm:prSet phldrT="[Text]"/>
      <dgm:spPr/>
      <dgm:t>
        <a:bodyPr/>
        <a:lstStyle/>
        <a:p>
          <a:r>
            <a:rPr lang="en-US" dirty="0"/>
            <a:t>Process JSON file using Python and generated a CSV file for each business Category</a:t>
          </a:r>
        </a:p>
      </dgm:t>
    </dgm:pt>
    <dgm:pt modelId="{88B62C82-B2ED-4BF4-ABA9-AAA1BB9464CC}" type="parTrans" cxnId="{B60585FB-836D-44AA-83E2-17FD99E8BB48}">
      <dgm:prSet/>
      <dgm:spPr/>
      <dgm:t>
        <a:bodyPr/>
        <a:lstStyle/>
        <a:p>
          <a:endParaRPr lang="en-US"/>
        </a:p>
      </dgm:t>
    </dgm:pt>
    <dgm:pt modelId="{6AB766C7-E0F6-4341-9B48-2757EAA56E5B}" type="sibTrans" cxnId="{B60585FB-836D-44AA-83E2-17FD99E8BB48}">
      <dgm:prSet/>
      <dgm:spPr/>
      <dgm:t>
        <a:bodyPr/>
        <a:lstStyle/>
        <a:p>
          <a:endParaRPr lang="en-US"/>
        </a:p>
      </dgm:t>
    </dgm:pt>
    <dgm:pt modelId="{37FBE2A5-FB8D-4B15-912D-344C099959E6}" type="pres">
      <dgm:prSet presAssocID="{32381B43-BFCF-4701-A356-49CFF1C36E39}" presName="linearFlow" presStyleCnt="0">
        <dgm:presLayoutVars>
          <dgm:dir/>
          <dgm:animLvl val="lvl"/>
          <dgm:resizeHandles val="exact"/>
        </dgm:presLayoutVars>
      </dgm:prSet>
      <dgm:spPr/>
    </dgm:pt>
    <dgm:pt modelId="{235E136F-EE0C-4300-AF47-05F9E43FA7D7}" type="pres">
      <dgm:prSet presAssocID="{B0D26CED-8FD3-4DBC-AB00-D508518DDA2A}" presName="composite" presStyleCnt="0"/>
      <dgm:spPr/>
    </dgm:pt>
    <dgm:pt modelId="{8FB0658C-E734-4625-BDCD-82CCCE122770}" type="pres">
      <dgm:prSet presAssocID="{B0D26CED-8FD3-4DBC-AB00-D508518DDA2A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AD8588E2-A67D-40EE-B097-914F9E7D35D8}" type="pres">
      <dgm:prSet presAssocID="{B0D26CED-8FD3-4DBC-AB00-D508518DDA2A}" presName="descendantText" presStyleLbl="alignAcc1" presStyleIdx="0" presStyleCnt="3">
        <dgm:presLayoutVars>
          <dgm:bulletEnabled val="1"/>
        </dgm:presLayoutVars>
      </dgm:prSet>
      <dgm:spPr/>
    </dgm:pt>
    <dgm:pt modelId="{04A25AAE-5F83-40BB-8371-841448EE4012}" type="pres">
      <dgm:prSet presAssocID="{D617B856-5F38-45B9-B8F5-360BB05D8A1B}" presName="sp" presStyleCnt="0"/>
      <dgm:spPr/>
    </dgm:pt>
    <dgm:pt modelId="{49C85DA7-B442-46EA-99C5-8C6ACC230A92}" type="pres">
      <dgm:prSet presAssocID="{18A03117-A14A-43CC-A277-61D159763B7C}" presName="composite" presStyleCnt="0"/>
      <dgm:spPr/>
    </dgm:pt>
    <dgm:pt modelId="{40332E26-9655-4041-BAE4-9321574441ED}" type="pres">
      <dgm:prSet presAssocID="{18A03117-A14A-43CC-A277-61D159763B7C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C7A2C6F8-F7B2-4AAC-AEB5-8C98894B36AD}" type="pres">
      <dgm:prSet presAssocID="{18A03117-A14A-43CC-A277-61D159763B7C}" presName="descendantText" presStyleLbl="alignAcc1" presStyleIdx="1" presStyleCnt="3">
        <dgm:presLayoutVars>
          <dgm:bulletEnabled val="1"/>
        </dgm:presLayoutVars>
      </dgm:prSet>
      <dgm:spPr/>
    </dgm:pt>
    <dgm:pt modelId="{A2CF2ABA-7D03-4315-ACCA-7654C46823DB}" type="pres">
      <dgm:prSet presAssocID="{7770CAF9-E92D-4912-9393-0F14D8BEE984}" presName="sp" presStyleCnt="0"/>
      <dgm:spPr/>
    </dgm:pt>
    <dgm:pt modelId="{8744CF58-0080-47E4-A8DC-C9F591C79222}" type="pres">
      <dgm:prSet presAssocID="{1A04BB7F-A369-4415-883E-B14D4BCB820C}" presName="composite" presStyleCnt="0"/>
      <dgm:spPr/>
    </dgm:pt>
    <dgm:pt modelId="{5F487EA2-3E38-4ABE-9CA8-2DDBF1C115A9}" type="pres">
      <dgm:prSet presAssocID="{1A04BB7F-A369-4415-883E-B14D4BCB820C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CB1D63BE-0341-4EB7-AC6D-43C04EBA1DB8}" type="pres">
      <dgm:prSet presAssocID="{1A04BB7F-A369-4415-883E-B14D4BCB820C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C98CAA06-4C93-4CF2-861E-99102F3BDA39}" srcId="{1A04BB7F-A369-4415-883E-B14D4BCB820C}" destId="{D2838887-10F7-4AE6-87BD-F4FFC4678B54}" srcOrd="1" destOrd="0" parTransId="{BA3BAF6C-771E-404D-A1BB-5F996FF3E68D}" sibTransId="{6976330E-D8E2-4A73-BF6F-18EFDFE1E8DE}"/>
    <dgm:cxn modelId="{C3B1050E-97F1-4321-AD24-B04C4C7E3C68}" type="presOf" srcId="{6C07358A-8572-4ACF-BB8E-13DAE0A18B22}" destId="{CB1D63BE-0341-4EB7-AC6D-43C04EBA1DB8}" srcOrd="0" destOrd="0" presId="urn:microsoft.com/office/officeart/2005/8/layout/chevron2"/>
    <dgm:cxn modelId="{C3BA2611-8538-4318-9D51-F5329F72085E}" srcId="{18A03117-A14A-43CC-A277-61D159763B7C}" destId="{AB9DAA93-47EE-4516-8FE4-3E9C2DB8A886}" srcOrd="0" destOrd="0" parTransId="{275DF1FB-2DDA-41A5-AEF4-43DE89553A70}" sibTransId="{B9578F0B-BEA3-4970-8491-B4D66D975088}"/>
    <dgm:cxn modelId="{028C2414-8F1F-406D-BD27-A322E5B6CACB}" type="presOf" srcId="{07D706F3-8278-4538-AABE-CC184F721C9C}" destId="{C7A2C6F8-F7B2-4AAC-AEB5-8C98894B36AD}" srcOrd="0" destOrd="1" presId="urn:microsoft.com/office/officeart/2005/8/layout/chevron2"/>
    <dgm:cxn modelId="{39E27825-2931-4C0C-89B5-3CFEFC2C237F}" srcId="{32381B43-BFCF-4701-A356-49CFF1C36E39}" destId="{1A04BB7F-A369-4415-883E-B14D4BCB820C}" srcOrd="2" destOrd="0" parTransId="{6BE24745-C727-4ACE-AEE5-52E97519D85E}" sibTransId="{8ED73DA2-89C9-4284-95EB-0D1A11D7011B}"/>
    <dgm:cxn modelId="{E8E3AD2F-B8E8-44CA-8560-863861C9BBF5}" type="presOf" srcId="{AB9DAA93-47EE-4516-8FE4-3E9C2DB8A886}" destId="{C7A2C6F8-F7B2-4AAC-AEB5-8C98894B36AD}" srcOrd="0" destOrd="0" presId="urn:microsoft.com/office/officeart/2005/8/layout/chevron2"/>
    <dgm:cxn modelId="{A3C18337-76B6-419A-8181-F340161D14EF}" srcId="{1A04BB7F-A369-4415-883E-B14D4BCB820C}" destId="{6C07358A-8572-4ACF-BB8E-13DAE0A18B22}" srcOrd="0" destOrd="0" parTransId="{C2B83273-0F6C-4F69-9615-35C594C5FBB6}" sibTransId="{0A091877-F1FC-4901-AA9D-78DFBB41D496}"/>
    <dgm:cxn modelId="{17519442-BE8E-4458-9D84-01A333DAA5B6}" srcId="{32381B43-BFCF-4701-A356-49CFF1C36E39}" destId="{18A03117-A14A-43CC-A277-61D159763B7C}" srcOrd="1" destOrd="0" parTransId="{FFD26FD9-FAB0-4B41-A111-984A555C4F59}" sibTransId="{7770CAF9-E92D-4912-9393-0F14D8BEE984}"/>
    <dgm:cxn modelId="{21F66843-39EC-49C3-ACD4-F5AD5AF2BCD9}" srcId="{B0D26CED-8FD3-4DBC-AB00-D508518DDA2A}" destId="{1B5A953D-8BCB-4BF7-9543-C47F533EEE42}" srcOrd="0" destOrd="0" parTransId="{A7C6864E-6B6F-4C44-95FC-FA5D2783750B}" sibTransId="{70865056-91C6-47D3-9BCF-82CCC67B88E2}"/>
    <dgm:cxn modelId="{99AA2673-29FF-4C95-A7C9-AD05848E83CE}" srcId="{B0D26CED-8FD3-4DBC-AB00-D508518DDA2A}" destId="{E3DC4C89-585D-4A19-A9C6-55CEA211C2D1}" srcOrd="1" destOrd="0" parTransId="{68ECC121-0850-4F85-B7D6-903E37B985C5}" sibTransId="{1AE2B84F-9BE7-4D0E-B717-F66A304D0939}"/>
    <dgm:cxn modelId="{06A4457F-4C4F-43BA-84F5-B0DB78A825E7}" type="presOf" srcId="{1B5A953D-8BCB-4BF7-9543-C47F533EEE42}" destId="{AD8588E2-A67D-40EE-B097-914F9E7D35D8}" srcOrd="0" destOrd="0" presId="urn:microsoft.com/office/officeart/2005/8/layout/chevron2"/>
    <dgm:cxn modelId="{8424D19B-147A-4A47-A145-8954C1AB0150}" type="presOf" srcId="{B0D26CED-8FD3-4DBC-AB00-D508518DDA2A}" destId="{8FB0658C-E734-4625-BDCD-82CCCE122770}" srcOrd="0" destOrd="0" presId="urn:microsoft.com/office/officeart/2005/8/layout/chevron2"/>
    <dgm:cxn modelId="{8F6BFCA1-2EFF-4DEC-86C9-CB6C39B4D372}" type="presOf" srcId="{18A03117-A14A-43CC-A277-61D159763B7C}" destId="{40332E26-9655-4041-BAE4-9321574441ED}" srcOrd="0" destOrd="0" presId="urn:microsoft.com/office/officeart/2005/8/layout/chevron2"/>
    <dgm:cxn modelId="{A56ED4A4-288C-4DEA-8132-AE5880B6C755}" srcId="{32381B43-BFCF-4701-A356-49CFF1C36E39}" destId="{B0D26CED-8FD3-4DBC-AB00-D508518DDA2A}" srcOrd="0" destOrd="0" parTransId="{33318D24-9247-44E7-A40C-82A07EB1BC0F}" sibTransId="{D617B856-5F38-45B9-B8F5-360BB05D8A1B}"/>
    <dgm:cxn modelId="{535564E2-CC8C-44BA-A9DB-0D1CE32E859A}" type="presOf" srcId="{32381B43-BFCF-4701-A356-49CFF1C36E39}" destId="{37FBE2A5-FB8D-4B15-912D-344C099959E6}" srcOrd="0" destOrd="0" presId="urn:microsoft.com/office/officeart/2005/8/layout/chevron2"/>
    <dgm:cxn modelId="{B160E6E5-D01E-4852-B875-ACD91EDEA340}" type="presOf" srcId="{E3DC4C89-585D-4A19-A9C6-55CEA211C2D1}" destId="{AD8588E2-A67D-40EE-B097-914F9E7D35D8}" srcOrd="0" destOrd="1" presId="urn:microsoft.com/office/officeart/2005/8/layout/chevron2"/>
    <dgm:cxn modelId="{CCADF7E5-0A35-4DD4-9A5B-A8DD7DEB77D6}" type="presOf" srcId="{1A04BB7F-A369-4415-883E-B14D4BCB820C}" destId="{5F487EA2-3E38-4ABE-9CA8-2DDBF1C115A9}" srcOrd="0" destOrd="0" presId="urn:microsoft.com/office/officeart/2005/8/layout/chevron2"/>
    <dgm:cxn modelId="{8293BDF3-44A7-45EA-AA40-41599136F805}" type="presOf" srcId="{D2838887-10F7-4AE6-87BD-F4FFC4678B54}" destId="{CB1D63BE-0341-4EB7-AC6D-43C04EBA1DB8}" srcOrd="0" destOrd="1" presId="urn:microsoft.com/office/officeart/2005/8/layout/chevron2"/>
    <dgm:cxn modelId="{B60585FB-836D-44AA-83E2-17FD99E8BB48}" srcId="{18A03117-A14A-43CC-A277-61D159763B7C}" destId="{07D706F3-8278-4538-AABE-CC184F721C9C}" srcOrd="1" destOrd="0" parTransId="{88B62C82-B2ED-4BF4-ABA9-AAA1BB9464CC}" sibTransId="{6AB766C7-E0F6-4341-9B48-2757EAA56E5B}"/>
    <dgm:cxn modelId="{00A5B7BC-93FD-495D-8A77-4B6CCF76BF20}" type="presParOf" srcId="{37FBE2A5-FB8D-4B15-912D-344C099959E6}" destId="{235E136F-EE0C-4300-AF47-05F9E43FA7D7}" srcOrd="0" destOrd="0" presId="urn:microsoft.com/office/officeart/2005/8/layout/chevron2"/>
    <dgm:cxn modelId="{524C4121-7DEA-40E0-96F2-B8B627B30220}" type="presParOf" srcId="{235E136F-EE0C-4300-AF47-05F9E43FA7D7}" destId="{8FB0658C-E734-4625-BDCD-82CCCE122770}" srcOrd="0" destOrd="0" presId="urn:microsoft.com/office/officeart/2005/8/layout/chevron2"/>
    <dgm:cxn modelId="{B8C34684-4D59-47D2-9C90-AAE3A0EC7069}" type="presParOf" srcId="{235E136F-EE0C-4300-AF47-05F9E43FA7D7}" destId="{AD8588E2-A67D-40EE-B097-914F9E7D35D8}" srcOrd="1" destOrd="0" presId="urn:microsoft.com/office/officeart/2005/8/layout/chevron2"/>
    <dgm:cxn modelId="{6CD9FF40-0F11-4FA2-AB8E-754916E88D2F}" type="presParOf" srcId="{37FBE2A5-FB8D-4B15-912D-344C099959E6}" destId="{04A25AAE-5F83-40BB-8371-841448EE4012}" srcOrd="1" destOrd="0" presId="urn:microsoft.com/office/officeart/2005/8/layout/chevron2"/>
    <dgm:cxn modelId="{E13C8C62-E573-4B92-B1C2-99C995228430}" type="presParOf" srcId="{37FBE2A5-FB8D-4B15-912D-344C099959E6}" destId="{49C85DA7-B442-46EA-99C5-8C6ACC230A92}" srcOrd="2" destOrd="0" presId="urn:microsoft.com/office/officeart/2005/8/layout/chevron2"/>
    <dgm:cxn modelId="{A5D14392-5AFC-4577-A2F2-9D757995BF2F}" type="presParOf" srcId="{49C85DA7-B442-46EA-99C5-8C6ACC230A92}" destId="{40332E26-9655-4041-BAE4-9321574441ED}" srcOrd="0" destOrd="0" presId="urn:microsoft.com/office/officeart/2005/8/layout/chevron2"/>
    <dgm:cxn modelId="{658A0ECF-59ED-4DA6-B884-608619E2F527}" type="presParOf" srcId="{49C85DA7-B442-46EA-99C5-8C6ACC230A92}" destId="{C7A2C6F8-F7B2-4AAC-AEB5-8C98894B36AD}" srcOrd="1" destOrd="0" presId="urn:microsoft.com/office/officeart/2005/8/layout/chevron2"/>
    <dgm:cxn modelId="{50258FE8-5732-4F6A-BAB6-76B6DD54132A}" type="presParOf" srcId="{37FBE2A5-FB8D-4B15-912D-344C099959E6}" destId="{A2CF2ABA-7D03-4315-ACCA-7654C46823DB}" srcOrd="3" destOrd="0" presId="urn:microsoft.com/office/officeart/2005/8/layout/chevron2"/>
    <dgm:cxn modelId="{4097304C-AD93-4503-B249-007E51281AC3}" type="presParOf" srcId="{37FBE2A5-FB8D-4B15-912D-344C099959E6}" destId="{8744CF58-0080-47E4-A8DC-C9F591C79222}" srcOrd="4" destOrd="0" presId="urn:microsoft.com/office/officeart/2005/8/layout/chevron2"/>
    <dgm:cxn modelId="{B9587B98-BB1B-4C68-8475-6E496F53A94E}" type="presParOf" srcId="{8744CF58-0080-47E4-A8DC-C9F591C79222}" destId="{5F487EA2-3E38-4ABE-9CA8-2DDBF1C115A9}" srcOrd="0" destOrd="0" presId="urn:microsoft.com/office/officeart/2005/8/layout/chevron2"/>
    <dgm:cxn modelId="{9121C2F4-4DC2-408B-9C20-79EA1A25185F}" type="presParOf" srcId="{8744CF58-0080-47E4-A8DC-C9F591C79222}" destId="{CB1D63BE-0341-4EB7-AC6D-43C04EBA1DB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B0658C-E734-4625-BDCD-82CCCE122770}">
      <dsp:nvSpPr>
        <dsp:cNvPr id="0" name=""/>
        <dsp:cNvSpPr/>
      </dsp:nvSpPr>
      <dsp:spPr>
        <a:xfrm rot="5400000">
          <a:off x="-342810" y="344901"/>
          <a:ext cx="2285400" cy="15997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 Gathering</a:t>
          </a:r>
        </a:p>
      </dsp:txBody>
      <dsp:txXfrm rot="-5400000">
        <a:off x="0" y="801981"/>
        <a:ext cx="1599780" cy="685620"/>
      </dsp:txXfrm>
    </dsp:sp>
    <dsp:sp modelId="{AD8588E2-A67D-40EE-B097-914F9E7D35D8}">
      <dsp:nvSpPr>
        <dsp:cNvPr id="0" name=""/>
        <dsp:cNvSpPr/>
      </dsp:nvSpPr>
      <dsp:spPr>
        <a:xfrm rot="5400000">
          <a:off x="3143235" y="-1541363"/>
          <a:ext cx="1485510" cy="457241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Request sent via Postman to Yelp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Response captured in JSON format.</a:t>
          </a:r>
        </a:p>
      </dsp:txBody>
      <dsp:txXfrm rot="-5400000">
        <a:off x="1599781" y="74608"/>
        <a:ext cx="4499902" cy="1340476"/>
      </dsp:txXfrm>
    </dsp:sp>
    <dsp:sp modelId="{40332E26-9655-4041-BAE4-9321574441ED}">
      <dsp:nvSpPr>
        <dsp:cNvPr id="0" name=""/>
        <dsp:cNvSpPr/>
      </dsp:nvSpPr>
      <dsp:spPr>
        <a:xfrm rot="5400000">
          <a:off x="-342810" y="2441453"/>
          <a:ext cx="2285400" cy="15997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 Processing</a:t>
          </a:r>
        </a:p>
      </dsp:txBody>
      <dsp:txXfrm rot="-5400000">
        <a:off x="0" y="2898533"/>
        <a:ext cx="1599780" cy="685620"/>
      </dsp:txXfrm>
    </dsp:sp>
    <dsp:sp modelId="{C7A2C6F8-F7B2-4AAC-AEB5-8C98894B36AD}">
      <dsp:nvSpPr>
        <dsp:cNvPr id="0" name=""/>
        <dsp:cNvSpPr/>
      </dsp:nvSpPr>
      <dsp:spPr>
        <a:xfrm rot="5400000">
          <a:off x="3143235" y="555188"/>
          <a:ext cx="1485510" cy="457241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Reviewed the JSON file and finalized the Business Categories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Process JSON file using Python and generated a CSV file for each business Category</a:t>
          </a:r>
        </a:p>
      </dsp:txBody>
      <dsp:txXfrm rot="-5400000">
        <a:off x="1599781" y="2171160"/>
        <a:ext cx="4499902" cy="1340476"/>
      </dsp:txXfrm>
    </dsp:sp>
    <dsp:sp modelId="{5F487EA2-3E38-4ABE-9CA8-2DDBF1C115A9}">
      <dsp:nvSpPr>
        <dsp:cNvPr id="0" name=""/>
        <dsp:cNvSpPr/>
      </dsp:nvSpPr>
      <dsp:spPr>
        <a:xfrm rot="5400000">
          <a:off x="-342810" y="4538005"/>
          <a:ext cx="2285400" cy="15997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 Visualizations</a:t>
          </a:r>
        </a:p>
      </dsp:txBody>
      <dsp:txXfrm rot="-5400000">
        <a:off x="0" y="4995085"/>
        <a:ext cx="1599780" cy="685620"/>
      </dsp:txXfrm>
    </dsp:sp>
    <dsp:sp modelId="{CB1D63BE-0341-4EB7-AC6D-43C04EBA1DB8}">
      <dsp:nvSpPr>
        <dsp:cNvPr id="0" name=""/>
        <dsp:cNvSpPr/>
      </dsp:nvSpPr>
      <dsp:spPr>
        <a:xfrm rot="5400000">
          <a:off x="3143235" y="2651740"/>
          <a:ext cx="1485510" cy="457241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Converted the CSV files to Data Frame using Pandas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Generated the necessary Bar Charts using Matplotlib</a:t>
          </a:r>
        </a:p>
      </dsp:txBody>
      <dsp:txXfrm rot="-5400000">
        <a:off x="1599781" y="4267712"/>
        <a:ext cx="4499902" cy="13404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4310D-EA57-4411-AC25-070AA7BC2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9340A9-6163-4B18-82D2-AD9D9E833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F7F38-9111-4D35-835A-DEECC882D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BF02-697C-49E1-B399-CC0277F18FE6}" type="datetimeFigureOut">
              <a:rPr lang="en-US" smtClean="0"/>
              <a:t>8/20/2018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34250-34AD-4C07-8981-0F0437E15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A06B1-22D4-403D-BC6A-4CA146E4C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53A05-1951-46BC-BC49-3F94641F72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307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61DC5-AA4F-49E7-88F6-D108DCDBF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BBF5B8-7856-46F6-AAFF-8263C90B6D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AB6B2-11F3-4E17-BBF5-3C876D7C8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BF02-697C-49E1-B399-CC0277F18FE6}" type="datetimeFigureOut">
              <a:rPr lang="en-US" smtClean="0"/>
              <a:t>8/20/2018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FEE96-EC82-45AF-91BC-679AAFD3F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14CEF-AD9C-4EA4-B87F-4C35B3AF6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53A05-1951-46BC-BC49-3F94641F72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936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779D54-6571-4354-94B1-4170F962AB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DF788E-0599-4385-8DFB-48FF1F0CF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F1995-7939-41E5-80E6-958FFA647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BF02-697C-49E1-B399-CC0277F18FE6}" type="datetimeFigureOut">
              <a:rPr lang="en-US" smtClean="0"/>
              <a:t>8/20/2018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26EA1-51B9-457C-A67C-82B4365B1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79766-47AB-412B-84C4-79D111464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53A05-1951-46BC-BC49-3F94641F72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159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F6776-1425-49EC-BC7A-4EAED5383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928A9-8169-46E6-BDA2-4411AA7E3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D0A77-6B1B-4AA4-A903-686650CD5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BF02-697C-49E1-B399-CC0277F18FE6}" type="datetimeFigureOut">
              <a:rPr lang="en-US" smtClean="0"/>
              <a:t>8/20/2018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6AE12-E37D-4031-95C7-3A238A945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97B6C-F9C4-4A1B-BC2C-A4AB0A6AD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53A05-1951-46BC-BC49-3F94641F72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629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878E-A440-4D6A-8223-CE1B4CDE8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F0675-F79C-475D-8AB4-160579F12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75725-10D3-44E5-AE7F-BDED22AAA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BF02-697C-49E1-B399-CC0277F18FE6}" type="datetimeFigureOut">
              <a:rPr lang="en-US" smtClean="0"/>
              <a:t>8/20/2018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69D10-54AB-48B5-97A0-AA97E5A58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26646-C21C-4B52-AA3A-A735E5AED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53A05-1951-46BC-BC49-3F94641F72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42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29A17-CA6A-4C02-B136-246A9B672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7A788-51A7-4ACD-BE0D-92E9199F9B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486BE-20FD-4B26-B0BF-58A5494E9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D68499-57D3-4D27-A01B-76A452824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BF02-697C-49E1-B399-CC0277F18FE6}" type="datetimeFigureOut">
              <a:rPr lang="en-US" smtClean="0"/>
              <a:t>8/20/2018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511E26-9E6C-4FA1-8D81-1018F388E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6C06D-1A5E-4246-A972-D0146F665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53A05-1951-46BC-BC49-3F94641F72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34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53513-A09B-4480-9BFB-CF688417E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38F4E-8FB8-44F1-8B27-0826C452D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6EDC7C-5280-49FA-98DC-12CACABA5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8C0087-3BE3-4B87-829A-DB99D0D24D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884497-0911-4936-94DC-3E167F7920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3AC5B6-CFB7-4459-9F0F-FB68E6B9C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BF02-697C-49E1-B399-CC0277F18FE6}" type="datetimeFigureOut">
              <a:rPr lang="en-US" smtClean="0"/>
              <a:t>8/20/2018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8D6636-CBE8-46DD-A550-8779B9977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650B1F-3194-4358-B9B4-E62679C94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53A05-1951-46BC-BC49-3F94641F72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129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F90E1-A668-4501-BDD3-9E3FAEA76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190425-6A5F-4455-9064-A4769C47F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BF02-697C-49E1-B399-CC0277F18FE6}" type="datetimeFigureOut">
              <a:rPr lang="en-US" smtClean="0"/>
              <a:t>8/20/2018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49F1F3-9EB7-4B41-A8F6-D1489E0E7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77917-8531-425B-85EF-D1E03A149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53A05-1951-46BC-BC49-3F94641F72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07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5A82AF-5B8E-4E8A-893A-337897A77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BF02-697C-49E1-B399-CC0277F18FE6}" type="datetimeFigureOut">
              <a:rPr lang="en-US" smtClean="0"/>
              <a:t>8/20/2018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7FB05C-57C7-4CC4-B40B-8FB7021D9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91744-481A-4D6A-BDF0-8D6AA2921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53A05-1951-46BC-BC49-3F94641F72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850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F3526-26E0-44A1-804F-015104067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5E214-78C8-4741-8DCE-6FA870253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4F8BDF-0ADD-41F1-8AB9-CC601E4DC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CCC26-CF93-4B09-A61C-743E8E49A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BF02-697C-49E1-B399-CC0277F18FE6}" type="datetimeFigureOut">
              <a:rPr lang="en-US" smtClean="0"/>
              <a:t>8/20/2018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954AD-39A1-4930-8815-1694A9C90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B3E1C-359B-4B89-8CAD-B0305B15B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53A05-1951-46BC-BC49-3F94641F72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170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213DB-CD83-4A87-8643-DD22C6ED8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517221-8A5B-4F8F-880B-27781B2A1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A7DCFB-4C8C-42F4-830B-450BA161C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ED4CA-91CC-4E09-9F0F-95E57DC9C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BF02-697C-49E1-B399-CC0277F18FE6}" type="datetimeFigureOut">
              <a:rPr lang="en-US" smtClean="0"/>
              <a:t>8/20/2018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277AB-EC87-4962-8D27-ED7A0344A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A90E8-1AA9-41E0-9E08-8D96911B5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53A05-1951-46BC-BC49-3F94641F72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59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0B1189-4AD1-4747-8C38-692999657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B4B8B-6CC3-47E6-B170-2EB5536DF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6E21B-AFE2-4136-BA6E-4B5ECB4933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9BF02-697C-49E1-B399-CC0277F18FE6}" type="datetimeFigureOut">
              <a:rPr lang="en-US" smtClean="0"/>
              <a:t>8/20/2018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673A1-8F06-400C-8278-EE70C6C565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ABE59-EE97-4C8D-BF8C-661967A0A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53A05-1951-46BC-BC49-3F94641F72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406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package" Target="../embeddings/Microsoft_Excel_Worksheet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20B2F-8661-4768-89C9-34B06CE23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7760"/>
            <a:ext cx="3932237" cy="6619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The Project Approach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8238513-D1CF-4149-B5C5-31EBD3B96C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5712570"/>
              </p:ext>
            </p:extLst>
          </p:nvPr>
        </p:nvGraphicFramePr>
        <p:xfrm>
          <a:off x="5183188" y="204716"/>
          <a:ext cx="6172200" cy="6482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D201F6-AFF9-4AFB-9D8A-E27E3CBB9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627798"/>
            <a:ext cx="3932237" cy="623020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objective was to gather the data related to the number of Businesses categories (see the list below) present in St Louis City. The analysis would provide a snap shot to an individual when he/she is checking out a particular area with the intend to live or visit. </a:t>
            </a:r>
          </a:p>
          <a:p>
            <a:pPr marL="285750" indent="-285750">
              <a:buFontTx/>
              <a:buChar char="-"/>
            </a:pPr>
            <a:r>
              <a:rPr lang="en-US" dirty="0"/>
              <a:t>Food (Fast Food Joints, Restaurants)</a:t>
            </a:r>
          </a:p>
          <a:p>
            <a:pPr marL="285750" indent="-285750">
              <a:buFontTx/>
              <a:buChar char="-"/>
            </a:pPr>
            <a:r>
              <a:rPr lang="en-US" dirty="0"/>
              <a:t>Stores(Department, Grocery, Gas)</a:t>
            </a:r>
          </a:p>
          <a:p>
            <a:pPr marL="285750" indent="-285750">
              <a:buFontTx/>
              <a:buChar char="-"/>
            </a:pPr>
            <a:r>
              <a:rPr lang="en-US" dirty="0"/>
              <a:t>Financial Institutions (Banks, Loans etc.)</a:t>
            </a:r>
          </a:p>
          <a:p>
            <a:pPr marL="285750" indent="-285750">
              <a:buFontTx/>
              <a:buChar char="-"/>
            </a:pPr>
            <a:r>
              <a:rPr lang="en-US" dirty="0"/>
              <a:t>Hospitals, Urgent Care Centers</a:t>
            </a:r>
          </a:p>
          <a:p>
            <a:pPr marL="285750" indent="-285750">
              <a:buFontTx/>
              <a:buChar char="-"/>
            </a:pPr>
            <a:r>
              <a:rPr lang="en-US" dirty="0"/>
              <a:t>Universities/Colleges, Daycare Centers</a:t>
            </a:r>
          </a:p>
          <a:p>
            <a:pPr marL="285750" indent="-285750">
              <a:buFontTx/>
              <a:buChar char="-"/>
            </a:pPr>
            <a:r>
              <a:rPr lang="en-US" dirty="0"/>
              <a:t>Hotels, Bed &amp; Breakfast</a:t>
            </a:r>
          </a:p>
          <a:p>
            <a:r>
              <a:rPr lang="en-US" dirty="0">
                <a:solidFill>
                  <a:schemeClr val="accent1"/>
                </a:solidFill>
              </a:rPr>
              <a:t>Data Analysis Tools Used</a:t>
            </a:r>
          </a:p>
          <a:p>
            <a:r>
              <a:rPr lang="en-US" dirty="0"/>
              <a:t>Postman</a:t>
            </a:r>
          </a:p>
          <a:p>
            <a:r>
              <a:rPr lang="en-US" dirty="0"/>
              <a:t>Yelp</a:t>
            </a:r>
          </a:p>
          <a:p>
            <a:r>
              <a:rPr lang="en-US" dirty="0"/>
              <a:t>JSON</a:t>
            </a:r>
          </a:p>
          <a:p>
            <a:r>
              <a:rPr lang="en-US" dirty="0"/>
              <a:t>Python</a:t>
            </a:r>
          </a:p>
          <a:p>
            <a:r>
              <a:rPr lang="en-US" dirty="0"/>
              <a:t>Matplotlib</a:t>
            </a:r>
          </a:p>
          <a:p>
            <a:r>
              <a:rPr lang="en-US" dirty="0"/>
              <a:t>Pandas</a:t>
            </a:r>
          </a:p>
          <a:p>
            <a:r>
              <a:rPr lang="en-US" dirty="0"/>
              <a:t>Excel</a:t>
            </a:r>
          </a:p>
        </p:txBody>
      </p:sp>
    </p:spTree>
    <p:extLst>
      <p:ext uri="{BB962C8B-B14F-4D97-AF65-F5344CB8AC3E}">
        <p14:creationId xmlns:p14="http://schemas.microsoft.com/office/powerpoint/2010/main" val="1779304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DB831-9699-4A08-9625-C7F5326D6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535"/>
            <a:ext cx="10515600" cy="709684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Business - Data Visualizations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34D733A-419E-4676-9F37-8586E00212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7263" y="4167370"/>
            <a:ext cx="3371850" cy="26860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EFF8B6-A825-47BD-B6EF-C8326CBCD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850" y="928046"/>
            <a:ext cx="3476625" cy="26061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0CD53C-7F78-49BA-81BB-7447A5561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6902" y="893860"/>
            <a:ext cx="3390900" cy="2695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80A382-8D42-4E04-8EF2-4276DF6CB5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5201" y="880843"/>
            <a:ext cx="3390900" cy="2667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C728A6-FEB3-40CF-8AAF-3A41E06158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6775" y="4122347"/>
            <a:ext cx="3400425" cy="27241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F7C163-732D-47FE-A717-43EF44814B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48153" y="4187743"/>
            <a:ext cx="349567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163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9D5DC-4139-43F9-932E-7FCA85744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0225"/>
          </a:xfrm>
        </p:spPr>
        <p:txBody>
          <a:bodyPr>
            <a:normAutofit fontScale="90000"/>
          </a:bodyPr>
          <a:lstStyle/>
          <a:p>
            <a:r>
              <a:rPr lang="en-US" dirty="0"/>
              <a:t>Challenges, Take a ways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B09D78-EC1E-41D4-831A-4AC0CF149F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6CB9E-99DF-4213-89D4-2C1464C6E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3932237" cy="4881563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Challenges:</a:t>
            </a:r>
          </a:p>
          <a:p>
            <a:r>
              <a:rPr lang="en-US" dirty="0"/>
              <a:t>When sending a Business request via postman.  Yelp had limitations to providing only 50 responses (max limit) Had to send multiple requests to obtain the required data. </a:t>
            </a:r>
          </a:p>
          <a:p>
            <a:r>
              <a:rPr lang="en-US" dirty="0"/>
              <a:t>In some cases I had to customize the python code to accommodate the categories within the JSON file as they were not uniform.  </a:t>
            </a:r>
          </a:p>
          <a:p>
            <a:r>
              <a:rPr lang="en-US" dirty="0"/>
              <a:t>Same businesses spelt in JSON response with different formats. Had to customize the code to accommodate it. 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Takeaways</a:t>
            </a:r>
          </a:p>
          <a:p>
            <a:r>
              <a:rPr lang="en-US" dirty="0"/>
              <a:t>Learnt a how to apply the Data Analytics skills obtained so far in this project. </a:t>
            </a:r>
          </a:p>
          <a:p>
            <a:r>
              <a:rPr lang="en-US" dirty="0"/>
              <a:t>Plan to have a strategy when trying to pull the data. I plan to look into Google’s Geo locator for conducting Business search. </a:t>
            </a:r>
          </a:p>
          <a:p>
            <a:r>
              <a:rPr lang="en-US" dirty="0"/>
              <a:t>I plan to do the following to improve the current solution by doing the following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Expanding the Data Visualizations by using maps.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Providing a rating module which will assist in providing a rating for each zip code.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2D0DF7-C421-48AE-A826-A47694977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187" y="457201"/>
            <a:ext cx="6169025" cy="5586412"/>
          </a:xfrm>
          <a:prstGeom prst="rect">
            <a:avLst/>
          </a:prstGeom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FAD547F-0642-40C2-B8D7-D65818DF58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330219"/>
              </p:ext>
            </p:extLst>
          </p:nvPr>
        </p:nvGraphicFramePr>
        <p:xfrm>
          <a:off x="934278" y="5892179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Worksheet" showAsIcon="1" r:id="rId4" imgW="914400" imgH="771480" progId="Excel.Sheet.12">
                  <p:embed/>
                </p:oleObj>
              </mc:Choice>
              <mc:Fallback>
                <p:oleObj name="Worksheet" showAsIcon="1" r:id="rId4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34278" y="5892179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2099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331</Words>
  <Application>Microsoft Office PowerPoint</Application>
  <PresentationFormat>Widescreen</PresentationFormat>
  <Paragraphs>37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Worksheet</vt:lpstr>
      <vt:lpstr>The Project Approach</vt:lpstr>
      <vt:lpstr>Business - Data Visualizations</vt:lpstr>
      <vt:lpstr>Challenges, Take a 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– Data Visualizations</dc:title>
  <dc:creator>Rajesh Sikka</dc:creator>
  <cp:lastModifiedBy>Rajesh Sikka</cp:lastModifiedBy>
  <cp:revision>28</cp:revision>
  <dcterms:created xsi:type="dcterms:W3CDTF">2018-08-19T15:25:23Z</dcterms:created>
  <dcterms:modified xsi:type="dcterms:W3CDTF">2018-08-20T20:38:09Z</dcterms:modified>
</cp:coreProperties>
</file>