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78" r:id="rId2"/>
    <p:sldId id="280" r:id="rId3"/>
    <p:sldId id="290" r:id="rId4"/>
    <p:sldId id="296" r:id="rId5"/>
    <p:sldId id="297" r:id="rId6"/>
    <p:sldId id="298" r:id="rId7"/>
    <p:sldId id="295" r:id="rId8"/>
    <p:sldId id="281" r:id="rId9"/>
    <p:sldId id="293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7" d="100"/>
          <a:sy n="67" d="100"/>
        </p:scale>
        <p:origin x="644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5F3C1-0491-4C0A-8951-A2A6F1E3568C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3CFB7C4-ED4E-475E-B048-068797EFFBD5}">
      <dgm:prSet/>
      <dgm:spPr/>
      <dgm:t>
        <a:bodyPr/>
        <a:lstStyle/>
        <a:p>
          <a:r>
            <a:rPr lang="en-US"/>
            <a:t>Simple user interface with clear instructions</a:t>
          </a:r>
        </a:p>
      </dgm:t>
    </dgm:pt>
    <dgm:pt modelId="{69FC666F-4AEA-4B7B-BD0F-34F0D1DD5A77}" type="parTrans" cxnId="{54B503CC-09C8-4AAD-BE93-292D3AE91779}">
      <dgm:prSet/>
      <dgm:spPr/>
      <dgm:t>
        <a:bodyPr/>
        <a:lstStyle/>
        <a:p>
          <a:endParaRPr lang="en-US"/>
        </a:p>
      </dgm:t>
    </dgm:pt>
    <dgm:pt modelId="{7773FE6B-8BC2-4EE4-BD86-FC0E12CDC31C}" type="sibTrans" cxnId="{54B503CC-09C8-4AAD-BE93-292D3AE91779}">
      <dgm:prSet/>
      <dgm:spPr/>
      <dgm:t>
        <a:bodyPr/>
        <a:lstStyle/>
        <a:p>
          <a:endParaRPr lang="en-US"/>
        </a:p>
      </dgm:t>
    </dgm:pt>
    <dgm:pt modelId="{D59F5D60-4F91-4A51-8457-B956BC2F1C2A}">
      <dgm:prSet/>
      <dgm:spPr/>
      <dgm:t>
        <a:bodyPr/>
        <a:lstStyle/>
        <a:p>
          <a:r>
            <a:rPr lang="en-US"/>
            <a:t>Easy updating for multiple files types across locations</a:t>
          </a:r>
        </a:p>
      </dgm:t>
    </dgm:pt>
    <dgm:pt modelId="{7CC9E818-058D-417F-9AC0-7B96A6FA565B}" type="parTrans" cxnId="{E41AAC95-6D67-478C-8038-953BBC79F10A}">
      <dgm:prSet/>
      <dgm:spPr/>
      <dgm:t>
        <a:bodyPr/>
        <a:lstStyle/>
        <a:p>
          <a:endParaRPr lang="en-US"/>
        </a:p>
      </dgm:t>
    </dgm:pt>
    <dgm:pt modelId="{FF4BED7B-8650-49EE-97B2-927F400ECE6C}" type="sibTrans" cxnId="{E41AAC95-6D67-478C-8038-953BBC79F10A}">
      <dgm:prSet/>
      <dgm:spPr/>
      <dgm:t>
        <a:bodyPr/>
        <a:lstStyle/>
        <a:p>
          <a:endParaRPr lang="en-US"/>
        </a:p>
      </dgm:t>
    </dgm:pt>
    <dgm:pt modelId="{5A295B50-FB46-45C2-8364-447F3F4D316D}">
      <dgm:prSet/>
      <dgm:spPr/>
      <dgm:t>
        <a:bodyPr/>
        <a:lstStyle/>
        <a:p>
          <a:r>
            <a:rPr lang="en-US" dirty="0"/>
            <a:t>Aggregates all non-COVID data onto a single sheet with quartiles and regions</a:t>
          </a:r>
        </a:p>
      </dgm:t>
    </dgm:pt>
    <dgm:pt modelId="{789A52BE-38CA-49A7-9EFD-721793666845}" type="parTrans" cxnId="{914134B6-AB21-4204-9F87-F2D8A47A9609}">
      <dgm:prSet/>
      <dgm:spPr/>
      <dgm:t>
        <a:bodyPr/>
        <a:lstStyle/>
        <a:p>
          <a:endParaRPr lang="en-US"/>
        </a:p>
      </dgm:t>
    </dgm:pt>
    <dgm:pt modelId="{373C610C-C4A9-432E-8B0B-FC5EB2475D32}" type="sibTrans" cxnId="{914134B6-AB21-4204-9F87-F2D8A47A9609}">
      <dgm:prSet/>
      <dgm:spPr/>
      <dgm:t>
        <a:bodyPr/>
        <a:lstStyle/>
        <a:p>
          <a:endParaRPr lang="en-US"/>
        </a:p>
      </dgm:t>
    </dgm:pt>
    <dgm:pt modelId="{E1D47F65-0ED0-43C8-B736-601B29013EA4}">
      <dgm:prSet/>
      <dgm:spPr/>
      <dgm:t>
        <a:bodyPr/>
        <a:lstStyle/>
        <a:p>
          <a:r>
            <a:rPr lang="en-US"/>
            <a:t>Friendly to new links</a:t>
          </a:r>
        </a:p>
      </dgm:t>
    </dgm:pt>
    <dgm:pt modelId="{4E3DDB6B-85EE-4B67-9AD4-F2D4D428F06C}" type="parTrans" cxnId="{7ECA3BA0-0362-44CA-A9E5-9A0C7D7386C2}">
      <dgm:prSet/>
      <dgm:spPr/>
      <dgm:t>
        <a:bodyPr/>
        <a:lstStyle/>
        <a:p>
          <a:endParaRPr lang="en-US"/>
        </a:p>
      </dgm:t>
    </dgm:pt>
    <dgm:pt modelId="{0A0F8196-227B-4CF9-93E9-8ACA34FA7C6A}" type="sibTrans" cxnId="{7ECA3BA0-0362-44CA-A9E5-9A0C7D7386C2}">
      <dgm:prSet/>
      <dgm:spPr/>
      <dgm:t>
        <a:bodyPr/>
        <a:lstStyle/>
        <a:p>
          <a:endParaRPr lang="en-US"/>
        </a:p>
      </dgm:t>
    </dgm:pt>
    <dgm:pt modelId="{6045A002-6441-4D4A-BE62-7D0AF14DC598}" type="pres">
      <dgm:prSet presAssocID="{9B55F3C1-0491-4C0A-8951-A2A6F1E3568C}" presName="vert0" presStyleCnt="0">
        <dgm:presLayoutVars>
          <dgm:dir/>
          <dgm:animOne val="branch"/>
          <dgm:animLvl val="lvl"/>
        </dgm:presLayoutVars>
      </dgm:prSet>
      <dgm:spPr/>
    </dgm:pt>
    <dgm:pt modelId="{A0CA4E1E-123B-4E74-A907-AFC892371736}" type="pres">
      <dgm:prSet presAssocID="{73CFB7C4-ED4E-475E-B048-068797EFFBD5}" presName="thickLine" presStyleLbl="alignNode1" presStyleIdx="0" presStyleCnt="4"/>
      <dgm:spPr/>
    </dgm:pt>
    <dgm:pt modelId="{4D062CD8-28D6-473F-B2A1-55D4C0DF2488}" type="pres">
      <dgm:prSet presAssocID="{73CFB7C4-ED4E-475E-B048-068797EFFBD5}" presName="horz1" presStyleCnt="0"/>
      <dgm:spPr/>
    </dgm:pt>
    <dgm:pt modelId="{B05DDB19-1685-4752-B09B-AB738C9757D1}" type="pres">
      <dgm:prSet presAssocID="{73CFB7C4-ED4E-475E-B048-068797EFFBD5}" presName="tx1" presStyleLbl="revTx" presStyleIdx="0" presStyleCnt="4"/>
      <dgm:spPr/>
    </dgm:pt>
    <dgm:pt modelId="{FB4DD52C-D1EA-4B9D-A7F4-4796BE2D8D16}" type="pres">
      <dgm:prSet presAssocID="{73CFB7C4-ED4E-475E-B048-068797EFFBD5}" presName="vert1" presStyleCnt="0"/>
      <dgm:spPr/>
    </dgm:pt>
    <dgm:pt modelId="{1D7A7590-B502-4AC3-98CB-10EBB200221C}" type="pres">
      <dgm:prSet presAssocID="{D59F5D60-4F91-4A51-8457-B956BC2F1C2A}" presName="thickLine" presStyleLbl="alignNode1" presStyleIdx="1" presStyleCnt="4"/>
      <dgm:spPr/>
    </dgm:pt>
    <dgm:pt modelId="{361AF629-E062-4CFF-A330-313B7EB4320C}" type="pres">
      <dgm:prSet presAssocID="{D59F5D60-4F91-4A51-8457-B956BC2F1C2A}" presName="horz1" presStyleCnt="0"/>
      <dgm:spPr/>
    </dgm:pt>
    <dgm:pt modelId="{CA0FABE9-22CF-4F5F-8157-0F62E9C98A4C}" type="pres">
      <dgm:prSet presAssocID="{D59F5D60-4F91-4A51-8457-B956BC2F1C2A}" presName="tx1" presStyleLbl="revTx" presStyleIdx="1" presStyleCnt="4"/>
      <dgm:spPr/>
    </dgm:pt>
    <dgm:pt modelId="{73C7D88C-4D9B-417B-B98B-662CFB66D1ED}" type="pres">
      <dgm:prSet presAssocID="{D59F5D60-4F91-4A51-8457-B956BC2F1C2A}" presName="vert1" presStyleCnt="0"/>
      <dgm:spPr/>
    </dgm:pt>
    <dgm:pt modelId="{A3354073-C00C-4668-AD82-D6119D8EA981}" type="pres">
      <dgm:prSet presAssocID="{5A295B50-FB46-45C2-8364-447F3F4D316D}" presName="thickLine" presStyleLbl="alignNode1" presStyleIdx="2" presStyleCnt="4"/>
      <dgm:spPr/>
    </dgm:pt>
    <dgm:pt modelId="{303BEFD5-E93F-4148-B7AA-ABE69573B5C5}" type="pres">
      <dgm:prSet presAssocID="{5A295B50-FB46-45C2-8364-447F3F4D316D}" presName="horz1" presStyleCnt="0"/>
      <dgm:spPr/>
    </dgm:pt>
    <dgm:pt modelId="{7E00C33D-6BBD-413F-A7F4-CBF006E6126D}" type="pres">
      <dgm:prSet presAssocID="{5A295B50-FB46-45C2-8364-447F3F4D316D}" presName="tx1" presStyleLbl="revTx" presStyleIdx="2" presStyleCnt="4"/>
      <dgm:spPr/>
    </dgm:pt>
    <dgm:pt modelId="{F91DA537-FCB0-43C6-AEDB-790D10670B97}" type="pres">
      <dgm:prSet presAssocID="{5A295B50-FB46-45C2-8364-447F3F4D316D}" presName="vert1" presStyleCnt="0"/>
      <dgm:spPr/>
    </dgm:pt>
    <dgm:pt modelId="{1AEDD571-32DA-4AE3-9152-252037F741B0}" type="pres">
      <dgm:prSet presAssocID="{E1D47F65-0ED0-43C8-B736-601B29013EA4}" presName="thickLine" presStyleLbl="alignNode1" presStyleIdx="3" presStyleCnt="4"/>
      <dgm:spPr/>
    </dgm:pt>
    <dgm:pt modelId="{2DDA399E-38A7-44FA-BDD4-C12B96836373}" type="pres">
      <dgm:prSet presAssocID="{E1D47F65-0ED0-43C8-B736-601B29013EA4}" presName="horz1" presStyleCnt="0"/>
      <dgm:spPr/>
    </dgm:pt>
    <dgm:pt modelId="{9523E848-AB69-4227-ADD9-3D399C1C1F7D}" type="pres">
      <dgm:prSet presAssocID="{E1D47F65-0ED0-43C8-B736-601B29013EA4}" presName="tx1" presStyleLbl="revTx" presStyleIdx="3" presStyleCnt="4"/>
      <dgm:spPr/>
    </dgm:pt>
    <dgm:pt modelId="{F2805F49-59F5-41A7-8ABD-004E3066C379}" type="pres">
      <dgm:prSet presAssocID="{E1D47F65-0ED0-43C8-B736-601B29013EA4}" presName="vert1" presStyleCnt="0"/>
      <dgm:spPr/>
    </dgm:pt>
  </dgm:ptLst>
  <dgm:cxnLst>
    <dgm:cxn modelId="{C90E8302-B202-4B34-A955-1CB1A3055E2E}" type="presOf" srcId="{9B55F3C1-0491-4C0A-8951-A2A6F1E3568C}" destId="{6045A002-6441-4D4A-BE62-7D0AF14DC598}" srcOrd="0" destOrd="0" presId="urn:microsoft.com/office/officeart/2008/layout/LinedList"/>
    <dgm:cxn modelId="{C1AF0807-760B-4A06-ADFD-5002F3495015}" type="presOf" srcId="{5A295B50-FB46-45C2-8364-447F3F4D316D}" destId="{7E00C33D-6BBD-413F-A7F4-CBF006E6126D}" srcOrd="0" destOrd="0" presId="urn:microsoft.com/office/officeart/2008/layout/LinedList"/>
    <dgm:cxn modelId="{8B9E7512-8B30-4586-85B1-B6D1683F3424}" type="presOf" srcId="{D59F5D60-4F91-4A51-8457-B956BC2F1C2A}" destId="{CA0FABE9-22CF-4F5F-8157-0F62E9C98A4C}" srcOrd="0" destOrd="0" presId="urn:microsoft.com/office/officeart/2008/layout/LinedList"/>
    <dgm:cxn modelId="{E41AAC95-6D67-478C-8038-953BBC79F10A}" srcId="{9B55F3C1-0491-4C0A-8951-A2A6F1E3568C}" destId="{D59F5D60-4F91-4A51-8457-B956BC2F1C2A}" srcOrd="1" destOrd="0" parTransId="{7CC9E818-058D-417F-9AC0-7B96A6FA565B}" sibTransId="{FF4BED7B-8650-49EE-97B2-927F400ECE6C}"/>
    <dgm:cxn modelId="{7ECA3BA0-0362-44CA-A9E5-9A0C7D7386C2}" srcId="{9B55F3C1-0491-4C0A-8951-A2A6F1E3568C}" destId="{E1D47F65-0ED0-43C8-B736-601B29013EA4}" srcOrd="3" destOrd="0" parTransId="{4E3DDB6B-85EE-4B67-9AD4-F2D4D428F06C}" sibTransId="{0A0F8196-227B-4CF9-93E9-8ACA34FA7C6A}"/>
    <dgm:cxn modelId="{914134B6-AB21-4204-9F87-F2D8A47A9609}" srcId="{9B55F3C1-0491-4C0A-8951-A2A6F1E3568C}" destId="{5A295B50-FB46-45C2-8364-447F3F4D316D}" srcOrd="2" destOrd="0" parTransId="{789A52BE-38CA-49A7-9EFD-721793666845}" sibTransId="{373C610C-C4A9-432E-8B0B-FC5EB2475D32}"/>
    <dgm:cxn modelId="{F7885DCB-10DD-435B-8590-2E98C9773A6A}" type="presOf" srcId="{73CFB7C4-ED4E-475E-B048-068797EFFBD5}" destId="{B05DDB19-1685-4752-B09B-AB738C9757D1}" srcOrd="0" destOrd="0" presId="urn:microsoft.com/office/officeart/2008/layout/LinedList"/>
    <dgm:cxn modelId="{54B503CC-09C8-4AAD-BE93-292D3AE91779}" srcId="{9B55F3C1-0491-4C0A-8951-A2A6F1E3568C}" destId="{73CFB7C4-ED4E-475E-B048-068797EFFBD5}" srcOrd="0" destOrd="0" parTransId="{69FC666F-4AEA-4B7B-BD0F-34F0D1DD5A77}" sibTransId="{7773FE6B-8BC2-4EE4-BD86-FC0E12CDC31C}"/>
    <dgm:cxn modelId="{51F2F5F0-7BE9-477D-A743-1605FFC85190}" type="presOf" srcId="{E1D47F65-0ED0-43C8-B736-601B29013EA4}" destId="{9523E848-AB69-4227-ADD9-3D399C1C1F7D}" srcOrd="0" destOrd="0" presId="urn:microsoft.com/office/officeart/2008/layout/LinedList"/>
    <dgm:cxn modelId="{5D228981-CE36-4D23-91F3-177326B7A57E}" type="presParOf" srcId="{6045A002-6441-4D4A-BE62-7D0AF14DC598}" destId="{A0CA4E1E-123B-4E74-A907-AFC892371736}" srcOrd="0" destOrd="0" presId="urn:microsoft.com/office/officeart/2008/layout/LinedList"/>
    <dgm:cxn modelId="{57D90F56-3267-423B-94B3-DA54CBACF846}" type="presParOf" srcId="{6045A002-6441-4D4A-BE62-7D0AF14DC598}" destId="{4D062CD8-28D6-473F-B2A1-55D4C0DF2488}" srcOrd="1" destOrd="0" presId="urn:microsoft.com/office/officeart/2008/layout/LinedList"/>
    <dgm:cxn modelId="{A22AAAA9-2749-48CD-89CE-6618B34F3CCA}" type="presParOf" srcId="{4D062CD8-28D6-473F-B2A1-55D4C0DF2488}" destId="{B05DDB19-1685-4752-B09B-AB738C9757D1}" srcOrd="0" destOrd="0" presId="urn:microsoft.com/office/officeart/2008/layout/LinedList"/>
    <dgm:cxn modelId="{3D166B21-17E1-49A7-81F4-FD2EAC7760A0}" type="presParOf" srcId="{4D062CD8-28D6-473F-B2A1-55D4C0DF2488}" destId="{FB4DD52C-D1EA-4B9D-A7F4-4796BE2D8D16}" srcOrd="1" destOrd="0" presId="urn:microsoft.com/office/officeart/2008/layout/LinedList"/>
    <dgm:cxn modelId="{E44FA380-5D8D-4B63-B6F8-DD8B76882B8C}" type="presParOf" srcId="{6045A002-6441-4D4A-BE62-7D0AF14DC598}" destId="{1D7A7590-B502-4AC3-98CB-10EBB200221C}" srcOrd="2" destOrd="0" presId="urn:microsoft.com/office/officeart/2008/layout/LinedList"/>
    <dgm:cxn modelId="{810A3720-D60C-4EC4-B462-B501AFEC9124}" type="presParOf" srcId="{6045A002-6441-4D4A-BE62-7D0AF14DC598}" destId="{361AF629-E062-4CFF-A330-313B7EB4320C}" srcOrd="3" destOrd="0" presId="urn:microsoft.com/office/officeart/2008/layout/LinedList"/>
    <dgm:cxn modelId="{B1188C15-A494-4215-A6B7-3B103FCEBD73}" type="presParOf" srcId="{361AF629-E062-4CFF-A330-313B7EB4320C}" destId="{CA0FABE9-22CF-4F5F-8157-0F62E9C98A4C}" srcOrd="0" destOrd="0" presId="urn:microsoft.com/office/officeart/2008/layout/LinedList"/>
    <dgm:cxn modelId="{F2AFAC0C-03ED-469A-8CBE-8C56DB6ACD26}" type="presParOf" srcId="{361AF629-E062-4CFF-A330-313B7EB4320C}" destId="{73C7D88C-4D9B-417B-B98B-662CFB66D1ED}" srcOrd="1" destOrd="0" presId="urn:microsoft.com/office/officeart/2008/layout/LinedList"/>
    <dgm:cxn modelId="{ED6B90B9-F1B3-454B-9B72-B6C8F68A9E51}" type="presParOf" srcId="{6045A002-6441-4D4A-BE62-7D0AF14DC598}" destId="{A3354073-C00C-4668-AD82-D6119D8EA981}" srcOrd="4" destOrd="0" presId="urn:microsoft.com/office/officeart/2008/layout/LinedList"/>
    <dgm:cxn modelId="{A068B9FC-CE0F-4E46-AB29-A31CEF1A82D8}" type="presParOf" srcId="{6045A002-6441-4D4A-BE62-7D0AF14DC598}" destId="{303BEFD5-E93F-4148-B7AA-ABE69573B5C5}" srcOrd="5" destOrd="0" presId="urn:microsoft.com/office/officeart/2008/layout/LinedList"/>
    <dgm:cxn modelId="{856453D7-0E93-434F-BD34-2C3BC6C7C724}" type="presParOf" srcId="{303BEFD5-E93F-4148-B7AA-ABE69573B5C5}" destId="{7E00C33D-6BBD-413F-A7F4-CBF006E6126D}" srcOrd="0" destOrd="0" presId="urn:microsoft.com/office/officeart/2008/layout/LinedList"/>
    <dgm:cxn modelId="{F8957377-7FFD-4C7D-8660-02980F823DA8}" type="presParOf" srcId="{303BEFD5-E93F-4148-B7AA-ABE69573B5C5}" destId="{F91DA537-FCB0-43C6-AEDB-790D10670B97}" srcOrd="1" destOrd="0" presId="urn:microsoft.com/office/officeart/2008/layout/LinedList"/>
    <dgm:cxn modelId="{8252C02C-DBA2-457C-961E-58E681F98D96}" type="presParOf" srcId="{6045A002-6441-4D4A-BE62-7D0AF14DC598}" destId="{1AEDD571-32DA-4AE3-9152-252037F741B0}" srcOrd="6" destOrd="0" presId="urn:microsoft.com/office/officeart/2008/layout/LinedList"/>
    <dgm:cxn modelId="{2A8CE8B8-E2CD-4C47-8D2E-2A970D1C5B39}" type="presParOf" srcId="{6045A002-6441-4D4A-BE62-7D0AF14DC598}" destId="{2DDA399E-38A7-44FA-BDD4-C12B96836373}" srcOrd="7" destOrd="0" presId="urn:microsoft.com/office/officeart/2008/layout/LinedList"/>
    <dgm:cxn modelId="{EAEFEBDF-B018-468C-9679-5015CCB8905E}" type="presParOf" srcId="{2DDA399E-38A7-44FA-BDD4-C12B96836373}" destId="{9523E848-AB69-4227-ADD9-3D399C1C1F7D}" srcOrd="0" destOrd="0" presId="urn:microsoft.com/office/officeart/2008/layout/LinedList"/>
    <dgm:cxn modelId="{9AF464F6-7002-4B41-B035-73D34DEE08FB}" type="presParOf" srcId="{2DDA399E-38A7-44FA-BDD4-C12B96836373}" destId="{F2805F49-59F5-41A7-8ABD-004E3066C3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A4E1E-123B-4E74-A907-AFC892371736}">
      <dsp:nvSpPr>
        <dsp:cNvPr id="0" name=""/>
        <dsp:cNvSpPr/>
      </dsp:nvSpPr>
      <dsp:spPr>
        <a:xfrm>
          <a:off x="0" y="0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DDB19-1685-4752-B09B-AB738C9757D1}">
      <dsp:nvSpPr>
        <dsp:cNvPr id="0" name=""/>
        <dsp:cNvSpPr/>
      </dsp:nvSpPr>
      <dsp:spPr>
        <a:xfrm>
          <a:off x="0" y="0"/>
          <a:ext cx="6172199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Simple user interface with clear instructions</a:t>
          </a:r>
        </a:p>
      </dsp:txBody>
      <dsp:txXfrm>
        <a:off x="0" y="0"/>
        <a:ext cx="6172199" cy="1218406"/>
      </dsp:txXfrm>
    </dsp:sp>
    <dsp:sp modelId="{1D7A7590-B502-4AC3-98CB-10EBB200221C}">
      <dsp:nvSpPr>
        <dsp:cNvPr id="0" name=""/>
        <dsp:cNvSpPr/>
      </dsp:nvSpPr>
      <dsp:spPr>
        <a:xfrm>
          <a:off x="0" y="1218406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FABE9-22CF-4F5F-8157-0F62E9C98A4C}">
      <dsp:nvSpPr>
        <dsp:cNvPr id="0" name=""/>
        <dsp:cNvSpPr/>
      </dsp:nvSpPr>
      <dsp:spPr>
        <a:xfrm>
          <a:off x="0" y="1218406"/>
          <a:ext cx="6172199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Easy updating for multiple files types across locations</a:t>
          </a:r>
        </a:p>
      </dsp:txBody>
      <dsp:txXfrm>
        <a:off x="0" y="1218406"/>
        <a:ext cx="6172199" cy="1218406"/>
      </dsp:txXfrm>
    </dsp:sp>
    <dsp:sp modelId="{A3354073-C00C-4668-AD82-D6119D8EA981}">
      <dsp:nvSpPr>
        <dsp:cNvPr id="0" name=""/>
        <dsp:cNvSpPr/>
      </dsp:nvSpPr>
      <dsp:spPr>
        <a:xfrm>
          <a:off x="0" y="2436812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0C33D-6BBD-413F-A7F4-CBF006E6126D}">
      <dsp:nvSpPr>
        <dsp:cNvPr id="0" name=""/>
        <dsp:cNvSpPr/>
      </dsp:nvSpPr>
      <dsp:spPr>
        <a:xfrm>
          <a:off x="0" y="2436812"/>
          <a:ext cx="6172199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Aggregates all non-COVID data onto a single sheet with quartiles and regions</a:t>
          </a:r>
        </a:p>
      </dsp:txBody>
      <dsp:txXfrm>
        <a:off x="0" y="2436812"/>
        <a:ext cx="6172199" cy="1218406"/>
      </dsp:txXfrm>
    </dsp:sp>
    <dsp:sp modelId="{1AEDD571-32DA-4AE3-9152-252037F741B0}">
      <dsp:nvSpPr>
        <dsp:cNvPr id="0" name=""/>
        <dsp:cNvSpPr/>
      </dsp:nvSpPr>
      <dsp:spPr>
        <a:xfrm>
          <a:off x="0" y="3655218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3E848-AB69-4227-ADD9-3D399C1C1F7D}">
      <dsp:nvSpPr>
        <dsp:cNvPr id="0" name=""/>
        <dsp:cNvSpPr/>
      </dsp:nvSpPr>
      <dsp:spPr>
        <a:xfrm>
          <a:off x="0" y="3655218"/>
          <a:ext cx="6172199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Friendly to new links</a:t>
          </a:r>
        </a:p>
      </dsp:txBody>
      <dsp:txXfrm>
        <a:off x="0" y="3655218"/>
        <a:ext cx="6172199" cy="1218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095375"/>
            <a:ext cx="5385816" cy="2114169"/>
          </a:xfrm>
        </p:spPr>
        <p:txBody>
          <a:bodyPr/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COVID-19 and Democratic Development:</a:t>
            </a:r>
            <a:b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Data Cleaning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Kalusniak</a:t>
            </a:r>
          </a:p>
          <a:p>
            <a:r>
              <a:rPr lang="en-US" dirty="0"/>
              <a:t>MIS 5460</a:t>
            </a:r>
          </a:p>
          <a:p>
            <a:r>
              <a:rPr lang="en-US" dirty="0"/>
              <a:t>December 11, 2022​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267081"/>
            <a:ext cx="6766560" cy="768096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181100"/>
            <a:ext cx="6766560" cy="4742180"/>
          </a:xfrm>
        </p:spPr>
        <p:txBody>
          <a:bodyPr/>
          <a:lstStyle/>
          <a:p>
            <a:r>
              <a:rPr lang="en-US" sz="2400" dirty="0"/>
              <a:t>States Restrictions </a:t>
            </a:r>
            <a:r>
              <a:rPr lang="en-US" sz="2400" dirty="0">
                <a:sym typeface="Wingdings" panose="05000000000000000000" pitchFamily="2" charset="2"/>
              </a:rPr>
              <a:t> Stability  Prosperity </a:t>
            </a:r>
            <a:r>
              <a:rPr lang="en-US" sz="2400" dirty="0"/>
              <a:t>(Tilly, 1985)	</a:t>
            </a:r>
          </a:p>
          <a:p>
            <a:r>
              <a:rPr lang="en-US" sz="2400" dirty="0"/>
              <a:t>Response to COVID-19 pandemic varied greatly by country</a:t>
            </a:r>
          </a:p>
          <a:p>
            <a:r>
              <a:rPr lang="en-US" sz="2400" dirty="0"/>
              <a:t>China (authoritarian)</a:t>
            </a:r>
          </a:p>
          <a:p>
            <a:pPr marL="1028700" lvl="1" indent="-342900"/>
            <a:r>
              <a:rPr lang="en-US" sz="2400" dirty="0"/>
              <a:t>Strict COVID lockdown &amp; Low case rate</a:t>
            </a:r>
          </a:p>
          <a:p>
            <a:pPr marL="342900" indent="-342900"/>
            <a:r>
              <a:rPr lang="en-US" sz="2400" dirty="0"/>
              <a:t>Europe and North America</a:t>
            </a:r>
          </a:p>
          <a:p>
            <a:pPr marL="1028700" lvl="1" indent="-342900"/>
            <a:r>
              <a:rPr lang="en-US" sz="2400" dirty="0"/>
              <a:t>COVID lockdowns with backlash &amp; Higher case rate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Research Hypothesis: </a:t>
            </a:r>
            <a:r>
              <a:rPr lang="en-US" sz="2400" dirty="0"/>
              <a:t>Authoritarians countries with high levels of development were the best at reducing COVID cases and deaths</a:t>
            </a:r>
          </a:p>
          <a:p>
            <a:endParaRPr lang="en-US" sz="1600" dirty="0"/>
          </a:p>
        </p:txBody>
      </p:sp>
      <p:pic>
        <p:nvPicPr>
          <p:cNvPr id="1026" name="Picture 2" descr="Video: China has failed to prepare residents when zero-Covid policy ends,  expert says | CNN">
            <a:extLst>
              <a:ext uri="{FF2B5EF4-FFF2-40B4-BE49-F238E27FC236}">
                <a16:creationId xmlns:a16="http://schemas.microsoft.com/office/drawing/2014/main" id="{08B16CFC-8A65-647A-D836-024ABAD27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127121"/>
            <a:ext cx="3413167" cy="226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4CB84A7-ADA1-CF60-FEF9-9F79138892E3}"/>
              </a:ext>
            </a:extLst>
          </p:cNvPr>
          <p:cNvSpPr txBox="1">
            <a:spLocks/>
          </p:cNvSpPr>
          <p:nvPr/>
        </p:nvSpPr>
        <p:spPr>
          <a:xfrm>
            <a:off x="0" y="3580764"/>
            <a:ext cx="3413167" cy="4060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China</a:t>
            </a:r>
          </a:p>
        </p:txBody>
      </p:sp>
      <p:pic>
        <p:nvPicPr>
          <p:cNvPr id="1028" name="Picture 4" descr="Thousands Around Globe Protest COVID-19 Shots, Lockdowns">
            <a:extLst>
              <a:ext uri="{FF2B5EF4-FFF2-40B4-BE49-F238E27FC236}">
                <a16:creationId xmlns:a16="http://schemas.microsoft.com/office/drawing/2014/main" id="{2B7B1191-3D73-00EF-5174-A1A4E38F0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8" y="874092"/>
            <a:ext cx="3401323" cy="191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ECB5F37-0688-DD87-9224-F26357185710}"/>
              </a:ext>
            </a:extLst>
          </p:cNvPr>
          <p:cNvSpPr txBox="1">
            <a:spLocks/>
          </p:cNvSpPr>
          <p:nvPr/>
        </p:nvSpPr>
        <p:spPr>
          <a:xfrm>
            <a:off x="-2" y="322095"/>
            <a:ext cx="3413167" cy="4060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Greece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408" y="296100"/>
            <a:ext cx="8165592" cy="768096"/>
          </a:xfrm>
        </p:spPr>
        <p:txBody>
          <a:bodyPr/>
          <a:lstStyle/>
          <a:p>
            <a:r>
              <a:rPr lang="en-US" sz="4000" dirty="0"/>
              <a:t>The Current Problems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1920" y="1353534"/>
            <a:ext cx="3822192" cy="411480"/>
          </a:xfrm>
        </p:spPr>
        <p:txBody>
          <a:bodyPr/>
          <a:lstStyle/>
          <a:p>
            <a:r>
              <a:rPr lang="en-US" dirty="0"/>
              <a:t>Different country names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56482" y="1765014"/>
            <a:ext cx="3741928" cy="1663986"/>
          </a:xfrm>
        </p:spPr>
        <p:txBody>
          <a:bodyPr/>
          <a:lstStyle/>
          <a:p>
            <a:r>
              <a:rPr lang="en-US" sz="2000" dirty="0"/>
              <a:t>Each data source has a different way to name certain countries</a:t>
            </a:r>
          </a:p>
          <a:p>
            <a:r>
              <a:rPr lang="en-US" sz="2000" dirty="0"/>
              <a:t>ISO 3166 (country codes)</a:t>
            </a:r>
          </a:p>
          <a:p>
            <a:r>
              <a:rPr lang="en-US" sz="2000" dirty="0"/>
              <a:t>Special characters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903845" y="1353534"/>
            <a:ext cx="3822192" cy="411480"/>
          </a:xfrm>
        </p:spPr>
        <p:txBody>
          <a:bodyPr/>
          <a:lstStyle/>
          <a:p>
            <a:r>
              <a:rPr lang="en-US" dirty="0"/>
              <a:t>Lack of tidy data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903845" y="1765014"/>
            <a:ext cx="3741928" cy="1663986"/>
          </a:xfrm>
        </p:spPr>
        <p:txBody>
          <a:bodyPr/>
          <a:lstStyle/>
          <a:p>
            <a:r>
              <a:rPr lang="en-US" sz="2000" dirty="0"/>
              <a:t>Remove extra rows and column</a:t>
            </a:r>
          </a:p>
          <a:p>
            <a:r>
              <a:rPr lang="en-US" sz="2000" dirty="0"/>
              <a:t>Unpivot COVID data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1CAA57D3-F235-9055-652E-6615C74D75B2}"/>
              </a:ext>
            </a:extLst>
          </p:cNvPr>
          <p:cNvSpPr txBox="1">
            <a:spLocks/>
          </p:cNvSpPr>
          <p:nvPr/>
        </p:nvSpPr>
        <p:spPr>
          <a:xfrm>
            <a:off x="3931920" y="4166298"/>
            <a:ext cx="3822192" cy="4114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Missing or Extra data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F984DB01-080E-5E07-0B1F-AA7E282EA0F7}"/>
              </a:ext>
            </a:extLst>
          </p:cNvPr>
          <p:cNvSpPr txBox="1">
            <a:spLocks/>
          </p:cNvSpPr>
          <p:nvPr/>
        </p:nvSpPr>
        <p:spPr>
          <a:xfrm>
            <a:off x="7903845" y="3638615"/>
            <a:ext cx="3822192" cy="936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Constant updating Different File Types and Locations</a:t>
            </a: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D83A9021-76AE-4B59-CEAD-197A763C7997}"/>
              </a:ext>
            </a:extLst>
          </p:cNvPr>
          <p:cNvSpPr txBox="1">
            <a:spLocks/>
          </p:cNvSpPr>
          <p:nvPr/>
        </p:nvSpPr>
        <p:spPr>
          <a:xfrm>
            <a:off x="3856482" y="4577778"/>
            <a:ext cx="3741928" cy="166398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Lack of data for small or isolated countries</a:t>
            </a:r>
          </a:p>
          <a:p>
            <a:r>
              <a:rPr lang="en-US" sz="2000" dirty="0"/>
              <a:t>COVID accumulators include cruise ship and all US Citizens</a:t>
            </a:r>
          </a:p>
          <a:p>
            <a:endParaRPr lang="en-US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2E086A95-0C2C-0685-C296-B4209DD6D167}"/>
              </a:ext>
            </a:extLst>
          </p:cNvPr>
          <p:cNvSpPr txBox="1">
            <a:spLocks/>
          </p:cNvSpPr>
          <p:nvPr/>
        </p:nvSpPr>
        <p:spPr>
          <a:xfrm>
            <a:off x="7903845" y="4574890"/>
            <a:ext cx="3741928" cy="166687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New COVID daily</a:t>
            </a:r>
          </a:p>
          <a:p>
            <a:r>
              <a:rPr lang="en-US" sz="2000" dirty="0"/>
              <a:t>5 sources and 2 file types</a:t>
            </a:r>
          </a:p>
          <a:p>
            <a:r>
              <a:rPr lang="en-US" sz="2000" dirty="0"/>
              <a:t>Large and slow files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5F3E-AD04-ACD1-2515-5B33F95C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10312"/>
            <a:ext cx="10671048" cy="768096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E9A384-2C15-01CF-1C05-58750FB46896}"/>
              </a:ext>
            </a:extLst>
          </p:cNvPr>
          <p:cNvSpPr/>
          <p:nvPr/>
        </p:nvSpPr>
        <p:spPr>
          <a:xfrm>
            <a:off x="4867275" y="933450"/>
            <a:ext cx="188595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Show User the Update Form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B97324-98C3-D530-C8EE-8B516A99BA3A}"/>
              </a:ext>
            </a:extLst>
          </p:cNvPr>
          <p:cNvSpPr/>
          <p:nvPr/>
        </p:nvSpPr>
        <p:spPr>
          <a:xfrm>
            <a:off x="4867275" y="2657474"/>
            <a:ext cx="188595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Show User the Select Data Form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E51F8648-DFC8-DBF4-B7AD-EFA77D1803E7}"/>
              </a:ext>
            </a:extLst>
          </p:cNvPr>
          <p:cNvSpPr/>
          <p:nvPr/>
        </p:nvSpPr>
        <p:spPr>
          <a:xfrm>
            <a:off x="4805362" y="1795462"/>
            <a:ext cx="2009775" cy="6858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Update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9D56464D-C4ED-6AA1-3E8E-FE514C63D297}"/>
              </a:ext>
            </a:extLst>
          </p:cNvPr>
          <p:cNvSpPr/>
          <p:nvPr/>
        </p:nvSpPr>
        <p:spPr>
          <a:xfrm>
            <a:off x="7129462" y="933449"/>
            <a:ext cx="2009775" cy="685801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Cancel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BA9F6-8EBC-75DB-51F4-8ABD9B5E8C99}"/>
              </a:ext>
            </a:extLst>
          </p:cNvPr>
          <p:cNvSpPr/>
          <p:nvPr/>
        </p:nvSpPr>
        <p:spPr>
          <a:xfrm>
            <a:off x="9544050" y="933450"/>
            <a:ext cx="188595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Exit</a:t>
            </a:r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6893ABC7-E49E-E399-90AF-C2D24666B67B}"/>
              </a:ext>
            </a:extLst>
          </p:cNvPr>
          <p:cNvSpPr/>
          <p:nvPr/>
        </p:nvSpPr>
        <p:spPr>
          <a:xfrm>
            <a:off x="2566987" y="2657472"/>
            <a:ext cx="2009775" cy="6858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No Options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6E080A-F2FC-1F2D-5D25-81D03D36EFB9}"/>
              </a:ext>
            </a:extLst>
          </p:cNvPr>
          <p:cNvSpPr/>
          <p:nvPr/>
        </p:nvSpPr>
        <p:spPr>
          <a:xfrm>
            <a:off x="390524" y="2657474"/>
            <a:ext cx="188595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33DA22-904B-E4ED-FC21-352EB65A6803}"/>
              </a:ext>
            </a:extLst>
          </p:cNvPr>
          <p:cNvCxnSpPr>
            <a:cxnSpLocks/>
            <a:stCxn id="9" idx="1"/>
            <a:endCxn id="22" idx="3"/>
          </p:cNvCxnSpPr>
          <p:nvPr/>
        </p:nvCxnSpPr>
        <p:spPr>
          <a:xfrm flipH="1" flipV="1">
            <a:off x="4576762" y="3000372"/>
            <a:ext cx="2905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01D527-0941-61A4-093E-1E5C81A8EB36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2276474" y="3000372"/>
            <a:ext cx="2905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5C1B1C-5DBC-084A-7A59-AE2DEBA35AA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810250" y="1619250"/>
            <a:ext cx="0" cy="1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DAF8404-5445-E094-9842-3E69DF48735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5810250" y="2481262"/>
            <a:ext cx="0" cy="1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3EB3CF-512B-0894-4E4E-263F6E3ECE1D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753225" y="1276350"/>
            <a:ext cx="37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505B2E-5F7C-E5C2-87FA-24FBCABF821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9139237" y="1276350"/>
            <a:ext cx="404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F3796878-5636-A89D-7009-3EA8F8D904F5}"/>
              </a:ext>
            </a:extLst>
          </p:cNvPr>
          <p:cNvSpPr/>
          <p:nvPr/>
        </p:nvSpPr>
        <p:spPr>
          <a:xfrm>
            <a:off x="411382" y="3767685"/>
            <a:ext cx="2313432" cy="9144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Cases/</a:t>
            </a:r>
          </a:p>
          <a:p>
            <a:pPr algn="ctr"/>
            <a:r>
              <a:rPr lang="en-US" sz="1600" dirty="0"/>
              <a:t>Deaths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8AB5085A-D6EE-3168-BAF7-021C7D9D71DB}"/>
              </a:ext>
            </a:extLst>
          </p:cNvPr>
          <p:cNvSpPr/>
          <p:nvPr/>
        </p:nvSpPr>
        <p:spPr>
          <a:xfrm>
            <a:off x="3323177" y="3796265"/>
            <a:ext cx="2313432" cy="9144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Democracy</a:t>
            </a:r>
          </a:p>
        </p:txBody>
      </p:sp>
      <p:sp>
        <p:nvSpPr>
          <p:cNvPr id="47" name="Flowchart: Decision 46">
            <a:extLst>
              <a:ext uri="{FF2B5EF4-FFF2-40B4-BE49-F238E27FC236}">
                <a16:creationId xmlns:a16="http://schemas.microsoft.com/office/drawing/2014/main" id="{CB6A5421-94E7-04D9-E3CD-3E5EF7212504}"/>
              </a:ext>
            </a:extLst>
          </p:cNvPr>
          <p:cNvSpPr/>
          <p:nvPr/>
        </p:nvSpPr>
        <p:spPr>
          <a:xfrm>
            <a:off x="9467186" y="3781424"/>
            <a:ext cx="2313432" cy="9144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HDI</a:t>
            </a:r>
          </a:p>
        </p:txBody>
      </p:sp>
      <p:sp>
        <p:nvSpPr>
          <p:cNvPr id="48" name="Flowchart: Decision 47">
            <a:extLst>
              <a:ext uri="{FF2B5EF4-FFF2-40B4-BE49-F238E27FC236}">
                <a16:creationId xmlns:a16="http://schemas.microsoft.com/office/drawing/2014/main" id="{7D93721D-8C3D-58DE-75A2-E365C9745FC5}"/>
              </a:ext>
            </a:extLst>
          </p:cNvPr>
          <p:cNvSpPr/>
          <p:nvPr/>
        </p:nvSpPr>
        <p:spPr>
          <a:xfrm>
            <a:off x="6555391" y="3796265"/>
            <a:ext cx="2313432" cy="9144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Population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A710F8-CAFF-0EB9-683F-F526747880E3}"/>
              </a:ext>
            </a:extLst>
          </p:cNvPr>
          <p:cNvSpPr/>
          <p:nvPr/>
        </p:nvSpPr>
        <p:spPr>
          <a:xfrm>
            <a:off x="1115470" y="4993760"/>
            <a:ext cx="905256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Import CSV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7CAAD5F-8299-4449-5AA4-F3AFC7D7487F}"/>
              </a:ext>
            </a:extLst>
          </p:cNvPr>
          <p:cNvSpPr/>
          <p:nvPr/>
        </p:nvSpPr>
        <p:spPr>
          <a:xfrm>
            <a:off x="447770" y="5863202"/>
            <a:ext cx="905256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Filter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21D47D0-DCBD-49FF-4618-1B7FEC52EE75}"/>
              </a:ext>
            </a:extLst>
          </p:cNvPr>
          <p:cNvSpPr/>
          <p:nvPr/>
        </p:nvSpPr>
        <p:spPr>
          <a:xfrm>
            <a:off x="1745551" y="5863202"/>
            <a:ext cx="90135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Unpivot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D78116F-7E64-E552-A4B9-8F448A907582}"/>
              </a:ext>
            </a:extLst>
          </p:cNvPr>
          <p:cNvSpPr/>
          <p:nvPr/>
        </p:nvSpPr>
        <p:spPr>
          <a:xfrm>
            <a:off x="3868912" y="4989570"/>
            <a:ext cx="1257681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Show Instructions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46AB3C1-F131-3F78-EE8F-E7B02112DE25}"/>
              </a:ext>
            </a:extLst>
          </p:cNvPr>
          <p:cNvSpPr/>
          <p:nvPr/>
        </p:nvSpPr>
        <p:spPr>
          <a:xfrm>
            <a:off x="3276840" y="5856337"/>
            <a:ext cx="905256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 Picker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60FFEB8-E364-D445-5ABD-784088CD3D98}"/>
              </a:ext>
            </a:extLst>
          </p:cNvPr>
          <p:cNvSpPr/>
          <p:nvPr/>
        </p:nvSpPr>
        <p:spPr>
          <a:xfrm>
            <a:off x="4630818" y="5856337"/>
            <a:ext cx="905256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Import CSV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F1752D6-F96F-E27F-203D-E372E6C7BFE0}"/>
              </a:ext>
            </a:extLst>
          </p:cNvPr>
          <p:cNvSpPr/>
          <p:nvPr/>
        </p:nvSpPr>
        <p:spPr>
          <a:xfrm>
            <a:off x="7259479" y="5429235"/>
            <a:ext cx="905256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Import CSV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15CD94B-2A06-A094-6215-2E997694B101}"/>
              </a:ext>
            </a:extLst>
          </p:cNvPr>
          <p:cNvSpPr/>
          <p:nvPr/>
        </p:nvSpPr>
        <p:spPr>
          <a:xfrm>
            <a:off x="10171274" y="5429235"/>
            <a:ext cx="905256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Import Excel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94F2070-C792-0969-97FB-E04888019EE5}"/>
              </a:ext>
            </a:extLst>
          </p:cNvPr>
          <p:cNvCxnSpPr>
            <a:stCxn id="44" idx="2"/>
            <a:endCxn id="65" idx="0"/>
          </p:cNvCxnSpPr>
          <p:nvPr/>
        </p:nvCxnSpPr>
        <p:spPr>
          <a:xfrm>
            <a:off x="1568098" y="4682085"/>
            <a:ext cx="0" cy="31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915014D-2D2D-757B-C4A7-AE30E14C449A}"/>
              </a:ext>
            </a:extLst>
          </p:cNvPr>
          <p:cNvCxnSpPr>
            <a:stCxn id="66" idx="3"/>
            <a:endCxn id="67" idx="1"/>
          </p:cNvCxnSpPr>
          <p:nvPr/>
        </p:nvCxnSpPr>
        <p:spPr>
          <a:xfrm>
            <a:off x="1353026" y="6206102"/>
            <a:ext cx="39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CE3500A-330B-B7BB-9E51-079349942ED5}"/>
              </a:ext>
            </a:extLst>
          </p:cNvPr>
          <p:cNvCxnSpPr>
            <a:stCxn id="65" idx="1"/>
            <a:endCxn id="66" idx="0"/>
          </p:cNvCxnSpPr>
          <p:nvPr/>
        </p:nvCxnSpPr>
        <p:spPr>
          <a:xfrm rot="10800000" flipV="1">
            <a:off x="900398" y="5336660"/>
            <a:ext cx="215072" cy="526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CE914E6-5CBB-A496-F53D-05F4AF50E94F}"/>
              </a:ext>
            </a:extLst>
          </p:cNvPr>
          <p:cNvCxnSpPr>
            <a:stCxn id="68" idx="1"/>
            <a:endCxn id="69" idx="0"/>
          </p:cNvCxnSpPr>
          <p:nvPr/>
        </p:nvCxnSpPr>
        <p:spPr>
          <a:xfrm rot="10800000" flipV="1">
            <a:off x="3729468" y="5332469"/>
            <a:ext cx="139444" cy="523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E7EC304-9CD2-FA3A-16AA-55A65886B95B}"/>
              </a:ext>
            </a:extLst>
          </p:cNvPr>
          <p:cNvCxnSpPr>
            <a:stCxn id="69" idx="3"/>
            <a:endCxn id="70" idx="1"/>
          </p:cNvCxnSpPr>
          <p:nvPr/>
        </p:nvCxnSpPr>
        <p:spPr>
          <a:xfrm>
            <a:off x="4182096" y="6199237"/>
            <a:ext cx="448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334E02C-18B6-997A-7F1A-ED7AD5E3CF84}"/>
              </a:ext>
            </a:extLst>
          </p:cNvPr>
          <p:cNvCxnSpPr>
            <a:stCxn id="45" idx="2"/>
            <a:endCxn id="68" idx="0"/>
          </p:cNvCxnSpPr>
          <p:nvPr/>
        </p:nvCxnSpPr>
        <p:spPr>
          <a:xfrm>
            <a:off x="4479893" y="4710665"/>
            <a:ext cx="17860" cy="27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B48E199-BFE0-EFF2-5202-492B01C5B965}"/>
              </a:ext>
            </a:extLst>
          </p:cNvPr>
          <p:cNvCxnSpPr>
            <a:stCxn id="48" idx="2"/>
            <a:endCxn id="71" idx="0"/>
          </p:cNvCxnSpPr>
          <p:nvPr/>
        </p:nvCxnSpPr>
        <p:spPr>
          <a:xfrm>
            <a:off x="7712107" y="4710665"/>
            <a:ext cx="0" cy="71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188A1C2-63ED-7BB2-A827-F415CCA36B43}"/>
              </a:ext>
            </a:extLst>
          </p:cNvPr>
          <p:cNvCxnSpPr>
            <a:stCxn id="47" idx="2"/>
            <a:endCxn id="72" idx="0"/>
          </p:cNvCxnSpPr>
          <p:nvPr/>
        </p:nvCxnSpPr>
        <p:spPr>
          <a:xfrm>
            <a:off x="10623902" y="4695824"/>
            <a:ext cx="0" cy="73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3D82952-0F6D-A0F9-25AF-B4F06C09BC1D}"/>
              </a:ext>
            </a:extLst>
          </p:cNvPr>
          <p:cNvCxnSpPr>
            <a:stCxn id="9" idx="2"/>
            <a:endCxn id="44" idx="0"/>
          </p:cNvCxnSpPr>
          <p:nvPr/>
        </p:nvCxnSpPr>
        <p:spPr>
          <a:xfrm flipH="1">
            <a:off x="1568098" y="3343274"/>
            <a:ext cx="4242152" cy="4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81AC343-FA60-EB7D-3205-9BA60FE93D56}"/>
              </a:ext>
            </a:extLst>
          </p:cNvPr>
          <p:cNvCxnSpPr>
            <a:stCxn id="9" idx="2"/>
            <a:endCxn id="45" idx="0"/>
          </p:cNvCxnSpPr>
          <p:nvPr/>
        </p:nvCxnSpPr>
        <p:spPr>
          <a:xfrm flipH="1">
            <a:off x="4479893" y="3343274"/>
            <a:ext cx="1330357" cy="45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0D1F9C2-4A34-579B-8719-B61F5102FB5D}"/>
              </a:ext>
            </a:extLst>
          </p:cNvPr>
          <p:cNvCxnSpPr>
            <a:stCxn id="9" idx="2"/>
            <a:endCxn id="47" idx="0"/>
          </p:cNvCxnSpPr>
          <p:nvPr/>
        </p:nvCxnSpPr>
        <p:spPr>
          <a:xfrm>
            <a:off x="5810250" y="3343274"/>
            <a:ext cx="4813652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82512F1-37D1-4151-8E0C-26E2D52A8F78}"/>
              </a:ext>
            </a:extLst>
          </p:cNvPr>
          <p:cNvCxnSpPr>
            <a:stCxn id="9" idx="2"/>
            <a:endCxn id="48" idx="0"/>
          </p:cNvCxnSpPr>
          <p:nvPr/>
        </p:nvCxnSpPr>
        <p:spPr>
          <a:xfrm>
            <a:off x="5810250" y="3343274"/>
            <a:ext cx="1901857" cy="45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2AAB330-AB8B-3475-9B09-099B7CDB1255}"/>
              </a:ext>
            </a:extLst>
          </p:cNvPr>
          <p:cNvSpPr/>
          <p:nvPr/>
        </p:nvSpPr>
        <p:spPr>
          <a:xfrm>
            <a:off x="9894668" y="2030368"/>
            <a:ext cx="188595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Error Handler</a:t>
            </a:r>
          </a:p>
        </p:txBody>
      </p:sp>
      <p:sp>
        <p:nvSpPr>
          <p:cNvPr id="108" name="Flowchart: Decision 107">
            <a:extLst>
              <a:ext uri="{FF2B5EF4-FFF2-40B4-BE49-F238E27FC236}">
                <a16:creationId xmlns:a16="http://schemas.microsoft.com/office/drawing/2014/main" id="{146B298C-AE26-D81F-0E5F-1000673FB550}"/>
              </a:ext>
            </a:extLst>
          </p:cNvPr>
          <p:cNvSpPr/>
          <p:nvPr/>
        </p:nvSpPr>
        <p:spPr>
          <a:xfrm>
            <a:off x="8072441" y="2664891"/>
            <a:ext cx="2286000" cy="9144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New Link from User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EE02667-A113-7649-1711-2131FBD93823}"/>
              </a:ext>
            </a:extLst>
          </p:cNvPr>
          <p:cNvCxnSpPr>
            <a:stCxn id="9" idx="3"/>
            <a:endCxn id="107" idx="1"/>
          </p:cNvCxnSpPr>
          <p:nvPr/>
        </p:nvCxnSpPr>
        <p:spPr>
          <a:xfrm flipV="1">
            <a:off x="6753225" y="2373268"/>
            <a:ext cx="3141443" cy="62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86BC834-8081-62A3-B2D7-EE46174F052F}"/>
              </a:ext>
            </a:extLst>
          </p:cNvPr>
          <p:cNvCxnSpPr>
            <a:stCxn id="108" idx="1"/>
            <a:endCxn id="9" idx="2"/>
          </p:cNvCxnSpPr>
          <p:nvPr/>
        </p:nvCxnSpPr>
        <p:spPr>
          <a:xfrm flipH="1">
            <a:off x="5810250" y="3122091"/>
            <a:ext cx="2262191" cy="22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5E8538E7-F1B0-B7F7-6867-76B4D9B9B411}"/>
              </a:ext>
            </a:extLst>
          </p:cNvPr>
          <p:cNvCxnSpPr>
            <a:stCxn id="107" idx="2"/>
            <a:endCxn id="108" idx="3"/>
          </p:cNvCxnSpPr>
          <p:nvPr/>
        </p:nvCxnSpPr>
        <p:spPr>
          <a:xfrm rot="5400000">
            <a:off x="10395081" y="2679528"/>
            <a:ext cx="405923" cy="479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17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B491-0391-9C64-AB72-9B27F510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0" y="987424"/>
            <a:ext cx="4807268" cy="1069975"/>
          </a:xfrm>
        </p:spPr>
        <p:txBody>
          <a:bodyPr anchor="b">
            <a:normAutofit/>
          </a:bodyPr>
          <a:lstStyle/>
          <a:p>
            <a:r>
              <a:rPr lang="en-US" sz="4400" dirty="0"/>
              <a:t>Capabilities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7D3695A4-CE9F-FBA0-0EB3-C0D30D64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80F1B57-1012-9D60-5BF9-78511233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42C6BF-E4E5-B0A6-A886-D31C2722E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559173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B019C8E-84CF-4126-74BE-BDB257944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4746" y="2057400"/>
            <a:ext cx="278232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7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53480B48-CC33-9E44-E492-BC85A305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B491-0391-9C64-AB72-9B27F510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96" y="1805432"/>
            <a:ext cx="10671048" cy="768096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60824-AE84-3597-F8E9-44746AE80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4016" y="3190241"/>
            <a:ext cx="11119104" cy="4434840"/>
          </a:xfrm>
        </p:spPr>
        <p:txBody>
          <a:bodyPr/>
          <a:lstStyle/>
          <a:p>
            <a:r>
              <a:rPr lang="en-US" sz="3200" dirty="0"/>
              <a:t>Large data files</a:t>
            </a:r>
          </a:p>
          <a:p>
            <a:r>
              <a:rPr lang="en-US" sz="3200" dirty="0"/>
              <a:t>Runs slowly</a:t>
            </a:r>
          </a:p>
          <a:p>
            <a:r>
              <a:rPr lang="en-US" sz="3200" dirty="0"/>
              <a:t>Can only handle link moved errors</a:t>
            </a:r>
          </a:p>
          <a:p>
            <a:r>
              <a:rPr lang="en-US" sz="3200" dirty="0"/>
              <a:t>Doesn’t work if the data structure changes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410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68" y="886968"/>
            <a:ext cx="10671048" cy="768096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Large Data Sets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000" dirty="0"/>
              <a:t>Efficiency, looping, simplification</a:t>
            </a:r>
          </a:p>
          <a:p>
            <a:r>
              <a:rPr lang="en-US" sz="2000" dirty="0"/>
              <a:t>User warnings</a:t>
            </a:r>
          </a:p>
          <a:p>
            <a:r>
              <a:rPr lang="en-US" sz="2000" dirty="0"/>
              <a:t>Not enough memory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400" dirty="0"/>
              <a:t>Several Sources</a:t>
            </a:r>
            <a:endParaRPr lang="en-US" sz="2800" dirty="0"/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2000" dirty="0"/>
              <a:t>Design time development (formulas over code)</a:t>
            </a:r>
          </a:p>
          <a:p>
            <a:r>
              <a:rPr lang="en-US" sz="2000" dirty="0"/>
              <a:t>Modularization</a:t>
            </a:r>
          </a:p>
          <a:p>
            <a:r>
              <a:rPr lang="en-US" sz="2000" dirty="0"/>
              <a:t>Data sources key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sz="2400" dirty="0"/>
              <a:t>Too many Options</a:t>
            </a:r>
            <a:endParaRPr lang="en-US" sz="2400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2000" dirty="0"/>
              <a:t>Build up</a:t>
            </a:r>
          </a:p>
          <a:p>
            <a:r>
              <a:rPr lang="en-US" sz="2000" dirty="0"/>
              <a:t>Flexible code</a:t>
            </a:r>
          </a:p>
          <a:p>
            <a:r>
              <a:rPr lang="en-US" sz="2000" dirty="0"/>
              <a:t>Abandoned ideas</a:t>
            </a:r>
          </a:p>
          <a:p>
            <a:endParaRPr lang="en-US" sz="2000" dirty="0"/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6BA3E6-077A-0156-ECED-D456042833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19" r="2194"/>
          <a:stretch/>
        </p:blipFill>
        <p:spPr>
          <a:xfrm>
            <a:off x="190500" y="423476"/>
            <a:ext cx="3756603" cy="1914275"/>
          </a:xfrm>
          <a:prstGeom prst="rect">
            <a:avLst/>
          </a:prstGeom>
        </p:spPr>
      </p:pic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6CA9E3-B9FE-8E2D-DE8D-05983AE24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1332" y="321125"/>
            <a:ext cx="3758184" cy="211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095244"/>
            <a:ext cx="4169664" cy="66751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{D2573DD7-823B-4FC7-8E3D-A4409D79EE70}tf78438558_win32</Template>
  <TotalTime>659</TotalTime>
  <Words>307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Sabon Next LT</vt:lpstr>
      <vt:lpstr>Office Theme</vt:lpstr>
      <vt:lpstr>COVID-19 and Democratic Development: Data Cleaning </vt:lpstr>
      <vt:lpstr>Background</vt:lpstr>
      <vt:lpstr>The Current Problems</vt:lpstr>
      <vt:lpstr>FLOW CHART</vt:lpstr>
      <vt:lpstr>Capabilities</vt:lpstr>
      <vt:lpstr>Limitations</vt:lpstr>
      <vt:lpstr>Challenges</vt:lpstr>
      <vt:lpstr>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>Rachel K</dc:creator>
  <cp:lastModifiedBy>Rachel K</cp:lastModifiedBy>
  <cp:revision>4</cp:revision>
  <dcterms:created xsi:type="dcterms:W3CDTF">2022-12-10T06:04:25Z</dcterms:created>
  <dcterms:modified xsi:type="dcterms:W3CDTF">2022-12-11T07:41:10Z</dcterms:modified>
</cp:coreProperties>
</file>