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9" r:id="rId6"/>
    <p:sldId id="290" r:id="rId7"/>
    <p:sldId id="291" r:id="rId8"/>
    <p:sldId id="292" r:id="rId9"/>
    <p:sldId id="296" r:id="rId10"/>
    <p:sldId id="301" r:id="rId11"/>
    <p:sldId id="298" r:id="rId12"/>
    <p:sldId id="3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312D3A-A1FC-4E9A-A4FD-EE1676C4A37F}" v="1" dt="2025-01-14T01:25:59.2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97" d="100"/>
          <a:sy n="97" d="100"/>
        </p:scale>
        <p:origin x="1032" y="7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ok Krishnan" userId="6cc71984d49d0f35" providerId="LiveId" clId="{B8312D3A-A1FC-4E9A-A4FD-EE1676C4A37F}"/>
    <pc:docChg chg="custSel modSld">
      <pc:chgData name="Ashok Krishnan" userId="6cc71984d49d0f35" providerId="LiveId" clId="{B8312D3A-A1FC-4E9A-A4FD-EE1676C4A37F}" dt="2025-01-14T02:04:59.504" v="333" actId="1038"/>
      <pc:docMkLst>
        <pc:docMk/>
      </pc:docMkLst>
      <pc:sldChg chg="modSp mod">
        <pc:chgData name="Ashok Krishnan" userId="6cc71984d49d0f35" providerId="LiveId" clId="{B8312D3A-A1FC-4E9A-A4FD-EE1676C4A37F}" dt="2025-01-14T01:25:10.733" v="1" actId="6549"/>
        <pc:sldMkLst>
          <pc:docMk/>
          <pc:sldMk cId="941821510" sldId="298"/>
        </pc:sldMkLst>
        <pc:spChg chg="mod">
          <ac:chgData name="Ashok Krishnan" userId="6cc71984d49d0f35" providerId="LiveId" clId="{B8312D3A-A1FC-4E9A-A4FD-EE1676C4A37F}" dt="2025-01-14T01:25:10.733" v="1" actId="6549"/>
          <ac:spMkLst>
            <pc:docMk/>
            <pc:sldMk cId="941821510" sldId="298"/>
            <ac:spMk id="10" creationId="{84D25CC4-5A84-8CB4-D713-AAD5797D3458}"/>
          </ac:spMkLst>
        </pc:spChg>
      </pc:sldChg>
      <pc:sldChg chg="addSp modSp mod">
        <pc:chgData name="Ashok Krishnan" userId="6cc71984d49d0f35" providerId="LiveId" clId="{B8312D3A-A1FC-4E9A-A4FD-EE1676C4A37F}" dt="2025-01-14T02:04:59.504" v="333" actId="1038"/>
        <pc:sldMkLst>
          <pc:docMk/>
          <pc:sldMk cId="2169492399" sldId="301"/>
        </pc:sldMkLst>
        <pc:spChg chg="add mod">
          <ac:chgData name="Ashok Krishnan" userId="6cc71984d49d0f35" providerId="LiveId" clId="{B8312D3A-A1FC-4E9A-A4FD-EE1676C4A37F}" dt="2025-01-14T01:26:14.599" v="112" actId="20577"/>
          <ac:spMkLst>
            <pc:docMk/>
            <pc:sldMk cId="2169492399" sldId="301"/>
            <ac:spMk id="3" creationId="{D367E385-8210-E687-C859-4369B1CFBB62}"/>
          </ac:spMkLst>
        </pc:spChg>
        <pc:spChg chg="add mod">
          <ac:chgData name="Ashok Krishnan" userId="6cc71984d49d0f35" providerId="LiveId" clId="{B8312D3A-A1FC-4E9A-A4FD-EE1676C4A37F}" dt="2025-01-14T02:04:44.085" v="322" actId="27636"/>
          <ac:spMkLst>
            <pc:docMk/>
            <pc:sldMk cId="2169492399" sldId="301"/>
            <ac:spMk id="4" creationId="{E34FF2F0-4F7C-D1AE-FEAB-CAB69109979E}"/>
          </ac:spMkLst>
        </pc:spChg>
        <pc:spChg chg="mod">
          <ac:chgData name="Ashok Krishnan" userId="6cc71984d49d0f35" providerId="LiveId" clId="{B8312D3A-A1FC-4E9A-A4FD-EE1676C4A37F}" dt="2025-01-14T02:04:55.546" v="330" actId="1038"/>
          <ac:spMkLst>
            <pc:docMk/>
            <pc:sldMk cId="2169492399" sldId="301"/>
            <ac:spMk id="8" creationId="{1BAC523D-8B5C-D6EA-13FE-BC0ED1A79119}"/>
          </ac:spMkLst>
        </pc:spChg>
        <pc:spChg chg="mod">
          <ac:chgData name="Ashok Krishnan" userId="6cc71984d49d0f35" providerId="LiveId" clId="{B8312D3A-A1FC-4E9A-A4FD-EE1676C4A37F}" dt="2025-01-14T02:04:55.546" v="330" actId="1038"/>
          <ac:spMkLst>
            <pc:docMk/>
            <pc:sldMk cId="2169492399" sldId="301"/>
            <ac:spMk id="10" creationId="{8C79337B-9137-CB7E-86D6-3651B97250DB}"/>
          </ac:spMkLst>
        </pc:spChg>
        <pc:spChg chg="mod">
          <ac:chgData name="Ashok Krishnan" userId="6cc71984d49d0f35" providerId="LiveId" clId="{B8312D3A-A1FC-4E9A-A4FD-EE1676C4A37F}" dt="2025-01-14T02:04:59.504" v="333" actId="1038"/>
          <ac:spMkLst>
            <pc:docMk/>
            <pc:sldMk cId="2169492399" sldId="301"/>
            <ac:spMk id="15" creationId="{E6AC12CF-51B8-404A-B707-8900CADFA6E9}"/>
          </ac:spMkLst>
        </pc:spChg>
        <pc:spChg chg="mod">
          <ac:chgData name="Ashok Krishnan" userId="6cc71984d49d0f35" providerId="LiveId" clId="{B8312D3A-A1FC-4E9A-A4FD-EE1676C4A37F}" dt="2025-01-14T02:04:59.504" v="333" actId="1038"/>
          <ac:spMkLst>
            <pc:docMk/>
            <pc:sldMk cId="2169492399" sldId="301"/>
            <ac:spMk id="16" creationId="{C77329AD-F535-45C8-F822-BED74430753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05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73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58164-236D-6076-D793-688E7CEB1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61EF98-675B-99E2-39BA-CDE731AF53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1E0A52-51E7-5761-117F-E7A7F2A652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E6EB4-51B0-5DAF-F060-25610A3663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12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B18ED-5143-5591-1E72-D307076E5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6FB870-E5DE-F171-2222-FC9A5A4355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93E0A0-399A-9A8E-43CD-877D9902CD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C45C7-C1EA-D836-E0B3-9FCBC7ABC0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867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927F4-12D2-CC7A-1136-B204D51D5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148831-3F87-8F44-2414-231642F098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2099C9-51D3-38B5-5F2E-BAD0C1D5BD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4FFB2-D9FC-63AC-8908-12A92A99B5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9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80CD847-09DB-59A7-B497-61CC38FB9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4896" y="1157747"/>
            <a:ext cx="4933334" cy="328888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7DF6556-F429-CFC0-8406-47413D824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6601" y="3982068"/>
            <a:ext cx="4179570" cy="1106129"/>
          </a:xfrm>
        </p:spPr>
        <p:txBody>
          <a:bodyPr anchor="b">
            <a:normAutofit/>
          </a:bodyPr>
          <a:lstStyle/>
          <a:p>
            <a:r>
              <a:rPr lang="en-US" sz="2300" dirty="0"/>
              <a:t>Transform SOX Audits </a:t>
            </a:r>
            <a:r>
              <a:rPr lang="en-US" sz="2300" dirty="0">
                <a:solidFill>
                  <a:schemeClr val="accent6">
                    <a:lumMod val="75000"/>
                  </a:schemeClr>
                </a:solidFill>
              </a:rPr>
              <a:t>50% Faster</a:t>
            </a:r>
            <a:br>
              <a:rPr lang="en-US" sz="23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300" dirty="0">
                <a:solidFill>
                  <a:schemeClr val="accent6">
                    <a:lumMod val="75000"/>
                  </a:schemeClr>
                </a:solidFill>
              </a:rPr>
              <a:t>50% Less Cost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CEC6A-9C7A-3797-0C56-5366D3C69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need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A4DC3F-CD7F-0A9B-D1F7-47312DF4C0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SOX Compliance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A0DC6E4-1F0F-73B2-4699-DD0868B92AA9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for US-listed companies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Pre-IPO onwards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Annual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Recurring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8EED77-70B8-01C5-1FF0-3C39AE15F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Two Phases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29DFEDF-1CED-67B5-0FA0-3995503F807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Pre-Audit: Getting audit-ready.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Audit: External auditors verify and sign-off</a:t>
            </a:r>
          </a:p>
          <a:p>
            <a:endParaRPr lang="en-US" dirty="0"/>
          </a:p>
          <a:p>
            <a:r>
              <a:rPr lang="en-US" dirty="0"/>
              <a:t>SOXplus focuses on Pre-audit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6CF95-994E-ACE4-C6FA-7E7536E5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D1B36F8C-B93E-6E5B-A2C5-B629E4ADC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0825" y="28758"/>
            <a:ext cx="2145950" cy="143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2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5F57C-2D19-2CCC-F62F-C3DFD9785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EE94A-9EF1-72EE-902B-3E32366C7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03023F-CC4A-6BF9-DEBD-590CED120F2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3943627" cy="105493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Significant time, effort, and coordination: 6-9 months minimum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7124FD5-A8FC-349A-4510-2CF91EA2D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A6C160A-7D87-12D7-EF77-9BF1121ED3F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Manual: 1:1 interviews, note-taking, transcription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Tools are incomplete, ignore pre-audit and serve as document repositories</a:t>
            </a:r>
          </a:p>
          <a:p>
            <a:endParaRPr lang="en-US" dirty="0"/>
          </a:p>
          <a:p>
            <a:pPr marL="284163"/>
            <a:r>
              <a:rPr lang="en-US" dirty="0"/>
              <a:t>SOXplus leverages AI to make     pre-audit faster and cheaper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BFA14-DAA1-D0C0-556B-FB9E9B67B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0A3DB-D7B6-B0FC-4F09-E03BD4CF5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7FA48A82-769A-7340-08DF-E908EFCD18A3}"/>
              </a:ext>
            </a:extLst>
          </p:cNvPr>
          <p:cNvSpPr txBox="1">
            <a:spLocks/>
          </p:cNvSpPr>
          <p:nvPr/>
        </p:nvSpPr>
        <p:spPr>
          <a:xfrm>
            <a:off x="2937251" y="4760869"/>
            <a:ext cx="3943627" cy="1528169"/>
          </a:xfrm>
          <a:prstGeom prst="rect">
            <a:avLst/>
          </a:prstGeom>
        </p:spPr>
        <p:txBody>
          <a:bodyPr vert="horz" lIns="91440" tIns="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Smaller companies spend &gt;$200,000 and dedicating months to the process.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Larger companies spend millions annually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E8CDBB8-7264-2C4C-50F4-DAB104A6B141}"/>
              </a:ext>
            </a:extLst>
          </p:cNvPr>
          <p:cNvSpPr txBox="1">
            <a:spLocks/>
          </p:cNvSpPr>
          <p:nvPr/>
        </p:nvSpPr>
        <p:spPr>
          <a:xfrm>
            <a:off x="2937251" y="4306529"/>
            <a:ext cx="3924300" cy="4644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Cost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766606D-1FFC-020B-745A-0568724DF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0825" y="28758"/>
            <a:ext cx="2145950" cy="143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52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30145-8BF9-BE6F-9B36-5F6EEAE91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C360F-EB0F-642A-E020-076DD279D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               Impact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331162C-067B-18D8-F4AA-001B017F2B8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14373" y="3814286"/>
            <a:ext cx="3943627" cy="12647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800" dirty="0"/>
              <a:t>6-9 months </a:t>
            </a:r>
          </a:p>
          <a:p>
            <a:pPr algn="ctr"/>
            <a:r>
              <a:rPr lang="en-US" sz="2800" dirty="0"/>
              <a:t>reduce to </a:t>
            </a:r>
          </a:p>
          <a:p>
            <a:pPr algn="ctr"/>
            <a:r>
              <a:rPr lang="en-US" sz="2800" dirty="0"/>
              <a:t>2-5 months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B4CEF-91E0-C5C0-4DDC-849B3E50C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55CF3-0529-FFFD-50EF-E4F4DD38B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3247096"/>
            <a:ext cx="3924300" cy="464499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Time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F77B82F-87E7-1F02-7807-CB7194A8A944}"/>
              </a:ext>
            </a:extLst>
          </p:cNvPr>
          <p:cNvSpPr txBox="1">
            <a:spLocks/>
          </p:cNvSpPr>
          <p:nvPr/>
        </p:nvSpPr>
        <p:spPr>
          <a:xfrm>
            <a:off x="7143750" y="3247096"/>
            <a:ext cx="3924300" cy="5794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Cost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DB806E9-930C-7E4C-FDC9-EAC5FA908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76570" y="647287"/>
            <a:ext cx="3745678" cy="2497118"/>
          </a:xfrm>
          <a:prstGeom prst="rect">
            <a:avLst/>
          </a:prstGeom>
        </p:spPr>
      </p:pic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E0074F8E-8389-5FF1-4A26-ED3DEDA2530E}"/>
              </a:ext>
            </a:extLst>
          </p:cNvPr>
          <p:cNvSpPr txBox="1">
            <a:spLocks/>
          </p:cNvSpPr>
          <p:nvPr/>
        </p:nvSpPr>
        <p:spPr>
          <a:xfrm>
            <a:off x="6923499" y="3808678"/>
            <a:ext cx="3943627" cy="1264700"/>
          </a:xfrm>
          <a:prstGeom prst="rect">
            <a:avLst/>
          </a:prstGeom>
        </p:spPr>
        <p:txBody>
          <a:bodyPr vert="horz" lIns="91440" tIns="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$200,000+ </a:t>
            </a:r>
          </a:p>
          <a:p>
            <a:pPr algn="ctr"/>
            <a:r>
              <a:rPr lang="en-US" sz="2800" dirty="0"/>
              <a:t>reduce to</a:t>
            </a:r>
          </a:p>
          <a:p>
            <a:pPr algn="ctr"/>
            <a:r>
              <a:rPr lang="en-US" sz="2800" dirty="0"/>
              <a:t>$50,000+</a:t>
            </a:r>
          </a:p>
        </p:txBody>
      </p:sp>
    </p:spTree>
    <p:extLst>
      <p:ext uri="{BB962C8B-B14F-4D97-AF65-F5344CB8AC3E}">
        <p14:creationId xmlns:p14="http://schemas.microsoft.com/office/powerpoint/2010/main" val="3331834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0AA13-6221-8653-1D08-D32431BEA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95945-8AAA-424E-9260-3217C1F34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076" y="1291795"/>
            <a:ext cx="4339992" cy="75534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Our Solution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9338523-1CD1-D695-8EBC-78CF2BE7A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0025" y="2242072"/>
            <a:ext cx="2983093" cy="464499"/>
          </a:xfrm>
        </p:spPr>
        <p:txBody>
          <a:bodyPr/>
          <a:lstStyle/>
          <a:p>
            <a:r>
              <a:rPr lang="en-US" dirty="0"/>
              <a:t>AI-driven Walkthroughs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356E8F7-2298-930D-17F9-D59CAC25C99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240026" y="2696413"/>
            <a:ext cx="3262148" cy="323426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Dynamic Q&amp;A sessions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Gather richer, more accurate 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Engaging and effective interfaces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4F806-8453-0053-2A79-AA6C5716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3134043-D447-F409-22A3-30CB431EA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0825" y="28758"/>
            <a:ext cx="2145950" cy="1430633"/>
          </a:xfrm>
          <a:prstGeom prst="rect">
            <a:avLst/>
          </a:prstGeom>
        </p:spPr>
      </p:pic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CD6BCA90-ACD9-7ACE-9D81-0236A10CC836}"/>
              </a:ext>
            </a:extLst>
          </p:cNvPr>
          <p:cNvSpPr txBox="1">
            <a:spLocks/>
          </p:cNvSpPr>
          <p:nvPr/>
        </p:nvSpPr>
        <p:spPr>
          <a:xfrm>
            <a:off x="5496919" y="2242072"/>
            <a:ext cx="2974426" cy="4644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AI-aided Deliverables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77E78CAA-00AB-BCA7-309A-6667622024F7}"/>
              </a:ext>
            </a:extLst>
          </p:cNvPr>
          <p:cNvSpPr txBox="1">
            <a:spLocks/>
          </p:cNvSpPr>
          <p:nvPr/>
        </p:nvSpPr>
        <p:spPr>
          <a:xfrm>
            <a:off x="5496920" y="2696413"/>
            <a:ext cx="3262148" cy="3234264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SOX narratives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Risk heat maps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Assertion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SOD analyses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Control lists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Risk and recommendations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Process flowcharts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487D8AC-91F5-AAF5-C84E-912E479C627E}"/>
              </a:ext>
            </a:extLst>
          </p:cNvPr>
          <p:cNvSpPr txBox="1">
            <a:spLocks/>
          </p:cNvSpPr>
          <p:nvPr/>
        </p:nvSpPr>
        <p:spPr>
          <a:xfrm>
            <a:off x="8471346" y="2242072"/>
            <a:ext cx="2969172" cy="4644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Human Expert Oversight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F01B5131-9130-BBCB-D329-D1DF4C23B27C}"/>
              </a:ext>
            </a:extLst>
          </p:cNvPr>
          <p:cNvSpPr txBox="1">
            <a:spLocks/>
          </p:cNvSpPr>
          <p:nvPr/>
        </p:nvSpPr>
        <p:spPr>
          <a:xfrm>
            <a:off x="8471347" y="2696413"/>
            <a:ext cx="3262148" cy="3234264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Expert human attached to engagement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Backed by onsite and offsite human team members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Ensure precision, round-the-clock progress, and audit-ready outputs.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FD9378E-BC04-702A-8365-C82F82C2E3C5}"/>
              </a:ext>
            </a:extLst>
          </p:cNvPr>
          <p:cNvSpPr txBox="1">
            <a:spLocks/>
          </p:cNvSpPr>
          <p:nvPr/>
        </p:nvSpPr>
        <p:spPr>
          <a:xfrm>
            <a:off x="2459428" y="5861506"/>
            <a:ext cx="9049407" cy="755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Early hook: </a:t>
            </a:r>
            <a:r>
              <a:rPr lang="en-US" sz="1800" dirty="0" err="1"/>
              <a:t>coso</a:t>
            </a:r>
            <a:r>
              <a:rPr lang="en-US" sz="1800" dirty="0"/>
              <a:t>-based entity-wide controls scorecard</a:t>
            </a:r>
          </a:p>
        </p:txBody>
      </p:sp>
    </p:spTree>
    <p:extLst>
      <p:ext uri="{BB962C8B-B14F-4D97-AF65-F5344CB8AC3E}">
        <p14:creationId xmlns:p14="http://schemas.microsoft.com/office/powerpoint/2010/main" val="3212256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8E817-255E-911F-5714-46219D33B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7433-1CFB-9544-F3F1-7D97438E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505" y="1291795"/>
            <a:ext cx="5410990" cy="75534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Market Opportunity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C36573-4223-B6C1-243E-036AE14A1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33851" y="2739391"/>
            <a:ext cx="2983093" cy="464499"/>
          </a:xfrm>
        </p:spPr>
        <p:txBody>
          <a:bodyPr/>
          <a:lstStyle/>
          <a:p>
            <a:r>
              <a:rPr lang="en-US" dirty="0"/>
              <a:t>Market Gap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785ACF2-30C1-08FE-2AAB-BC832896E0B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833852" y="3193732"/>
            <a:ext cx="3262148" cy="323426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No one addressing         pre-audit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Opportunity to dominate small to medium size market with cost-time messaging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Current tools don’t address pre-audit; SOXplus could be it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89E86-6349-1ECC-619A-279C3BDE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689E904-EF8F-2276-04A2-265BE5FC3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80825" y="28758"/>
            <a:ext cx="2145950" cy="1430633"/>
          </a:xfrm>
          <a:prstGeom prst="rect">
            <a:avLst/>
          </a:prstGeom>
        </p:spPr>
      </p:pic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E0D0F06-8CD8-B1C2-7ACA-8837F3F1CE32}"/>
              </a:ext>
            </a:extLst>
          </p:cNvPr>
          <p:cNvSpPr txBox="1">
            <a:spLocks/>
          </p:cNvSpPr>
          <p:nvPr/>
        </p:nvSpPr>
        <p:spPr>
          <a:xfrm>
            <a:off x="6968883" y="2739391"/>
            <a:ext cx="2974426" cy="4644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Existential Need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F7059976-FB00-557F-A67E-71A57DEDB941}"/>
              </a:ext>
            </a:extLst>
          </p:cNvPr>
          <p:cNvSpPr txBox="1">
            <a:spLocks/>
          </p:cNvSpPr>
          <p:nvPr/>
        </p:nvSpPr>
        <p:spPr>
          <a:xfrm>
            <a:off x="6968884" y="3193732"/>
            <a:ext cx="3262148" cy="3234264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MUST for US-listed companies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Pre-IPO onwards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Annual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Recurring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4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15363-BC7F-8E67-BE6E-2881438C4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A41E-BB64-AEF5-003D-91F45AD8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505" y="1291795"/>
            <a:ext cx="5410990" cy="75534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Market SIZE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BAC523D-8B5C-D6EA-13FE-BC0ED1A79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4091" y="2651977"/>
            <a:ext cx="2983093" cy="464499"/>
          </a:xfrm>
        </p:spPr>
        <p:txBody>
          <a:bodyPr/>
          <a:lstStyle/>
          <a:p>
            <a:r>
              <a:rPr lang="en-US" dirty="0"/>
              <a:t>Initial Target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C79337B-9137-CB7E-86D6-3651B97250D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164092" y="3106318"/>
            <a:ext cx="3262148" cy="323426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844–3,313 smaller public companies plus S1 filers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Cost Savings: Reducing costs from $200,000+ to $50,000–$100,000 per engagement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Revenue Potential: With market penetration, revenues can rapidly march to $50+ million per year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C1CBF-E60F-9B9A-FD81-99D4F3FC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358210F-5A30-8B8E-F572-B2F6AC9BE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80825" y="28758"/>
            <a:ext cx="2145950" cy="1430633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E6AC12CF-51B8-404A-B707-8900CADFA6E9}"/>
              </a:ext>
            </a:extLst>
          </p:cNvPr>
          <p:cNvSpPr txBox="1">
            <a:spLocks/>
          </p:cNvSpPr>
          <p:nvPr/>
        </p:nvSpPr>
        <p:spPr>
          <a:xfrm>
            <a:off x="8546935" y="2639086"/>
            <a:ext cx="3468083" cy="4644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Long Tail and the Spin-offs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C77329AD-F535-45C8-F822-BED744307531}"/>
              </a:ext>
            </a:extLst>
          </p:cNvPr>
          <p:cNvSpPr txBox="1">
            <a:spLocks/>
          </p:cNvSpPr>
          <p:nvPr/>
        </p:nvSpPr>
        <p:spPr>
          <a:xfrm>
            <a:off x="8546935" y="3106318"/>
            <a:ext cx="3262148" cy="3436371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Ongoing SOX compliance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Expand into Internal Audit and risk management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Target the larger enterprises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Productize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Repurposing components to address:</a:t>
            </a:r>
          </a:p>
          <a:p>
            <a:pPr marL="569214" lvl="1">
              <a:buFont typeface="Wingdings" panose="05000000000000000000" pitchFamily="2" charset="2"/>
              <a:buChar char="ü"/>
            </a:pPr>
            <a:r>
              <a:rPr lang="en-US" sz="1600" dirty="0"/>
              <a:t>Fraud detection</a:t>
            </a:r>
          </a:p>
          <a:p>
            <a:pPr marL="569214" lvl="1">
              <a:buFont typeface="Wingdings" panose="05000000000000000000" pitchFamily="2" charset="2"/>
              <a:buChar char="ü"/>
            </a:pPr>
            <a:r>
              <a:rPr lang="en-US" sz="1600" dirty="0"/>
              <a:t>Other enterprise workflows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D367E385-8210-E687-C859-4369B1CFBB62}"/>
              </a:ext>
            </a:extLst>
          </p:cNvPr>
          <p:cNvSpPr txBox="1">
            <a:spLocks/>
          </p:cNvSpPr>
          <p:nvPr/>
        </p:nvSpPr>
        <p:spPr>
          <a:xfrm>
            <a:off x="1460039" y="2639086"/>
            <a:ext cx="2983093" cy="4644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SOX Compliance</a:t>
            </a:r>
          </a:p>
        </p:txBody>
      </p:sp>
      <p:sp>
        <p:nvSpPr>
          <p:cNvPr id="4" name="Content Placeholder 9">
            <a:extLst>
              <a:ext uri="{FF2B5EF4-FFF2-40B4-BE49-F238E27FC236}">
                <a16:creationId xmlns:a16="http://schemas.microsoft.com/office/drawing/2014/main" id="{E34FF2F0-4F7C-D1AE-FEAB-CAB69109979E}"/>
              </a:ext>
            </a:extLst>
          </p:cNvPr>
          <p:cNvSpPr txBox="1">
            <a:spLocks/>
          </p:cNvSpPr>
          <p:nvPr/>
        </p:nvSpPr>
        <p:spPr>
          <a:xfrm>
            <a:off x="1460040" y="3093426"/>
            <a:ext cx="3625394" cy="3628047"/>
          </a:xfrm>
          <a:prstGeom prst="rect">
            <a:avLst/>
          </a:prstGeom>
        </p:spPr>
        <p:txBody>
          <a:bodyPr vert="horz" lIns="91440" tIns="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US Audit services market (incl. SOX compliance) is ~$55.3 billion (2025)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Companies budget $1–$2 million annually for SOX compliance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Smaller firms face higher costs due to fewer economies of scale, with pre-compliance expenses averaging $1+ million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Pre-audit preparation (internal controls documentation, risk assessments, etc.) consume 70% of SOX compliance hours</a:t>
            </a:r>
          </a:p>
        </p:txBody>
      </p:sp>
    </p:spTree>
    <p:extLst>
      <p:ext uri="{BB962C8B-B14F-4D97-AF65-F5344CB8AC3E}">
        <p14:creationId xmlns:p14="http://schemas.microsoft.com/office/powerpoint/2010/main" val="2169492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EC9A0-617D-583D-5EA5-C14474F77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BAB1C-27A8-B8B0-6ADA-2A6D82A8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505" y="1291795"/>
            <a:ext cx="5410990" cy="755342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WE ARE LOOKING FOR a visionary partner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1DAC26F-F6AE-A057-AFEA-5AF044CAF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0937" y="2699275"/>
            <a:ext cx="3301465" cy="519202"/>
          </a:xfrm>
        </p:spPr>
        <p:txBody>
          <a:bodyPr/>
          <a:lstStyle/>
          <a:p>
            <a:r>
              <a:rPr lang="en-US" dirty="0"/>
              <a:t>What we can bring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4D25CC4-5A84-8CB4-D713-AAD5797D34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640938" y="3153616"/>
            <a:ext cx="3610302" cy="3615156"/>
          </a:xfrm>
        </p:spPr>
        <p:txBody>
          <a:bodyPr>
            <a:normAutofit/>
          </a:bodyPr>
          <a:lstStyle/>
          <a:p>
            <a:r>
              <a:rPr lang="en-US" b="1" dirty="0"/>
              <a:t>Aruna – CPA, CIA, CFE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Physically in Florida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Expert in the domain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Define and drive development, delivery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Can bring on Ashok, MBA, for Business Development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69383-C303-0D6B-6720-182B54D6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D52F3397-EB36-3C97-D3FB-CF3762685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80825" y="28758"/>
            <a:ext cx="2145950" cy="1430633"/>
          </a:xfrm>
          <a:prstGeom prst="rect">
            <a:avLst/>
          </a:prstGeom>
        </p:spPr>
      </p:pic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630DDCE-B608-C5DA-C075-52401548A729}"/>
              </a:ext>
            </a:extLst>
          </p:cNvPr>
          <p:cNvSpPr txBox="1">
            <a:spLocks/>
          </p:cNvSpPr>
          <p:nvPr/>
        </p:nvSpPr>
        <p:spPr>
          <a:xfrm>
            <a:off x="5276200" y="2699276"/>
            <a:ext cx="2007464" cy="4644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What’s needed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FCF3674-0602-FC8A-C514-8B57030D7DBB}"/>
              </a:ext>
            </a:extLst>
          </p:cNvPr>
          <p:cNvSpPr txBox="1">
            <a:spLocks/>
          </p:cNvSpPr>
          <p:nvPr/>
        </p:nvSpPr>
        <p:spPr>
          <a:xfrm>
            <a:off x="5298538" y="3153617"/>
            <a:ext cx="2847513" cy="3234264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Platform development and scaling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Market entry and expansion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Strategic partnership development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9AACD6FC-AEC1-9C0B-048C-1866736343B7}"/>
              </a:ext>
            </a:extLst>
          </p:cNvPr>
          <p:cNvSpPr txBox="1">
            <a:spLocks/>
          </p:cNvSpPr>
          <p:nvPr/>
        </p:nvSpPr>
        <p:spPr>
          <a:xfrm>
            <a:off x="8644772" y="2699276"/>
            <a:ext cx="2969172" cy="4644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Together we bring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54ACBB30-215A-B863-9C93-F138734AB0CE}"/>
              </a:ext>
            </a:extLst>
          </p:cNvPr>
          <p:cNvSpPr txBox="1">
            <a:spLocks/>
          </p:cNvSpPr>
          <p:nvPr/>
        </p:nvSpPr>
        <p:spPr>
          <a:xfrm>
            <a:off x="8644773" y="3153616"/>
            <a:ext cx="2969171" cy="3436371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Services-tied SOXplus can dramatically drive revenues in the US market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Synergistic customer base: One connect, multiple upsides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21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87B0D-B452-E3EA-114E-6C90EC038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3B05E2CE-FCEF-EB61-BFC3-2D3B8005D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4896" y="1157747"/>
            <a:ext cx="4933334" cy="328888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AC0593B-4F99-D870-AE6A-794A2E43F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6601" y="4013600"/>
            <a:ext cx="4179570" cy="1362442"/>
          </a:xfrm>
        </p:spPr>
        <p:txBody>
          <a:bodyPr anchor="b">
            <a:normAutofit/>
          </a:bodyPr>
          <a:lstStyle/>
          <a:p>
            <a:r>
              <a:rPr lang="en-US" sz="2300" dirty="0"/>
              <a:t>Let Us dominate</a:t>
            </a:r>
            <a:br>
              <a:rPr lang="en-US" sz="2300" dirty="0"/>
            </a:br>
            <a:r>
              <a:rPr lang="en-US" sz="2300" dirty="0"/>
              <a:t>SOX pre-Audits </a:t>
            </a:r>
            <a:br>
              <a:rPr lang="en-US" sz="2300" dirty="0"/>
            </a:br>
            <a:r>
              <a:rPr lang="en-US" sz="2300" dirty="0">
                <a:solidFill>
                  <a:schemeClr val="accent6">
                    <a:lumMod val="75000"/>
                  </a:schemeClr>
                </a:solidFill>
              </a:rPr>
              <a:t>50% Faster</a:t>
            </a:r>
            <a:br>
              <a:rPr lang="en-US" sz="23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300" dirty="0">
                <a:solidFill>
                  <a:schemeClr val="accent6">
                    <a:lumMod val="75000"/>
                  </a:schemeClr>
                </a:solidFill>
              </a:rPr>
              <a:t>50% Less Cost</a:t>
            </a:r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00ADAD38-9738-0BED-AE9A-8B8F020F4BBD}"/>
              </a:ext>
            </a:extLst>
          </p:cNvPr>
          <p:cNvSpPr txBox="1">
            <a:spLocks/>
          </p:cNvSpPr>
          <p:nvPr/>
        </p:nvSpPr>
        <p:spPr>
          <a:xfrm>
            <a:off x="346841" y="3712779"/>
            <a:ext cx="4650828" cy="25618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First comprehensive AI solution for pre-audit phase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Proven cost and time savings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Combined AI/human expertise approach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Scalable technology platform</a:t>
            </a:r>
          </a:p>
        </p:txBody>
      </p:sp>
    </p:spTree>
    <p:extLst>
      <p:ext uri="{BB962C8B-B14F-4D97-AF65-F5344CB8AC3E}">
        <p14:creationId xmlns:p14="http://schemas.microsoft.com/office/powerpoint/2010/main" val="127796051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71af3243-3dd4-4a8d-8c0d-dd76da1f02a5"/>
    <ds:schemaRef ds:uri="http://purl.org/dc/terms/"/>
    <ds:schemaRef ds:uri="http://purl.org/dc/elements/1.1/"/>
    <ds:schemaRef ds:uri="230e9df3-be65-4c73-a93b-d1236ebd677e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16c05727-aa75-4e4a-9b5f-8a80a1165891"/>
    <ds:schemaRef ds:uri="http://schemas.microsoft.com/sharepoint/v3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{FFA8D51A-688A-4930-B6E6-1F810CA4544D}tf67328976_win32</Template>
  <TotalTime>271</TotalTime>
  <Words>500</Words>
  <Application>Microsoft Office PowerPoint</Application>
  <PresentationFormat>Widescreen</PresentationFormat>
  <Paragraphs>110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Tenorite</vt:lpstr>
      <vt:lpstr>Wingdings</vt:lpstr>
      <vt:lpstr>Custom</vt:lpstr>
      <vt:lpstr>Transform SOX Audits 50% Faster 50% Less Cost</vt:lpstr>
      <vt:lpstr>Market need</vt:lpstr>
      <vt:lpstr>The Problem</vt:lpstr>
      <vt:lpstr>The                Impact</vt:lpstr>
      <vt:lpstr>Our Solution</vt:lpstr>
      <vt:lpstr>Market Opportunity</vt:lpstr>
      <vt:lpstr>Market SIZE</vt:lpstr>
      <vt:lpstr>WE ARE LOOKING FOR a visionary partner</vt:lpstr>
      <vt:lpstr>Let Us dominate SOX pre-Audits  50% Faster 50% Less Cost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Ashok Krishnan</dc:creator>
  <cp:lastModifiedBy>Ashok Krishnan</cp:lastModifiedBy>
  <cp:revision>3</cp:revision>
  <dcterms:created xsi:type="dcterms:W3CDTF">2025-01-03T00:43:57Z</dcterms:created>
  <dcterms:modified xsi:type="dcterms:W3CDTF">2025-01-14T02:05:03Z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