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8" r:id="rId3"/>
    <p:sldId id="257" r:id="rId4"/>
    <p:sldId id="259" r:id="rId5"/>
    <p:sldId id="269" r:id="rId6"/>
    <p:sldId id="264" r:id="rId7"/>
    <p:sldId id="263" r:id="rId8"/>
    <p:sldId id="265" r:id="rId9"/>
    <p:sldId id="270" r:id="rId10"/>
    <p:sldId id="261" r:id="rId11"/>
    <p:sldId id="260" r:id="rId12"/>
    <p:sldId id="262"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85"/>
    <p:restoredTop sz="81952"/>
  </p:normalViewPr>
  <p:slideViewPr>
    <p:cSldViewPr snapToGrid="0" snapToObjects="1">
      <p:cViewPr varScale="1">
        <p:scale>
          <a:sx n="55" d="100"/>
          <a:sy n="55" d="100"/>
        </p:scale>
        <p:origin x="258" y="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72B1F-82B4-784E-AD94-9BDF453CC557}" type="datetimeFigureOut">
              <a:rPr lang="en-US" smtClean="0"/>
              <a:t>10/5/2019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B08801-789B-A34B-ADD7-33EDA735E24F}" type="slidenum">
              <a:rPr lang="en-US" smtClean="0"/>
              <a:t>‹#›</a:t>
            </a:fld>
            <a:endParaRPr lang="en-US"/>
          </a:p>
        </p:txBody>
      </p:sp>
    </p:spTree>
    <p:extLst>
      <p:ext uri="{BB962C8B-B14F-4D97-AF65-F5344CB8AC3E}">
        <p14:creationId xmlns:p14="http://schemas.microsoft.com/office/powerpoint/2010/main" val="2613112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B08801-789B-A34B-ADD7-33EDA735E24F}" type="slidenum">
              <a:rPr lang="en-US" smtClean="0"/>
              <a:t>1</a:t>
            </a:fld>
            <a:endParaRPr lang="en-US"/>
          </a:p>
        </p:txBody>
      </p:sp>
    </p:spTree>
    <p:extLst>
      <p:ext uri="{BB962C8B-B14F-4D97-AF65-F5344CB8AC3E}">
        <p14:creationId xmlns:p14="http://schemas.microsoft.com/office/powerpoint/2010/main" val="2082200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Mr. </a:t>
            </a:r>
            <a:r>
              <a:rPr lang="en-CA" sz="1200" kern="1200" dirty="0" err="1">
                <a:solidFill>
                  <a:schemeClr val="tx1"/>
                </a:solidFill>
                <a:effectLst/>
                <a:latin typeface="+mn-lt"/>
                <a:ea typeface="+mn-ea"/>
                <a:cs typeface="+mn-cs"/>
              </a:rPr>
              <a:t>Sahl</a:t>
            </a:r>
            <a:r>
              <a:rPr lang="en-CA" sz="1200" kern="1200" dirty="0">
                <a:solidFill>
                  <a:schemeClr val="tx1"/>
                </a:solidFill>
                <a:effectLst/>
                <a:latin typeface="+mn-lt"/>
                <a:ea typeface="+mn-ea"/>
                <a:cs typeface="+mn-cs"/>
              </a:rPr>
              <a:t> has been running the art gallery business for so many years in a traditional manual way. The current manual system involves people from deferent walks of the world making long distance travels just to be present at an auction room. This is to attend and to see some of the artworks being show cased and choose one which is interesting. The limitation of this is the travelling and wasting of money just to come and buy one artwork.</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introduction of online art gallery system will be a way of solving most of the problems. It will be used by artists who are interested in selling their art works effectively. It will also be used by the gallery owner to increase the number of customers in significant amount.</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Customer can browse through the artwork category and view and add the items to shopping cart. </a:t>
            </a:r>
            <a:r>
              <a:rPr lang="en-CA" sz="1200" kern="1200" dirty="0" err="1">
                <a:solidFill>
                  <a:schemeClr val="tx1"/>
                </a:solidFill>
                <a:effectLst/>
                <a:latin typeface="+mn-lt"/>
                <a:ea typeface="+mn-ea"/>
                <a:cs typeface="+mn-cs"/>
              </a:rPr>
              <a:t>He/She</a:t>
            </a:r>
            <a:r>
              <a:rPr lang="en-CA" sz="1200" kern="1200" dirty="0">
                <a:solidFill>
                  <a:schemeClr val="tx1"/>
                </a:solidFill>
                <a:effectLst/>
                <a:latin typeface="+mn-lt"/>
                <a:ea typeface="+mn-ea"/>
                <a:cs typeface="+mn-cs"/>
              </a:rPr>
              <a:t> can proceed to checkout as long as the shopping is not empty. Customer will be required to login to the system when he/she proceed to checkout or create an account if doesn’t have one. The order will be charged to any type of payment method registered in customer’s Account. Finally, the purchased artwork will be shipped to the provide customer’s shipping address.</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customer has an option to return the purchased artwork within 30 days if the purchased artwork is in the same condition when purchased as well as if it is returnable.</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customer has also an option to cancel an order.</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On the other hand the gallery owner manages the artwork by adding or removing some artworks and change Order’s status. </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FB08801-789B-A34B-ADD7-33EDA735E24F}" type="slidenum">
              <a:rPr lang="en-US" smtClean="0"/>
              <a:t>2</a:t>
            </a:fld>
            <a:endParaRPr lang="en-US"/>
          </a:p>
        </p:txBody>
      </p:sp>
    </p:spTree>
    <p:extLst>
      <p:ext uri="{BB962C8B-B14F-4D97-AF65-F5344CB8AC3E}">
        <p14:creationId xmlns:p14="http://schemas.microsoft.com/office/powerpoint/2010/main" val="3831829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B08801-789B-A34B-ADD7-33EDA735E24F}" type="slidenum">
              <a:rPr lang="en-US" smtClean="0"/>
              <a:t>4</a:t>
            </a:fld>
            <a:endParaRPr lang="en-US"/>
          </a:p>
        </p:txBody>
      </p:sp>
    </p:spTree>
    <p:extLst>
      <p:ext uri="{BB962C8B-B14F-4D97-AF65-F5344CB8AC3E}">
        <p14:creationId xmlns:p14="http://schemas.microsoft.com/office/powerpoint/2010/main" val="63563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Customer can browse through the artwork category and view and add the items to shopping cart. </a:t>
            </a:r>
            <a:r>
              <a:rPr lang="en-CA" sz="1200" kern="1200" dirty="0" err="1">
                <a:solidFill>
                  <a:schemeClr val="tx1"/>
                </a:solidFill>
                <a:effectLst/>
                <a:latin typeface="+mn-lt"/>
                <a:ea typeface="+mn-ea"/>
                <a:cs typeface="+mn-cs"/>
              </a:rPr>
              <a:t>He/She</a:t>
            </a:r>
            <a:r>
              <a:rPr lang="en-CA" sz="1200" kern="1200" dirty="0">
                <a:solidFill>
                  <a:schemeClr val="tx1"/>
                </a:solidFill>
                <a:effectLst/>
                <a:latin typeface="+mn-lt"/>
                <a:ea typeface="+mn-ea"/>
                <a:cs typeface="+mn-cs"/>
              </a:rPr>
              <a:t> can proceed to checkout as long as the shopping is not empty. Customer will be required to login to the system when he/she proceed to checkout or create an account if doesn’t have one. The order will be charged to any type of payment method registered in customer’s Account. Finally, the purchased artwork will be shipped to the provide customer’s shipping address.</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customer has an option to return the purchased artwork within 30 days if the purchased artwork is in the same condition when purchased as well as if it is returnable.</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customer has also an option to cancel an order.</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FB08801-789B-A34B-ADD7-33EDA735E24F}" type="slidenum">
              <a:rPr lang="en-US" smtClean="0"/>
              <a:t>12</a:t>
            </a:fld>
            <a:endParaRPr lang="en-US"/>
          </a:p>
        </p:txBody>
      </p:sp>
    </p:spTree>
    <p:extLst>
      <p:ext uri="{BB962C8B-B14F-4D97-AF65-F5344CB8AC3E}">
        <p14:creationId xmlns:p14="http://schemas.microsoft.com/office/powerpoint/2010/main" val="3576906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pic>
        <p:nvPicPr>
          <p:cNvPr id="10" name="Graphic 9">
            <a:extLst>
              <a:ext uri="{FF2B5EF4-FFF2-40B4-BE49-F238E27FC236}">
                <a16:creationId xmlns:a16="http://schemas.microsoft.com/office/drawing/2014/main" id="{7000F476-3F74-DC49-B897-95E665C4786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39372" y="27710"/>
            <a:ext cx="706582" cy="7065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10/5/2019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10/5/2019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10/5/2019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10/5/2019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gif"/><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6D83-E098-0A45-BB07-BF47BED17344}"/>
              </a:ext>
            </a:extLst>
          </p:cNvPr>
          <p:cNvSpPr>
            <a:spLocks noGrp="1"/>
          </p:cNvSpPr>
          <p:nvPr>
            <p:ph type="ctrTitle"/>
          </p:nvPr>
        </p:nvSpPr>
        <p:spPr>
          <a:xfrm>
            <a:off x="439838" y="243068"/>
            <a:ext cx="8507392" cy="2795286"/>
          </a:xfrm>
        </p:spPr>
        <p:txBody>
          <a:bodyPr>
            <a:normAutofit fontScale="90000"/>
          </a:bodyPr>
          <a:lstStyle/>
          <a:p>
            <a:pPr algn="ctr"/>
            <a:br>
              <a:rPr lang="en-US" sz="5300" dirty="0"/>
            </a:br>
            <a:r>
              <a:rPr lang="en-US" sz="5300" dirty="0"/>
              <a:t>Project name : </a:t>
            </a:r>
            <a:r>
              <a:rPr lang="en-US" sz="5300" dirty="0" err="1"/>
              <a:t>eArtShop</a:t>
            </a:r>
            <a:br>
              <a:rPr lang="en-US" sz="5300" dirty="0"/>
            </a:br>
            <a:br>
              <a:rPr lang="en-US" sz="5300" dirty="0"/>
            </a:br>
            <a:r>
              <a:rPr lang="en-US" sz="5300" dirty="0"/>
              <a:t> </a:t>
            </a:r>
            <a:r>
              <a:rPr lang="en-US" sz="4900" dirty="0"/>
              <a:t>(Online shopping for Artworks)</a:t>
            </a:r>
            <a:br>
              <a:rPr lang="en-US" sz="5300" dirty="0"/>
            </a:br>
            <a:endParaRPr lang="en-US" sz="5300" dirty="0"/>
          </a:p>
        </p:txBody>
      </p:sp>
      <p:sp>
        <p:nvSpPr>
          <p:cNvPr id="4" name="Title 1">
            <a:extLst>
              <a:ext uri="{FF2B5EF4-FFF2-40B4-BE49-F238E27FC236}">
                <a16:creationId xmlns:a16="http://schemas.microsoft.com/office/drawing/2014/main" id="{8C37DCDF-F6A3-F546-B21E-85FAF525646B}"/>
              </a:ext>
            </a:extLst>
          </p:cNvPr>
          <p:cNvSpPr txBox="1">
            <a:spLocks/>
          </p:cNvSpPr>
          <p:nvPr/>
        </p:nvSpPr>
        <p:spPr>
          <a:xfrm>
            <a:off x="2048719" y="3819646"/>
            <a:ext cx="2919041" cy="849940"/>
          </a:xfrm>
          <a:prstGeom prst="rect">
            <a:avLst/>
          </a:prstGeom>
        </p:spPr>
        <p:txBody>
          <a:bodyPr vert="horz" lIns="91440" tIns="45720" rIns="91440" bIns="45720" rtlCol="0" anchor="t">
            <a:normAutofit fontScale="92500"/>
          </a:bodyPr>
          <a:lstStyle>
            <a:lvl1pPr algn="r" defTabSz="914400" rtl="0" eaLnBrk="1" latinLnBrk="0" hangingPunct="1">
              <a:lnSpc>
                <a:spcPct val="90000"/>
              </a:lnSpc>
              <a:spcBef>
                <a:spcPct val="0"/>
              </a:spcBef>
              <a:buNone/>
              <a:defRPr sz="6000" b="0" i="0" kern="1200" cap="none">
                <a:solidFill>
                  <a:schemeClr val="tx1"/>
                </a:solidFill>
                <a:effectLst/>
                <a:latin typeface="+mj-lt"/>
                <a:ea typeface="+mj-ea"/>
                <a:cs typeface="+mj-cs"/>
              </a:defRPr>
            </a:lvl1pPr>
          </a:lstStyle>
          <a:p>
            <a:pPr algn="ctr"/>
            <a:r>
              <a:rPr lang="en-US" sz="3200" dirty="0"/>
              <a:t>Team members: </a:t>
            </a:r>
          </a:p>
        </p:txBody>
      </p:sp>
      <p:sp>
        <p:nvSpPr>
          <p:cNvPr id="5" name="Content Placeholder 2">
            <a:extLst>
              <a:ext uri="{FF2B5EF4-FFF2-40B4-BE49-F238E27FC236}">
                <a16:creationId xmlns:a16="http://schemas.microsoft.com/office/drawing/2014/main" id="{00285A33-5766-8E4B-8B03-AF6AF7B251F0}"/>
              </a:ext>
            </a:extLst>
          </p:cNvPr>
          <p:cNvSpPr txBox="1">
            <a:spLocks/>
          </p:cNvSpPr>
          <p:nvPr/>
        </p:nvSpPr>
        <p:spPr>
          <a:xfrm>
            <a:off x="4967760" y="3201499"/>
            <a:ext cx="2828780" cy="2635231"/>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2pPr>
            <a:lvl3pPr marL="914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9pPr>
          </a:lstStyle>
          <a:p>
            <a:pPr algn="l"/>
            <a:r>
              <a:rPr lang="en-US" dirty="0"/>
              <a:t>Emmanuel Cadet </a:t>
            </a:r>
          </a:p>
          <a:p>
            <a:pPr algn="l"/>
            <a:r>
              <a:rPr lang="en-US" dirty="0"/>
              <a:t>Aklilu G.</a:t>
            </a:r>
          </a:p>
          <a:p>
            <a:pPr algn="l"/>
            <a:r>
              <a:rPr lang="en-US" dirty="0"/>
              <a:t>Bisrat Kidane </a:t>
            </a:r>
          </a:p>
          <a:p>
            <a:pPr algn="l"/>
            <a:r>
              <a:rPr lang="en-US" dirty="0"/>
              <a:t>Romuald Pogo K. </a:t>
            </a:r>
          </a:p>
        </p:txBody>
      </p:sp>
      <p:pic>
        <p:nvPicPr>
          <p:cNvPr id="7" name="Graphic 6">
            <a:extLst>
              <a:ext uri="{FF2B5EF4-FFF2-40B4-BE49-F238E27FC236}">
                <a16:creationId xmlns:a16="http://schemas.microsoft.com/office/drawing/2014/main" id="{A69B3D8B-435E-4742-995F-A26E40EDB2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31150" y="2438400"/>
            <a:ext cx="1981200" cy="1981200"/>
          </a:xfrm>
          <a:prstGeom prst="rect">
            <a:avLst/>
          </a:prstGeom>
        </p:spPr>
      </p:pic>
    </p:spTree>
    <p:extLst>
      <p:ext uri="{BB962C8B-B14F-4D97-AF65-F5344CB8AC3E}">
        <p14:creationId xmlns:p14="http://schemas.microsoft.com/office/powerpoint/2010/main" val="2611316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5C0EA-4BAC-7D49-8643-E12951B97527}"/>
              </a:ext>
            </a:extLst>
          </p:cNvPr>
          <p:cNvSpPr>
            <a:spLocks noGrp="1"/>
          </p:cNvSpPr>
          <p:nvPr>
            <p:ph type="title"/>
          </p:nvPr>
        </p:nvSpPr>
        <p:spPr>
          <a:xfrm>
            <a:off x="1814946" y="808056"/>
            <a:ext cx="8644358" cy="1077229"/>
          </a:xfrm>
        </p:spPr>
        <p:txBody>
          <a:bodyPr/>
          <a:lstStyle/>
          <a:p>
            <a:r>
              <a:rPr lang="en-US" dirty="0"/>
              <a:t>Sequence Diagram For Your Main Use-case</a:t>
            </a:r>
          </a:p>
        </p:txBody>
      </p:sp>
      <p:sp>
        <p:nvSpPr>
          <p:cNvPr id="3" name="Content Placeholder 2">
            <a:extLst>
              <a:ext uri="{FF2B5EF4-FFF2-40B4-BE49-F238E27FC236}">
                <a16:creationId xmlns:a16="http://schemas.microsoft.com/office/drawing/2014/main" id="{0EE46D7E-58BF-EC4F-B973-406F0A644DF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C25BC7D-01B7-8448-B8D7-F93C45AF1AE6}"/>
              </a:ext>
            </a:extLst>
          </p:cNvPr>
          <p:cNvPicPr/>
          <p:nvPr/>
        </p:nvPicPr>
        <p:blipFill>
          <a:blip r:embed="rId2"/>
          <a:stretch>
            <a:fillRect/>
          </a:stretch>
        </p:blipFill>
        <p:spPr>
          <a:xfrm>
            <a:off x="1004454" y="1597307"/>
            <a:ext cx="10370128" cy="5260694"/>
          </a:xfrm>
          <a:prstGeom prst="rect">
            <a:avLst/>
          </a:prstGeom>
        </p:spPr>
      </p:pic>
    </p:spTree>
    <p:extLst>
      <p:ext uri="{BB962C8B-B14F-4D97-AF65-F5344CB8AC3E}">
        <p14:creationId xmlns:p14="http://schemas.microsoft.com/office/powerpoint/2010/main" val="1862355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DB8FF-37F6-EE4A-BE62-5BE355B70152}"/>
              </a:ext>
            </a:extLst>
          </p:cNvPr>
          <p:cNvSpPr>
            <a:spLocks noGrp="1"/>
          </p:cNvSpPr>
          <p:nvPr>
            <p:ph type="title"/>
          </p:nvPr>
        </p:nvSpPr>
        <p:spPr>
          <a:xfrm>
            <a:off x="2611808" y="611287"/>
            <a:ext cx="7958331" cy="1077229"/>
          </a:xfrm>
        </p:spPr>
        <p:txBody>
          <a:bodyPr>
            <a:normAutofit/>
          </a:bodyPr>
          <a:lstStyle/>
          <a:p>
            <a:pPr algn="ctr"/>
            <a:r>
              <a:rPr lang="en-US" sz="3600" dirty="0"/>
              <a:t>View Of Participating Classes</a:t>
            </a:r>
          </a:p>
        </p:txBody>
      </p:sp>
      <p:pic>
        <p:nvPicPr>
          <p:cNvPr id="6" name="Content Placeholder 5" descr="A screenshot of a cell phone&#10;&#10;Description automatically generated">
            <a:extLst>
              <a:ext uri="{FF2B5EF4-FFF2-40B4-BE49-F238E27FC236}">
                <a16:creationId xmlns:a16="http://schemas.microsoft.com/office/drawing/2014/main" id="{222CE3BC-D1C5-46AA-9762-6470C897A7B9}"/>
              </a:ext>
            </a:extLst>
          </p:cNvPr>
          <p:cNvPicPr>
            <a:picLocks noGrp="1" noChangeAspect="1"/>
          </p:cNvPicPr>
          <p:nvPr>
            <p:ph idx="1"/>
          </p:nvPr>
        </p:nvPicPr>
        <p:blipFill>
          <a:blip r:embed="rId2"/>
          <a:stretch>
            <a:fillRect/>
          </a:stretch>
        </p:blipFill>
        <p:spPr>
          <a:xfrm>
            <a:off x="1078374" y="1215343"/>
            <a:ext cx="10035251" cy="5521124"/>
          </a:xfrm>
        </p:spPr>
      </p:pic>
    </p:spTree>
    <p:extLst>
      <p:ext uri="{BB962C8B-B14F-4D97-AF65-F5344CB8AC3E}">
        <p14:creationId xmlns:p14="http://schemas.microsoft.com/office/powerpoint/2010/main" val="3885562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6151-9254-6F46-9688-6920E8180BE8}"/>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20DAF9EB-AF53-8A42-8650-97CF6C43A1BC}"/>
              </a:ext>
            </a:extLst>
          </p:cNvPr>
          <p:cNvSpPr>
            <a:spLocks noGrp="1"/>
          </p:cNvSpPr>
          <p:nvPr>
            <p:ph idx="1"/>
          </p:nvPr>
        </p:nvSpPr>
        <p:spPr/>
        <p:txBody>
          <a:bodyPr/>
          <a:lstStyle/>
          <a:p>
            <a:r>
              <a:rPr lang="en-US" dirty="0"/>
              <a:t>New Online Solution :</a:t>
            </a:r>
          </a:p>
          <a:p>
            <a:pPr lvl="1"/>
            <a:r>
              <a:rPr lang="en-US" dirty="0"/>
              <a:t>A customer will be able to :</a:t>
            </a:r>
          </a:p>
          <a:p>
            <a:pPr lvl="2"/>
            <a:r>
              <a:rPr lang="en-US" dirty="0"/>
              <a:t>browse through a whole catalogue of art work 24/7</a:t>
            </a:r>
          </a:p>
          <a:p>
            <a:pPr lvl="2"/>
            <a:r>
              <a:rPr lang="en-US" dirty="0"/>
              <a:t>manage a shopping cart of artworks</a:t>
            </a:r>
          </a:p>
          <a:p>
            <a:pPr lvl="2"/>
            <a:r>
              <a:rPr lang="en-US" dirty="0"/>
              <a:t>checkout a selection of art works</a:t>
            </a:r>
          </a:p>
          <a:p>
            <a:pPr lvl="1"/>
            <a:r>
              <a:rPr lang="en-US" dirty="0"/>
              <a:t>An artist will be able to :</a:t>
            </a:r>
          </a:p>
          <a:p>
            <a:pPr lvl="2"/>
            <a:r>
              <a:rPr lang="en-US" dirty="0"/>
              <a:t>Expose to the whole world his artworks</a:t>
            </a:r>
          </a:p>
          <a:p>
            <a:pPr lvl="2"/>
            <a:r>
              <a:rPr lang="en-US" dirty="0"/>
              <a:t>Have wider range of customer</a:t>
            </a:r>
          </a:p>
        </p:txBody>
      </p:sp>
    </p:spTree>
    <p:extLst>
      <p:ext uri="{BB962C8B-B14F-4D97-AF65-F5344CB8AC3E}">
        <p14:creationId xmlns:p14="http://schemas.microsoft.com/office/powerpoint/2010/main" val="3487334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4DA9E8CC-6C73-43E6-AF09-B4B1083BC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5">
            <a:extLst>
              <a:ext uri="{FF2B5EF4-FFF2-40B4-BE49-F238E27FC236}">
                <a16:creationId xmlns:a16="http://schemas.microsoft.com/office/drawing/2014/main" id="{C6DFF5FD-BEF9-4B06-B7C2-58C5CFC92B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7" name="Picture 27">
            <a:extLst>
              <a:ext uri="{FF2B5EF4-FFF2-40B4-BE49-F238E27FC236}">
                <a16:creationId xmlns:a16="http://schemas.microsoft.com/office/drawing/2014/main" id="{C9A18D1D-88E7-41EF-892F-C99BDEEE5E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8" name="Rectangle 29">
            <a:extLst>
              <a:ext uri="{FF2B5EF4-FFF2-40B4-BE49-F238E27FC236}">
                <a16:creationId xmlns:a16="http://schemas.microsoft.com/office/drawing/2014/main" id="{113E1A2F-E5D7-4888-BA8C-1CDDC7CE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1">
            <a:extLst>
              <a:ext uri="{FF2B5EF4-FFF2-40B4-BE49-F238E27FC236}">
                <a16:creationId xmlns:a16="http://schemas.microsoft.com/office/drawing/2014/main" id="{F625649A-4F9D-4D90-8F0A-433D7A1F6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DF494E-C3AA-1E45-BD6F-66DD0B99AA29}"/>
              </a:ext>
            </a:extLst>
          </p:cNvPr>
          <p:cNvSpPr>
            <a:spLocks noGrp="1"/>
          </p:cNvSpPr>
          <p:nvPr>
            <p:ph type="title"/>
          </p:nvPr>
        </p:nvSpPr>
        <p:spPr>
          <a:xfrm>
            <a:off x="3512117" y="5166421"/>
            <a:ext cx="5202397" cy="883524"/>
          </a:xfrm>
        </p:spPr>
        <p:txBody>
          <a:bodyPr vert="horz" lIns="91440" tIns="45720" rIns="91440" bIns="45720" rtlCol="0" anchor="t">
            <a:normAutofit/>
          </a:bodyPr>
          <a:lstStyle/>
          <a:p>
            <a:pPr algn="l"/>
            <a:r>
              <a:rPr lang="en-US" sz="4800" dirty="0"/>
              <a:t>Questions </a:t>
            </a:r>
          </a:p>
        </p:txBody>
      </p:sp>
      <p:sp>
        <p:nvSpPr>
          <p:cNvPr id="34" name="Rectangle 33">
            <a:extLst>
              <a:ext uri="{FF2B5EF4-FFF2-40B4-BE49-F238E27FC236}">
                <a16:creationId xmlns:a16="http://schemas.microsoft.com/office/drawing/2014/main" id="{B6F31202-25B1-43E6-94C1-CDCAFFE33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2AA4109-D600-C64A-8A05-9CA242146C80}"/>
              </a:ext>
            </a:extLst>
          </p:cNvPr>
          <p:cNvPicPr>
            <a:picLocks noGrp="1" noChangeAspect="1"/>
          </p:cNvPicPr>
          <p:nvPr>
            <p:ph idx="1"/>
          </p:nvPr>
        </p:nvPicPr>
        <p:blipFill rotWithShape="1">
          <a:blip r:embed="rId5"/>
          <a:srcRect t="13439" r="-2" b="1463"/>
          <a:stretch/>
        </p:blipFill>
        <p:spPr>
          <a:xfrm>
            <a:off x="2892553" y="1665477"/>
            <a:ext cx="6005741" cy="2332072"/>
          </a:xfrm>
          <a:prstGeom prst="rect">
            <a:avLst/>
          </a:prstGeom>
          <a:ln>
            <a:solidFill>
              <a:schemeClr val="accent6"/>
            </a:solidFill>
          </a:ln>
        </p:spPr>
      </p:pic>
      <p:sp>
        <p:nvSpPr>
          <p:cNvPr id="36" name="Rectangle 35">
            <a:extLst>
              <a:ext uri="{FF2B5EF4-FFF2-40B4-BE49-F238E27FC236}">
                <a16:creationId xmlns:a16="http://schemas.microsoft.com/office/drawing/2014/main" id="{588507C5-B772-411D-B50E-0C075AD25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B88009D-BFAE-6A48-B547-D77A8FE78F03}"/>
              </a:ext>
            </a:extLst>
          </p:cNvPr>
          <p:cNvPicPr>
            <a:picLocks noChangeAspect="1"/>
          </p:cNvPicPr>
          <p:nvPr/>
        </p:nvPicPr>
        <p:blipFill>
          <a:blip r:embed="rId6"/>
          <a:stretch>
            <a:fillRect/>
          </a:stretch>
        </p:blipFill>
        <p:spPr>
          <a:xfrm>
            <a:off x="7384453" y="5116347"/>
            <a:ext cx="983672" cy="983672"/>
          </a:xfrm>
          <a:prstGeom prst="rect">
            <a:avLst/>
          </a:prstGeom>
        </p:spPr>
      </p:pic>
    </p:spTree>
    <p:extLst>
      <p:ext uri="{BB962C8B-B14F-4D97-AF65-F5344CB8AC3E}">
        <p14:creationId xmlns:p14="http://schemas.microsoft.com/office/powerpoint/2010/main" val="189366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ppt_y</p:attrName>
                                        </p:attrNameLst>
                                      </p:cBhvr>
                                      <p:tavLst>
                                        <p:tav tm="0">
                                          <p:val>
                                            <p:strVal val="#ppt_y+#ppt_h*1.125000"/>
                                          </p:val>
                                        </p:tav>
                                        <p:tav tm="100000">
                                          <p:val>
                                            <p:strVal val="#ppt_y"/>
                                          </p:val>
                                        </p:tav>
                                      </p:tavLst>
                                    </p:anim>
                                    <p:animEffect transition="in" filter="wipe(up)">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B832-CEC6-FA41-B3DC-AA57F0D384AD}"/>
              </a:ext>
            </a:extLst>
          </p:cNvPr>
          <p:cNvSpPr>
            <a:spLocks noGrp="1"/>
          </p:cNvSpPr>
          <p:nvPr>
            <p:ph type="title"/>
          </p:nvPr>
        </p:nvSpPr>
        <p:spPr/>
        <p:txBody>
          <a:bodyPr/>
          <a:lstStyle/>
          <a:p>
            <a:pPr algn="ctr"/>
            <a:r>
              <a:rPr lang="en-US" dirty="0"/>
              <a:t>Problem scenario description</a:t>
            </a:r>
          </a:p>
        </p:txBody>
      </p:sp>
      <p:sp>
        <p:nvSpPr>
          <p:cNvPr id="3" name="Content Placeholder 2">
            <a:extLst>
              <a:ext uri="{FF2B5EF4-FFF2-40B4-BE49-F238E27FC236}">
                <a16:creationId xmlns:a16="http://schemas.microsoft.com/office/drawing/2014/main" id="{181CB721-0354-3A4A-B9B1-B528B1199F77}"/>
              </a:ext>
            </a:extLst>
          </p:cNvPr>
          <p:cNvSpPr>
            <a:spLocks noGrp="1"/>
          </p:cNvSpPr>
          <p:nvPr>
            <p:ph idx="1"/>
          </p:nvPr>
        </p:nvSpPr>
        <p:spPr>
          <a:xfrm>
            <a:off x="1066800" y="2052116"/>
            <a:ext cx="9655739" cy="3997828"/>
          </a:xfrm>
        </p:spPr>
        <p:txBody>
          <a:bodyPr>
            <a:normAutofit/>
          </a:bodyPr>
          <a:lstStyle/>
          <a:p>
            <a:r>
              <a:rPr lang="en-US" sz="2800" dirty="0"/>
              <a:t>Everybody passionate of art face the following difficulties : </a:t>
            </a:r>
          </a:p>
          <a:p>
            <a:pPr lvl="1"/>
            <a:r>
              <a:rPr lang="en-US" sz="2400" dirty="0"/>
              <a:t>Travel long distance to the art gallery and auction room</a:t>
            </a:r>
          </a:p>
          <a:p>
            <a:pPr lvl="1"/>
            <a:r>
              <a:rPr lang="en-US" sz="2400" dirty="0"/>
              <a:t>Wait for opening hours, and events</a:t>
            </a:r>
          </a:p>
          <a:p>
            <a:pPr lvl="1"/>
            <a:endParaRPr lang="en-US" sz="2400" dirty="0"/>
          </a:p>
          <a:p>
            <a:r>
              <a:rPr lang="en-US" sz="2800" dirty="0"/>
              <a:t>Artists to expose their works :</a:t>
            </a:r>
          </a:p>
          <a:p>
            <a:pPr lvl="1"/>
            <a:r>
              <a:rPr lang="en-US" sz="2400" dirty="0"/>
              <a:t>Have a hard time to expose their works</a:t>
            </a:r>
          </a:p>
          <a:p>
            <a:pPr lvl="1"/>
            <a:endParaRPr lang="en-US" dirty="0"/>
          </a:p>
          <a:p>
            <a:pPr lvl="1"/>
            <a:endParaRPr lang="en-US" dirty="0"/>
          </a:p>
        </p:txBody>
      </p:sp>
    </p:spTree>
    <p:extLst>
      <p:ext uri="{BB962C8B-B14F-4D97-AF65-F5344CB8AC3E}">
        <p14:creationId xmlns:p14="http://schemas.microsoft.com/office/powerpoint/2010/main" val="242629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1D867-546B-B648-BA96-983D4CC60482}"/>
              </a:ext>
            </a:extLst>
          </p:cNvPr>
          <p:cNvSpPr>
            <a:spLocks noGrp="1"/>
          </p:cNvSpPr>
          <p:nvPr>
            <p:ph type="title"/>
          </p:nvPr>
        </p:nvSpPr>
        <p:spPr>
          <a:xfrm>
            <a:off x="1319514" y="993251"/>
            <a:ext cx="9111729" cy="1703650"/>
          </a:xfrm>
        </p:spPr>
        <p:txBody>
          <a:bodyPr>
            <a:noAutofit/>
          </a:bodyPr>
          <a:lstStyle/>
          <a:p>
            <a:pPr algn="ctr"/>
            <a:r>
              <a:rPr lang="en-US" sz="4400" dirty="0"/>
              <a:t>Software Requirement Specification</a:t>
            </a:r>
            <a:br>
              <a:rPr lang="en-US" sz="4400" dirty="0"/>
            </a:br>
            <a:r>
              <a:rPr lang="en-US" sz="4400" dirty="0"/>
              <a:t>(SRS)</a:t>
            </a:r>
          </a:p>
        </p:txBody>
      </p:sp>
      <p:sp>
        <p:nvSpPr>
          <p:cNvPr id="3" name="Content Placeholder 2">
            <a:extLst>
              <a:ext uri="{FF2B5EF4-FFF2-40B4-BE49-F238E27FC236}">
                <a16:creationId xmlns:a16="http://schemas.microsoft.com/office/drawing/2014/main" id="{D98E2128-53F3-3B48-928F-7F4E1E4A69D1}"/>
              </a:ext>
            </a:extLst>
          </p:cNvPr>
          <p:cNvSpPr>
            <a:spLocks noGrp="1"/>
          </p:cNvSpPr>
          <p:nvPr>
            <p:ph idx="1"/>
          </p:nvPr>
        </p:nvSpPr>
        <p:spPr>
          <a:xfrm>
            <a:off x="2773599" y="2592728"/>
            <a:ext cx="6555596" cy="3457215"/>
          </a:xfrm>
        </p:spPr>
        <p:txBody>
          <a:bodyPr>
            <a:normAutofit fontScale="6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800" dirty="0"/>
              <a:t> </a:t>
            </a:r>
            <a:endParaRPr lang="en-US" dirty="0"/>
          </a:p>
          <a:p>
            <a:pPr marL="0" indent="0">
              <a:buNone/>
            </a:pPr>
            <a:endParaRPr lang="en-US" sz="3600" dirty="0"/>
          </a:p>
          <a:p>
            <a:pPr marL="0" indent="0">
              <a:buNone/>
            </a:pPr>
            <a:r>
              <a:rPr lang="en-US" sz="5100" dirty="0"/>
              <a:t>       1. Requirement Analysis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58031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6" name="Rectangle 25">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1923E3-4B68-A84A-B542-AAE5884C78A5}"/>
              </a:ext>
            </a:extLst>
          </p:cNvPr>
          <p:cNvSpPr>
            <a:spLocks noGrp="1"/>
          </p:cNvSpPr>
          <p:nvPr>
            <p:ph type="title"/>
          </p:nvPr>
        </p:nvSpPr>
        <p:spPr>
          <a:xfrm>
            <a:off x="1189051" y="3428998"/>
            <a:ext cx="2596822" cy="1524967"/>
          </a:xfrm>
        </p:spPr>
        <p:txBody>
          <a:bodyPr vert="horz" lIns="91440" tIns="45720" rIns="91440" bIns="45720" rtlCol="0" anchor="t">
            <a:normAutofit/>
          </a:bodyPr>
          <a:lstStyle/>
          <a:p>
            <a:pPr algn="l"/>
            <a:r>
              <a:rPr lang="en-US" sz="3200" dirty="0"/>
              <a:t>Use case Diagram </a:t>
            </a:r>
          </a:p>
        </p:txBody>
      </p:sp>
      <p:pic>
        <p:nvPicPr>
          <p:cNvPr id="7" name="Content Placeholder 6" descr="A close up of a map&#10;&#10;Description automatically generated">
            <a:extLst>
              <a:ext uri="{FF2B5EF4-FFF2-40B4-BE49-F238E27FC236}">
                <a16:creationId xmlns:a16="http://schemas.microsoft.com/office/drawing/2014/main" id="{747D0859-26EB-4C38-B2A2-62AB61449AF2}"/>
              </a:ext>
            </a:extLst>
          </p:cNvPr>
          <p:cNvPicPr>
            <a:picLocks noGrp="1" noChangeAspect="1"/>
          </p:cNvPicPr>
          <p:nvPr>
            <p:ph idx="1"/>
          </p:nvPr>
        </p:nvPicPr>
        <p:blipFill>
          <a:blip r:embed="rId6"/>
          <a:stretch>
            <a:fillRect/>
          </a:stretch>
        </p:blipFill>
        <p:spPr>
          <a:xfrm>
            <a:off x="3382528" y="150471"/>
            <a:ext cx="7801940" cy="655127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8" name="Rectangle 37">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0277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E6C0-AC00-489A-9C29-B8E85420D737}"/>
              </a:ext>
            </a:extLst>
          </p:cNvPr>
          <p:cNvSpPr>
            <a:spLocks noGrp="1"/>
          </p:cNvSpPr>
          <p:nvPr>
            <p:ph type="title"/>
          </p:nvPr>
        </p:nvSpPr>
        <p:spPr>
          <a:xfrm>
            <a:off x="2611808" y="109960"/>
            <a:ext cx="7654937" cy="734993"/>
          </a:xfrm>
        </p:spPr>
        <p:txBody>
          <a:bodyPr/>
          <a:lstStyle/>
          <a:p>
            <a:pPr algn="ctr"/>
            <a:r>
              <a:rPr lang="en-US" dirty="0"/>
              <a:t>Use-Case Description</a:t>
            </a:r>
          </a:p>
        </p:txBody>
      </p:sp>
      <p:pic>
        <p:nvPicPr>
          <p:cNvPr id="6" name="Content Placeholder 5" descr="A screenshot of a cell phone&#10;&#10;Description automatically generated">
            <a:extLst>
              <a:ext uri="{FF2B5EF4-FFF2-40B4-BE49-F238E27FC236}">
                <a16:creationId xmlns:a16="http://schemas.microsoft.com/office/drawing/2014/main" id="{76362C1E-819E-4672-9AA3-E3F51364CAD2}"/>
              </a:ext>
            </a:extLst>
          </p:cNvPr>
          <p:cNvPicPr>
            <a:picLocks noGrp="1" noChangeAspect="1"/>
          </p:cNvPicPr>
          <p:nvPr>
            <p:ph idx="1"/>
          </p:nvPr>
        </p:nvPicPr>
        <p:blipFill>
          <a:blip r:embed="rId2"/>
          <a:stretch>
            <a:fillRect/>
          </a:stretch>
        </p:blipFill>
        <p:spPr>
          <a:xfrm>
            <a:off x="2611808" y="706056"/>
            <a:ext cx="7654937" cy="6053561"/>
          </a:xfrm>
        </p:spPr>
      </p:pic>
    </p:spTree>
    <p:extLst>
      <p:ext uri="{BB962C8B-B14F-4D97-AF65-F5344CB8AC3E}">
        <p14:creationId xmlns:p14="http://schemas.microsoft.com/office/powerpoint/2010/main" val="3964164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DC78-BB8F-D44E-B421-B918140E75AB}"/>
              </a:ext>
            </a:extLst>
          </p:cNvPr>
          <p:cNvSpPr>
            <a:spLocks noGrp="1"/>
          </p:cNvSpPr>
          <p:nvPr>
            <p:ph type="title"/>
          </p:nvPr>
        </p:nvSpPr>
        <p:spPr>
          <a:xfrm>
            <a:off x="2116834" y="2890385"/>
            <a:ext cx="7958331" cy="1077229"/>
          </a:xfrm>
        </p:spPr>
        <p:txBody>
          <a:bodyPr/>
          <a:lstStyle/>
          <a:p>
            <a:pPr algn="ctr"/>
            <a:r>
              <a:rPr lang="en-US" dirty="0"/>
              <a:t>2. Architectural Analysis</a:t>
            </a:r>
          </a:p>
        </p:txBody>
      </p:sp>
    </p:spTree>
    <p:extLst>
      <p:ext uri="{BB962C8B-B14F-4D97-AF65-F5344CB8AC3E}">
        <p14:creationId xmlns:p14="http://schemas.microsoft.com/office/powerpoint/2010/main" val="306377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B546-1B5C-6046-AC97-C76AFA12F9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4880DF-60BE-5F42-930E-ED1DCBCACFE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C191484-7811-654F-8D86-8D54FCE4E1C7}"/>
              </a:ext>
            </a:extLst>
          </p:cNvPr>
          <p:cNvPicPr>
            <a:picLocks noChangeAspect="1"/>
          </p:cNvPicPr>
          <p:nvPr/>
        </p:nvPicPr>
        <p:blipFill>
          <a:blip r:embed="rId2"/>
          <a:stretch>
            <a:fillRect/>
          </a:stretch>
        </p:blipFill>
        <p:spPr>
          <a:xfrm>
            <a:off x="983673" y="0"/>
            <a:ext cx="10377053" cy="6858000"/>
          </a:xfrm>
          <a:prstGeom prst="rect">
            <a:avLst/>
          </a:prstGeom>
        </p:spPr>
      </p:pic>
      <p:sp>
        <p:nvSpPr>
          <p:cNvPr id="5" name="Rectangle 4">
            <a:extLst>
              <a:ext uri="{FF2B5EF4-FFF2-40B4-BE49-F238E27FC236}">
                <a16:creationId xmlns:a16="http://schemas.microsoft.com/office/drawing/2014/main" id="{E1726241-1FF1-488B-9C68-59B4F79B034F}"/>
              </a:ext>
            </a:extLst>
          </p:cNvPr>
          <p:cNvSpPr/>
          <p:nvPr/>
        </p:nvSpPr>
        <p:spPr>
          <a:xfrm>
            <a:off x="5790233" y="761760"/>
            <a:ext cx="3724157" cy="3125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Single Page Application (SPA)</a:t>
            </a:r>
          </a:p>
        </p:txBody>
      </p:sp>
    </p:spTree>
    <p:extLst>
      <p:ext uri="{BB962C8B-B14F-4D97-AF65-F5344CB8AC3E}">
        <p14:creationId xmlns:p14="http://schemas.microsoft.com/office/powerpoint/2010/main" val="1127295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CB371-CF75-564C-B961-63779AE64FC4}"/>
              </a:ext>
            </a:extLst>
          </p:cNvPr>
          <p:cNvSpPr>
            <a:spLocks noGrp="1"/>
          </p:cNvSpPr>
          <p:nvPr>
            <p:ph type="title"/>
          </p:nvPr>
        </p:nvSpPr>
        <p:spPr/>
        <p:txBody>
          <a:bodyPr/>
          <a:lstStyle/>
          <a:p>
            <a:pPr algn="ctr"/>
            <a:r>
              <a:rPr lang="en-US" dirty="0"/>
              <a:t>Key abstractions</a:t>
            </a:r>
          </a:p>
        </p:txBody>
      </p:sp>
      <p:sp>
        <p:nvSpPr>
          <p:cNvPr id="3" name="Content Placeholder 2">
            <a:extLst>
              <a:ext uri="{FF2B5EF4-FFF2-40B4-BE49-F238E27FC236}">
                <a16:creationId xmlns:a16="http://schemas.microsoft.com/office/drawing/2014/main" id="{A9258B2A-EEFD-8845-B760-29C367F359B0}"/>
              </a:ext>
            </a:extLst>
          </p:cNvPr>
          <p:cNvSpPr>
            <a:spLocks noGrp="1"/>
          </p:cNvSpPr>
          <p:nvPr>
            <p:ph idx="1"/>
          </p:nvPr>
        </p:nvSpPr>
        <p:spPr>
          <a:xfrm>
            <a:off x="2773599" y="2052116"/>
            <a:ext cx="7796540" cy="4476006"/>
          </a:xfrm>
        </p:spPr>
        <p:txBody>
          <a:bodyPr>
            <a:noAutofit/>
          </a:bodyPr>
          <a:lstStyle/>
          <a:p>
            <a:r>
              <a:rPr lang="en-US" dirty="0"/>
              <a:t>Artwork</a:t>
            </a:r>
          </a:p>
          <a:p>
            <a:r>
              <a:rPr lang="en-US" dirty="0"/>
              <a:t>Customer</a:t>
            </a:r>
          </a:p>
          <a:p>
            <a:r>
              <a:rPr lang="en-US" dirty="0"/>
              <a:t>Order</a:t>
            </a:r>
          </a:p>
          <a:p>
            <a:r>
              <a:rPr lang="en-US" dirty="0"/>
              <a:t>CheckoutRecord</a:t>
            </a:r>
          </a:p>
          <a:p>
            <a:r>
              <a:rPr lang="en-US" dirty="0"/>
              <a:t>ShoppingCart</a:t>
            </a:r>
          </a:p>
          <a:p>
            <a:r>
              <a:rPr lang="en-US" dirty="0"/>
              <a:t>Category</a:t>
            </a:r>
          </a:p>
          <a:p>
            <a:r>
              <a:rPr lang="en-US" dirty="0"/>
              <a:t>ShippingAddress</a:t>
            </a:r>
          </a:p>
          <a:p>
            <a:r>
              <a:rPr lang="en-US" dirty="0"/>
              <a:t>PaymentMethod</a:t>
            </a:r>
          </a:p>
        </p:txBody>
      </p:sp>
    </p:spTree>
    <p:extLst>
      <p:ext uri="{BB962C8B-B14F-4D97-AF65-F5344CB8AC3E}">
        <p14:creationId xmlns:p14="http://schemas.microsoft.com/office/powerpoint/2010/main" val="55551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DC78-BB8F-D44E-B421-B918140E75AB}"/>
              </a:ext>
            </a:extLst>
          </p:cNvPr>
          <p:cNvSpPr>
            <a:spLocks noGrp="1"/>
          </p:cNvSpPr>
          <p:nvPr>
            <p:ph type="title"/>
          </p:nvPr>
        </p:nvSpPr>
        <p:spPr>
          <a:xfrm>
            <a:off x="2116834" y="2890385"/>
            <a:ext cx="7958331" cy="1077229"/>
          </a:xfrm>
        </p:spPr>
        <p:txBody>
          <a:bodyPr/>
          <a:lstStyle/>
          <a:p>
            <a:pPr algn="ctr"/>
            <a:r>
              <a:rPr lang="en-US" dirty="0"/>
              <a:t>3. Use-Case Analysis</a:t>
            </a:r>
          </a:p>
        </p:txBody>
      </p:sp>
    </p:spTree>
    <p:extLst>
      <p:ext uri="{BB962C8B-B14F-4D97-AF65-F5344CB8AC3E}">
        <p14:creationId xmlns:p14="http://schemas.microsoft.com/office/powerpoint/2010/main" val="1417490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338</Words>
  <Application>Microsoft Office PowerPoint</Application>
  <PresentationFormat>Widescreen</PresentationFormat>
  <Paragraphs>75</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MS Shell Dlg 2</vt:lpstr>
      <vt:lpstr>Wingdings</vt:lpstr>
      <vt:lpstr>Wingdings 3</vt:lpstr>
      <vt:lpstr>Madison</vt:lpstr>
      <vt:lpstr> Project name : eArtShop   (Online shopping for Artworks) </vt:lpstr>
      <vt:lpstr>Problem scenario description</vt:lpstr>
      <vt:lpstr>Software Requirement Specification (SRS)</vt:lpstr>
      <vt:lpstr>Use case Diagram </vt:lpstr>
      <vt:lpstr>Use-Case Description</vt:lpstr>
      <vt:lpstr>2. Architectural Analysis</vt:lpstr>
      <vt:lpstr>PowerPoint Presentation</vt:lpstr>
      <vt:lpstr>Key abstractions</vt:lpstr>
      <vt:lpstr>3. Use-Case Analysis</vt:lpstr>
      <vt:lpstr>Sequence Diagram For Your Main Use-case</vt:lpstr>
      <vt:lpstr>View Of Participating Classes</vt:lpstr>
      <vt:lpstr>Conclusion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eArtShop   (Online shopping for Artworks)</dc:title>
  <dc:creator>Teklemariam Kelati</dc:creator>
  <cp:lastModifiedBy>Emmanuel Cadet</cp:lastModifiedBy>
  <cp:revision>10</cp:revision>
  <dcterms:created xsi:type="dcterms:W3CDTF">2019-10-05T12:43:46Z</dcterms:created>
  <dcterms:modified xsi:type="dcterms:W3CDTF">2019-10-05T13:48:43Z</dcterms:modified>
</cp:coreProperties>
</file>