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62A7E-3222-704A-9738-9E3AE0B6173A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7E78B-0995-1843-954E-E94479669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1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D248D-3D57-A545-B59E-9D52D872A47E}" type="slidenum">
              <a:rPr lang="en-US"/>
              <a:pPr/>
              <a:t>1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39E8A1-B3A5-7C4F-957C-64D89807F7B3}" type="slidenum">
              <a:rPr lang="en-US"/>
              <a:pPr/>
              <a:t>2</a:t>
            </a:fld>
            <a:endParaRPr lang="en-US"/>
          </a:p>
        </p:txBody>
      </p:sp>
      <p:sp>
        <p:nvSpPr>
          <p:cNvPr id="542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951CA06C-8488-468D-BF41-23A0F29DCF90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5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5D40E15B-F37F-40F0-951C-8D228C770C99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0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697E-DAFC-EF45-AC2C-B22705D724F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025-C2A3-C044-B0C2-F4E7D4E7C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1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697E-DAFC-EF45-AC2C-B22705D724F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025-C2A3-C044-B0C2-F4E7D4E7C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9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697E-DAFC-EF45-AC2C-B22705D724F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025-C2A3-C044-B0C2-F4E7D4E7C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87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08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0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697E-DAFC-EF45-AC2C-B22705D724F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025-C2A3-C044-B0C2-F4E7D4E7C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0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697E-DAFC-EF45-AC2C-B22705D724F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025-C2A3-C044-B0C2-F4E7D4E7C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7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697E-DAFC-EF45-AC2C-B22705D724F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025-C2A3-C044-B0C2-F4E7D4E7C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5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697E-DAFC-EF45-AC2C-B22705D724F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025-C2A3-C044-B0C2-F4E7D4E7C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697E-DAFC-EF45-AC2C-B22705D724F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025-C2A3-C044-B0C2-F4E7D4E7C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2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697E-DAFC-EF45-AC2C-B22705D724F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025-C2A3-C044-B0C2-F4E7D4E7C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7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697E-DAFC-EF45-AC2C-B22705D724F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025-C2A3-C044-B0C2-F4E7D4E7C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697E-DAFC-EF45-AC2C-B22705D724F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025-C2A3-C044-B0C2-F4E7D4E7C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2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697E-DAFC-EF45-AC2C-B22705D724F0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FA025-C2A3-C044-B0C2-F4E7D4E7C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616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7545388" y="6049963"/>
            <a:ext cx="304800" cy="2968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974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0"/>
            <a:ext cx="14636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90600" y="0"/>
            <a:ext cx="7162800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FF3333"/>
                </a:solidFill>
                <a:cs typeface="MS PGothic" charset="0"/>
              </a:rPr>
              <a:t>Center Announcements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09538" y="0"/>
            <a:ext cx="8599487" cy="697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895350" indent="-4445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marL="463550" indent="-230188">
              <a:lnSpc>
                <a:spcPct val="100000"/>
              </a:lnSpc>
              <a:spcAft>
                <a:spcPts val="1425"/>
              </a:spcAft>
            </a:pPr>
            <a:r>
              <a:rPr lang="en-US" sz="2400" b="1" dirty="0" smtClean="0">
                <a:solidFill>
                  <a:srgbClr val="0000CC"/>
                </a:solidFill>
                <a:cs typeface="MS PGothic" charset="0"/>
              </a:rPr>
              <a:t> </a:t>
            </a:r>
            <a:endParaRPr lang="en-US" sz="2400" b="1" dirty="0">
              <a:solidFill>
                <a:srgbClr val="0000CC"/>
              </a:solidFill>
              <a:cs typeface="MS PGothic" charset="0"/>
            </a:endParaRPr>
          </a:p>
          <a:p>
            <a:pPr marL="463550" indent="-230188">
              <a:lnSpc>
                <a:spcPct val="100000"/>
              </a:lnSpc>
              <a:spcAft>
                <a:spcPts val="1425"/>
              </a:spcAft>
            </a:pPr>
            <a:r>
              <a:rPr lang="en-US" sz="2200" b="1" dirty="0" smtClean="0">
                <a:solidFill>
                  <a:srgbClr val="0000CC"/>
                </a:solidFill>
                <a:cs typeface="MS PGothic" charset="0"/>
              </a:rPr>
              <a:t>Upcoming </a:t>
            </a:r>
            <a:r>
              <a:rPr lang="en-US" sz="2200" b="1" dirty="0">
                <a:solidFill>
                  <a:srgbClr val="0000CC"/>
                </a:solidFill>
                <a:cs typeface="MS PGothic" charset="0"/>
              </a:rPr>
              <a:t>Activities - Center and Region: </a:t>
            </a:r>
            <a:r>
              <a:rPr lang="en-US" sz="2200" b="1" dirty="0">
                <a:cs typeface="MS PGothic" charset="0"/>
              </a:rPr>
              <a:t> </a:t>
            </a:r>
          </a:p>
          <a:p>
            <a:pPr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n-US" b="1" dirty="0">
                <a:cs typeface="MS PGothic" charset="0"/>
              </a:rPr>
              <a:t>CENTER: </a:t>
            </a:r>
            <a:r>
              <a:rPr lang="en-US" b="1" dirty="0">
                <a:solidFill>
                  <a:srgbClr val="FF3333"/>
                </a:solidFill>
                <a:cs typeface="MS PGothic" charset="0"/>
              </a:rPr>
              <a:t>April 5</a:t>
            </a:r>
            <a:r>
              <a:rPr lang="en-US" b="1" baseline="33000" dirty="0">
                <a:solidFill>
                  <a:srgbClr val="FF3333"/>
                </a:solidFill>
                <a:cs typeface="MS PGothic" charset="0"/>
              </a:rPr>
              <a:t>th</a:t>
            </a:r>
            <a:r>
              <a:rPr lang="en-US" b="1" dirty="0">
                <a:solidFill>
                  <a:srgbClr val="FF3333"/>
                </a:solidFill>
                <a:cs typeface="MS PGothic" charset="0"/>
              </a:rPr>
              <a:t>, Sunday</a:t>
            </a:r>
            <a:r>
              <a:rPr lang="en-US" b="1" dirty="0">
                <a:solidFill>
                  <a:srgbClr val="0000FF"/>
                </a:solidFill>
                <a:cs typeface="MS PGothic" charset="0"/>
              </a:rPr>
              <a:t> – </a:t>
            </a:r>
            <a:r>
              <a:rPr lang="en-US" b="1" dirty="0" smtClean="0">
                <a:solidFill>
                  <a:srgbClr val="0000FF"/>
                </a:solidFill>
                <a:cs typeface="MS PGothic" charset="0"/>
              </a:rPr>
              <a:t>Text</a:t>
            </a:r>
            <a:endParaRPr lang="en-US" b="1" dirty="0">
              <a:solidFill>
                <a:srgbClr val="0000FF"/>
              </a:solidFill>
              <a:cs typeface="MS PGothic" charset="0"/>
            </a:endParaRPr>
          </a:p>
          <a:p>
            <a:pPr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n-US" b="1" dirty="0" smtClean="0">
                <a:cs typeface="MS PGothic" charset="0"/>
              </a:rPr>
              <a:t>REGION</a:t>
            </a:r>
            <a:r>
              <a:rPr lang="en-US" b="1" dirty="0">
                <a:solidFill>
                  <a:srgbClr val="0000FF"/>
                </a:solidFill>
                <a:cs typeface="MS PGothic" charset="0"/>
              </a:rPr>
              <a:t>: </a:t>
            </a:r>
            <a:r>
              <a:rPr lang="en-US" b="1" dirty="0">
                <a:solidFill>
                  <a:srgbClr val="FF3333"/>
                </a:solidFill>
                <a:cs typeface="MS PGothic" charset="0"/>
              </a:rPr>
              <a:t>April </a:t>
            </a:r>
            <a:r>
              <a:rPr lang="en-US" b="1" dirty="0" smtClean="0">
                <a:solidFill>
                  <a:srgbClr val="FF3333"/>
                </a:solidFill>
                <a:cs typeface="MS PGothic" charset="0"/>
              </a:rPr>
              <a:t>26</a:t>
            </a:r>
            <a:r>
              <a:rPr lang="en-US" b="1" baseline="30000" dirty="0" smtClean="0">
                <a:solidFill>
                  <a:srgbClr val="FF3333"/>
                </a:solidFill>
                <a:cs typeface="MS PGothic" charset="0"/>
              </a:rPr>
              <a:t>th</a:t>
            </a:r>
            <a:r>
              <a:rPr lang="en-US" b="1" baseline="33000" dirty="0" smtClean="0">
                <a:solidFill>
                  <a:srgbClr val="FF3333"/>
                </a:solidFill>
                <a:cs typeface="MS PGothic" charset="0"/>
              </a:rPr>
              <a:t>, </a:t>
            </a:r>
            <a:r>
              <a:rPr lang="en-US" b="1" dirty="0" err="1" smtClean="0">
                <a:solidFill>
                  <a:srgbClr val="FF3333"/>
                </a:solidFill>
                <a:cs typeface="MS PGothic" charset="0"/>
              </a:rPr>
              <a:t>Sunday:</a:t>
            </a:r>
            <a:r>
              <a:rPr lang="en-US" b="1" dirty="0" err="1" smtClean="0">
                <a:solidFill>
                  <a:srgbClr val="0000FF"/>
                </a:solidFill>
                <a:cs typeface="MS PGothic" charset="0"/>
              </a:rPr>
              <a:t>Text</a:t>
            </a:r>
            <a:endParaRPr lang="en-US" b="1" dirty="0">
              <a:solidFill>
                <a:srgbClr val="0000FF"/>
              </a:solidFill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090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2514600" y="590550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6000" b="1" dirty="0">
                <a:latin typeface="+mn-lt"/>
                <a:ea typeface="+mn-ea"/>
                <a:cs typeface="Andalus" pitchFamily="2" charset="-78"/>
              </a:rPr>
              <a:t>OM (3x)</a:t>
            </a:r>
            <a:endParaRPr lang="en-US" sz="6000" b="1" dirty="0">
              <a:solidFill>
                <a:srgbClr val="0000FF"/>
              </a:solidFill>
              <a:latin typeface="+mn-lt"/>
              <a:ea typeface="+mn-ea"/>
              <a:cs typeface="Andalus" pitchFamily="2" charset="-78"/>
            </a:endParaRPr>
          </a:p>
        </p:txBody>
      </p:sp>
      <p:pic>
        <p:nvPicPr>
          <p:cNvPr id="6" name="Picture 5" descr="om_symbo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4238" y="2276475"/>
            <a:ext cx="2295525" cy="23050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196" name="Rectangle 11"/>
          <p:cNvSpPr>
            <a:spLocks noChangeArrowheads="1"/>
          </p:cNvSpPr>
          <p:nvPr/>
        </p:nvSpPr>
        <p:spPr bwMode="auto">
          <a:xfrm>
            <a:off x="3162300" y="58674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C00000"/>
                </a:solidFill>
              </a:rPr>
              <a:t>Gayathri (3x)</a:t>
            </a:r>
          </a:p>
        </p:txBody>
      </p:sp>
      <p:pic>
        <p:nvPicPr>
          <p:cNvPr id="5" name="Picture 4" descr="o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2000250"/>
            <a:ext cx="3810000" cy="2857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7581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ChangeArrowheads="1"/>
          </p:cNvSpPr>
          <p:nvPr/>
        </p:nvSpPr>
        <p:spPr bwMode="auto">
          <a:xfrm>
            <a:off x="152400" y="45357"/>
            <a:ext cx="8839200" cy="43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sz="3200" b="1" dirty="0">
                <a:ea typeface="Batang" pitchFamily="18" charset="-127"/>
              </a:rPr>
              <a:t>Om </a:t>
            </a:r>
          </a:p>
          <a:p>
            <a:pPr algn="ctr" eaLnBrk="1" hangingPunct="1"/>
            <a:r>
              <a:rPr lang="en-US" sz="3200" b="1" dirty="0">
                <a:ea typeface="Batang" pitchFamily="18" charset="-127"/>
              </a:rPr>
              <a:t>Bhoorbhuvah Ssuwaha</a:t>
            </a:r>
            <a:br>
              <a:rPr lang="en-US" sz="3200" b="1" dirty="0">
                <a:ea typeface="Batang" pitchFamily="18" charset="-127"/>
              </a:rPr>
            </a:br>
            <a:r>
              <a:rPr lang="en-US" sz="3200" b="1" dirty="0">
                <a:ea typeface="Batang" pitchFamily="18" charset="-127"/>
              </a:rPr>
              <a:t>Thath Savithur Varenyam</a:t>
            </a:r>
            <a:br>
              <a:rPr lang="en-US" sz="3200" b="1" dirty="0">
                <a:ea typeface="Batang" pitchFamily="18" charset="-127"/>
              </a:rPr>
            </a:br>
            <a:r>
              <a:rPr lang="en-US" sz="3200" b="1" dirty="0">
                <a:ea typeface="Batang" pitchFamily="18" charset="-127"/>
              </a:rPr>
              <a:t>Bhargo Devasya Dheemahi</a:t>
            </a:r>
            <a:br>
              <a:rPr lang="en-US" sz="3200" b="1" dirty="0">
                <a:ea typeface="Batang" pitchFamily="18" charset="-127"/>
              </a:rPr>
            </a:br>
            <a:r>
              <a:rPr lang="en-US" sz="3200" b="1" dirty="0">
                <a:ea typeface="Batang" pitchFamily="18" charset="-127"/>
              </a:rPr>
              <a:t>Dhiyo Yonah Prachodayaath </a:t>
            </a:r>
          </a:p>
          <a:p>
            <a:pPr algn="ctr" eaLnBrk="1" hangingPunct="1"/>
            <a:r>
              <a:rPr lang="en-US" sz="3200" b="1" dirty="0">
                <a:ea typeface="Batang" pitchFamily="18" charset="-127"/>
              </a:rPr>
              <a:t>(x3)</a:t>
            </a:r>
          </a:p>
          <a:p>
            <a:pPr algn="ctr" eaLnBrk="1" hangingPunct="1"/>
            <a:r>
              <a:rPr lang="en-US" sz="3200" b="1" dirty="0">
                <a:ea typeface="Batang" pitchFamily="18" charset="-127"/>
              </a:rPr>
              <a:t>Om Shanthi Shanthi Shanthihi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4114393"/>
            <a:ext cx="88391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376092"/>
                </a:solidFill>
                <a:latin typeface="+mj-lt"/>
              </a:rPr>
              <a:t>We contemplate the glory of Light illuminating the three worlds: gross, subtle, and </a:t>
            </a:r>
            <a:r>
              <a:rPr lang="en-US" sz="2400" b="1" dirty="0" smtClean="0">
                <a:solidFill>
                  <a:srgbClr val="376092"/>
                </a:solidFill>
                <a:latin typeface="+mj-lt"/>
              </a:rPr>
              <a:t>causal. </a:t>
            </a:r>
          </a:p>
          <a:p>
            <a:pPr algn="ctr"/>
            <a:endParaRPr lang="en-US" sz="2400" b="1" dirty="0" smtClean="0">
              <a:solidFill>
                <a:srgbClr val="376092"/>
              </a:solidFill>
              <a:latin typeface="+mj-lt"/>
            </a:endParaRPr>
          </a:p>
          <a:p>
            <a:pPr algn="ctr"/>
            <a:r>
              <a:rPr lang="en-US" sz="2400" b="1" dirty="0" smtClean="0">
                <a:solidFill>
                  <a:srgbClr val="376092"/>
                </a:solidFill>
                <a:latin typeface="+mj-lt"/>
              </a:rPr>
              <a:t>I </a:t>
            </a:r>
            <a:r>
              <a:rPr lang="en-US" sz="2400" b="1" dirty="0">
                <a:solidFill>
                  <a:srgbClr val="376092"/>
                </a:solidFill>
                <a:latin typeface="+mj-lt"/>
              </a:rPr>
              <a:t>am that vivifying power, love, radiant illumination, and divine grace of universal intelligence.</a:t>
            </a:r>
          </a:p>
          <a:p>
            <a:pPr algn="ctr"/>
            <a:endParaRPr lang="en-US" sz="2400" b="1" dirty="0">
              <a:solidFill>
                <a:srgbClr val="376092"/>
              </a:solidFill>
              <a:latin typeface="+mj-lt"/>
            </a:endParaRPr>
          </a:p>
          <a:p>
            <a:pPr algn="ctr"/>
            <a:r>
              <a:rPr lang="en-US" sz="2400" b="1" dirty="0">
                <a:solidFill>
                  <a:srgbClr val="376092"/>
                </a:solidFill>
                <a:latin typeface="+mj-lt"/>
              </a:rPr>
              <a:t>We pray for the divine light to illumine our minds.</a:t>
            </a:r>
          </a:p>
          <a:p>
            <a:pPr algn="ctr"/>
            <a:endParaRPr lang="en-US" sz="2400" b="1" dirty="0">
              <a:solidFill>
                <a:srgbClr val="37609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060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Macintosh PowerPoint</Application>
  <PresentationFormat>On-screen Show (4:3)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4</cp:revision>
  <dcterms:created xsi:type="dcterms:W3CDTF">2015-04-13T21:58:22Z</dcterms:created>
  <dcterms:modified xsi:type="dcterms:W3CDTF">2015-04-13T22:03:52Z</dcterms:modified>
</cp:coreProperties>
</file>