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2" r:id="rId2"/>
    <p:sldId id="273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9A9C2-7D74-B54D-8DD6-D6378F394E63}" type="datetimeFigureOut">
              <a:rPr lang="en-US" smtClean="0"/>
              <a:t>4/13/15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379D0-6F64-8B4B-AED2-B8D33C1B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3D248D-3D57-A545-B59E-9D52D872A47E}" type="slidenum">
              <a:rPr lang="en-US"/>
              <a:pPr/>
              <a:t>1</a:t>
            </a:fld>
            <a:endParaRPr lang="en-US"/>
          </a:p>
        </p:txBody>
      </p:sp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0F8171-0092-F44F-A638-6F801BF5E39F}" type="slidenum">
              <a:rPr lang="en-US"/>
              <a:pPr/>
              <a:t>10</a:t>
            </a:fld>
            <a:endParaRPr lang="en-US"/>
          </a:p>
        </p:txBody>
      </p:sp>
      <p:sp>
        <p:nvSpPr>
          <p:cNvPr id="860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60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421DD20-34F7-8646-82E9-F387A365FC66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10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47C60E-02A9-C648-BD6F-D0F6A1346E6C}" type="slidenum">
              <a:rPr lang="en-US"/>
              <a:pPr/>
              <a:t>11</a:t>
            </a:fld>
            <a:endParaRPr lang="en-US"/>
          </a:p>
        </p:txBody>
      </p:sp>
      <p:sp>
        <p:nvSpPr>
          <p:cNvPr id="870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70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34ADA59-5456-0340-9B9B-74090E3E0048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11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15C9BC-CF6F-0B47-A827-A43A033743B1}" type="slidenum">
              <a:rPr lang="en-US"/>
              <a:pPr/>
              <a:t>12</a:t>
            </a:fld>
            <a:endParaRPr lang="en-US"/>
          </a:p>
        </p:txBody>
      </p:sp>
      <p:sp>
        <p:nvSpPr>
          <p:cNvPr id="880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80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1F49F2B-6BCD-6948-B4FD-DB3F3CC748E4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12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0606291B-482A-445F-88F6-6C33F4997727}" type="slidenum">
              <a:rPr lang="en-US">
                <a:cs typeface="Arial" charset="0"/>
              </a:rPr>
              <a:pPr/>
              <a:t>13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416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0606291B-482A-445F-88F6-6C33F4997727}" type="slidenum">
              <a:rPr lang="en-US">
                <a:cs typeface="Arial" charset="0"/>
              </a:rPr>
              <a:pPr/>
              <a:t>14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422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665B5B1A-FE66-431D-AE27-5B6088F1DD35}" type="slidenum">
              <a:rPr lang="en-US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90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F9344B6B-4E33-4C85-93B5-D0AB3BE6A329}" type="slidenum">
              <a:rPr lang="en-US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00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75B657BB-8A43-43EF-B341-E20B098F1267}" type="slidenum">
              <a:rPr lang="en-US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14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DB3CC8C0-98F2-4037-9DAA-DC6BE5C49DB8}" type="slidenum">
              <a:rPr lang="en-US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80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39E8A1-B3A5-7C4F-957C-64D89807F7B3}" type="slidenum">
              <a:rPr lang="en-US"/>
              <a:pPr/>
              <a:t>2</a:t>
            </a:fld>
            <a:endParaRPr lang="en-US"/>
          </a:p>
        </p:txBody>
      </p:sp>
      <p:sp>
        <p:nvSpPr>
          <p:cNvPr id="542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11336A-D63A-054A-9B7E-7A8D4E870467}" type="slidenum">
              <a:rPr lang="en-US"/>
              <a:pPr/>
              <a:t>3</a:t>
            </a:fld>
            <a:endParaRPr lang="en-US"/>
          </a:p>
        </p:txBody>
      </p:sp>
      <p:sp>
        <p:nvSpPr>
          <p:cNvPr id="788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88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CA2A631-D320-6D48-9FF0-6E7F2DCBF8D5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3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457C3A-9CEF-5246-B95A-76D2ADC519F5}" type="slidenum">
              <a:rPr lang="en-US"/>
              <a:pPr/>
              <a:t>4</a:t>
            </a:fld>
            <a:endParaRPr lang="en-US"/>
          </a:p>
        </p:txBody>
      </p:sp>
      <p:sp>
        <p:nvSpPr>
          <p:cNvPr id="798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98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6651861-498C-B740-91EF-CC4B90F7FB19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4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01F3C3-3467-6F45-B445-5DD777C5CA8F}" type="slidenum">
              <a:rPr lang="en-US"/>
              <a:pPr/>
              <a:t>5</a:t>
            </a:fld>
            <a:endParaRPr lang="en-US"/>
          </a:p>
        </p:txBody>
      </p:sp>
      <p:sp>
        <p:nvSpPr>
          <p:cNvPr id="808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08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DB010C5-4FBC-1943-830D-D08E77F3D0C1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5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C27685-6853-F14C-8CA9-A9F2E8419439}" type="slidenum">
              <a:rPr lang="en-US"/>
              <a:pPr/>
              <a:t>6</a:t>
            </a:fld>
            <a:endParaRPr lang="en-US"/>
          </a:p>
        </p:txBody>
      </p:sp>
      <p:sp>
        <p:nvSpPr>
          <p:cNvPr id="819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4E24211-EA1A-A742-A18E-CB6C18C806AD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6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0B9640-AF9D-F841-8F12-2B2CABE9DE78}" type="slidenum">
              <a:rPr lang="en-US"/>
              <a:pPr/>
              <a:t>7</a:t>
            </a:fld>
            <a:endParaRPr lang="en-US"/>
          </a:p>
        </p:txBody>
      </p:sp>
      <p:sp>
        <p:nvSpPr>
          <p:cNvPr id="829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29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770F031-84CE-0D41-89BF-4FEA596D37A3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7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2F490C-A43C-264B-93D3-D594B1677550}" type="slidenum">
              <a:rPr lang="en-US"/>
              <a:pPr/>
              <a:t>8</a:t>
            </a:fld>
            <a:endParaRPr lang="en-US"/>
          </a:p>
        </p:txBody>
      </p:sp>
      <p:sp>
        <p:nvSpPr>
          <p:cNvPr id="839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39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96F54BF-FF77-CC48-B3EF-63A896545F13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8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CB85D-587F-2D46-8BF5-B8684A11838E}" type="slidenum">
              <a:rPr lang="en-US"/>
              <a:pPr/>
              <a:t>9</a:t>
            </a:fld>
            <a:endParaRPr lang="en-US"/>
          </a:p>
        </p:txBody>
      </p:sp>
      <p:sp>
        <p:nvSpPr>
          <p:cNvPr id="849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49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9A82BE5-63C7-DD4A-9E9F-FBF106BD3E06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9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3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3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58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81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81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81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81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8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9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9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4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8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2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6F131-B27C-7C4B-9D61-D276B291519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5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44000" cy="616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7545388" y="6049963"/>
            <a:ext cx="304800" cy="29686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5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595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4403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5" name="Rectangle 3"/>
            <p:cNvSpPr>
              <a:spLocks noChangeArrowheads="1"/>
            </p:cNvSpPr>
            <p:nvPr/>
          </p:nvSpPr>
          <p:spPr bwMode="auto">
            <a:xfrm>
              <a:off x="144" y="1200"/>
              <a:ext cx="5471" cy="2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Omkaara Roopa Ojaswi O Saayi Mahadeva </a:t>
              </a:r>
            </a:p>
            <a:p>
              <a:pPr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Sathya Saayi Mahadeva </a:t>
              </a:r>
            </a:p>
            <a:p>
              <a:pPr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Mangala (H)Aarathi  Anduko (2x) </a:t>
              </a:r>
            </a:p>
            <a:p>
              <a:pPr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Mandhara Giridhari </a:t>
              </a:r>
            </a:p>
            <a:p>
              <a:pPr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Om Jaya Jagadeesa Harey</a:t>
              </a:r>
            </a:p>
          </p:txBody>
        </p:sp>
        <p:sp>
          <p:nvSpPr>
            <p:cNvPr id="44036" name="Rectangle 4"/>
            <p:cNvSpPr>
              <a:spLocks noChangeArrowheads="1"/>
            </p:cNvSpPr>
            <p:nvPr/>
          </p:nvSpPr>
          <p:spPr bwMode="auto">
            <a:xfrm>
              <a:off x="1872" y="3888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Narayana Narayana..</a:t>
              </a:r>
            </a:p>
          </p:txBody>
        </p:sp>
        <p:sp>
          <p:nvSpPr>
            <p:cNvPr id="44037" name="Rectangle 5"/>
            <p:cNvSpPr>
              <a:spLocks noChangeArrowheads="1"/>
            </p:cNvSpPr>
            <p:nvPr/>
          </p:nvSpPr>
          <p:spPr bwMode="auto">
            <a:xfrm>
              <a:off x="144" y="3119"/>
              <a:ext cx="5471" cy="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2000" b="1" i="1">
                  <a:solidFill>
                    <a:srgbClr val="FFFF00"/>
                  </a:solidFill>
                </a:rPr>
                <a:t>O Splendorous One ! O Lord of Lords - Lord Sai  Thou Form is Pranava. We pray Thee to accept the auspicious waving of flame of light (signifying the removal of ignorance). Victory to Thee, O Lord of  the Universe, O Lord Giridhari who lifted the Mandhar mountain.</a:t>
              </a:r>
            </a:p>
          </p:txBody>
        </p:sp>
        <p:pic>
          <p:nvPicPr>
            <p:cNvPr id="4403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" y="624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4039" name="Rectangle 7"/>
            <p:cNvSpPr>
              <a:spLocks noChangeArrowheads="1"/>
            </p:cNvSpPr>
            <p:nvPr/>
          </p:nvSpPr>
          <p:spPr bwMode="auto">
            <a:xfrm>
              <a:off x="2352" y="96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0000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90990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5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" y="1905000"/>
            <a:ext cx="87630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algn="ctr" hangingPunct="1">
              <a:lnSpc>
                <a:spcPct val="90000"/>
              </a:lnSpc>
              <a:spcBef>
                <a:spcPts val="6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400" b="1">
                <a:solidFill>
                  <a:srgbClr val="000000"/>
                </a:solidFill>
                <a:latin typeface="Calibri" charset="0"/>
              </a:rPr>
              <a:t>Narayana Narayana Om </a:t>
            </a:r>
          </a:p>
          <a:p>
            <a:pPr algn="ctr" hangingPunct="1">
              <a:lnSpc>
                <a:spcPct val="90000"/>
              </a:lnSpc>
              <a:spcBef>
                <a:spcPts val="6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400" b="1">
                <a:solidFill>
                  <a:srgbClr val="000000"/>
                </a:solidFill>
                <a:latin typeface="Calibri" charset="0"/>
              </a:rPr>
              <a:t>Sathya Narayana Narayana Narayana Om </a:t>
            </a:r>
          </a:p>
          <a:p>
            <a:pPr algn="ctr" hangingPunct="1">
              <a:lnSpc>
                <a:spcPct val="90000"/>
              </a:lnSpc>
              <a:spcBef>
                <a:spcPts val="6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400" b="1">
                <a:solidFill>
                  <a:srgbClr val="000000"/>
                </a:solidFill>
                <a:latin typeface="Calibri" charset="0"/>
              </a:rPr>
              <a:t>Narayana Narayana Om </a:t>
            </a:r>
          </a:p>
          <a:p>
            <a:pPr algn="ctr" hangingPunct="1">
              <a:lnSpc>
                <a:spcPct val="90000"/>
              </a:lnSpc>
              <a:spcBef>
                <a:spcPts val="6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400" b="1">
                <a:solidFill>
                  <a:srgbClr val="000000"/>
                </a:solidFill>
                <a:latin typeface="Calibri" charset="0"/>
              </a:rPr>
              <a:t>Sathya Narayana Narayana Om</a:t>
            </a:r>
          </a:p>
          <a:p>
            <a:pPr algn="ctr" hangingPunct="1">
              <a:lnSpc>
                <a:spcPct val="90000"/>
              </a:lnSpc>
              <a:spcBef>
                <a:spcPts val="6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400" b="1">
                <a:solidFill>
                  <a:srgbClr val="000000"/>
                </a:solidFill>
                <a:latin typeface="Calibri" charset="0"/>
              </a:rPr>
              <a:t>Sathya Narayana Narayana Om</a:t>
            </a:r>
          </a:p>
          <a:p>
            <a:pPr algn="ctr" hangingPunct="1">
              <a:lnSpc>
                <a:spcPct val="90000"/>
              </a:lnSpc>
              <a:spcBef>
                <a:spcPts val="6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400" b="1">
                <a:solidFill>
                  <a:srgbClr val="000000"/>
                </a:solidFill>
                <a:latin typeface="Calibri" charset="0"/>
              </a:rPr>
              <a:t>Om Jaya Sathguru Devaa (x3)</a:t>
            </a:r>
          </a:p>
          <a:p>
            <a:pPr algn="ctr" hangingPunct="1">
              <a:lnSpc>
                <a:spcPct val="90000"/>
              </a:lnSpc>
              <a:spcBef>
                <a:spcPts val="6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400" b="1">
                <a:solidFill>
                  <a:srgbClr val="000000"/>
                </a:solidFill>
                <a:latin typeface="Calibri" charset="0"/>
              </a:rPr>
              <a:t>Om Shanthi Shanthi Shantihi!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476500" y="6172200"/>
            <a:ext cx="411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algn="ctr" hangingPunct="1">
              <a:lnSpc>
                <a:spcPct val="10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400" b="1">
                <a:solidFill>
                  <a:srgbClr val="000000"/>
                </a:solidFill>
                <a:latin typeface="Calibri" charset="0"/>
              </a:rPr>
              <a:t>Sacred Holy and Supreme..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28600" y="5486400"/>
            <a:ext cx="8610600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algn="ctr" hangingPunct="1">
              <a:lnSpc>
                <a:spcPct val="10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b="1" i="1">
                <a:solidFill>
                  <a:srgbClr val="000000"/>
                </a:solidFill>
                <a:latin typeface="Calibri" charset="0"/>
              </a:rPr>
              <a:t>Chant the name of Lord Sathya Sai Narayana, Whose Form is Pranava (Om). Victory to Noble Teacher and Supreme Lord Sai, Sathya Sai.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3695700" y="152400"/>
            <a:ext cx="1676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algn="ctr" hangingPunct="1">
              <a:lnSpc>
                <a:spcPct val="100000"/>
              </a:lnSpc>
              <a:spcBef>
                <a:spcPts val="363"/>
              </a:spcBef>
              <a:tabLst>
                <a:tab pos="723900" algn="l"/>
                <a:tab pos="1447800" algn="l"/>
              </a:tabLst>
            </a:pPr>
            <a:r>
              <a:rPr lang="en-US" sz="3200" b="1" i="1">
                <a:solidFill>
                  <a:srgbClr val="000000"/>
                </a:solidFill>
                <a:latin typeface="Calibri" charset="0"/>
              </a:rPr>
              <a:t>UNISON</a:t>
            </a:r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914400"/>
            <a:ext cx="879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1232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228600" y="990600"/>
            <a:ext cx="8610600" cy="25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algn="ctr" hangingPunct="1">
              <a:lnSpc>
                <a:spcPct val="90000"/>
              </a:lnSpc>
              <a:spcBef>
                <a:spcPts val="6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Sacred, holy and Supreme is Baba’s vibhuti</a:t>
            </a:r>
          </a:p>
          <a:p>
            <a:pPr algn="ctr" hangingPunct="1">
              <a:lnSpc>
                <a:spcPct val="90000"/>
              </a:lnSpc>
              <a:spcBef>
                <a:spcPts val="6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Pouring forth in brilliant stream – this play of vibhuti</a:t>
            </a:r>
          </a:p>
          <a:p>
            <a:pPr algn="ctr" hangingPunct="1">
              <a:lnSpc>
                <a:spcPct val="90000"/>
              </a:lnSpc>
              <a:spcBef>
                <a:spcPts val="6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So auspicious is its might, it grants liberation</a:t>
            </a:r>
          </a:p>
          <a:p>
            <a:pPr algn="ctr" hangingPunct="1">
              <a:lnSpc>
                <a:spcPct val="90000"/>
              </a:lnSpc>
              <a:spcBef>
                <a:spcPts val="6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Baba’s vibhuti – its power protects me.</a:t>
            </a:r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1000" y="3554413"/>
            <a:ext cx="83058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algn="ctr" hangingPunct="1">
              <a:lnSpc>
                <a:spcPct val="90000"/>
              </a:lnSpc>
              <a:spcBef>
                <a:spcPts val="6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  <a:cs typeface="ＭＳ Ｐゴシック" charset="0"/>
              </a:rPr>
              <a:t>Paramam Pavithram Baba Vibhuthim    </a:t>
            </a:r>
          </a:p>
          <a:p>
            <a:pPr algn="ctr" hangingPunct="1">
              <a:lnSpc>
                <a:spcPct val="90000"/>
              </a:lnSpc>
              <a:spcBef>
                <a:spcPts val="6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  <a:cs typeface="ＭＳ Ｐゴシック" charset="0"/>
              </a:rPr>
              <a:t>Paramam Vichithram Leela Vibhuthim </a:t>
            </a:r>
          </a:p>
          <a:p>
            <a:pPr algn="ctr" hangingPunct="1">
              <a:lnSpc>
                <a:spcPct val="90000"/>
              </a:lnSpc>
              <a:spcBef>
                <a:spcPts val="6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  <a:cs typeface="ＭＳ Ｐゴシック" charset="0"/>
              </a:rPr>
              <a:t>Paramaartha Ishtaartha Moksha Pradhaatham </a:t>
            </a:r>
          </a:p>
          <a:p>
            <a:pPr algn="ctr" hangingPunct="1">
              <a:lnSpc>
                <a:spcPct val="90000"/>
              </a:lnSpc>
              <a:spcBef>
                <a:spcPts val="6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  <a:cs typeface="ＭＳ Ｐゴシック" charset="0"/>
              </a:rPr>
              <a:t>Baba Vibhuthim Idhamasrayami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04800" y="5616575"/>
            <a:ext cx="8458200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algn="ctr" hangingPunct="1">
              <a:lnSpc>
                <a:spcPct val="10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b="1" i="1">
                <a:solidFill>
                  <a:srgbClr val="000000"/>
                </a:solidFill>
                <a:latin typeface="Calibri" charset="0"/>
                <a:cs typeface="ＭＳ Ｐゴシック" charset="0"/>
              </a:rPr>
              <a:t>I take refuge in the supremely sacred Vibhuthi of Lord Baba, the wonderful Vibhuti, which bestows salvation, the sacred state which I desire to attain.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781300" y="6324600"/>
            <a:ext cx="3505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algn="ctr" hangingPunct="1">
              <a:lnSpc>
                <a:spcPct val="10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400" b="1">
                <a:solidFill>
                  <a:srgbClr val="000000"/>
                </a:solidFill>
                <a:latin typeface="Calibri" charset="0"/>
              </a:rPr>
              <a:t>Divine Code of Conduct....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695700" y="304800"/>
            <a:ext cx="1676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algn="ctr" hangingPunct="1">
              <a:lnSpc>
                <a:spcPct val="100000"/>
              </a:lnSpc>
              <a:spcBef>
                <a:spcPts val="363"/>
              </a:spcBef>
              <a:tabLst>
                <a:tab pos="723900" algn="l"/>
                <a:tab pos="1447800" algn="l"/>
              </a:tabLst>
            </a:pPr>
            <a:r>
              <a:rPr lang="en-US" sz="3200" b="1" i="1">
                <a:solidFill>
                  <a:srgbClr val="000000"/>
                </a:solidFill>
                <a:latin typeface="Calibri" charset="0"/>
              </a:rPr>
              <a:t>UNISON</a:t>
            </a:r>
          </a:p>
        </p:txBody>
      </p:sp>
    </p:spTree>
    <p:extLst>
      <p:ext uri="{BB962C8B-B14F-4D97-AF65-F5344CB8AC3E}">
        <p14:creationId xmlns:p14="http://schemas.microsoft.com/office/powerpoint/2010/main" val="16229629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ChangeArrowheads="1"/>
          </p:cNvSpPr>
          <p:nvPr/>
        </p:nvSpPr>
        <p:spPr bwMode="auto">
          <a:xfrm>
            <a:off x="1336675" y="387350"/>
            <a:ext cx="6477000" cy="544513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/>
              <a:t>Divine Code of </a:t>
            </a:r>
            <a:r>
              <a:rPr lang="en-US" sz="3200" b="1" dirty="0" smtClean="0"/>
              <a:t>Conduct</a:t>
            </a:r>
            <a:endParaRPr lang="en-US" sz="3600" b="1" dirty="0"/>
          </a:p>
        </p:txBody>
      </p:sp>
      <p:sp>
        <p:nvSpPr>
          <p:cNvPr id="61443" name="Rectangle 11"/>
          <p:cNvSpPr>
            <a:spLocks noChangeArrowheads="1"/>
          </p:cNvSpPr>
          <p:nvPr/>
        </p:nvSpPr>
        <p:spPr bwMode="auto">
          <a:xfrm>
            <a:off x="3009900" y="5943600"/>
            <a:ext cx="3130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Thought for the week</a:t>
            </a: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1143000" y="2590800"/>
            <a:ext cx="7696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3200" b="1" dirty="0" smtClean="0"/>
              <a:t>Daily meditation and prayer</a:t>
            </a:r>
            <a:endParaRPr lang="en-US" sz="3200" b="1" dirty="0"/>
          </a:p>
        </p:txBody>
      </p:sp>
      <p:sp>
        <p:nvSpPr>
          <p:cNvPr id="61445" name="TextBox 1"/>
          <p:cNvSpPr txBox="1">
            <a:spLocks noChangeArrowheads="1"/>
          </p:cNvSpPr>
          <p:nvPr/>
        </p:nvSpPr>
        <p:spPr bwMode="auto">
          <a:xfrm>
            <a:off x="7075488" y="6715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2798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ChangeArrowheads="1"/>
          </p:cNvSpPr>
          <p:nvPr/>
        </p:nvSpPr>
        <p:spPr bwMode="auto">
          <a:xfrm>
            <a:off x="1336675" y="387350"/>
            <a:ext cx="6477000" cy="535531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/>
              <a:t>Thought for the </a:t>
            </a:r>
            <a:r>
              <a:rPr lang="en-US" sz="3200" b="1" dirty="0" smtClean="0"/>
              <a:t>week</a:t>
            </a:r>
            <a:endParaRPr lang="en-US" sz="3200" b="1" dirty="0"/>
          </a:p>
        </p:txBody>
      </p:sp>
      <p:sp>
        <p:nvSpPr>
          <p:cNvPr id="61443" name="Rectangle 11"/>
          <p:cNvSpPr>
            <a:spLocks noChangeArrowheads="1"/>
          </p:cNvSpPr>
          <p:nvPr/>
        </p:nvSpPr>
        <p:spPr bwMode="auto">
          <a:xfrm>
            <a:off x="3009900" y="6172200"/>
            <a:ext cx="3130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From Untruth…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152400" y="1126153"/>
            <a:ext cx="88392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/>
              <a:t>Take Hanuman as your example in </a:t>
            </a:r>
            <a:r>
              <a:rPr lang="en-US" sz="2400" b="1" dirty="0" err="1"/>
              <a:t>sevā</a:t>
            </a:r>
            <a:r>
              <a:rPr lang="en-US" sz="2400" b="1" dirty="0"/>
              <a:t> (</a:t>
            </a:r>
            <a:r>
              <a:rPr lang="en-US" sz="2400" b="1" dirty="0" smtClean="0"/>
              <a:t>selfless service</a:t>
            </a:r>
            <a:r>
              <a:rPr lang="en-US" sz="2400" b="1" dirty="0"/>
              <a:t>). </a:t>
            </a:r>
            <a:r>
              <a:rPr lang="en-US" sz="2400" b="1" dirty="0" smtClean="0"/>
              <a:t> He </a:t>
            </a:r>
            <a:r>
              <a:rPr lang="en-US" sz="2400" b="1" dirty="0"/>
              <a:t>served Rama, the Prince of Righteousness</a:t>
            </a:r>
            <a:r>
              <a:rPr lang="en-US" sz="2400" b="1" dirty="0" smtClean="0"/>
              <a:t>, regardless </a:t>
            </a:r>
            <a:r>
              <a:rPr lang="en-US" sz="2400" b="1" dirty="0"/>
              <a:t>of obstacles of all </a:t>
            </a:r>
            <a:r>
              <a:rPr lang="en-US" sz="2400" b="1" dirty="0" smtClean="0"/>
              <a:t>types. Though </a:t>
            </a:r>
            <a:r>
              <a:rPr lang="en-US" sz="2400" b="1" dirty="0"/>
              <a:t>he was strong, learned and virtuous, he</a:t>
            </a:r>
          </a:p>
          <a:p>
            <a:pPr eaLnBrk="1" hangingPunct="1"/>
            <a:r>
              <a:rPr lang="en-US" sz="2400" b="1" dirty="0"/>
              <a:t>had no trace of pride. When asked who he was </a:t>
            </a:r>
            <a:r>
              <a:rPr lang="en-US" sz="2400" b="1" dirty="0" smtClean="0"/>
              <a:t>by the </a:t>
            </a:r>
            <a:r>
              <a:rPr lang="en-US" sz="2400" b="1" dirty="0" err="1"/>
              <a:t>Rākshasas</a:t>
            </a:r>
            <a:r>
              <a:rPr lang="en-US" sz="2400" b="1" dirty="0"/>
              <a:t> (demons) in Lanka, into which </a:t>
            </a:r>
            <a:r>
              <a:rPr lang="en-US" sz="2400" b="1" dirty="0" smtClean="0"/>
              <a:t>he had </a:t>
            </a:r>
            <a:r>
              <a:rPr lang="en-US" sz="2400" b="1" dirty="0"/>
              <a:t>entered so daringly, he described himself </a:t>
            </a:r>
            <a:r>
              <a:rPr lang="en-US" sz="2400" b="1" dirty="0" smtClean="0"/>
              <a:t>in all </a:t>
            </a:r>
            <a:r>
              <a:rPr lang="en-US" sz="2400" b="1" dirty="0"/>
              <a:t>humility as the servant of Rama. That is a </a:t>
            </a:r>
            <a:r>
              <a:rPr lang="en-US" sz="2400" b="1" dirty="0" smtClean="0"/>
              <a:t>fine example </a:t>
            </a:r>
            <a:r>
              <a:rPr lang="en-US" sz="2400" b="1" dirty="0"/>
              <a:t>of uprooting of the ego that </a:t>
            </a:r>
            <a:r>
              <a:rPr lang="en-US" sz="2400" b="1" dirty="0" err="1"/>
              <a:t>sevā</a:t>
            </a:r>
            <a:r>
              <a:rPr lang="en-US" sz="2400" b="1" dirty="0"/>
              <a:t> </a:t>
            </a:r>
            <a:r>
              <a:rPr lang="en-US" sz="2400" b="1" dirty="0" smtClean="0"/>
              <a:t>must bring </a:t>
            </a:r>
            <a:r>
              <a:rPr lang="en-US" sz="2400" b="1" dirty="0"/>
              <a:t>about in us. No one can serve another </a:t>
            </a:r>
            <a:r>
              <a:rPr lang="en-US" sz="2400" b="1" dirty="0" smtClean="0"/>
              <a:t>while the </a:t>
            </a:r>
            <a:r>
              <a:rPr lang="en-US" sz="2400" b="1" dirty="0"/>
              <a:t>ego is rampant. The attitudes of mutual </a:t>
            </a:r>
            <a:r>
              <a:rPr lang="en-US" sz="2400" b="1" dirty="0" smtClean="0"/>
              <a:t>help and </a:t>
            </a:r>
            <a:r>
              <a:rPr lang="en-US" sz="2400" b="1" dirty="0"/>
              <a:t>selfless service develop humanness and </a:t>
            </a:r>
            <a:r>
              <a:rPr lang="en-US" sz="2400" b="1" dirty="0" smtClean="0"/>
              <a:t>help the </a:t>
            </a:r>
            <a:r>
              <a:rPr lang="en-US" sz="2400" b="1" dirty="0" err="1"/>
              <a:t>unfoldment</a:t>
            </a:r>
            <a:r>
              <a:rPr lang="en-US" sz="2400" b="1" dirty="0"/>
              <a:t> of the Divinity latent in the human</a:t>
            </a:r>
            <a:r>
              <a:rPr lang="en-US" sz="2400" b="1" dirty="0" smtClean="0"/>
              <a:t>.</a:t>
            </a:r>
          </a:p>
          <a:p>
            <a:pPr eaLnBrk="1" hangingPunct="1"/>
            <a:endParaRPr lang="en-US" sz="2400" b="1" dirty="0"/>
          </a:p>
          <a:p>
            <a:pPr eaLnBrk="1" hangingPunct="1"/>
            <a:r>
              <a:rPr lang="en-US" sz="2400" i="1" dirty="0" smtClean="0"/>
              <a:t>Selfless Service - A Study Guide, Sri Sathya Sai, November 19, 1981 </a:t>
            </a:r>
          </a:p>
          <a:p>
            <a:pPr eaLnBrk="1" hangingPunct="1"/>
            <a:endParaRPr lang="en-US" sz="2400" b="1" dirty="0"/>
          </a:p>
        </p:txBody>
      </p:sp>
      <p:sp>
        <p:nvSpPr>
          <p:cNvPr id="61445" name="TextBox 1"/>
          <p:cNvSpPr txBox="1">
            <a:spLocks noChangeArrowheads="1"/>
          </p:cNvSpPr>
          <p:nvPr/>
        </p:nvSpPr>
        <p:spPr bwMode="auto">
          <a:xfrm>
            <a:off x="7075488" y="6715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4536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ChangeArrowheads="1"/>
          </p:cNvSpPr>
          <p:nvPr/>
        </p:nvSpPr>
        <p:spPr bwMode="auto">
          <a:xfrm>
            <a:off x="442913" y="990600"/>
            <a:ext cx="82835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ts val="600"/>
              </a:spcBef>
            </a:pPr>
            <a:r>
              <a:rPr lang="en-US" sz="3200" b="1" dirty="0"/>
              <a:t>From untruth, lead us to Truth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3200" b="1" dirty="0"/>
              <a:t>From the darkness, lead us to the Light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3200" b="1" dirty="0"/>
              <a:t>From death, to immortality</a:t>
            </a:r>
          </a:p>
          <a:p>
            <a:pPr algn="ctr" eaLnBrk="1" hangingPunct="1">
              <a:spcBef>
                <a:spcPct val="20000"/>
              </a:spcBef>
            </a:pPr>
            <a:endParaRPr lang="en-US" sz="3600" b="1" dirty="0"/>
          </a:p>
        </p:txBody>
      </p:sp>
      <p:sp>
        <p:nvSpPr>
          <p:cNvPr id="67587" name="Rectangle 15"/>
          <p:cNvSpPr>
            <a:spLocks noChangeArrowheads="1"/>
          </p:cNvSpPr>
          <p:nvPr/>
        </p:nvSpPr>
        <p:spPr bwMode="auto">
          <a:xfrm>
            <a:off x="341313" y="3200400"/>
            <a:ext cx="84867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ts val="600"/>
              </a:spcBef>
            </a:pPr>
            <a:r>
              <a:rPr lang="en-US" sz="3200" b="1" dirty="0"/>
              <a:t>Asatoma Sadgamaya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3200" b="1" dirty="0"/>
              <a:t>Tamasoma Jyotirgamaya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3200" b="1" dirty="0"/>
              <a:t>Mrityorma Amritangamaya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3200" b="1" dirty="0"/>
              <a:t>Om Shanti Shanti Shantihi</a:t>
            </a:r>
          </a:p>
          <a:p>
            <a:pPr algn="ctr" eaLnBrk="1" hangingPunct="1">
              <a:spcBef>
                <a:spcPct val="20000"/>
              </a:spcBef>
            </a:pPr>
            <a:endParaRPr lang="en-US" sz="3200" b="1" i="1" dirty="0"/>
          </a:p>
        </p:txBody>
      </p:sp>
      <p:sp>
        <p:nvSpPr>
          <p:cNvPr id="67588" name="Rectangle 11"/>
          <p:cNvSpPr>
            <a:spLocks noChangeArrowheads="1"/>
          </p:cNvSpPr>
          <p:nvPr/>
        </p:nvSpPr>
        <p:spPr bwMode="auto">
          <a:xfrm>
            <a:off x="2959100" y="6172200"/>
            <a:ext cx="3252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May all the beings</a:t>
            </a:r>
          </a:p>
        </p:txBody>
      </p:sp>
      <p:sp>
        <p:nvSpPr>
          <p:cNvPr id="67589" name="Rectangle 11"/>
          <p:cNvSpPr>
            <a:spLocks noChangeArrowheads="1"/>
          </p:cNvSpPr>
          <p:nvPr/>
        </p:nvSpPr>
        <p:spPr bwMode="auto">
          <a:xfrm>
            <a:off x="3746500" y="304800"/>
            <a:ext cx="1676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i="1" dirty="0">
                <a:solidFill>
                  <a:srgbClr val="0000FF"/>
                </a:solidFill>
              </a:rPr>
              <a:t>UNISON</a:t>
            </a:r>
          </a:p>
        </p:txBody>
      </p:sp>
    </p:spTree>
    <p:extLst>
      <p:ext uri="{BB962C8B-B14F-4D97-AF65-F5344CB8AC3E}">
        <p14:creationId xmlns:p14="http://schemas.microsoft.com/office/powerpoint/2010/main" val="3397105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4"/>
          <p:cNvSpPr>
            <a:spLocks noChangeArrowheads="1"/>
          </p:cNvSpPr>
          <p:nvPr/>
        </p:nvSpPr>
        <p:spPr bwMode="auto">
          <a:xfrm>
            <a:off x="533400" y="990600"/>
            <a:ext cx="8001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dirty="0"/>
              <a:t>May All The Beings In All The Worlds Have Happiness And Peace.</a:t>
            </a:r>
          </a:p>
        </p:txBody>
      </p:sp>
      <p:sp>
        <p:nvSpPr>
          <p:cNvPr id="69635" name="Rectangle 15"/>
          <p:cNvSpPr>
            <a:spLocks noChangeArrowheads="1"/>
          </p:cNvSpPr>
          <p:nvPr/>
        </p:nvSpPr>
        <p:spPr bwMode="auto">
          <a:xfrm>
            <a:off x="533400" y="2895600"/>
            <a:ext cx="8001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dirty="0"/>
              <a:t>Samastha Lokah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3200" b="1" dirty="0"/>
              <a:t>Sukhino Bhavantu (3X)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3200" b="1" dirty="0"/>
              <a:t>Om Shanti Shanti Shantihi!</a:t>
            </a:r>
            <a:endParaRPr lang="en-US" sz="3200" b="1" i="1" dirty="0"/>
          </a:p>
        </p:txBody>
      </p:sp>
      <p:sp>
        <p:nvSpPr>
          <p:cNvPr id="69636" name="Rectangle 11"/>
          <p:cNvSpPr>
            <a:spLocks noChangeArrowheads="1"/>
          </p:cNvSpPr>
          <p:nvPr/>
        </p:nvSpPr>
        <p:spPr bwMode="auto">
          <a:xfrm>
            <a:off x="3695700" y="304800"/>
            <a:ext cx="1676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i="1" dirty="0">
                <a:solidFill>
                  <a:srgbClr val="0000FF"/>
                </a:solidFill>
              </a:rPr>
              <a:t>UNISON</a:t>
            </a:r>
          </a:p>
        </p:txBody>
      </p:sp>
      <p:sp>
        <p:nvSpPr>
          <p:cNvPr id="69637" name="Rectangle 11"/>
          <p:cNvSpPr>
            <a:spLocks noChangeArrowheads="1"/>
          </p:cNvSpPr>
          <p:nvPr/>
        </p:nvSpPr>
        <p:spPr bwMode="auto">
          <a:xfrm>
            <a:off x="2906713" y="6096000"/>
            <a:ext cx="3254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Meditation…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07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2628900" y="304800"/>
            <a:ext cx="3886200" cy="609600"/>
          </a:xfrm>
          <a:ln w="28575"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latin typeface="+mn-lt"/>
                <a:ea typeface="ＭＳ Ｐゴシック" charset="0"/>
                <a:cs typeface="ＭＳ Ｐゴシック" charset="0"/>
              </a:rPr>
              <a:t>Meditation</a:t>
            </a:r>
          </a:p>
        </p:txBody>
      </p:sp>
      <p:sp>
        <p:nvSpPr>
          <p:cNvPr id="65539" name="Rectangle 11"/>
          <p:cNvSpPr>
            <a:spLocks noChangeArrowheads="1"/>
          </p:cNvSpPr>
          <p:nvPr/>
        </p:nvSpPr>
        <p:spPr bwMode="auto">
          <a:xfrm>
            <a:off x="3124200" y="6337300"/>
            <a:ext cx="3252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800" b="1" dirty="0">
                <a:solidFill>
                  <a:srgbClr val="FF0000"/>
                </a:solidFill>
              </a:rPr>
              <a:t>Silent Departure……</a:t>
            </a:r>
          </a:p>
          <a:p>
            <a:pPr algn="ctr" eaLnBrk="1" hangingPunct="1">
              <a:spcBef>
                <a:spcPct val="20000"/>
              </a:spcBef>
            </a:pP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65540" name="Picture 13" descr="j028987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4" y="952500"/>
            <a:ext cx="79248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804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6" descr="http://sathyasaibaba.files.wordpress.com/2008/10/swami-sai-ram-lotus-fee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19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0"/>
            <a:ext cx="14636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90600" y="0"/>
            <a:ext cx="7162800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600" b="1">
                <a:solidFill>
                  <a:srgbClr val="FF3333"/>
                </a:solidFill>
                <a:cs typeface="MS PGothic" charset="0"/>
              </a:rPr>
              <a:t>Center Announcements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09538" y="0"/>
            <a:ext cx="8599487" cy="697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895350" indent="-4445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marL="463550" indent="-230188">
              <a:lnSpc>
                <a:spcPct val="100000"/>
              </a:lnSpc>
              <a:spcAft>
                <a:spcPts val="1425"/>
              </a:spcAft>
            </a:pPr>
            <a:r>
              <a:rPr lang="en-US" sz="2400" b="1" dirty="0" smtClean="0">
                <a:solidFill>
                  <a:srgbClr val="0000CC"/>
                </a:solidFill>
                <a:cs typeface="MS PGothic" charset="0"/>
              </a:rPr>
              <a:t> </a:t>
            </a:r>
            <a:endParaRPr lang="en-US" sz="2400" b="1" dirty="0">
              <a:solidFill>
                <a:srgbClr val="0000CC"/>
              </a:solidFill>
              <a:cs typeface="MS PGothic" charset="0"/>
            </a:endParaRPr>
          </a:p>
          <a:p>
            <a:pPr marL="463550" indent="-230188">
              <a:lnSpc>
                <a:spcPct val="100000"/>
              </a:lnSpc>
              <a:spcAft>
                <a:spcPts val="1425"/>
              </a:spcAft>
            </a:pPr>
            <a:r>
              <a:rPr lang="en-US" sz="2200" b="1" dirty="0" smtClean="0">
                <a:solidFill>
                  <a:srgbClr val="0000CC"/>
                </a:solidFill>
                <a:cs typeface="MS PGothic" charset="0"/>
              </a:rPr>
              <a:t>Upcoming </a:t>
            </a:r>
            <a:r>
              <a:rPr lang="en-US" sz="2200" b="1" dirty="0">
                <a:solidFill>
                  <a:srgbClr val="0000CC"/>
                </a:solidFill>
                <a:cs typeface="MS PGothic" charset="0"/>
              </a:rPr>
              <a:t>Activities - Center and Region: </a:t>
            </a:r>
            <a:r>
              <a:rPr lang="en-US" sz="2200" b="1" dirty="0">
                <a:cs typeface="MS PGothic" charset="0"/>
              </a:rPr>
              <a:t> </a:t>
            </a:r>
          </a:p>
          <a:p>
            <a:pPr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n-US" b="1" dirty="0">
                <a:cs typeface="MS PGothic" charset="0"/>
              </a:rPr>
              <a:t>CENTER: </a:t>
            </a:r>
            <a:r>
              <a:rPr lang="en-US" b="1" dirty="0">
                <a:solidFill>
                  <a:srgbClr val="FF3333"/>
                </a:solidFill>
                <a:cs typeface="MS PGothic" charset="0"/>
              </a:rPr>
              <a:t>April 5</a:t>
            </a:r>
            <a:r>
              <a:rPr lang="en-US" b="1" baseline="33000" dirty="0">
                <a:solidFill>
                  <a:srgbClr val="FF3333"/>
                </a:solidFill>
                <a:cs typeface="MS PGothic" charset="0"/>
              </a:rPr>
              <a:t>th</a:t>
            </a:r>
            <a:r>
              <a:rPr lang="en-US" b="1" dirty="0">
                <a:solidFill>
                  <a:srgbClr val="FF3333"/>
                </a:solidFill>
                <a:cs typeface="MS PGothic" charset="0"/>
              </a:rPr>
              <a:t>, Sunday</a:t>
            </a:r>
            <a:r>
              <a:rPr lang="en-US" b="1" dirty="0">
                <a:solidFill>
                  <a:srgbClr val="0000FF"/>
                </a:solidFill>
                <a:cs typeface="MS PGothic" charset="0"/>
              </a:rPr>
              <a:t> – </a:t>
            </a:r>
            <a:r>
              <a:rPr lang="en-US" b="1" dirty="0" smtClean="0">
                <a:solidFill>
                  <a:srgbClr val="0000FF"/>
                </a:solidFill>
                <a:cs typeface="MS PGothic" charset="0"/>
              </a:rPr>
              <a:t>Text</a:t>
            </a:r>
            <a:endParaRPr lang="en-US" b="1" dirty="0">
              <a:solidFill>
                <a:srgbClr val="0000FF"/>
              </a:solidFill>
              <a:cs typeface="MS PGothic" charset="0"/>
            </a:endParaRPr>
          </a:p>
          <a:p>
            <a:pPr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n-US" b="1" dirty="0" smtClean="0">
                <a:cs typeface="MS PGothic" charset="0"/>
              </a:rPr>
              <a:t>REGION</a:t>
            </a:r>
            <a:r>
              <a:rPr lang="en-US" b="1" dirty="0">
                <a:solidFill>
                  <a:srgbClr val="0000FF"/>
                </a:solidFill>
                <a:cs typeface="MS PGothic" charset="0"/>
              </a:rPr>
              <a:t>: </a:t>
            </a:r>
            <a:r>
              <a:rPr lang="en-US" b="1" dirty="0">
                <a:solidFill>
                  <a:srgbClr val="FF3333"/>
                </a:solidFill>
                <a:cs typeface="MS PGothic" charset="0"/>
              </a:rPr>
              <a:t>April </a:t>
            </a:r>
            <a:r>
              <a:rPr lang="en-US" b="1" dirty="0" smtClean="0">
                <a:solidFill>
                  <a:srgbClr val="FF3333"/>
                </a:solidFill>
                <a:cs typeface="MS PGothic" charset="0"/>
              </a:rPr>
              <a:t>26</a:t>
            </a:r>
            <a:r>
              <a:rPr lang="en-US" b="1" baseline="30000" dirty="0" smtClean="0">
                <a:solidFill>
                  <a:srgbClr val="FF3333"/>
                </a:solidFill>
                <a:cs typeface="MS PGothic" charset="0"/>
              </a:rPr>
              <a:t>th</a:t>
            </a:r>
            <a:r>
              <a:rPr lang="en-US" b="1" baseline="33000" dirty="0" smtClean="0">
                <a:solidFill>
                  <a:srgbClr val="FF3333"/>
                </a:solidFill>
                <a:cs typeface="MS PGothic" charset="0"/>
              </a:rPr>
              <a:t>, </a:t>
            </a:r>
            <a:r>
              <a:rPr lang="en-US" b="1" smtClean="0">
                <a:solidFill>
                  <a:srgbClr val="FF3333"/>
                </a:solidFill>
                <a:cs typeface="MS PGothic" charset="0"/>
              </a:rPr>
              <a:t>Sunday:</a:t>
            </a:r>
            <a:r>
              <a:rPr lang="en-US" b="1" smtClean="0">
                <a:solidFill>
                  <a:srgbClr val="0000FF"/>
                </a:solidFill>
                <a:cs typeface="MS PGothic" charset="0"/>
              </a:rPr>
              <a:t>Text</a:t>
            </a:r>
            <a:endParaRPr lang="en-US" b="1" dirty="0">
              <a:solidFill>
                <a:srgbClr val="0000FF"/>
              </a:solidFill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9859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36866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7" name="Rectangle 3"/>
            <p:cNvSpPr>
              <a:spLocks noChangeArrowheads="1"/>
            </p:cNvSpPr>
            <p:nvPr/>
          </p:nvSpPr>
          <p:spPr bwMode="auto">
            <a:xfrm>
              <a:off x="192" y="1200"/>
              <a:ext cx="5375" cy="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All praise to You Lord of the Worlds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Swami Sathya Sai Our Lord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 protect devotees who cling to You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Show Your Mercy to us who sing to You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Knowing You are God in human form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All praise to You Lord of the Worlds</a:t>
              </a:r>
            </a:p>
          </p:txBody>
        </p:sp>
        <p:sp>
          <p:nvSpPr>
            <p:cNvPr id="36868" name="Rectangle 4"/>
            <p:cNvSpPr>
              <a:spLocks noChangeArrowheads="1"/>
            </p:cNvSpPr>
            <p:nvPr/>
          </p:nvSpPr>
          <p:spPr bwMode="auto">
            <a:xfrm>
              <a:off x="1872" y="3792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With captivating…..</a:t>
              </a:r>
            </a:p>
          </p:txBody>
        </p:sp>
        <p:pic>
          <p:nvPicPr>
            <p:cNvPr id="3686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634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2352" y="192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FFFF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82412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89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37890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1" name="Rectangle 3"/>
            <p:cNvSpPr>
              <a:spLocks noChangeArrowheads="1"/>
            </p:cNvSpPr>
            <p:nvPr/>
          </p:nvSpPr>
          <p:spPr bwMode="auto">
            <a:xfrm>
              <a:off x="0" y="1200"/>
              <a:ext cx="5759" cy="2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With captivating grace and loveliness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 do everything to bring us happiness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You're aware of all through infinite consciousness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 are Master of every living thing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For devotees You're wish-fulfilling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Helping us when we are in distress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All praise to You Lord of the Worlds</a:t>
              </a:r>
            </a:p>
          </p:txBody>
        </p:sp>
        <p:sp>
          <p:nvSpPr>
            <p:cNvPr id="37892" name="Rectangle 4"/>
            <p:cNvSpPr>
              <a:spLocks noChangeArrowheads="1"/>
            </p:cNvSpPr>
            <p:nvPr/>
          </p:nvSpPr>
          <p:spPr bwMode="auto">
            <a:xfrm>
              <a:off x="1872" y="3888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Mother Father …..</a:t>
              </a:r>
            </a:p>
          </p:txBody>
        </p:sp>
        <p:pic>
          <p:nvPicPr>
            <p:cNvPr id="3789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634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352" y="192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FFFF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7093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3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3891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5" name="Rectangle 3"/>
            <p:cNvSpPr>
              <a:spLocks noChangeArrowheads="1"/>
            </p:cNvSpPr>
            <p:nvPr/>
          </p:nvSpPr>
          <p:spPr bwMode="auto">
            <a:xfrm>
              <a:off x="144" y="1200"/>
              <a:ext cx="5471" cy="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Mother Father Teacher and Lord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 remind us there is only one not two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Swami there is truly no one else but You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Master of creation You are adored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People of all nations are striving toward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Realization of our true reward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Our unity with You Lord of the Worlds</a:t>
              </a:r>
            </a:p>
          </p:txBody>
        </p:sp>
        <p:sp>
          <p:nvSpPr>
            <p:cNvPr id="38916" name="Rectangle 4"/>
            <p:cNvSpPr>
              <a:spLocks noChangeArrowheads="1"/>
            </p:cNvSpPr>
            <p:nvPr/>
          </p:nvSpPr>
          <p:spPr bwMode="auto">
            <a:xfrm>
              <a:off x="1872" y="3840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You are the word…..</a:t>
              </a:r>
            </a:p>
          </p:txBody>
        </p:sp>
        <p:pic>
          <p:nvPicPr>
            <p:cNvPr id="3891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634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352" y="192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FFFF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4492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7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9" name="Rectangle 3"/>
            <p:cNvSpPr>
              <a:spLocks noChangeArrowheads="1"/>
            </p:cNvSpPr>
            <p:nvPr/>
          </p:nvSpPr>
          <p:spPr bwMode="auto">
            <a:xfrm>
              <a:off x="144" y="1200"/>
              <a:ext cx="5471" cy="2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 are the Word of God pure and bright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The Embodiment of all that’s true and right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Sathya Sai fill our hearts with pure delight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Do accept our prayer and heed us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From darkness we can't bear please lead us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With your might You make our burdens light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All praise to You Lord of the Worlds</a:t>
              </a:r>
            </a:p>
          </p:txBody>
        </p:sp>
        <p:sp>
          <p:nvSpPr>
            <p:cNvPr id="39940" name="Rectangle 4"/>
            <p:cNvSpPr>
              <a:spLocks noChangeArrowheads="1"/>
            </p:cNvSpPr>
            <p:nvPr/>
          </p:nvSpPr>
          <p:spPr bwMode="auto">
            <a:xfrm>
              <a:off x="1872" y="3888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Om Jaya Jagadeesa …..</a:t>
              </a:r>
            </a:p>
          </p:txBody>
        </p:sp>
        <p:pic>
          <p:nvPicPr>
            <p:cNvPr id="3994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634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2352" y="202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FFFF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8030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1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40962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3" name="Rectangle 3"/>
            <p:cNvSpPr>
              <a:spLocks noChangeArrowheads="1"/>
            </p:cNvSpPr>
            <p:nvPr/>
          </p:nvSpPr>
          <p:spPr bwMode="auto">
            <a:xfrm>
              <a:off x="192" y="1200"/>
              <a:ext cx="5327" cy="2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Om Jaya Jagadeesa Harey </a:t>
              </a:r>
            </a:p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Swami Sathya Sai Harey </a:t>
              </a:r>
            </a:p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Bhaktha Jana Samrakshaka (2x)</a:t>
              </a:r>
            </a:p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Parthi Maheshwara </a:t>
              </a:r>
            </a:p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Om Jaya Jagadeesa Harey </a:t>
              </a: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1848" y="3840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Sashi Vadana…..</a:t>
              </a:r>
            </a:p>
          </p:txBody>
        </p:sp>
        <p:pic>
          <p:nvPicPr>
            <p:cNvPr id="4096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" y="670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325" y="3152"/>
              <a:ext cx="5061" cy="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2000" b="1" i="1">
                  <a:solidFill>
                    <a:srgbClr val="FFFF00"/>
                  </a:solidFill>
                </a:rPr>
                <a:t>Victory to Lord of  the Universe, Lord Sathya Sai, Who destroys grief, evil and miseries of life and Who guards and protects devotees. Victory to Lord of Lords - Lord of Parthi!</a:t>
              </a:r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2328" y="192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0000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24488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5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41986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7" name="Rectangle 3"/>
            <p:cNvSpPr>
              <a:spLocks noChangeArrowheads="1"/>
            </p:cNvSpPr>
            <p:nvPr/>
          </p:nvSpPr>
          <p:spPr bwMode="auto">
            <a:xfrm>
              <a:off x="0" y="1200"/>
              <a:ext cx="5759" cy="1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Sashi Vadana Sree Karaa  </a:t>
              </a:r>
            </a:p>
            <a:p>
              <a:pPr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Sarva Praana Pathey,  Swami Sarva Prana Pathe </a:t>
              </a:r>
            </a:p>
            <a:p>
              <a:pPr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Aasritha Kalpalatheeka (2x) </a:t>
              </a:r>
            </a:p>
            <a:p>
              <a:pPr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Aapadh Baandhavaa </a:t>
              </a:r>
            </a:p>
            <a:p>
              <a:pPr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Om Jaya Jagadeesa Harey</a:t>
              </a:r>
            </a:p>
          </p:txBody>
        </p:sp>
        <p:sp>
          <p:nvSpPr>
            <p:cNvPr id="41988" name="Rectangle 4"/>
            <p:cNvSpPr>
              <a:spLocks noChangeArrowheads="1"/>
            </p:cNvSpPr>
            <p:nvPr/>
          </p:nvSpPr>
          <p:spPr bwMode="auto">
            <a:xfrm>
              <a:off x="1872" y="3984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Matha Pitha…..</a:t>
              </a:r>
            </a:p>
          </p:txBody>
        </p:sp>
        <p:sp>
          <p:nvSpPr>
            <p:cNvPr id="41989" name="Rectangle 5"/>
            <p:cNvSpPr>
              <a:spLocks noChangeArrowheads="1"/>
            </p:cNvSpPr>
            <p:nvPr/>
          </p:nvSpPr>
          <p:spPr bwMode="auto">
            <a:xfrm>
              <a:off x="153" y="3276"/>
              <a:ext cx="5453" cy="1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2000" b="1" i="1">
                  <a:solidFill>
                    <a:srgbClr val="FFFF00"/>
                  </a:solidFill>
                </a:rPr>
                <a:t>O Graceful and Charming as a Full Moon ! O Auspicious One ! O Lord Sai! Thou art: the Indweller and Life-force of all Beings; the wish- fulfilling Divine creeper to those who have surrendered to Thee; and kinsman, protector and friend in times of distress and calamities. Victory to the Lord of  the Universe.</a:t>
              </a:r>
            </a:p>
          </p:txBody>
        </p:sp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2352" y="96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0000FF"/>
                  </a:solidFill>
                </a:rPr>
                <a:t>UNISON</a:t>
              </a:r>
            </a:p>
          </p:txBody>
        </p:sp>
        <p:pic>
          <p:nvPicPr>
            <p:cNvPr id="4199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4" y="586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643925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09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43010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" name="Rectangle 3"/>
            <p:cNvSpPr>
              <a:spLocks noChangeArrowheads="1"/>
            </p:cNvSpPr>
            <p:nvPr/>
          </p:nvSpPr>
          <p:spPr bwMode="auto">
            <a:xfrm>
              <a:off x="192" y="1200"/>
              <a:ext cx="5375" cy="2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Maatha Pitha Guru Daivamu </a:t>
              </a:r>
            </a:p>
            <a:p>
              <a:pPr algn="ctr"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Mari Anthayu Neevey , Swami Mari Anthayu Neevey </a:t>
              </a:r>
            </a:p>
            <a:p>
              <a:pPr algn="ctr"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Naadabrahma Jagannaatha  (2x)</a:t>
              </a:r>
            </a:p>
            <a:p>
              <a:pPr algn="ctr"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Naagendra Shayanaa </a:t>
              </a:r>
            </a:p>
            <a:p>
              <a:pPr algn="ctr"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Om Jaya Jagadeesa Harey</a:t>
              </a:r>
            </a:p>
          </p:txBody>
        </p:sp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1872" y="3888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Omkaara Roopa…..</a:t>
              </a:r>
            </a:p>
          </p:txBody>
        </p:sp>
        <p:pic>
          <p:nvPicPr>
            <p:cNvPr id="4301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4" y="576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3014" name="Rectangle 6"/>
            <p:cNvSpPr>
              <a:spLocks noChangeArrowheads="1"/>
            </p:cNvSpPr>
            <p:nvPr/>
          </p:nvSpPr>
          <p:spPr bwMode="auto">
            <a:xfrm>
              <a:off x="96" y="3241"/>
              <a:ext cx="5567" cy="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2000" b="1" i="1">
                  <a:solidFill>
                    <a:srgbClr val="FFFF00"/>
                  </a:solidFill>
                </a:rPr>
                <a:t>Victory to Lord of  the Universe, Lord Sathya Sai, Who destroys grief, evil and miseries of life and Who guards and protects devotees. Victory to Lord of Lords - Lord of Parthi!</a:t>
              </a:r>
            </a:p>
          </p:txBody>
        </p:sp>
        <p:sp>
          <p:nvSpPr>
            <p:cNvPr id="43015" name="Rectangle 7"/>
            <p:cNvSpPr>
              <a:spLocks noChangeArrowheads="1"/>
            </p:cNvSpPr>
            <p:nvPr/>
          </p:nvSpPr>
          <p:spPr bwMode="auto">
            <a:xfrm>
              <a:off x="2352" y="96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0000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71555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955</Words>
  <Application>Microsoft Macintosh PowerPoint</Application>
  <PresentationFormat>On-screen Show (4:3)</PresentationFormat>
  <Paragraphs>147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Meditation</vt:lpstr>
      <vt:lpstr>PowerPoint Presentation</vt:lpstr>
    </vt:vector>
  </TitlesOfParts>
  <Company>Palo Alto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1</cp:revision>
  <dcterms:created xsi:type="dcterms:W3CDTF">2015-04-13T21:56:04Z</dcterms:created>
  <dcterms:modified xsi:type="dcterms:W3CDTF">2015-04-13T21:58:19Z</dcterms:modified>
</cp:coreProperties>
</file>