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24377650" cy="13716000"/>
  <p:notesSz cx="6858000" cy="9144000"/>
  <p:defaultTextStyle>
    <a:defPPr>
      <a:defRPr lang="en-US"/>
    </a:defPPr>
    <a:lvl1pPr marL="0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342" userDrawn="1">
          <p15:clr>
            <a:srgbClr val="A4A3A4"/>
          </p15:clr>
        </p15:guide>
        <p15:guide id="4" orient="horz" pos="4368" userDrawn="1">
          <p15:clr>
            <a:srgbClr val="A4A3A4"/>
          </p15:clr>
        </p15:guide>
        <p15:guide id="5" orient="horz" pos="7512" userDrawn="1">
          <p15:clr>
            <a:srgbClr val="A4A3A4"/>
          </p15:clr>
        </p15:guide>
        <p15:guide id="6" orient="horz" pos="1032" userDrawn="1">
          <p15:clr>
            <a:srgbClr val="A4A3A4"/>
          </p15:clr>
        </p15:guide>
        <p15:guide id="8" orient="horz" pos="2664" userDrawn="1">
          <p15:clr>
            <a:srgbClr val="A4A3A4"/>
          </p15:clr>
        </p15:guide>
        <p15:guide id="9" pos="11206" userDrawn="1">
          <p15:clr>
            <a:srgbClr val="A4A3A4"/>
          </p15:clr>
        </p15:guide>
        <p15:guide id="10" pos="7918" userDrawn="1">
          <p15:clr>
            <a:srgbClr val="A4A3A4"/>
          </p15:clr>
        </p15:guide>
        <p15:guide id="11" pos="63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433"/>
    <a:srgbClr val="000000"/>
    <a:srgbClr val="014182"/>
    <a:srgbClr val="01669C"/>
    <a:srgbClr val="01AAE2"/>
    <a:srgbClr val="FFFFFF"/>
    <a:srgbClr val="D1AD89"/>
    <a:srgbClr val="D0A172"/>
    <a:srgbClr val="0DC6D7"/>
    <a:srgbClr val="0EA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4100" autoAdjust="0"/>
  </p:normalViewPr>
  <p:slideViewPr>
    <p:cSldViewPr snapToGrid="0">
      <p:cViewPr varScale="1">
        <p:scale>
          <a:sx n="53" d="100"/>
          <a:sy n="53" d="100"/>
        </p:scale>
        <p:origin x="696" y="208"/>
      </p:cViewPr>
      <p:guideLst>
        <p:guide pos="1342"/>
        <p:guide orient="horz" pos="4368"/>
        <p:guide orient="horz" pos="7512"/>
        <p:guide orient="horz" pos="1032"/>
        <p:guide orient="horz" pos="2664"/>
        <p:guide pos="11206"/>
        <p:guide pos="7918"/>
        <p:guide pos="6334"/>
      </p:guideLst>
    </p:cSldViewPr>
  </p:slideViewPr>
  <p:outlineViewPr>
    <p:cViewPr>
      <p:scale>
        <a:sx n="33" d="100"/>
        <a:sy n="33" d="100"/>
      </p:scale>
      <p:origin x="0" y="-821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6" d="100"/>
        <a:sy n="26" d="100"/>
      </p:scale>
      <p:origin x="0" y="-20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aleway Light" panose="020B04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aleway Light" panose="020B0403030101060003" pitchFamily="34" charset="0"/>
              </a:defRPr>
            </a:lvl1pPr>
          </a:lstStyle>
          <a:p>
            <a:fld id="{3CB3D48B-767D-40D5-B840-5027EB30A9C2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aleway Light" panose="020B04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aleway Light" panose="020B0403030101060003" pitchFamily="34" charset="0"/>
              </a:defRPr>
            </a:lvl1pPr>
          </a:lstStyle>
          <a:p>
            <a:fld id="{1B9A7D1C-6891-4300-8D99-0D124CBB5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sig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8B717D7B-36A2-8347-BDA4-9CCF01D3D0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4"/>
          <a:stretch/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A8BEB2-9467-8349-AC97-F2726205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682" y="11381922"/>
            <a:ext cx="6350000" cy="1663700"/>
          </a:xfrm>
          <a:prstGeom prst="rect">
            <a:avLst/>
          </a:prstGeom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A55FAF54-681A-C142-A12B-B9A3CFB18F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65" y="1752600"/>
            <a:ext cx="6255190" cy="62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6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ntent Layout - 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6587606" y="5918831"/>
            <a:ext cx="1556200" cy="11508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630684" y="5918831"/>
            <a:ext cx="7242995" cy="43689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5813628" y="8941713"/>
            <a:ext cx="1601824" cy="112367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978534" y="6243873"/>
            <a:ext cx="3347643" cy="3348515"/>
          </a:xfrm>
          <a:prstGeom prst="ellipse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92560" y="6240452"/>
            <a:ext cx="3347643" cy="3348515"/>
          </a:xfrm>
          <a:prstGeom prst="ellipse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06586" y="6243873"/>
            <a:ext cx="3347643" cy="3348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833628" y="5063812"/>
            <a:ext cx="1310166" cy="1310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5000431" y="9455099"/>
            <a:ext cx="1310166" cy="131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186190" y="10395722"/>
            <a:ext cx="5336169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186190" y="9642325"/>
            <a:ext cx="5336169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11838612" y="4889280"/>
            <a:ext cx="5378104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1838612" y="4135883"/>
            <a:ext cx="5378104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7661264" y="10341532"/>
            <a:ext cx="4849114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7661264" y="9588135"/>
            <a:ext cx="4849114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260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16200000" flipH="1">
            <a:off x="6315958" y="1608043"/>
            <a:ext cx="2704004" cy="8247840"/>
          </a:xfrm>
          <a:prstGeom prst="round2DiagRect">
            <a:avLst>
              <a:gd name="adj1" fmla="val 41732"/>
              <a:gd name="adj2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Arial" charset="0"/>
            </a:endParaRPr>
          </a:p>
        </p:txBody>
      </p:sp>
      <p:sp>
        <p:nvSpPr>
          <p:cNvPr id="9" name="Teardrop 8"/>
          <p:cNvSpPr>
            <a:spLocks noChangeAspect="1"/>
          </p:cNvSpPr>
          <p:nvPr userDrawn="1"/>
        </p:nvSpPr>
        <p:spPr>
          <a:xfrm rot="5400000">
            <a:off x="2145061" y="4085465"/>
            <a:ext cx="2942398" cy="3054600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 dirty="0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 rot="16200000" flipH="1">
            <a:off x="16835333" y="1608042"/>
            <a:ext cx="2704004" cy="8247840"/>
          </a:xfrm>
          <a:prstGeom prst="round2DiagRect">
            <a:avLst>
              <a:gd name="adj1" fmla="val 40740"/>
              <a:gd name="adj2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Arial" charset="0"/>
            </a:endParaRPr>
          </a:p>
        </p:txBody>
      </p:sp>
      <p:sp>
        <p:nvSpPr>
          <p:cNvPr id="11" name="Teardrop 10"/>
          <p:cNvSpPr>
            <a:spLocks noChangeAspect="1"/>
          </p:cNvSpPr>
          <p:nvPr userDrawn="1"/>
        </p:nvSpPr>
        <p:spPr>
          <a:xfrm rot="5400000">
            <a:off x="12671938" y="4085465"/>
            <a:ext cx="2942398" cy="3054600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/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 rot="16200000" flipH="1">
            <a:off x="6381589" y="5907585"/>
            <a:ext cx="2704004" cy="8247840"/>
          </a:xfrm>
          <a:prstGeom prst="round2DiagRect">
            <a:avLst>
              <a:gd name="adj1" fmla="val 38447"/>
              <a:gd name="adj2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+mn-lt"/>
            </a:endParaRPr>
          </a:p>
        </p:txBody>
      </p:sp>
      <p:sp>
        <p:nvSpPr>
          <p:cNvPr id="16" name="Teardrop 15"/>
          <p:cNvSpPr>
            <a:spLocks noChangeAspect="1"/>
          </p:cNvSpPr>
          <p:nvPr userDrawn="1"/>
        </p:nvSpPr>
        <p:spPr>
          <a:xfrm rot="5400000">
            <a:off x="2210692" y="8385007"/>
            <a:ext cx="2942398" cy="3054600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>
              <a:latin typeface="+mn-lt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 rot="16200000" flipH="1">
            <a:off x="16835331" y="5907586"/>
            <a:ext cx="2704004" cy="8247836"/>
          </a:xfrm>
          <a:prstGeom prst="round2DiagRect">
            <a:avLst>
              <a:gd name="adj1" fmla="val 39640"/>
              <a:gd name="adj2" fmla="val 0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defTabSz="2171105">
              <a:lnSpc>
                <a:spcPct val="90000"/>
              </a:lnSpc>
              <a:defRPr/>
            </a:pPr>
            <a:endParaRPr lang="en-US" sz="2799">
              <a:latin typeface="Arial" charset="0"/>
            </a:endParaRPr>
          </a:p>
        </p:txBody>
      </p:sp>
      <p:sp>
        <p:nvSpPr>
          <p:cNvPr id="18" name="Teardrop 17"/>
          <p:cNvSpPr>
            <a:spLocks noChangeAspect="1"/>
          </p:cNvSpPr>
          <p:nvPr userDrawn="1"/>
        </p:nvSpPr>
        <p:spPr>
          <a:xfrm rot="5400000">
            <a:off x="12737569" y="8385007"/>
            <a:ext cx="2942398" cy="305460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>
              <a:latin typeface="+mn-lt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413804" y="4550685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5919938" y="4550685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413804" y="8844877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5919938" y="8844877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154590" y="5077780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154590" y="9377322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2709661" y="5077780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2709661" y="9377322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 i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8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3644618"/>
            <a:ext cx="20520212" cy="46157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052448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051898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260703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60153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0468958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0468408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4677213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4676663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8885469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8884919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02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9"/>
          <p:cNvSpPr>
            <a:spLocks noGrp="1"/>
          </p:cNvSpPr>
          <p:nvPr>
            <p:ph type="dgm" sz="quarter" idx="14"/>
          </p:nvPr>
        </p:nvSpPr>
        <p:spPr>
          <a:xfrm>
            <a:off x="1990165" y="4140200"/>
            <a:ext cx="20336436" cy="7780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799"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icon to add SmartArt graphic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171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/>
          </p:cNvSpPr>
          <p:nvPr userDrawn="1"/>
        </p:nvSpPr>
        <p:spPr>
          <a:xfrm>
            <a:off x="2053805" y="4217958"/>
            <a:ext cx="6766560" cy="38142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4" name="Rectangle 23"/>
          <p:cNvSpPr>
            <a:spLocks/>
          </p:cNvSpPr>
          <p:nvPr userDrawn="1"/>
        </p:nvSpPr>
        <p:spPr>
          <a:xfrm>
            <a:off x="8820513" y="4217958"/>
            <a:ext cx="6766560" cy="3814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5" name="Rectangle 24"/>
          <p:cNvSpPr>
            <a:spLocks/>
          </p:cNvSpPr>
          <p:nvPr userDrawn="1"/>
        </p:nvSpPr>
        <p:spPr>
          <a:xfrm>
            <a:off x="15587220" y="4217958"/>
            <a:ext cx="6766560" cy="3814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7" name="Rectangle 26"/>
          <p:cNvSpPr>
            <a:spLocks/>
          </p:cNvSpPr>
          <p:nvPr userDrawn="1"/>
        </p:nvSpPr>
        <p:spPr>
          <a:xfrm>
            <a:off x="2053805" y="8024783"/>
            <a:ext cx="6766560" cy="38142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28" name="Rectangle 27"/>
          <p:cNvSpPr>
            <a:spLocks/>
          </p:cNvSpPr>
          <p:nvPr userDrawn="1"/>
        </p:nvSpPr>
        <p:spPr>
          <a:xfrm>
            <a:off x="8820513" y="8024783"/>
            <a:ext cx="6766560" cy="38142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29" name="Rectangle 28"/>
          <p:cNvSpPr>
            <a:spLocks/>
          </p:cNvSpPr>
          <p:nvPr userDrawn="1"/>
        </p:nvSpPr>
        <p:spPr>
          <a:xfrm>
            <a:off x="15587220" y="8024783"/>
            <a:ext cx="6766560" cy="3814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99681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066389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5881351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299681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066389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5881351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299681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9066389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15881351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2299681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9066389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5881351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26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135702" y="4896002"/>
            <a:ext cx="6470807" cy="647080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89400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434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004" y="0"/>
            <a:ext cx="15234645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9143004" y="0"/>
            <a:ext cx="6091642" cy="13716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alpha val="86000"/>
                </a:schemeClr>
              </a:gs>
              <a:gs pos="0">
                <a:srgbClr val="030433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756377DB-6421-466D-A038-B156AE725FFA}" type="datetime4">
              <a:rPr lang="en-US" smtClean="0"/>
              <a:t>October 23,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875521" y="1421165"/>
            <a:ext cx="4498880" cy="35847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10000"/>
              </a:lnSpc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875519" y="5152767"/>
            <a:ext cx="4498849" cy="6050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10234" y="1421165"/>
            <a:ext cx="7368989" cy="96054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48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24377649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Freeform 11"/>
          <p:cNvSpPr/>
          <p:nvPr userDrawn="1"/>
        </p:nvSpPr>
        <p:spPr>
          <a:xfrm>
            <a:off x="0" y="6354441"/>
            <a:ext cx="12250714" cy="2948176"/>
          </a:xfrm>
          <a:custGeom>
            <a:avLst/>
            <a:gdLst>
              <a:gd name="connsiteX0" fmla="*/ 0 w 6768736"/>
              <a:gd name="connsiteY0" fmla="*/ 0 h 1565329"/>
              <a:gd name="connsiteX1" fmla="*/ 6768736 w 6768736"/>
              <a:gd name="connsiteY1" fmla="*/ 0 h 1565329"/>
              <a:gd name="connsiteX2" fmla="*/ 6109655 w 6768736"/>
              <a:gd name="connsiteY2" fmla="*/ 1565329 h 1565329"/>
              <a:gd name="connsiteX3" fmla="*/ 0 w 6768736"/>
              <a:gd name="connsiteY3" fmla="*/ 1565329 h 1565329"/>
              <a:gd name="connsiteX4" fmla="*/ 0 w 6768736"/>
              <a:gd name="connsiteY4" fmla="*/ 0 h 156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8736" h="1565329">
                <a:moveTo>
                  <a:pt x="0" y="0"/>
                </a:moveTo>
                <a:lnTo>
                  <a:pt x="6768736" y="0"/>
                </a:lnTo>
                <a:lnTo>
                  <a:pt x="6109655" y="1565329"/>
                </a:lnTo>
                <a:lnTo>
                  <a:pt x="0" y="156532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14" name="Freeform 13"/>
          <p:cNvSpPr/>
          <p:nvPr userDrawn="1"/>
        </p:nvSpPr>
        <p:spPr>
          <a:xfrm>
            <a:off x="-3" y="5455776"/>
            <a:ext cx="13430254" cy="3129843"/>
          </a:xfrm>
          <a:custGeom>
            <a:avLst/>
            <a:gdLst>
              <a:gd name="connsiteX0" fmla="*/ 0 w 6768736"/>
              <a:gd name="connsiteY0" fmla="*/ 0 h 1565329"/>
              <a:gd name="connsiteX1" fmla="*/ 6768736 w 6768736"/>
              <a:gd name="connsiteY1" fmla="*/ 0 h 1565329"/>
              <a:gd name="connsiteX2" fmla="*/ 6109655 w 6768736"/>
              <a:gd name="connsiteY2" fmla="*/ 1565329 h 1565329"/>
              <a:gd name="connsiteX3" fmla="*/ 0 w 6768736"/>
              <a:gd name="connsiteY3" fmla="*/ 1565329 h 1565329"/>
              <a:gd name="connsiteX4" fmla="*/ 0 w 6768736"/>
              <a:gd name="connsiteY4" fmla="*/ 0 h 156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8736" h="1565329">
                <a:moveTo>
                  <a:pt x="0" y="0"/>
                </a:moveTo>
                <a:lnTo>
                  <a:pt x="6768736" y="0"/>
                </a:lnTo>
                <a:lnTo>
                  <a:pt x="6109655" y="1565329"/>
                </a:lnTo>
                <a:lnTo>
                  <a:pt x="0" y="15653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Freeform 14"/>
          <p:cNvSpPr/>
          <p:nvPr userDrawn="1"/>
        </p:nvSpPr>
        <p:spPr>
          <a:xfrm flipH="1">
            <a:off x="0" y="7494919"/>
            <a:ext cx="11023862" cy="1812365"/>
          </a:xfrm>
          <a:custGeom>
            <a:avLst/>
            <a:gdLst>
              <a:gd name="connsiteX0" fmla="*/ 5381622 w 5381622"/>
              <a:gd name="connsiteY0" fmla="*/ 0 h 962272"/>
              <a:gd name="connsiteX1" fmla="*/ 547379 w 5381622"/>
              <a:gd name="connsiteY1" fmla="*/ 0 h 962272"/>
              <a:gd name="connsiteX2" fmla="*/ 0 w 5381622"/>
              <a:gd name="connsiteY2" fmla="*/ 962272 h 962272"/>
              <a:gd name="connsiteX3" fmla="*/ 5381622 w 5381622"/>
              <a:gd name="connsiteY3" fmla="*/ 962272 h 962272"/>
              <a:gd name="connsiteX4" fmla="*/ 5381622 w 5381622"/>
              <a:gd name="connsiteY4" fmla="*/ 0 h 9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1622" h="962272">
                <a:moveTo>
                  <a:pt x="5381622" y="0"/>
                </a:moveTo>
                <a:lnTo>
                  <a:pt x="547379" y="0"/>
                </a:lnTo>
                <a:lnTo>
                  <a:pt x="0" y="962272"/>
                </a:lnTo>
                <a:lnTo>
                  <a:pt x="5381622" y="962272"/>
                </a:lnTo>
                <a:lnTo>
                  <a:pt x="5381622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lumMod val="50000"/>
                  <a:alpha val="86000"/>
                </a:schemeClr>
              </a:gs>
              <a:gs pos="0">
                <a:srgbClr val="030433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98090" y="7892278"/>
            <a:ext cx="9248487" cy="1135852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4000" dirty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98091" y="5958391"/>
            <a:ext cx="11552624" cy="149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1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4" y="4143374"/>
            <a:ext cx="8143091" cy="78634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DAC663EF-3062-4105-BF18-A098977330DD}" type="datetime4">
              <a:rPr lang="en-US" smtClean="0"/>
              <a:t>October 23,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1251854" y="4143374"/>
            <a:ext cx="11065819" cy="4249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11279831" y="8392817"/>
            <a:ext cx="11065819" cy="3614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479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4159045"/>
            <a:ext cx="9717524" cy="776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B8391083-D2DD-4D07-89E3-0A25A858EE26}" type="datetime4">
              <a:rPr lang="en-US" smtClean="0"/>
              <a:t>October 23,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798091" y="4146067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2825160" y="4925387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798091" y="6844835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2825160" y="7624155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2798091" y="9543602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2825160" y="10322922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1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4F11E8DD-608C-3A4A-8448-F566FDACEC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4"/>
          <a:stretch/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4A67C1-8CCE-F449-85F8-B9031B5C0C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1"/>
          <a:stretch/>
        </p:blipFill>
        <p:spPr>
          <a:xfrm>
            <a:off x="6085488" y="0"/>
            <a:ext cx="18292161" cy="137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45266" y="8608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945265" y="4723978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6560372" y="6299434"/>
            <a:ext cx="6567624" cy="6278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  <p:pic>
        <p:nvPicPr>
          <p:cNvPr id="21" name="Picture 20" descr="A picture containing food&#10;&#10;Description automatically generated">
            <a:extLst>
              <a:ext uri="{FF2B5EF4-FFF2-40B4-BE49-F238E27FC236}">
                <a16:creationId xmlns:a16="http://schemas.microsoft.com/office/drawing/2014/main" id="{55C5E104-1169-5347-BC00-BAA696F5F7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65" y="1752600"/>
            <a:ext cx="6255190" cy="62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4941" y="4130393"/>
            <a:ext cx="9733559" cy="78425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90165" y="4130393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90165" y="4963501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990165" y="6908435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90165" y="7741543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990165" y="9686477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990165" y="10519585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573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- 4 text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A61D53FC-F3E2-2C4B-952D-847D60EDC1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31" b="19266"/>
          <a:stretch/>
        </p:blipFill>
        <p:spPr>
          <a:xfrm>
            <a:off x="0" y="4237460"/>
            <a:ext cx="24377650" cy="264523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9A83FFFF-B3AE-4C00-8DE6-FCD71DDF6556}" type="datetime4">
              <a:rPr lang="en-US" smtClean="0"/>
              <a:t>October 23,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2650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90165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787389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354904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4152128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18084383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12719643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516868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 dirty="0"/>
              <a:t>EDIT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946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mple text boxe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6790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65363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088216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2088219" y="4202402"/>
            <a:ext cx="6151710" cy="1097864"/>
          </a:xfrm>
          <a:prstGeom prst="rect">
            <a:avLst/>
          </a:prstGeom>
          <a:solidFill>
            <a:schemeClr val="accent1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126792" y="4202402"/>
            <a:ext cx="6151710" cy="1097864"/>
          </a:xfrm>
          <a:prstGeom prst="rect">
            <a:avLst/>
          </a:prstGeom>
          <a:solidFill>
            <a:schemeClr val="accent2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6165364" y="4202402"/>
            <a:ext cx="6151710" cy="1097864"/>
          </a:xfrm>
          <a:prstGeom prst="rect">
            <a:avLst/>
          </a:prstGeom>
          <a:solidFill>
            <a:schemeClr val="accent3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502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blocks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183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32202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4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9061183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16132202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1990164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350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7168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36788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5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8837168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16136788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1990165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990165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37168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6136788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58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113278" y="4377608"/>
            <a:ext cx="4749338" cy="4777266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lang="en-US" sz="2799"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90165" y="9398885"/>
            <a:ext cx="4995565" cy="24758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30000"/>
              </a:lnSpc>
              <a:spcAft>
                <a:spcPts val="0"/>
              </a:spcAft>
              <a:buFontTx/>
              <a:buNone/>
              <a:defRPr lang="en-US" sz="2799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076354" y="4149621"/>
            <a:ext cx="14242673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8076356" y="5063408"/>
            <a:ext cx="14240720" cy="302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076354" y="8409929"/>
            <a:ext cx="14242673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076356" y="9323718"/>
            <a:ext cx="14240720" cy="259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2399"/>
              </a:spcAft>
              <a:buFontTx/>
              <a:buNone/>
              <a:tabLst>
                <a:tab pos="310818" algn="l"/>
              </a:tabLst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767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09B8-7745-5F4E-8021-EFB3095139C1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DB21-CA16-C349-8E3B-1264C46B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sig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8666371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2E083-1B75-994A-96C1-EB16D9725F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1"/>
          <a:stretch/>
        </p:blipFill>
        <p:spPr>
          <a:xfrm>
            <a:off x="6085488" y="0"/>
            <a:ext cx="18292161" cy="137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75005" y="61186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4075004" y="9981778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4075004" y="12566695"/>
            <a:ext cx="9182731" cy="4893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2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3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20269760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27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0CEFD07-AEBC-0E4E-BDA2-2CE81EB831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451347" y="3848451"/>
            <a:ext cx="8253297" cy="80726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1450"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97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20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D8DFE82-6264-C14D-BA47-1710E9300F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54006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54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4143374"/>
            <a:ext cx="9717524" cy="780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0" lvl="0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01729" y="4143374"/>
            <a:ext cx="9452475" cy="780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2pPr>
            <a:lvl3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3pPr>
            <a:lvl4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4pPr>
            <a:lvl5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dirty="0"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2963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355762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5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65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730253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20588D1D-5F19-D34F-B188-1237D69F17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03" b="23736"/>
          <a:stretch/>
        </p:blipFill>
        <p:spPr>
          <a:xfrm>
            <a:off x="0" y="13367594"/>
            <a:ext cx="24377650" cy="348406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5E6EC1-557F-464C-9080-2C62566642C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1" y="12018626"/>
            <a:ext cx="5018496" cy="13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40" r:id="rId2"/>
    <p:sldLayoutId id="2147483774" r:id="rId3"/>
    <p:sldLayoutId id="2147483678" r:id="rId4"/>
    <p:sldLayoutId id="2147483841" r:id="rId5"/>
    <p:sldLayoutId id="2147483842" r:id="rId6"/>
    <p:sldLayoutId id="2147483843" r:id="rId7"/>
    <p:sldLayoutId id="2147483679" r:id="rId8"/>
    <p:sldLayoutId id="2147483698" r:id="rId9"/>
    <p:sldLayoutId id="2147483759" r:id="rId10"/>
    <p:sldLayoutId id="2147483751" r:id="rId11"/>
    <p:sldLayoutId id="2147483740" r:id="rId12"/>
    <p:sldLayoutId id="2147483693" r:id="rId13"/>
    <p:sldLayoutId id="2147483726" r:id="rId14"/>
    <p:sldLayoutId id="2147483838" r:id="rId15"/>
    <p:sldLayoutId id="2147483784" r:id="rId16"/>
    <p:sldLayoutId id="2147483770" r:id="rId17"/>
    <p:sldLayoutId id="2147483742" r:id="rId18"/>
    <p:sldLayoutId id="2147483766" r:id="rId19"/>
    <p:sldLayoutId id="2147483713" r:id="rId20"/>
    <p:sldLayoutId id="2147483718" r:id="rId21"/>
    <p:sldLayoutId id="2147483736" r:id="rId22"/>
    <p:sldLayoutId id="2147483730" r:id="rId23"/>
    <p:sldLayoutId id="2147483760" r:id="rId24"/>
    <p:sldLayoutId id="2147483686" r:id="rId25"/>
    <p:sldLayoutId id="2147483844" r:id="rId26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914171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1828343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2742514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3656686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Hexagon 504">
            <a:extLst>
              <a:ext uri="{FF2B5EF4-FFF2-40B4-BE49-F238E27FC236}">
                <a16:creationId xmlns:a16="http://schemas.microsoft.com/office/drawing/2014/main" id="{3C4E5A06-0E6F-EF41-A861-A777CB57A476}"/>
              </a:ext>
            </a:extLst>
          </p:cNvPr>
          <p:cNvSpPr>
            <a:spLocks noChangeAspect="1"/>
          </p:cNvSpPr>
          <p:nvPr/>
        </p:nvSpPr>
        <p:spPr>
          <a:xfrm>
            <a:off x="20680320" y="10279806"/>
            <a:ext cx="1421192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4" name="Hexagon 503">
            <a:extLst>
              <a:ext uri="{FF2B5EF4-FFF2-40B4-BE49-F238E27FC236}">
                <a16:creationId xmlns:a16="http://schemas.microsoft.com/office/drawing/2014/main" id="{6C0B30B9-05B4-9048-BE2F-D7740684AD58}"/>
              </a:ext>
            </a:extLst>
          </p:cNvPr>
          <p:cNvSpPr>
            <a:spLocks noChangeAspect="1"/>
          </p:cNvSpPr>
          <p:nvPr/>
        </p:nvSpPr>
        <p:spPr>
          <a:xfrm>
            <a:off x="6194907" y="12021993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3" name="Hexagon 502">
            <a:extLst>
              <a:ext uri="{FF2B5EF4-FFF2-40B4-BE49-F238E27FC236}">
                <a16:creationId xmlns:a16="http://schemas.microsoft.com/office/drawing/2014/main" id="{DA7AA3A9-DDE6-A54E-AF67-FCC11D7CE8E7}"/>
              </a:ext>
            </a:extLst>
          </p:cNvPr>
          <p:cNvSpPr>
            <a:spLocks noChangeAspect="1"/>
          </p:cNvSpPr>
          <p:nvPr/>
        </p:nvSpPr>
        <p:spPr>
          <a:xfrm>
            <a:off x="2669749" y="11371473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2" name="Hexagon 501">
            <a:extLst>
              <a:ext uri="{FF2B5EF4-FFF2-40B4-BE49-F238E27FC236}">
                <a16:creationId xmlns:a16="http://schemas.microsoft.com/office/drawing/2014/main" id="{22696ED7-050E-CC4E-9360-650E34180612}"/>
              </a:ext>
            </a:extLst>
          </p:cNvPr>
          <p:cNvSpPr>
            <a:spLocks noChangeAspect="1"/>
          </p:cNvSpPr>
          <p:nvPr/>
        </p:nvSpPr>
        <p:spPr>
          <a:xfrm>
            <a:off x="7472040" y="8090838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1" name="Hexagon 500">
            <a:extLst>
              <a:ext uri="{FF2B5EF4-FFF2-40B4-BE49-F238E27FC236}">
                <a16:creationId xmlns:a16="http://schemas.microsoft.com/office/drawing/2014/main" id="{142FF5E1-515C-954D-92B7-0C75ADAA7A7A}"/>
              </a:ext>
            </a:extLst>
          </p:cNvPr>
          <p:cNvSpPr>
            <a:spLocks noChangeAspect="1"/>
          </p:cNvSpPr>
          <p:nvPr/>
        </p:nvSpPr>
        <p:spPr>
          <a:xfrm>
            <a:off x="12232097" y="7235463"/>
            <a:ext cx="1347614" cy="1150538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0" name="Hexagon 499">
            <a:extLst>
              <a:ext uri="{FF2B5EF4-FFF2-40B4-BE49-F238E27FC236}">
                <a16:creationId xmlns:a16="http://schemas.microsoft.com/office/drawing/2014/main" id="{B9D4CA23-AC0D-6246-9A90-F638179D3969}"/>
              </a:ext>
            </a:extLst>
          </p:cNvPr>
          <p:cNvSpPr>
            <a:spLocks noChangeAspect="1"/>
          </p:cNvSpPr>
          <p:nvPr/>
        </p:nvSpPr>
        <p:spPr>
          <a:xfrm>
            <a:off x="12161890" y="1470116"/>
            <a:ext cx="1347614" cy="1150538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9" name="Hexagon 498">
            <a:extLst>
              <a:ext uri="{FF2B5EF4-FFF2-40B4-BE49-F238E27FC236}">
                <a16:creationId xmlns:a16="http://schemas.microsoft.com/office/drawing/2014/main" id="{53F9B98B-6EBB-F74A-91BB-78714EABE418}"/>
              </a:ext>
            </a:extLst>
          </p:cNvPr>
          <p:cNvSpPr>
            <a:spLocks noChangeAspect="1"/>
          </p:cNvSpPr>
          <p:nvPr/>
        </p:nvSpPr>
        <p:spPr>
          <a:xfrm>
            <a:off x="13370080" y="2629611"/>
            <a:ext cx="1347614" cy="1150538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3" name="Hexagon 492">
            <a:extLst>
              <a:ext uri="{FF2B5EF4-FFF2-40B4-BE49-F238E27FC236}">
                <a16:creationId xmlns:a16="http://schemas.microsoft.com/office/drawing/2014/main" id="{FCA471F2-31FC-6147-9B40-5D52C367D2ED}"/>
              </a:ext>
            </a:extLst>
          </p:cNvPr>
          <p:cNvSpPr>
            <a:spLocks noChangeAspect="1"/>
          </p:cNvSpPr>
          <p:nvPr/>
        </p:nvSpPr>
        <p:spPr>
          <a:xfrm>
            <a:off x="8598791" y="2694384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2" name="Hexagon 491">
            <a:extLst>
              <a:ext uri="{FF2B5EF4-FFF2-40B4-BE49-F238E27FC236}">
                <a16:creationId xmlns:a16="http://schemas.microsoft.com/office/drawing/2014/main" id="{BC35CE5E-E3BB-8D46-8600-60D06C73633B}"/>
              </a:ext>
            </a:extLst>
          </p:cNvPr>
          <p:cNvSpPr>
            <a:spLocks noChangeAspect="1"/>
          </p:cNvSpPr>
          <p:nvPr/>
        </p:nvSpPr>
        <p:spPr>
          <a:xfrm>
            <a:off x="7422428" y="3346601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1" name="Hexagon 490">
            <a:extLst>
              <a:ext uri="{FF2B5EF4-FFF2-40B4-BE49-F238E27FC236}">
                <a16:creationId xmlns:a16="http://schemas.microsoft.com/office/drawing/2014/main" id="{2EBAECC5-D08A-0B41-A4A0-3D30DDFDEFC9}"/>
              </a:ext>
            </a:extLst>
          </p:cNvPr>
          <p:cNvSpPr>
            <a:spLocks noChangeAspect="1"/>
          </p:cNvSpPr>
          <p:nvPr/>
        </p:nvSpPr>
        <p:spPr>
          <a:xfrm>
            <a:off x="3997686" y="5370568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0" name="Hexagon 489">
            <a:extLst>
              <a:ext uri="{FF2B5EF4-FFF2-40B4-BE49-F238E27FC236}">
                <a16:creationId xmlns:a16="http://schemas.microsoft.com/office/drawing/2014/main" id="{405CF0F0-0700-D94D-9816-E04D9CA1C8FE}"/>
              </a:ext>
            </a:extLst>
          </p:cNvPr>
          <p:cNvSpPr>
            <a:spLocks noChangeAspect="1"/>
          </p:cNvSpPr>
          <p:nvPr/>
        </p:nvSpPr>
        <p:spPr>
          <a:xfrm>
            <a:off x="12204215" y="523332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9" name="Hexagon 488">
            <a:extLst>
              <a:ext uri="{FF2B5EF4-FFF2-40B4-BE49-F238E27FC236}">
                <a16:creationId xmlns:a16="http://schemas.microsoft.com/office/drawing/2014/main" id="{D09A8FCA-BCC5-BB45-BA6C-A2D5BAF50B8E}"/>
              </a:ext>
            </a:extLst>
          </p:cNvPr>
          <p:cNvSpPr>
            <a:spLocks noChangeAspect="1"/>
          </p:cNvSpPr>
          <p:nvPr/>
        </p:nvSpPr>
        <p:spPr>
          <a:xfrm>
            <a:off x="18405977" y="1081923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8" name="Hexagon 487">
            <a:extLst>
              <a:ext uri="{FF2B5EF4-FFF2-40B4-BE49-F238E27FC236}">
                <a16:creationId xmlns:a16="http://schemas.microsoft.com/office/drawing/2014/main" id="{043F9C96-56BB-9C4F-8261-B5F74D35DA17}"/>
              </a:ext>
            </a:extLst>
          </p:cNvPr>
          <p:cNvSpPr>
            <a:spLocks noChangeAspect="1"/>
          </p:cNvSpPr>
          <p:nvPr/>
        </p:nvSpPr>
        <p:spPr>
          <a:xfrm>
            <a:off x="19624545" y="3386005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7" name="Hexagon 486">
            <a:extLst>
              <a:ext uri="{FF2B5EF4-FFF2-40B4-BE49-F238E27FC236}">
                <a16:creationId xmlns:a16="http://schemas.microsoft.com/office/drawing/2014/main" id="{7D4E36BB-06B4-4D49-B875-36EFB65E9AB1}"/>
              </a:ext>
            </a:extLst>
          </p:cNvPr>
          <p:cNvSpPr>
            <a:spLocks noChangeAspect="1"/>
          </p:cNvSpPr>
          <p:nvPr/>
        </p:nvSpPr>
        <p:spPr>
          <a:xfrm>
            <a:off x="17319074" y="5133259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6" name="Hexagon 485">
            <a:extLst>
              <a:ext uri="{FF2B5EF4-FFF2-40B4-BE49-F238E27FC236}">
                <a16:creationId xmlns:a16="http://schemas.microsoft.com/office/drawing/2014/main" id="{9139C857-1EF0-9D45-9022-41F43B161BA0}"/>
              </a:ext>
            </a:extLst>
          </p:cNvPr>
          <p:cNvSpPr>
            <a:spLocks noChangeAspect="1"/>
          </p:cNvSpPr>
          <p:nvPr/>
        </p:nvSpPr>
        <p:spPr>
          <a:xfrm>
            <a:off x="20877917" y="5768906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5" name="Hexagon 484">
            <a:extLst>
              <a:ext uri="{FF2B5EF4-FFF2-40B4-BE49-F238E27FC236}">
                <a16:creationId xmlns:a16="http://schemas.microsoft.com/office/drawing/2014/main" id="{1C7ADC40-87F7-F74B-89D6-A6EBA75D2E28}"/>
              </a:ext>
            </a:extLst>
          </p:cNvPr>
          <p:cNvSpPr>
            <a:spLocks noChangeAspect="1"/>
          </p:cNvSpPr>
          <p:nvPr/>
        </p:nvSpPr>
        <p:spPr>
          <a:xfrm>
            <a:off x="19690804" y="642318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4" name="Hexagon 483">
            <a:extLst>
              <a:ext uri="{FF2B5EF4-FFF2-40B4-BE49-F238E27FC236}">
                <a16:creationId xmlns:a16="http://schemas.microsoft.com/office/drawing/2014/main" id="{271E73B8-5E33-F542-853F-005B55165504}"/>
              </a:ext>
            </a:extLst>
          </p:cNvPr>
          <p:cNvSpPr>
            <a:spLocks noChangeAspect="1"/>
          </p:cNvSpPr>
          <p:nvPr/>
        </p:nvSpPr>
        <p:spPr>
          <a:xfrm>
            <a:off x="19577942" y="1714321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3" name="Hexagon 482">
            <a:extLst>
              <a:ext uri="{FF2B5EF4-FFF2-40B4-BE49-F238E27FC236}">
                <a16:creationId xmlns:a16="http://schemas.microsoft.com/office/drawing/2014/main" id="{4B70C531-A206-EC40-BE02-177D758914A5}"/>
              </a:ext>
            </a:extLst>
          </p:cNvPr>
          <p:cNvSpPr>
            <a:spLocks noChangeAspect="1"/>
          </p:cNvSpPr>
          <p:nvPr/>
        </p:nvSpPr>
        <p:spPr>
          <a:xfrm>
            <a:off x="20835631" y="4440913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9" name="TextBox 18"/>
          <p:cNvSpPr txBox="1"/>
          <p:nvPr/>
        </p:nvSpPr>
        <p:spPr>
          <a:xfrm>
            <a:off x="5660328" y="323262"/>
            <a:ext cx="4346914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5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NEED TO COLLECT NEW DATA</a:t>
            </a:r>
          </a:p>
          <a:p>
            <a:r>
              <a:rPr lang="en-US" sz="1636" dirty="0">
                <a:latin typeface="Century Gothic" charset="0"/>
                <a:ea typeface="Century Gothic" charset="0"/>
                <a:cs typeface="Century Gothic" charset="0"/>
              </a:rPr>
              <a:t>Field data collection; web scraping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826609" y="1100187"/>
            <a:ext cx="1347614" cy="1150538"/>
            <a:chOff x="3583051" y="2410286"/>
            <a:chExt cx="1976500" cy="1687456"/>
          </a:xfrm>
        </p:grpSpPr>
        <p:sp>
          <p:nvSpPr>
            <p:cNvPr id="33" name="Hexagon 32"/>
            <p:cNvSpPr>
              <a:spLocks noChangeAspect="1"/>
            </p:cNvSpPr>
            <p:nvPr/>
          </p:nvSpPr>
          <p:spPr>
            <a:xfrm>
              <a:off x="3583051" y="2410286"/>
              <a:ext cx="1976500" cy="1687456"/>
            </a:xfrm>
            <a:prstGeom prst="hexagon">
              <a:avLst/>
            </a:prstGeom>
            <a:solidFill>
              <a:srgbClr val="9FD2CA"/>
            </a:solidFill>
            <a:ln w="38100">
              <a:solidFill>
                <a:srgbClr val="83B0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623692" y="2709006"/>
              <a:ext cx="1922112" cy="1173925"/>
              <a:chOff x="3587179" y="2494695"/>
              <a:chExt cx="1922112" cy="117392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587179" y="2494695"/>
                <a:ext cx="1855063" cy="62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charset="0"/>
                    <a:ea typeface="Century Gothic" charset="0"/>
                    <a:cs typeface="Century Gothic" charset="0"/>
                  </a:rPr>
                  <a:t>DEVELOPMENT DATA HUB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976689" y="3115393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651277" y="3081792"/>
                <a:ext cx="1858014" cy="58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entury Gothic" charset="0"/>
                    <a:ea typeface="Century Gothic" charset="0"/>
                    <a:cs typeface="Century Gothic" charset="0"/>
                  </a:rPr>
                  <a:t>Open, survey, &amp; geospatial data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794538" y="1823357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CATALOGUES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1461" y="2218319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WB-managed data search portals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627103" y="1716479"/>
            <a:ext cx="1381357" cy="1150538"/>
            <a:chOff x="3611497" y="4331120"/>
            <a:chExt cx="2025989" cy="1687456"/>
          </a:xfrm>
        </p:grpSpPr>
        <p:sp>
          <p:nvSpPr>
            <p:cNvPr id="36" name="Hexagon 35"/>
            <p:cNvSpPr>
              <a:spLocks noChangeAspect="1"/>
            </p:cNvSpPr>
            <p:nvPr/>
          </p:nvSpPr>
          <p:spPr>
            <a:xfrm>
              <a:off x="3611497" y="4331120"/>
              <a:ext cx="1976500" cy="1687456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705148" y="4483107"/>
              <a:ext cx="1932338" cy="1231026"/>
              <a:chOff x="3686587" y="2530617"/>
              <a:chExt cx="1932338" cy="123102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696917" y="2530617"/>
                <a:ext cx="1675378" cy="62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charset="0"/>
                    <a:ea typeface="Century Gothic" charset="0"/>
                    <a:cs typeface="Century Gothic" charset="0"/>
                  </a:rPr>
                  <a:t>WBG </a:t>
                </a:r>
              </a:p>
              <a:p>
                <a:pPr algn="ctr"/>
                <a:r>
                  <a:rPr lang="en-US" sz="1100" dirty="0">
                    <a:latin typeface="Century Gothic" charset="0"/>
                    <a:ea typeface="Century Gothic" charset="0"/>
                    <a:cs typeface="Century Gothic" charset="0"/>
                  </a:rPr>
                  <a:t>LIBRARY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3976689" y="3115393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686587" y="3174815"/>
                <a:ext cx="1932338" cy="58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entury Gothic" charset="0"/>
                    <a:ea typeface="Century Gothic" charset="0"/>
                    <a:cs typeface="Century Gothic" charset="0"/>
                  </a:rPr>
                  <a:t>Purchased data &amp; subscriptions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794538" y="3475222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COMPANY</a:t>
            </a:r>
          </a:p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1461" y="4142947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1091" baseline="30000" dirty="0">
                <a:latin typeface="Century Gothic" charset="0"/>
                <a:ea typeface="Century Gothic" charset="0"/>
                <a:cs typeface="Century Gothic" charset="0"/>
              </a:rPr>
              <a:t>rd</a:t>
            </a:r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 Party Data Partnerships (e.g., Facebook, Waze)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2802" y="5395939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SENSING + GEOSPATIAL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9726" y="6063663"/>
            <a:ext cx="1677550" cy="93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Pre-Collected Satellite, LIDAR, Radar, Street View + Curated Geospatial Layers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1062" y="5367564"/>
            <a:ext cx="1347614" cy="1150538"/>
            <a:chOff x="3477109" y="8319312"/>
            <a:chExt cx="1976500" cy="1687456"/>
          </a:xfrm>
        </p:grpSpPr>
        <p:sp>
          <p:nvSpPr>
            <p:cNvPr id="60" name="Hexagon 59"/>
            <p:cNvSpPr>
              <a:spLocks noChangeAspect="1"/>
            </p:cNvSpPr>
            <p:nvPr/>
          </p:nvSpPr>
          <p:spPr>
            <a:xfrm>
              <a:off x="3477109" y="8319312"/>
              <a:ext cx="1976500" cy="1687456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13659" y="856068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GOST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885129" y="8975758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594446" y="9065272"/>
              <a:ext cx="176657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Manages remote sensing partnerships + subscriptions</a:t>
              </a:r>
            </a:p>
          </p:txBody>
        </p:sp>
      </p:grpSp>
      <p:sp>
        <p:nvSpPr>
          <p:cNvPr id="50" name="Hexagon 49"/>
          <p:cNvSpPr>
            <a:spLocks noChangeAspect="1"/>
          </p:cNvSpPr>
          <p:nvPr/>
        </p:nvSpPr>
        <p:spPr>
          <a:xfrm>
            <a:off x="2600152" y="3411186"/>
            <a:ext cx="1347614" cy="1150538"/>
          </a:xfrm>
          <a:prstGeom prst="hexagon">
            <a:avLst/>
          </a:prstGeom>
          <a:solidFill>
            <a:srgbClr val="9FD2CA">
              <a:alpha val="69804"/>
            </a:srgbClr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2" name="TextBox 51"/>
          <p:cNvSpPr txBox="1"/>
          <p:nvPr/>
        </p:nvSpPr>
        <p:spPr>
          <a:xfrm>
            <a:off x="2557789" y="3540086"/>
            <a:ext cx="14374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DEVELOPMENT</a:t>
            </a:r>
          </a:p>
          <a:p>
            <a:pPr algn="ctr"/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DATA PARTNERHSIP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2885198" y="420494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98414" y="4196480"/>
            <a:ext cx="1025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Staff apply on-line for access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3442" y="9299035"/>
            <a:ext cx="1964701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SECTOR</a:t>
            </a:r>
          </a:p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COLLECTIONS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54494" y="9905006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GP-Curated </a:t>
            </a:r>
          </a:p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Data Sets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756722" y="9110979"/>
            <a:ext cx="1142303" cy="809459"/>
            <a:chOff x="3696917" y="2530617"/>
            <a:chExt cx="1675378" cy="1187207"/>
          </a:xfrm>
        </p:grpSpPr>
        <p:sp>
          <p:nvSpPr>
            <p:cNvPr id="77" name="TextBox 76"/>
            <p:cNvSpPr txBox="1"/>
            <p:nvPr/>
          </p:nvSpPr>
          <p:spPr>
            <a:xfrm>
              <a:off x="3696917" y="2530617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ENERGY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962400" y="2943754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910822" y="3028583"/>
              <a:ext cx="123695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 err="1">
                  <a:latin typeface="Century Gothic" charset="0"/>
                  <a:ea typeface="Century Gothic" charset="0"/>
                  <a:cs typeface="Century Gothic" charset="0"/>
                </a:rPr>
                <a:t>Energy.info</a:t>
              </a:r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;</a:t>
              </a:r>
            </a:p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Electrical grid maps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25987" y="9479529"/>
            <a:ext cx="1347614" cy="1150538"/>
            <a:chOff x="3580586" y="7217705"/>
            <a:chExt cx="1976500" cy="1687456"/>
          </a:xfrm>
        </p:grpSpPr>
        <p:sp>
          <p:nvSpPr>
            <p:cNvPr id="88" name="Hexagon 87"/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5370" y="749641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AGRICULTURE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4032950" y="786324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43389" y="7952155"/>
              <a:ext cx="1580912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Living Standards &amp; Measurement Study (DEC);  AG Observatory</a:t>
              </a:r>
            </a:p>
          </p:txBody>
        </p:sp>
      </p:grpSp>
      <p:sp>
        <p:nvSpPr>
          <p:cNvPr id="93" name="Hexagon 92"/>
          <p:cNvSpPr>
            <a:spLocks noChangeAspect="1"/>
          </p:cNvSpPr>
          <p:nvPr/>
        </p:nvSpPr>
        <p:spPr>
          <a:xfrm>
            <a:off x="3774518" y="2786676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95" name="TextBox 94"/>
          <p:cNvSpPr txBox="1"/>
          <p:nvPr/>
        </p:nvSpPr>
        <p:spPr>
          <a:xfrm>
            <a:off x="3816209" y="2889515"/>
            <a:ext cx="1303387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AG OBSERVATORY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4067803" y="3413552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66861" y="3412760"/>
            <a:ext cx="1153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 Gothic" charset="0"/>
                <a:ea typeface="Century Gothic" charset="0"/>
                <a:cs typeface="Century Gothic" charset="0"/>
              </a:rPr>
              <a:t>AWARE weather data subscription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902752" y="11008183"/>
            <a:ext cx="1226237" cy="852642"/>
            <a:chOff x="3701121" y="2757117"/>
            <a:chExt cx="1798480" cy="1250542"/>
          </a:xfrm>
        </p:grpSpPr>
        <p:sp>
          <p:nvSpPr>
            <p:cNvPr id="107" name="TextBox 106"/>
            <p:cNvSpPr txBox="1"/>
            <p:nvPr/>
          </p:nvSpPr>
          <p:spPr>
            <a:xfrm>
              <a:off x="3701121" y="2757117"/>
              <a:ext cx="1798480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ENVIRONMENT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976689" y="3115393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900096" y="3133813"/>
              <a:ext cx="1236955" cy="8738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818" dirty="0">
                  <a:latin typeface="Century Gothic"/>
                  <a:ea typeface="Century Gothic" charset="0"/>
                  <a:cs typeface="Century Gothic" charset="0"/>
                </a:rPr>
                <a:t>Wealth, ANS, Human Dimensions of Poverty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30005" y="323262"/>
            <a:ext cx="4391396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5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I’M LOOKING FOR EXISTING DATA</a:t>
            </a:r>
          </a:p>
          <a:p>
            <a:r>
              <a:rPr lang="en-US" sz="1636" dirty="0">
                <a:latin typeface="Century Gothic" charset="0"/>
                <a:ea typeface="Century Gothic" charset="0"/>
                <a:cs typeface="Century Gothic" charset="0"/>
              </a:rPr>
              <a:t>Data that can be quickly obtained</a:t>
            </a:r>
          </a:p>
        </p:txBody>
      </p:sp>
      <p:sp>
        <p:nvSpPr>
          <p:cNvPr id="112" name="Hexagon 111"/>
          <p:cNvSpPr>
            <a:spLocks noChangeAspect="1"/>
          </p:cNvSpPr>
          <p:nvPr/>
        </p:nvSpPr>
        <p:spPr>
          <a:xfrm>
            <a:off x="8633651" y="1074116"/>
            <a:ext cx="1347614" cy="115053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14" name="TextBox 113"/>
          <p:cNvSpPr txBox="1"/>
          <p:nvPr/>
        </p:nvSpPr>
        <p:spPr>
          <a:xfrm>
            <a:off x="8737581" y="1172216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DIME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8928250" y="1457375"/>
            <a:ext cx="758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857895" y="1514743"/>
            <a:ext cx="901242" cy="72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subscription to commercial survey app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627557" y="1797287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>
                <a:latin typeface="Century Gothic" charset="0"/>
                <a:ea typeface="Century Gothic" charset="0"/>
                <a:cs typeface="Century Gothic" charset="0"/>
              </a:rPr>
              <a:t>SURVEYS</a:t>
            </a:r>
            <a:endParaRPr lang="en-US" sz="184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654481" y="2192248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WB-supported field survey solutions</a:t>
            </a:r>
          </a:p>
        </p:txBody>
      </p:sp>
      <p:sp>
        <p:nvSpPr>
          <p:cNvPr id="120" name="Hexagon 119"/>
          <p:cNvSpPr>
            <a:spLocks noChangeAspect="1"/>
          </p:cNvSpPr>
          <p:nvPr/>
        </p:nvSpPr>
        <p:spPr>
          <a:xfrm>
            <a:off x="7460122" y="1690408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22" name="TextBox 121"/>
          <p:cNvSpPr txBox="1"/>
          <p:nvPr/>
        </p:nvSpPr>
        <p:spPr>
          <a:xfrm>
            <a:off x="7583121" y="1724618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  <a:endParaRPr lang="en-US" sz="109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7775065" y="2270960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724134" y="2284079"/>
            <a:ext cx="843378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WB tablet survey application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627557" y="3426885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NEW MOBILE APPS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54481" y="4094611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Design and test new applications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654481" y="5347602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REMOTE SENSING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681405" y="6015327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Remote Sensing Data Procurement; Drone Pilots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7543376" y="3385640"/>
            <a:ext cx="1142303" cy="1127487"/>
            <a:chOff x="3742218" y="7251133"/>
            <a:chExt cx="1675377" cy="1653648"/>
          </a:xfrm>
        </p:grpSpPr>
        <p:sp>
          <p:nvSpPr>
            <p:cNvPr id="136" name="TextBox 135"/>
            <p:cNvSpPr txBox="1"/>
            <p:nvPr/>
          </p:nvSpPr>
          <p:spPr>
            <a:xfrm>
              <a:off x="3742218" y="7251133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INNOVATION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&amp; TECH LAB</a:t>
              </a:r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3998584" y="8043313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906862" y="8030935"/>
              <a:ext cx="1368822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In-house app </a:t>
              </a:r>
              <a:r>
                <a:rPr lang="en-US" sz="818">
                  <a:latin typeface="Century Gothic" charset="0"/>
                  <a:ea typeface="Century Gothic" charset="0"/>
                  <a:cs typeface="Century Gothic" charset="0"/>
                </a:rPr>
                <a:t>development team (prototypes)</a:t>
              </a:r>
              <a:endParaRPr lang="en-US" sz="818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5618176" y="7165052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SECTOR SERVICES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629228" y="7810732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Apps and client training services</a:t>
            </a:r>
          </a:p>
        </p:txBody>
      </p:sp>
      <p:sp>
        <p:nvSpPr>
          <p:cNvPr id="146" name="Hexagon 145"/>
          <p:cNvSpPr>
            <a:spLocks noChangeAspect="1"/>
          </p:cNvSpPr>
          <p:nvPr/>
        </p:nvSpPr>
        <p:spPr>
          <a:xfrm>
            <a:off x="7468619" y="6769625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grpSp>
        <p:nvGrpSpPr>
          <p:cNvPr id="147" name="Group 146"/>
          <p:cNvGrpSpPr/>
          <p:nvPr/>
        </p:nvGrpSpPr>
        <p:grpSpPr>
          <a:xfrm>
            <a:off x="7571274" y="6923541"/>
            <a:ext cx="1142303" cy="945920"/>
            <a:chOff x="3691611" y="2354747"/>
            <a:chExt cx="1675378" cy="1387349"/>
          </a:xfrm>
        </p:grpSpPr>
        <p:sp>
          <p:nvSpPr>
            <p:cNvPr id="148" name="TextBox 147"/>
            <p:cNvSpPr txBox="1"/>
            <p:nvPr/>
          </p:nvSpPr>
          <p:spPr>
            <a:xfrm>
              <a:off x="3691611" y="2354747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FCV</a:t>
              </a: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3974453" y="2774699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797726" y="2868250"/>
              <a:ext cx="1463148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GEMS </a:t>
              </a:r>
              <a:r>
                <a:rPr lang="mr-IN" sz="818" dirty="0">
                  <a:latin typeface="Century Gothic" charset="0"/>
                  <a:ea typeface="Century Gothic" charset="0"/>
                  <a:cs typeface="Century Gothic" charset="0"/>
                </a:rPr>
                <a:t>–</a:t>
              </a:r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 geospatial data collection training</a:t>
              </a: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10420874" y="321932"/>
            <a:ext cx="4312112" cy="91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5" b="1" dirty="0">
                <a:latin typeface="Century Gothic" charset="0"/>
                <a:ea typeface="Century Gothic" charset="0"/>
                <a:cs typeface="Century Gothic" charset="0"/>
              </a:rPr>
              <a:t>I NEED TO MANAGE DATA</a:t>
            </a:r>
          </a:p>
          <a:p>
            <a:r>
              <a:rPr lang="en-US" sz="1636" dirty="0">
                <a:latin typeface="Century Gothic" charset="0"/>
                <a:ea typeface="Century Gothic" charset="0"/>
                <a:cs typeface="Century Gothic" charset="0"/>
              </a:rPr>
              <a:t>Licensing, privacy, storage, cataloguing, building client governments’ capacity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0388103" y="1766269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LICENSING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0415026" y="2196509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Open source and WB standard license procedures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388103" y="3425555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PRIVACY &amp; SECURITY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0395451" y="4111077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WB Data Privacy Policy; data security classifications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0415026" y="5294317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DATA STORAGE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0441950" y="5923075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Large data storage for in-house use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12178142" y="5394734"/>
            <a:ext cx="1375550" cy="990036"/>
            <a:chOff x="3557742" y="10330592"/>
            <a:chExt cx="2017474" cy="1452053"/>
          </a:xfrm>
        </p:grpSpPr>
        <p:sp>
          <p:nvSpPr>
            <p:cNvPr id="189" name="TextBox 188"/>
            <p:cNvSpPr txBox="1"/>
            <p:nvPr/>
          </p:nvSpPr>
          <p:spPr>
            <a:xfrm>
              <a:off x="3557742" y="10330592"/>
              <a:ext cx="2017474" cy="5971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023" dirty="0">
                  <a:latin typeface="Century Gothic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23" dirty="0">
                  <a:latin typeface="Century Gothic"/>
                  <a:ea typeface="Century Gothic" charset="0"/>
                  <a:cs typeface="Century Gothic" charset="0"/>
                </a:rPr>
                <a:t>INFRASTRUCTURE</a:t>
              </a: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4024274" y="11071231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3982706" y="11093404"/>
              <a:ext cx="123695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AWS and on-premise solutions</a:t>
              </a:r>
            </a:p>
          </p:txBody>
        </p:sp>
      </p:grpSp>
      <p:sp>
        <p:nvSpPr>
          <p:cNvPr id="193" name="Hexagon 192"/>
          <p:cNvSpPr>
            <a:spLocks noChangeAspect="1"/>
          </p:cNvSpPr>
          <p:nvPr/>
        </p:nvSpPr>
        <p:spPr>
          <a:xfrm>
            <a:off x="12193717" y="3309564"/>
            <a:ext cx="1347614" cy="1150538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94" name="TextBox 193"/>
          <p:cNvSpPr txBox="1"/>
          <p:nvPr/>
        </p:nvSpPr>
        <p:spPr>
          <a:xfrm>
            <a:off x="12318428" y="3423191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>
                <a:latin typeface="Century Gothic" charset="0"/>
                <a:ea typeface="Century Gothic" charset="0"/>
                <a:cs typeface="Century Gothic" charset="0"/>
              </a:rPr>
              <a:t>DATA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PRIVACY OFFICE</a:t>
            </a:r>
          </a:p>
        </p:txBody>
      </p:sp>
      <p:cxnSp>
        <p:nvCxnSpPr>
          <p:cNvPr id="195" name="Straight Connector 194"/>
          <p:cNvCxnSpPr/>
          <p:nvPr/>
        </p:nvCxnSpPr>
        <p:spPr>
          <a:xfrm>
            <a:off x="12487375" y="400645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2435153" y="4019014"/>
            <a:ext cx="8433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WB data privacy policy</a:t>
            </a:r>
          </a:p>
        </p:txBody>
      </p:sp>
      <p:sp>
        <p:nvSpPr>
          <p:cNvPr id="197" name="Hexagon 196"/>
          <p:cNvSpPr>
            <a:spLocks noChangeAspect="1"/>
          </p:cNvSpPr>
          <p:nvPr/>
        </p:nvSpPr>
        <p:spPr>
          <a:xfrm>
            <a:off x="13460436" y="7843630"/>
            <a:ext cx="1347614" cy="1150538"/>
          </a:xfrm>
          <a:prstGeom prst="hexagon">
            <a:avLst/>
          </a:prstGeom>
          <a:solidFill>
            <a:srgbClr val="9FD2CA"/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98" name="TextBox 197"/>
          <p:cNvSpPr txBox="1"/>
          <p:nvPr/>
        </p:nvSpPr>
        <p:spPr>
          <a:xfrm>
            <a:off x="10504599" y="7199079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DATA SHARING </a:t>
            </a:r>
          </a:p>
        </p:txBody>
      </p:sp>
      <p:grpSp>
        <p:nvGrpSpPr>
          <p:cNvPr id="199" name="Group 198"/>
          <p:cNvGrpSpPr/>
          <p:nvPr/>
        </p:nvGrpSpPr>
        <p:grpSpPr>
          <a:xfrm>
            <a:off x="13457275" y="8047022"/>
            <a:ext cx="1375077" cy="885904"/>
            <a:chOff x="3490239" y="2204090"/>
            <a:chExt cx="2016780" cy="1299327"/>
          </a:xfrm>
        </p:grpSpPr>
        <p:sp>
          <p:nvSpPr>
            <p:cNvPr id="200" name="TextBox 199"/>
            <p:cNvSpPr txBox="1"/>
            <p:nvPr/>
          </p:nvSpPr>
          <p:spPr>
            <a:xfrm>
              <a:off x="3490239" y="2204090"/>
              <a:ext cx="2016780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DEVELOPMENT DATA HUB</a:t>
              </a: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3926954" y="2918290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781560" y="2998782"/>
              <a:ext cx="1403129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Add data to the catalogue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2313521" y="7392331"/>
            <a:ext cx="1142303" cy="875611"/>
            <a:chOff x="3666714" y="7138811"/>
            <a:chExt cx="1675377" cy="1284230"/>
          </a:xfrm>
        </p:grpSpPr>
        <p:sp>
          <p:nvSpPr>
            <p:cNvPr id="211" name="TextBox 210"/>
            <p:cNvSpPr txBox="1"/>
            <p:nvPr/>
          </p:nvSpPr>
          <p:spPr>
            <a:xfrm>
              <a:off x="3666714" y="7138811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LEGIA</a:t>
              </a: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38475" y="7717546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76170" y="7918406"/>
              <a:ext cx="1236955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Licensing advisory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8664132" y="2744681"/>
            <a:ext cx="1227368" cy="1052798"/>
            <a:chOff x="3688644" y="7277051"/>
            <a:chExt cx="1800139" cy="1544104"/>
          </a:xfrm>
        </p:grpSpPr>
        <p:sp>
          <p:nvSpPr>
            <p:cNvPr id="228" name="TextBox 227"/>
            <p:cNvSpPr txBox="1"/>
            <p:nvPr/>
          </p:nvSpPr>
          <p:spPr>
            <a:xfrm>
              <a:off x="3688644" y="7277051"/>
              <a:ext cx="1800139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RAPID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APP DEV TEAM</a:t>
              </a:r>
            </a:p>
          </p:txBody>
        </p:sp>
        <p:cxnSp>
          <p:nvCxnSpPr>
            <p:cNvPr id="229" name="Straight Connector 228"/>
            <p:cNvCxnSpPr/>
            <p:nvPr/>
          </p:nvCxnSpPr>
          <p:spPr>
            <a:xfrm>
              <a:off x="4012664" y="7882333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3778540" y="7947309"/>
              <a:ext cx="1599529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In-house app development team</a:t>
              </a:r>
            </a:p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(production)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4106143" y="5427557"/>
            <a:ext cx="1142303" cy="1072583"/>
            <a:chOff x="3783768" y="10196991"/>
            <a:chExt cx="1675377" cy="1573122"/>
          </a:xfrm>
        </p:grpSpPr>
        <p:sp>
          <p:nvSpPr>
            <p:cNvPr id="233" name="TextBox 232"/>
            <p:cNvSpPr txBox="1"/>
            <p:nvPr/>
          </p:nvSpPr>
          <p:spPr>
            <a:xfrm>
              <a:off x="3783768" y="10196991"/>
              <a:ext cx="1675377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GEOLAB</a:t>
              </a:r>
            </a:p>
          </p:txBody>
        </p:sp>
        <p:cxnSp>
          <p:nvCxnSpPr>
            <p:cNvPr id="234" name="Straight Connector 233"/>
            <p:cNvCxnSpPr/>
            <p:nvPr/>
          </p:nvCxnSpPr>
          <p:spPr>
            <a:xfrm>
              <a:off x="4059301" y="10858705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3795024" y="10896267"/>
              <a:ext cx="1603468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Manages ESRI Living Atlas catalogue subscription</a:t>
              </a: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824823" y="7192985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UNLICENSED DATA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33406" y="7862687"/>
            <a:ext cx="1677550" cy="109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Can’t find what you’re looking for? Request new data partnership, subscription, and/or purchase</a:t>
            </a:r>
          </a:p>
        </p:txBody>
      </p:sp>
      <p:sp>
        <p:nvSpPr>
          <p:cNvPr id="261" name="Hexagon 260"/>
          <p:cNvSpPr>
            <a:spLocks noChangeAspect="1"/>
          </p:cNvSpPr>
          <p:nvPr/>
        </p:nvSpPr>
        <p:spPr>
          <a:xfrm>
            <a:off x="3827634" y="6671980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262" name="TextBox 261"/>
          <p:cNvSpPr txBox="1"/>
          <p:nvPr/>
        </p:nvSpPr>
        <p:spPr>
          <a:xfrm>
            <a:off x="3954787" y="6781365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>
                <a:latin typeface="Century Gothic" charset="0"/>
                <a:ea typeface="Century Gothic" charset="0"/>
                <a:cs typeface="Century Gothic" charset="0"/>
              </a:rPr>
              <a:t>WBG 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LIBRARY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4154031" y="718635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4039108" y="7191121"/>
            <a:ext cx="953385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data service subscriptions and purchases</a:t>
            </a:r>
          </a:p>
        </p:txBody>
      </p:sp>
      <p:sp>
        <p:nvSpPr>
          <p:cNvPr id="267" name="Hexagon 266"/>
          <p:cNvSpPr>
            <a:spLocks noChangeAspect="1"/>
          </p:cNvSpPr>
          <p:nvPr/>
        </p:nvSpPr>
        <p:spPr>
          <a:xfrm>
            <a:off x="3828771" y="7937863"/>
            <a:ext cx="1347614" cy="1150538"/>
          </a:xfrm>
          <a:prstGeom prst="hexagon">
            <a:avLst/>
          </a:prstGeom>
          <a:solidFill>
            <a:srgbClr val="9FD2CA">
              <a:alpha val="69804"/>
            </a:srgbClr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268" name="TextBox 267"/>
          <p:cNvSpPr txBox="1"/>
          <p:nvPr/>
        </p:nvSpPr>
        <p:spPr>
          <a:xfrm>
            <a:off x="3953481" y="8160707"/>
            <a:ext cx="1142303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DEVELOPMENT</a:t>
            </a:r>
          </a:p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DATA PARTNERHSIP</a:t>
            </a:r>
          </a:p>
        </p:txBody>
      </p:sp>
      <p:cxnSp>
        <p:nvCxnSpPr>
          <p:cNvPr id="269" name="Straight Connector 268"/>
          <p:cNvCxnSpPr/>
          <p:nvPr/>
        </p:nvCxnSpPr>
        <p:spPr>
          <a:xfrm>
            <a:off x="4113817" y="873162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4027032" y="8723158"/>
            <a:ext cx="1025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Request new partnership</a:t>
            </a:r>
          </a:p>
        </p:txBody>
      </p:sp>
      <p:grpSp>
        <p:nvGrpSpPr>
          <p:cNvPr id="272" name="Group 271"/>
          <p:cNvGrpSpPr/>
          <p:nvPr/>
        </p:nvGrpSpPr>
        <p:grpSpPr>
          <a:xfrm>
            <a:off x="2648496" y="10116483"/>
            <a:ext cx="1347614" cy="1150538"/>
            <a:chOff x="3583051" y="2410286"/>
            <a:chExt cx="1976500" cy="1687456"/>
          </a:xfrm>
        </p:grpSpPr>
        <p:sp>
          <p:nvSpPr>
            <p:cNvPr id="273" name="Hexagon 272"/>
            <p:cNvSpPr>
              <a:spLocks noChangeAspect="1"/>
            </p:cNvSpPr>
            <p:nvPr/>
          </p:nvSpPr>
          <p:spPr>
            <a:xfrm>
              <a:off x="3583051" y="2410286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3738688" y="2746198"/>
              <a:ext cx="1678514" cy="1160849"/>
              <a:chOff x="3702175" y="2531887"/>
              <a:chExt cx="1678514" cy="1160849"/>
            </a:xfrm>
          </p:grpSpPr>
          <p:sp>
            <p:nvSpPr>
              <p:cNvPr id="275" name="TextBox 274"/>
              <p:cNvSpPr txBox="1"/>
              <p:nvPr/>
            </p:nvSpPr>
            <p:spPr>
              <a:xfrm>
                <a:off x="3702175" y="2531887"/>
                <a:ext cx="1675378" cy="38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TRANSPORT</a:t>
                </a:r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3961766" y="2918498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TextBox 276"/>
              <p:cNvSpPr txBox="1"/>
              <p:nvPr/>
            </p:nvSpPr>
            <p:spPr>
              <a:xfrm>
                <a:off x="3717970" y="3003495"/>
                <a:ext cx="1662719" cy="68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SUM4All Program; Road cost database (DEC) </a:t>
                </a:r>
              </a:p>
            </p:txBody>
          </p:sp>
        </p:grpSp>
      </p:grpSp>
      <p:grpSp>
        <p:nvGrpSpPr>
          <p:cNvPr id="280" name="Group 279"/>
          <p:cNvGrpSpPr/>
          <p:nvPr/>
        </p:nvGrpSpPr>
        <p:grpSpPr>
          <a:xfrm>
            <a:off x="1542359" y="10828207"/>
            <a:ext cx="1289048" cy="1083605"/>
            <a:chOff x="3674564" y="2462855"/>
            <a:chExt cx="1890604" cy="1589287"/>
          </a:xfrm>
        </p:grpSpPr>
        <p:sp>
          <p:nvSpPr>
            <p:cNvPr id="281" name="TextBox 280"/>
            <p:cNvSpPr txBox="1"/>
            <p:nvPr/>
          </p:nvSpPr>
          <p:spPr>
            <a:xfrm>
              <a:off x="3674564" y="2462855"/>
              <a:ext cx="1890604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DISASTER RISK MANAGEMENT</a:t>
              </a:r>
            </a:p>
          </p:txBody>
        </p:sp>
        <p:cxnSp>
          <p:nvCxnSpPr>
            <p:cNvPr id="282" name="Straight Connector 281"/>
            <p:cNvCxnSpPr/>
            <p:nvPr/>
          </p:nvCxnSpPr>
          <p:spPr>
            <a:xfrm>
              <a:off x="3962400" y="3085096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/>
            <p:cNvSpPr txBox="1"/>
            <p:nvPr/>
          </p:nvSpPr>
          <p:spPr>
            <a:xfrm>
              <a:off x="3696803" y="3178296"/>
              <a:ext cx="1779092" cy="8738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818" dirty="0">
                  <a:latin typeface="Century Gothic"/>
                  <a:ea typeface="Century Gothic" charset="0"/>
                  <a:cs typeface="Century Gothic" charset="0"/>
                </a:rPr>
                <a:t>City Resilience Program - City Scan</a:t>
              </a:r>
            </a:p>
            <a:p>
              <a:pPr algn="ctr"/>
              <a:r>
                <a:rPr lang="en-US" sz="818" dirty="0">
                  <a:latin typeface="Century Gothic"/>
                  <a:ea typeface="Century Gothic" charset="0"/>
                  <a:cs typeface="Century Gothic" charset="0"/>
                </a:rPr>
                <a:t>GFDRR  - Disaster Risk Profiles</a:t>
              </a:r>
              <a:endParaRPr lang="en-US" sz="818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13457274" y="2656817"/>
            <a:ext cx="1142303" cy="1071478"/>
            <a:chOff x="3753378" y="7267655"/>
            <a:chExt cx="1675377" cy="1571502"/>
          </a:xfrm>
        </p:grpSpPr>
        <p:sp>
          <p:nvSpPr>
            <p:cNvPr id="297" name="TextBox 296"/>
            <p:cNvSpPr txBox="1"/>
            <p:nvPr/>
          </p:nvSpPr>
          <p:spPr>
            <a:xfrm>
              <a:off x="3753378" y="7267655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OFFICE OF INFO SECURITY</a:t>
              </a:r>
            </a:p>
          </p:txBody>
        </p:sp>
        <p:cxnSp>
          <p:nvCxnSpPr>
            <p:cNvPr id="298" name="Straight Connector 297"/>
            <p:cNvCxnSpPr/>
            <p:nvPr/>
          </p:nvCxnSpPr>
          <p:spPr>
            <a:xfrm>
              <a:off x="4012664" y="8110969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3871851" y="8149916"/>
              <a:ext cx="1366028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Security advisory and accreditation</a:t>
              </a: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12212022" y="1754372"/>
            <a:ext cx="1180626" cy="715019"/>
            <a:chOff x="3691621" y="7564349"/>
            <a:chExt cx="1731585" cy="1048695"/>
          </a:xfrm>
        </p:grpSpPr>
        <p:sp>
          <p:nvSpPr>
            <p:cNvPr id="302" name="TextBox 301"/>
            <p:cNvSpPr txBox="1"/>
            <p:nvPr/>
          </p:nvSpPr>
          <p:spPr>
            <a:xfrm>
              <a:off x="3691621" y="7564349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LEGIA</a:t>
              </a:r>
            </a:p>
          </p:txBody>
        </p:sp>
        <p:cxnSp>
          <p:nvCxnSpPr>
            <p:cNvPr id="303" name="Straight Connector 302"/>
            <p:cNvCxnSpPr/>
            <p:nvPr/>
          </p:nvCxnSpPr>
          <p:spPr>
            <a:xfrm>
              <a:off x="4007631" y="7991384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3862817" y="8108409"/>
              <a:ext cx="1560389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Licensing advisory</a:t>
              </a:r>
            </a:p>
          </p:txBody>
        </p:sp>
      </p:grpSp>
      <p:sp>
        <p:nvSpPr>
          <p:cNvPr id="306" name="Hexagon 305"/>
          <p:cNvSpPr>
            <a:spLocks noChangeAspect="1"/>
          </p:cNvSpPr>
          <p:nvPr/>
        </p:nvSpPr>
        <p:spPr>
          <a:xfrm>
            <a:off x="13398925" y="588593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307" name="TextBox 306"/>
          <p:cNvSpPr txBox="1"/>
          <p:nvPr/>
        </p:nvSpPr>
        <p:spPr>
          <a:xfrm>
            <a:off x="13457275" y="5935819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ENTERPRISE</a:t>
            </a:r>
          </a:p>
        </p:txBody>
      </p:sp>
      <p:cxnSp>
        <p:nvCxnSpPr>
          <p:cNvPr id="308" name="Straight Connector 307"/>
          <p:cNvCxnSpPr/>
          <p:nvPr/>
        </p:nvCxnSpPr>
        <p:spPr>
          <a:xfrm>
            <a:off x="13681957" y="636110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3629735" y="6373664"/>
            <a:ext cx="84337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Azure solutions</a:t>
            </a:r>
          </a:p>
        </p:txBody>
      </p:sp>
      <p:grpSp>
        <p:nvGrpSpPr>
          <p:cNvPr id="317" name="Group 316"/>
          <p:cNvGrpSpPr/>
          <p:nvPr/>
        </p:nvGrpSpPr>
        <p:grpSpPr>
          <a:xfrm>
            <a:off x="13389012" y="3904723"/>
            <a:ext cx="1349814" cy="1150538"/>
            <a:chOff x="3611497" y="4331120"/>
            <a:chExt cx="1979727" cy="1687456"/>
          </a:xfrm>
        </p:grpSpPr>
        <p:sp>
          <p:nvSpPr>
            <p:cNvPr id="318" name="Hexagon 317"/>
            <p:cNvSpPr>
              <a:spLocks noChangeAspect="1"/>
            </p:cNvSpPr>
            <p:nvPr/>
          </p:nvSpPr>
          <p:spPr>
            <a:xfrm>
              <a:off x="3611497" y="4331120"/>
              <a:ext cx="1976500" cy="1687456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3659902" y="4424056"/>
              <a:ext cx="1931322" cy="1351486"/>
              <a:chOff x="3641341" y="2471566"/>
              <a:chExt cx="1931322" cy="1351486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3641341" y="2471566"/>
                <a:ext cx="1931322" cy="62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DIGITAL</a:t>
                </a:r>
              </a:p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DEVELOPMENT</a:t>
                </a:r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>
                <a:off x="3976689" y="3115393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/>
              <p:cNvSpPr txBox="1"/>
              <p:nvPr/>
            </p:nvSpPr>
            <p:spPr>
              <a:xfrm>
                <a:off x="3900095" y="3133811"/>
                <a:ext cx="1236955" cy="68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Cybersecurity advisory (for clients)</a:t>
                </a:r>
              </a:p>
            </p:txBody>
          </p:sp>
        </p:grpSp>
      </p:grpSp>
      <p:sp>
        <p:nvSpPr>
          <p:cNvPr id="330" name="Hexagon 329"/>
          <p:cNvSpPr>
            <a:spLocks noChangeAspect="1"/>
          </p:cNvSpPr>
          <p:nvPr/>
        </p:nvSpPr>
        <p:spPr>
          <a:xfrm>
            <a:off x="12244192" y="8527593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331" name="TextBox 330"/>
          <p:cNvSpPr txBox="1"/>
          <p:nvPr/>
        </p:nvSpPr>
        <p:spPr>
          <a:xfrm>
            <a:off x="12375561" y="8824679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ENTERPRISE</a:t>
            </a:r>
          </a:p>
        </p:txBody>
      </p:sp>
      <p:cxnSp>
        <p:nvCxnSpPr>
          <p:cNvPr id="332" name="Straight Connector 331"/>
          <p:cNvCxnSpPr/>
          <p:nvPr/>
        </p:nvCxnSpPr>
        <p:spPr>
          <a:xfrm>
            <a:off x="12600243" y="924996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12490372" y="9238398"/>
            <a:ext cx="969844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API + authentication advisory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0495386" y="7800253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Systems to support in-house collaboration on data analytics</a:t>
            </a:r>
          </a:p>
        </p:txBody>
      </p:sp>
      <p:sp>
        <p:nvSpPr>
          <p:cNvPr id="203" name="Hexagon 202"/>
          <p:cNvSpPr>
            <a:spLocks noChangeAspect="1"/>
          </p:cNvSpPr>
          <p:nvPr/>
        </p:nvSpPr>
        <p:spPr>
          <a:xfrm>
            <a:off x="5010644" y="11395870"/>
            <a:ext cx="1347614" cy="1150538"/>
          </a:xfrm>
          <a:prstGeom prst="hexagon">
            <a:avLst/>
          </a:prstGeom>
          <a:solidFill>
            <a:srgbClr val="9FD2CA">
              <a:alpha val="69804"/>
            </a:srgbClr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204" name="TextBox 203"/>
          <p:cNvSpPr txBox="1"/>
          <p:nvPr/>
        </p:nvSpPr>
        <p:spPr>
          <a:xfrm>
            <a:off x="5092059" y="11592737"/>
            <a:ext cx="1142303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GENDER LABS</a:t>
            </a:r>
          </a:p>
        </p:txBody>
      </p:sp>
      <p:cxnSp>
        <p:nvCxnSpPr>
          <p:cNvPr id="205" name="Straight Connector 204"/>
          <p:cNvCxnSpPr/>
          <p:nvPr/>
        </p:nvCxnSpPr>
        <p:spPr>
          <a:xfrm>
            <a:off x="5335056" y="11908640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169328" y="12006481"/>
            <a:ext cx="1025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Curated gender data collection</a:t>
            </a:r>
          </a:p>
        </p:txBody>
      </p:sp>
      <p:grpSp>
        <p:nvGrpSpPr>
          <p:cNvPr id="207" name="Group 206"/>
          <p:cNvGrpSpPr/>
          <p:nvPr/>
        </p:nvGrpSpPr>
        <p:grpSpPr>
          <a:xfrm>
            <a:off x="8629993" y="6129247"/>
            <a:ext cx="1347614" cy="1150538"/>
            <a:chOff x="3583051" y="2410286"/>
            <a:chExt cx="1976500" cy="1687456"/>
          </a:xfrm>
        </p:grpSpPr>
        <p:sp>
          <p:nvSpPr>
            <p:cNvPr id="208" name="Hexagon 207"/>
            <p:cNvSpPr>
              <a:spLocks noChangeAspect="1"/>
            </p:cNvSpPr>
            <p:nvPr/>
          </p:nvSpPr>
          <p:spPr>
            <a:xfrm>
              <a:off x="3583051" y="2410286"/>
              <a:ext cx="1976500" cy="1687456"/>
            </a:xfrm>
            <a:prstGeom prst="hexagon">
              <a:avLst/>
            </a:prstGeom>
            <a:solidFill>
              <a:srgbClr val="9FD2CA"/>
            </a:solidFill>
            <a:ln w="38100">
              <a:solidFill>
                <a:srgbClr val="83B0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3738688" y="2746198"/>
              <a:ext cx="1678514" cy="1160849"/>
              <a:chOff x="3702175" y="2531887"/>
              <a:chExt cx="1678514" cy="1160849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3702175" y="2531887"/>
                <a:ext cx="1675378" cy="38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TRANSPORT</a:t>
                </a:r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3961766" y="2918498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Box 216"/>
              <p:cNvSpPr txBox="1"/>
              <p:nvPr/>
            </p:nvSpPr>
            <p:spPr>
              <a:xfrm>
                <a:off x="3717970" y="3003495"/>
                <a:ext cx="1662719" cy="68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RoadLab Pro </a:t>
                </a:r>
                <a:r>
                  <a:rPr lang="mr-IN" sz="818" dirty="0">
                    <a:latin typeface="Century Gothic" charset="0"/>
                    <a:ea typeface="Century Gothic" charset="0"/>
                    <a:cs typeface="Century Gothic" charset="0"/>
                  </a:rPr>
                  <a:t>–</a:t>
                </a:r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 road surface conditions</a:t>
                </a:r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18513293" y="1288451"/>
            <a:ext cx="1142303" cy="786071"/>
            <a:chOff x="3711205" y="2530617"/>
            <a:chExt cx="1675378" cy="1152905"/>
          </a:xfrm>
        </p:grpSpPr>
        <p:sp>
          <p:nvSpPr>
            <p:cNvPr id="222" name="TextBox 221"/>
            <p:cNvSpPr txBox="1"/>
            <p:nvPr/>
          </p:nvSpPr>
          <p:spPr>
            <a:xfrm>
              <a:off x="3711205" y="2530617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GEOLAB</a:t>
              </a: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3978616" y="292629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3754835" y="2994281"/>
              <a:ext cx="1545122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Interactive map data visualization</a:t>
              </a:r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15422520" y="1755614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>
                <a:latin typeface="Century Gothic" charset="0"/>
                <a:ea typeface="Century Gothic" charset="0"/>
                <a:cs typeface="Century Gothic" charset="0"/>
              </a:rPr>
              <a:t>GEOSPATIAL</a:t>
            </a:r>
            <a:endParaRPr lang="en-US" sz="184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5474476" y="2196509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WB-managed data search portals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5447551" y="3388631"/>
            <a:ext cx="1864849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>
                <a:latin typeface="Century Gothic" charset="0"/>
                <a:ea typeface="Century Gothic" charset="0"/>
                <a:cs typeface="Century Gothic" charset="0"/>
              </a:rPr>
              <a:t>DATA VISUALIZATION</a:t>
            </a:r>
            <a:endParaRPr lang="en-US" sz="184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5474476" y="4056357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Non-geospatial data storytelling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5474476" y="5292030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BIG DATA ANALYTICS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5501400" y="5959755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Manipulating large non-geospatial datasets on servers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5483020" y="323262"/>
            <a:ext cx="5271947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5" b="1" dirty="0">
                <a:latin typeface="Century Gothic" charset="0"/>
                <a:ea typeface="Century Gothic" charset="0"/>
                <a:cs typeface="Century Gothic" charset="0"/>
              </a:rPr>
              <a:t>I NEED INSIGHTS FROM DATA</a:t>
            </a:r>
          </a:p>
          <a:p>
            <a:r>
              <a:rPr lang="en-US" sz="1636" dirty="0">
                <a:latin typeface="Century Gothic" charset="0"/>
                <a:ea typeface="Century Gothic" charset="0"/>
                <a:cs typeface="Century Gothic" charset="0"/>
              </a:rPr>
              <a:t>Data science, app development, sector advisory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5422519" y="7858350"/>
            <a:ext cx="1955418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UNIVERSITY </a:t>
            </a:r>
          </a:p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PARTNERSHIPS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5433572" y="8452074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Working with data science students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5493135" y="9291412"/>
            <a:ext cx="1955418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>
                <a:latin typeface="Century Gothic" charset="0"/>
                <a:ea typeface="Century Gothic" charset="0"/>
                <a:cs typeface="Century Gothic" charset="0"/>
              </a:rPr>
              <a:t>ITS RESOURCES</a:t>
            </a:r>
            <a:endParaRPr lang="en-US" sz="184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5501400" y="9887101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Server and data science environment resources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18410637" y="2337335"/>
            <a:ext cx="1347614" cy="1150538"/>
            <a:chOff x="3580586" y="10104290"/>
            <a:chExt cx="1976500" cy="1687456"/>
          </a:xfrm>
        </p:grpSpPr>
        <p:sp>
          <p:nvSpPr>
            <p:cNvPr id="286" name="Hexagon 285"/>
            <p:cNvSpPr>
              <a:spLocks noChangeAspect="1"/>
            </p:cNvSpPr>
            <p:nvPr/>
          </p:nvSpPr>
          <p:spPr>
            <a:xfrm>
              <a:off x="3580586" y="10104290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748598" y="10261058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KIDS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288" name="Straight Connector 287"/>
            <p:cNvCxnSpPr/>
            <p:nvPr/>
          </p:nvCxnSpPr>
          <p:spPr>
            <a:xfrm>
              <a:off x="4049221" y="1067343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/>
            <p:cNvSpPr txBox="1"/>
            <p:nvPr/>
          </p:nvSpPr>
          <p:spPr>
            <a:xfrm>
              <a:off x="3827994" y="10832273"/>
              <a:ext cx="1491905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Static map data visualization</a:t>
              </a: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17292158" y="3410182"/>
            <a:ext cx="1347614" cy="1150538"/>
            <a:chOff x="3583051" y="2410286"/>
            <a:chExt cx="1976500" cy="1687456"/>
          </a:xfrm>
        </p:grpSpPr>
        <p:sp>
          <p:nvSpPr>
            <p:cNvPr id="291" name="Hexagon 290"/>
            <p:cNvSpPr>
              <a:spLocks noChangeAspect="1"/>
            </p:cNvSpPr>
            <p:nvPr/>
          </p:nvSpPr>
          <p:spPr>
            <a:xfrm>
              <a:off x="3583051" y="2410286"/>
              <a:ext cx="1976500" cy="1687456"/>
            </a:xfrm>
            <a:prstGeom prst="hexagon">
              <a:avLst/>
            </a:prstGeom>
            <a:solidFill>
              <a:srgbClr val="9FD2CA"/>
            </a:solidFill>
            <a:ln w="38100">
              <a:solidFill>
                <a:srgbClr val="83B0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3647067" y="2771387"/>
              <a:ext cx="1810794" cy="1265976"/>
              <a:chOff x="3610554" y="2557076"/>
              <a:chExt cx="1810794" cy="1265976"/>
            </a:xfrm>
          </p:grpSpPr>
          <p:sp>
            <p:nvSpPr>
              <p:cNvPr id="293" name="TextBox 292"/>
              <p:cNvSpPr txBox="1"/>
              <p:nvPr/>
            </p:nvSpPr>
            <p:spPr>
              <a:xfrm>
                <a:off x="3610554" y="2557076"/>
                <a:ext cx="1810794" cy="62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DEVELOPMENT DATA HUB</a:t>
                </a:r>
              </a:p>
            </p:txBody>
          </p:sp>
          <p:cxnSp>
            <p:nvCxnSpPr>
              <p:cNvPr id="294" name="Straight Connector 293"/>
              <p:cNvCxnSpPr/>
              <p:nvPr/>
            </p:nvCxnSpPr>
            <p:spPr>
              <a:xfrm>
                <a:off x="3976689" y="3115393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TextBox 309"/>
              <p:cNvSpPr txBox="1"/>
              <p:nvPr/>
            </p:nvSpPr>
            <p:spPr>
              <a:xfrm>
                <a:off x="3900096" y="3133811"/>
                <a:ext cx="1236955" cy="68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Simple chart / infographic generation</a:t>
                </a:r>
              </a:p>
            </p:txBody>
          </p:sp>
        </p:grpSp>
      </p:grpSp>
      <p:grpSp>
        <p:nvGrpSpPr>
          <p:cNvPr id="311" name="Group 310"/>
          <p:cNvGrpSpPr/>
          <p:nvPr/>
        </p:nvGrpSpPr>
        <p:grpSpPr>
          <a:xfrm>
            <a:off x="18454730" y="4060146"/>
            <a:ext cx="1347614" cy="1150538"/>
            <a:chOff x="3580586" y="10104290"/>
            <a:chExt cx="1976500" cy="1687456"/>
          </a:xfrm>
        </p:grpSpPr>
        <p:sp>
          <p:nvSpPr>
            <p:cNvPr id="312" name="Hexagon 311"/>
            <p:cNvSpPr>
              <a:spLocks noChangeAspect="1"/>
            </p:cNvSpPr>
            <p:nvPr/>
          </p:nvSpPr>
          <p:spPr>
            <a:xfrm>
              <a:off x="3580586" y="10104290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3748598" y="10261058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KIDS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314" name="Straight Connector 313"/>
            <p:cNvCxnSpPr/>
            <p:nvPr/>
          </p:nvCxnSpPr>
          <p:spPr>
            <a:xfrm>
              <a:off x="4049221" y="1067343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3827994" y="10832273"/>
              <a:ext cx="1491905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Simple chart generation</a:t>
              </a:r>
            </a:p>
          </p:txBody>
        </p:sp>
      </p:grpSp>
      <p:sp>
        <p:nvSpPr>
          <p:cNvPr id="316" name="Hexagon 315"/>
          <p:cNvSpPr>
            <a:spLocks noChangeAspect="1"/>
          </p:cNvSpPr>
          <p:nvPr/>
        </p:nvSpPr>
        <p:spPr>
          <a:xfrm>
            <a:off x="18478045" y="5809207"/>
            <a:ext cx="1347614" cy="1150538"/>
          </a:xfrm>
          <a:prstGeom prst="hexagon">
            <a:avLst/>
          </a:prstGeom>
          <a:solidFill>
            <a:srgbClr val="9FD2CA">
              <a:alpha val="69804"/>
            </a:srgbClr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323" name="TextBox 322"/>
          <p:cNvSpPr txBox="1"/>
          <p:nvPr/>
        </p:nvSpPr>
        <p:spPr>
          <a:xfrm>
            <a:off x="18574310" y="5982175"/>
            <a:ext cx="1142303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DEVELOPMENT</a:t>
            </a:r>
          </a:p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DATA PARTNERHSIP</a:t>
            </a:r>
          </a:p>
        </p:txBody>
      </p:sp>
      <p:cxnSp>
        <p:nvCxnSpPr>
          <p:cNvPr id="324" name="Straight Connector 323"/>
          <p:cNvCxnSpPr/>
          <p:nvPr/>
        </p:nvCxnSpPr>
        <p:spPr>
          <a:xfrm>
            <a:off x="18753349" y="6521919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18639063" y="6560600"/>
            <a:ext cx="1025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Support for staff using DDP data</a:t>
            </a:r>
          </a:p>
        </p:txBody>
      </p:sp>
      <p:grpSp>
        <p:nvGrpSpPr>
          <p:cNvPr id="326" name="Group 325"/>
          <p:cNvGrpSpPr/>
          <p:nvPr/>
        </p:nvGrpSpPr>
        <p:grpSpPr>
          <a:xfrm>
            <a:off x="21007460" y="5748241"/>
            <a:ext cx="1142303" cy="1175522"/>
            <a:chOff x="3743177" y="7136192"/>
            <a:chExt cx="1675377" cy="1724100"/>
          </a:xfrm>
        </p:grpSpPr>
        <p:sp>
          <p:nvSpPr>
            <p:cNvPr id="328" name="TextBox 327"/>
            <p:cNvSpPr txBox="1"/>
            <p:nvPr/>
          </p:nvSpPr>
          <p:spPr>
            <a:xfrm>
              <a:off x="3743177" y="7136192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INNOVATION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&amp; TECH LAB</a:t>
              </a:r>
            </a:p>
          </p:txBody>
        </p:sp>
        <p:cxnSp>
          <p:nvCxnSpPr>
            <p:cNvPr id="340" name="Straight Connector 339"/>
            <p:cNvCxnSpPr/>
            <p:nvPr/>
          </p:nvCxnSpPr>
          <p:spPr>
            <a:xfrm>
              <a:off x="3965114" y="8025433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3767750" y="7986446"/>
              <a:ext cx="1596187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Data scientists and app developers; AI + block chain</a:t>
              </a:r>
            </a:p>
          </p:txBody>
        </p:sp>
      </p:grpSp>
      <p:sp>
        <p:nvSpPr>
          <p:cNvPr id="342" name="Hexagon 341"/>
          <p:cNvSpPr>
            <a:spLocks noChangeAspect="1"/>
          </p:cNvSpPr>
          <p:nvPr/>
        </p:nvSpPr>
        <p:spPr>
          <a:xfrm>
            <a:off x="19676600" y="5127016"/>
            <a:ext cx="1347614" cy="115053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grpSp>
        <p:nvGrpSpPr>
          <p:cNvPr id="343" name="Group 342"/>
          <p:cNvGrpSpPr/>
          <p:nvPr/>
        </p:nvGrpSpPr>
        <p:grpSpPr>
          <a:xfrm>
            <a:off x="19742141" y="5289880"/>
            <a:ext cx="1142303" cy="728885"/>
            <a:chOff x="3703475" y="2458623"/>
            <a:chExt cx="1675378" cy="1069030"/>
          </a:xfrm>
        </p:grpSpPr>
        <p:sp>
          <p:nvSpPr>
            <p:cNvPr id="344" name="TextBox 343"/>
            <p:cNvSpPr txBox="1"/>
            <p:nvPr/>
          </p:nvSpPr>
          <p:spPr>
            <a:xfrm>
              <a:off x="3703475" y="2458623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DIME</a:t>
              </a:r>
            </a:p>
          </p:txBody>
        </p:sp>
        <p:cxnSp>
          <p:nvCxnSpPr>
            <p:cNvPr id="345" name="Straight Connector 344"/>
            <p:cNvCxnSpPr/>
            <p:nvPr/>
          </p:nvCxnSpPr>
          <p:spPr>
            <a:xfrm>
              <a:off x="3978616" y="2876420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/>
            <p:cNvSpPr txBox="1"/>
            <p:nvPr/>
          </p:nvSpPr>
          <p:spPr>
            <a:xfrm>
              <a:off x="3795538" y="3023019"/>
              <a:ext cx="1498917" cy="50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Data scientists;  big data</a:t>
              </a:r>
            </a:p>
          </p:txBody>
        </p:sp>
      </p:grpSp>
      <p:sp>
        <p:nvSpPr>
          <p:cNvPr id="347" name="Hexagon 346"/>
          <p:cNvSpPr>
            <a:spLocks noChangeAspect="1"/>
          </p:cNvSpPr>
          <p:nvPr/>
        </p:nvSpPr>
        <p:spPr>
          <a:xfrm>
            <a:off x="17307458" y="7901529"/>
            <a:ext cx="1347614" cy="1150538"/>
          </a:xfrm>
          <a:prstGeom prst="hexagon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pic>
        <p:nvPicPr>
          <p:cNvPr id="348" name="Picture 3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85"/>
          <a:stretch/>
        </p:blipFill>
        <p:spPr>
          <a:xfrm>
            <a:off x="17633279" y="7873005"/>
            <a:ext cx="663795" cy="618031"/>
          </a:xfrm>
          <a:prstGeom prst="rect">
            <a:avLst/>
          </a:prstGeom>
        </p:spPr>
      </p:pic>
      <p:grpSp>
        <p:nvGrpSpPr>
          <p:cNvPr id="349" name="Group 348"/>
          <p:cNvGrpSpPr/>
          <p:nvPr/>
        </p:nvGrpSpPr>
        <p:grpSpPr>
          <a:xfrm>
            <a:off x="19714601" y="3418937"/>
            <a:ext cx="1142303" cy="1054577"/>
            <a:chOff x="3725394" y="7221442"/>
            <a:chExt cx="1675377" cy="1546713"/>
          </a:xfrm>
        </p:grpSpPr>
        <p:sp>
          <p:nvSpPr>
            <p:cNvPr id="351" name="TextBox 350"/>
            <p:cNvSpPr txBox="1"/>
            <p:nvPr/>
          </p:nvSpPr>
          <p:spPr>
            <a:xfrm>
              <a:off x="3725394" y="7221442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RAPID APP DEV TEAM</a:t>
              </a:r>
            </a:p>
          </p:txBody>
        </p:sp>
        <p:cxnSp>
          <p:nvCxnSpPr>
            <p:cNvPr id="352" name="Straight Connector 351"/>
            <p:cNvCxnSpPr/>
            <p:nvPr/>
          </p:nvCxnSpPr>
          <p:spPr>
            <a:xfrm>
              <a:off x="4006912" y="806953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TextBox 352"/>
            <p:cNvSpPr txBox="1"/>
            <p:nvPr/>
          </p:nvSpPr>
          <p:spPr>
            <a:xfrm>
              <a:off x="3782534" y="8078914"/>
              <a:ext cx="1530869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In-house web and mobile app dev team</a:t>
              </a: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19753591" y="6483036"/>
            <a:ext cx="1244978" cy="981946"/>
            <a:chOff x="3711442" y="7340457"/>
            <a:chExt cx="1825967" cy="1440187"/>
          </a:xfrm>
        </p:grpSpPr>
        <p:sp>
          <p:nvSpPr>
            <p:cNvPr id="356" name="TextBox 355"/>
            <p:cNvSpPr txBox="1"/>
            <p:nvPr/>
          </p:nvSpPr>
          <p:spPr>
            <a:xfrm>
              <a:off x="3711442" y="7340457"/>
              <a:ext cx="1825967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DATA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SCIENCE TEAM</a:t>
              </a:r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4035699" y="8048961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/>
            <p:cNvSpPr txBox="1"/>
            <p:nvPr/>
          </p:nvSpPr>
          <p:spPr>
            <a:xfrm>
              <a:off x="3778781" y="8091403"/>
              <a:ext cx="1596188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DIY data science resources and advisory</a:t>
              </a:r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15493136" y="11363095"/>
            <a:ext cx="1830738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SECTOR SERVICES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15493136" y="11938023"/>
            <a:ext cx="167755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Apps developed and managed by GPs; Sector advisory to support data project</a:t>
            </a:r>
          </a:p>
        </p:txBody>
      </p:sp>
      <p:grpSp>
        <p:nvGrpSpPr>
          <p:cNvPr id="363" name="Group 362"/>
          <p:cNvGrpSpPr/>
          <p:nvPr/>
        </p:nvGrpSpPr>
        <p:grpSpPr>
          <a:xfrm>
            <a:off x="17340941" y="11246324"/>
            <a:ext cx="1144442" cy="791488"/>
            <a:chOff x="3702175" y="2531887"/>
            <a:chExt cx="1678514" cy="1160849"/>
          </a:xfrm>
        </p:grpSpPr>
        <p:sp>
          <p:nvSpPr>
            <p:cNvPr id="364" name="TextBox 363"/>
            <p:cNvSpPr txBox="1"/>
            <p:nvPr/>
          </p:nvSpPr>
          <p:spPr>
            <a:xfrm>
              <a:off x="3702175" y="2531887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TRANSPORT</a:t>
              </a:r>
            </a:p>
          </p:txBody>
        </p:sp>
        <p:cxnSp>
          <p:nvCxnSpPr>
            <p:cNvPr id="365" name="Straight Connector 364"/>
            <p:cNvCxnSpPr/>
            <p:nvPr/>
          </p:nvCxnSpPr>
          <p:spPr>
            <a:xfrm>
              <a:off x="3961766" y="2918498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3717970" y="3003495"/>
              <a:ext cx="1662719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DRIVER, Road Safety Assessment, HDM5</a:t>
              </a:r>
            </a:p>
          </p:txBody>
        </p:sp>
      </p:grpSp>
      <p:sp>
        <p:nvSpPr>
          <p:cNvPr id="372" name="Hexagon 371"/>
          <p:cNvSpPr>
            <a:spLocks noChangeAspect="1"/>
          </p:cNvSpPr>
          <p:nvPr/>
        </p:nvSpPr>
        <p:spPr>
          <a:xfrm>
            <a:off x="18474743" y="989311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373" name="TextBox 372"/>
          <p:cNvSpPr txBox="1"/>
          <p:nvPr/>
        </p:nvSpPr>
        <p:spPr>
          <a:xfrm>
            <a:off x="18576458" y="9982205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ENTERPRISE</a:t>
            </a:r>
          </a:p>
        </p:txBody>
      </p:sp>
      <p:cxnSp>
        <p:nvCxnSpPr>
          <p:cNvPr id="374" name="Straight Connector 373"/>
          <p:cNvCxnSpPr/>
          <p:nvPr/>
        </p:nvCxnSpPr>
        <p:spPr>
          <a:xfrm>
            <a:off x="18801140" y="10407491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18643124" y="10444877"/>
            <a:ext cx="1004673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Azure solutions; Data science portal</a:t>
            </a:r>
          </a:p>
        </p:txBody>
      </p:sp>
      <p:grpSp>
        <p:nvGrpSpPr>
          <p:cNvPr id="376" name="Group 375"/>
          <p:cNvGrpSpPr/>
          <p:nvPr/>
        </p:nvGrpSpPr>
        <p:grpSpPr>
          <a:xfrm>
            <a:off x="18390264" y="11827807"/>
            <a:ext cx="1142303" cy="674300"/>
            <a:chOff x="3725394" y="7621500"/>
            <a:chExt cx="1675377" cy="988973"/>
          </a:xfrm>
        </p:grpSpPr>
        <p:sp>
          <p:nvSpPr>
            <p:cNvPr id="378" name="TextBox 377"/>
            <p:cNvSpPr txBox="1"/>
            <p:nvPr/>
          </p:nvSpPr>
          <p:spPr>
            <a:xfrm>
              <a:off x="3725394" y="7621500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URBAN</a:t>
              </a:r>
            </a:p>
          </p:txBody>
        </p:sp>
        <p:cxnSp>
          <p:nvCxnSpPr>
            <p:cNvPr id="379" name="Straight Connector 378"/>
            <p:cNvCxnSpPr/>
            <p:nvPr/>
          </p:nvCxnSpPr>
          <p:spPr>
            <a:xfrm>
              <a:off x="4006912" y="8002859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/>
            <p:cNvSpPr txBox="1"/>
            <p:nvPr/>
          </p:nvSpPr>
          <p:spPr>
            <a:xfrm>
              <a:off x="3900720" y="8105838"/>
              <a:ext cx="1334993" cy="50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818" dirty="0">
                  <a:latin typeface="Century Gothic"/>
                  <a:ea typeface="Century Gothic" charset="0"/>
                  <a:cs typeface="Century Gothic" charset="0"/>
                </a:rPr>
                <a:t>City Resilience Program</a:t>
              </a:r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17422791" y="5327374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 BIG DATA PROGRAM</a:t>
            </a:r>
          </a:p>
        </p:txBody>
      </p:sp>
      <p:cxnSp>
        <p:nvCxnSpPr>
          <p:cNvPr id="383" name="Straight Connector 382"/>
          <p:cNvCxnSpPr/>
          <p:nvPr/>
        </p:nvCxnSpPr>
        <p:spPr>
          <a:xfrm>
            <a:off x="17609787" y="576238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17425689" y="5798686"/>
            <a:ext cx="1179867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Machine Learning, Mobile Analytics, Text  Data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19693328" y="1740906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</a:p>
        </p:txBody>
      </p:sp>
      <p:cxnSp>
        <p:nvCxnSpPr>
          <p:cNvPr id="387" name="Straight Connector 386"/>
          <p:cNvCxnSpPr/>
          <p:nvPr/>
        </p:nvCxnSpPr>
        <p:spPr>
          <a:xfrm>
            <a:off x="19885271" y="228724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/>
          <p:cNvSpPr txBox="1"/>
          <p:nvPr/>
        </p:nvSpPr>
        <p:spPr>
          <a:xfrm>
            <a:off x="19834341" y="2300367"/>
            <a:ext cx="8433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Geospatial research and indices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17457739" y="8533166"/>
            <a:ext cx="1089522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University partnerships on behalf of WB</a:t>
            </a:r>
          </a:p>
        </p:txBody>
      </p:sp>
      <p:sp>
        <p:nvSpPr>
          <p:cNvPr id="390" name="Hexagon 389"/>
          <p:cNvSpPr>
            <a:spLocks noChangeAspect="1"/>
          </p:cNvSpPr>
          <p:nvPr/>
        </p:nvSpPr>
        <p:spPr>
          <a:xfrm>
            <a:off x="19530303" y="10966714"/>
            <a:ext cx="1347614" cy="1150538"/>
          </a:xfrm>
          <a:prstGeom prst="hexagon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pic>
        <p:nvPicPr>
          <p:cNvPr id="391" name="Picture 39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85"/>
          <a:stretch/>
        </p:blipFill>
        <p:spPr>
          <a:xfrm>
            <a:off x="19840105" y="11017999"/>
            <a:ext cx="663795" cy="618031"/>
          </a:xfrm>
          <a:prstGeom prst="rect">
            <a:avLst/>
          </a:prstGeom>
        </p:spPr>
      </p:pic>
      <p:sp>
        <p:nvSpPr>
          <p:cNvPr id="392" name="TextBox 391"/>
          <p:cNvSpPr txBox="1"/>
          <p:nvPr/>
        </p:nvSpPr>
        <p:spPr>
          <a:xfrm>
            <a:off x="19659349" y="11661609"/>
            <a:ext cx="1089522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Lab Lead connectors program</a:t>
            </a:r>
          </a:p>
        </p:txBody>
      </p:sp>
      <p:cxnSp>
        <p:nvCxnSpPr>
          <p:cNvPr id="393" name="Straight Connector 392"/>
          <p:cNvCxnSpPr/>
          <p:nvPr/>
        </p:nvCxnSpPr>
        <p:spPr>
          <a:xfrm>
            <a:off x="17615377" y="8528348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9792794" y="11664619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5650866" y="9563463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APIs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5634144" y="9851740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Identifying and using web APIs to pull data</a:t>
            </a:r>
          </a:p>
        </p:txBody>
      </p:sp>
      <p:sp>
        <p:nvSpPr>
          <p:cNvPr id="402" name="Hexagon 401"/>
          <p:cNvSpPr>
            <a:spLocks noChangeAspect="1"/>
          </p:cNvSpPr>
          <p:nvPr/>
        </p:nvSpPr>
        <p:spPr>
          <a:xfrm>
            <a:off x="8667150" y="8867411"/>
            <a:ext cx="1347614" cy="115053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03" name="TextBox 402"/>
          <p:cNvSpPr txBox="1"/>
          <p:nvPr/>
        </p:nvSpPr>
        <p:spPr>
          <a:xfrm>
            <a:off x="8771080" y="8965511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DIME</a:t>
            </a:r>
          </a:p>
        </p:txBody>
      </p:sp>
      <p:cxnSp>
        <p:nvCxnSpPr>
          <p:cNvPr id="404" name="Straight Connector 403"/>
          <p:cNvCxnSpPr/>
          <p:nvPr/>
        </p:nvCxnSpPr>
        <p:spPr>
          <a:xfrm>
            <a:off x="8961749" y="9250669"/>
            <a:ext cx="758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8852069" y="9296807"/>
            <a:ext cx="977775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subscription to commercial survey app</a:t>
            </a:r>
          </a:p>
        </p:txBody>
      </p:sp>
      <p:sp>
        <p:nvSpPr>
          <p:cNvPr id="399" name="Hexagon 398">
            <a:extLst>
              <a:ext uri="{FF2B5EF4-FFF2-40B4-BE49-F238E27FC236}">
                <a16:creationId xmlns:a16="http://schemas.microsoft.com/office/drawing/2014/main" id="{112FA8BF-09A3-434F-A3E7-53B788C76203}"/>
              </a:ext>
            </a:extLst>
          </p:cNvPr>
          <p:cNvSpPr>
            <a:spLocks noChangeAspect="1"/>
          </p:cNvSpPr>
          <p:nvPr/>
        </p:nvSpPr>
        <p:spPr>
          <a:xfrm>
            <a:off x="8664132" y="7407789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69D44F4-F9AF-45BA-B17E-AB3D388C8507}"/>
              </a:ext>
            </a:extLst>
          </p:cNvPr>
          <p:cNvSpPr txBox="1"/>
          <p:nvPr/>
        </p:nvSpPr>
        <p:spPr>
          <a:xfrm>
            <a:off x="8719169" y="7537470"/>
            <a:ext cx="1274626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AG OBSERVATORY</a:t>
            </a: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0A8C7484-ABF8-48A3-8A0C-72DA3B7799F3}"/>
              </a:ext>
            </a:extLst>
          </p:cNvPr>
          <p:cNvCxnSpPr>
            <a:cxnSpLocks/>
          </p:cNvCxnSpPr>
          <p:nvPr/>
        </p:nvCxnSpPr>
        <p:spPr>
          <a:xfrm>
            <a:off x="8957306" y="803466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52D266A3-C2BD-4171-9B15-3049B78E6A99}"/>
              </a:ext>
            </a:extLst>
          </p:cNvPr>
          <p:cNvSpPr txBox="1"/>
          <p:nvPr/>
        </p:nvSpPr>
        <p:spPr>
          <a:xfrm>
            <a:off x="8744308" y="8020435"/>
            <a:ext cx="1164967" cy="4699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App –trend </a:t>
            </a:r>
            <a:r>
              <a:rPr lang="en-US" sz="818">
                <a:latin typeface="Century Gothic"/>
                <a:ea typeface="Century Gothic" charset="0"/>
                <a:cs typeface="Century Gothic" charset="0"/>
              </a:rPr>
              <a:t>analysis &amp; advanced </a:t>
            </a:r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analytics </a:t>
            </a:r>
            <a:endParaRPr lang="en-US" sz="818">
              <a:latin typeface="Century Gothic"/>
              <a:ea typeface="Century Gothic" charset="0"/>
              <a:cs typeface="Century Gothic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08853E9A-2AC2-45B6-B6D1-0843DEE29117}"/>
              </a:ext>
            </a:extLst>
          </p:cNvPr>
          <p:cNvSpPr txBox="1"/>
          <p:nvPr/>
        </p:nvSpPr>
        <p:spPr>
          <a:xfrm>
            <a:off x="7573716" y="8299010"/>
            <a:ext cx="1142303" cy="260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91">
                <a:latin typeface="Century Gothic"/>
                <a:ea typeface="Century Gothic" charset="0"/>
                <a:cs typeface="Century Gothic" charset="0"/>
              </a:rPr>
              <a:t>POVERTY</a:t>
            </a:r>
            <a:endParaRPr lang="en-US" sz="1091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B727BA61-63B7-4427-8273-A63042F80E48}"/>
              </a:ext>
            </a:extLst>
          </p:cNvPr>
          <p:cNvSpPr txBox="1"/>
          <p:nvPr/>
        </p:nvSpPr>
        <p:spPr>
          <a:xfrm>
            <a:off x="7594078" y="8657553"/>
            <a:ext cx="1138170" cy="5958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SWIFT and EAP Poverty Portal tools </a:t>
            </a:r>
            <a:r>
              <a:rPr lang="en-US" sz="818">
                <a:latin typeface="Century Gothic"/>
                <a:ea typeface="Century Gothic" charset="0"/>
                <a:cs typeface="Century Gothic" charset="0"/>
              </a:rPr>
              <a:t>to measure poverty</a:t>
            </a:r>
            <a:endParaRPr lang="en-US" sz="818" dirty="0">
              <a:latin typeface="Century Gothic"/>
              <a:ea typeface="Century Gothic" charset="0"/>
              <a:cs typeface="Century Gothic" charset="0"/>
            </a:endParaRP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5D72BBDC-80E5-4E37-80D0-446D5C6A238D}"/>
              </a:ext>
            </a:extLst>
          </p:cNvPr>
          <p:cNvCxnSpPr>
            <a:cxnSpLocks/>
          </p:cNvCxnSpPr>
          <p:nvPr/>
        </p:nvCxnSpPr>
        <p:spPr>
          <a:xfrm>
            <a:off x="7792385" y="8577461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5D9C5CF8-BE2F-42D3-834E-D989FEAE25EF}"/>
              </a:ext>
            </a:extLst>
          </p:cNvPr>
          <p:cNvSpPr txBox="1"/>
          <p:nvPr/>
        </p:nvSpPr>
        <p:spPr>
          <a:xfrm>
            <a:off x="2762912" y="11669346"/>
            <a:ext cx="1142303" cy="260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91">
                <a:latin typeface="Century Gothic"/>
                <a:ea typeface="Century Gothic" charset="0"/>
                <a:cs typeface="Century Gothic" charset="0"/>
              </a:rPr>
              <a:t>POVERTY</a:t>
            </a:r>
            <a:endParaRPr lang="en-US" sz="1091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C876AE57-9F7E-4CAA-9C9A-79A1538B50E4}"/>
              </a:ext>
            </a:extLst>
          </p:cNvPr>
          <p:cNvSpPr txBox="1"/>
          <p:nvPr/>
        </p:nvSpPr>
        <p:spPr>
          <a:xfrm>
            <a:off x="2783267" y="12027889"/>
            <a:ext cx="1138170" cy="3440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Data4Goals  -</a:t>
            </a:r>
          </a:p>
          <a:p>
            <a:pPr algn="ctr"/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 Micro Data Library</a:t>
            </a:r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0E720FB5-A5B5-4C22-9774-8FAFA2056FB5}"/>
              </a:ext>
            </a:extLst>
          </p:cNvPr>
          <p:cNvCxnSpPr>
            <a:cxnSpLocks/>
          </p:cNvCxnSpPr>
          <p:nvPr/>
        </p:nvCxnSpPr>
        <p:spPr>
          <a:xfrm>
            <a:off x="2981498" y="11947798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57C56748-E554-4802-AD9A-64CECA99ECE5}"/>
              </a:ext>
            </a:extLst>
          </p:cNvPr>
          <p:cNvSpPr txBox="1"/>
          <p:nvPr/>
        </p:nvSpPr>
        <p:spPr>
          <a:xfrm>
            <a:off x="1672181" y="12185893"/>
            <a:ext cx="1082140" cy="4280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91" dirty="0">
                <a:latin typeface="Century Gothic"/>
                <a:ea typeface="Century Gothic" charset="0"/>
                <a:cs typeface="Century Gothic" charset="0"/>
              </a:rPr>
              <a:t>CLIMATE CHANGE 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D1CD8E58-B23B-47E4-AFFA-578F1778FE50}"/>
              </a:ext>
            </a:extLst>
          </p:cNvPr>
          <p:cNvCxnSpPr>
            <a:cxnSpLocks/>
          </p:cNvCxnSpPr>
          <p:nvPr/>
        </p:nvCxnSpPr>
        <p:spPr>
          <a:xfrm>
            <a:off x="1798134" y="12673556"/>
            <a:ext cx="758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A51B8DF5-7EAF-43D2-8CED-F4EE597FF0D3}"/>
              </a:ext>
            </a:extLst>
          </p:cNvPr>
          <p:cNvSpPr txBox="1"/>
          <p:nvPr/>
        </p:nvSpPr>
        <p:spPr>
          <a:xfrm>
            <a:off x="1557765" y="12711813"/>
            <a:ext cx="132743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latin typeface="Century Gothic"/>
                <a:ea typeface="Century Gothic" charset="0"/>
                <a:cs typeface="Century Gothic" charset="0"/>
              </a:rPr>
              <a:t>Climate Change Knowledge Portal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23BF7103-0A74-4129-B73E-F09F0689516D}"/>
              </a:ext>
            </a:extLst>
          </p:cNvPr>
          <p:cNvGrpSpPr/>
          <p:nvPr/>
        </p:nvGrpSpPr>
        <p:grpSpPr>
          <a:xfrm>
            <a:off x="8646181" y="4845611"/>
            <a:ext cx="1347614" cy="1156736"/>
            <a:chOff x="3580586" y="7217705"/>
            <a:chExt cx="1976500" cy="1696547"/>
          </a:xfrm>
        </p:grpSpPr>
        <p:sp>
          <p:nvSpPr>
            <p:cNvPr id="423" name="Hexagon 422">
              <a:extLst>
                <a:ext uri="{FF2B5EF4-FFF2-40B4-BE49-F238E27FC236}">
                  <a16:creationId xmlns:a16="http://schemas.microsoft.com/office/drawing/2014/main" id="{159290B6-5107-46BF-8BAC-E20A0868C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447B595E-530B-4577-B4BE-16004F4CB561}"/>
                </a:ext>
              </a:extLst>
            </p:cNvPr>
            <p:cNvSpPr txBox="1"/>
            <p:nvPr/>
          </p:nvSpPr>
          <p:spPr>
            <a:xfrm>
              <a:off x="3691621" y="7564349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GFDRR</a:t>
              </a:r>
            </a:p>
          </p:txBody>
        </p: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8CBC2FDA-7597-4F7A-B747-CBD5FAB31266}"/>
                </a:ext>
              </a:extLst>
            </p:cNvPr>
            <p:cNvCxnSpPr>
              <a:cxnSpLocks/>
            </p:cNvCxnSpPr>
            <p:nvPr/>
          </p:nvCxnSpPr>
          <p:spPr>
            <a:xfrm>
              <a:off x="4007631" y="7991384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6EF84F64-393F-41BD-A52E-6FF28EFE199C}"/>
                </a:ext>
              </a:extLst>
            </p:cNvPr>
            <p:cNvSpPr txBox="1"/>
            <p:nvPr/>
          </p:nvSpPr>
          <p:spPr>
            <a:xfrm>
              <a:off x="3645653" y="8040406"/>
              <a:ext cx="1900254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Remote sensing and drone applications for community mapping</a:t>
              </a: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7AA987B0-1DF6-4407-B2CE-21373392290D}"/>
              </a:ext>
            </a:extLst>
          </p:cNvPr>
          <p:cNvGrpSpPr/>
          <p:nvPr/>
        </p:nvGrpSpPr>
        <p:grpSpPr>
          <a:xfrm>
            <a:off x="20729583" y="2344566"/>
            <a:ext cx="1347614" cy="1150538"/>
            <a:chOff x="3580586" y="7217705"/>
            <a:chExt cx="1976500" cy="1687456"/>
          </a:xfrm>
        </p:grpSpPr>
        <p:sp>
          <p:nvSpPr>
            <p:cNvPr id="428" name="Hexagon 427">
              <a:extLst>
                <a:ext uri="{FF2B5EF4-FFF2-40B4-BE49-F238E27FC236}">
                  <a16:creationId xmlns:a16="http://schemas.microsoft.com/office/drawing/2014/main" id="{093FBC3D-65C2-48A6-84E6-404030AF5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E46803FB-3A63-42CD-A534-5FC3A57C1CEF}"/>
                </a:ext>
              </a:extLst>
            </p:cNvPr>
            <p:cNvSpPr txBox="1"/>
            <p:nvPr/>
          </p:nvSpPr>
          <p:spPr>
            <a:xfrm>
              <a:off x="3727558" y="7564349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GFDRR</a:t>
              </a: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EF92F934-CB34-4FFC-96D1-88E2873D5236}"/>
                </a:ext>
              </a:extLst>
            </p:cNvPr>
            <p:cNvCxnSpPr>
              <a:cxnSpLocks/>
            </p:cNvCxnSpPr>
            <p:nvPr/>
          </p:nvCxnSpPr>
          <p:spPr>
            <a:xfrm>
              <a:off x="4007631" y="7991384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7642E036-CFC5-43B6-BA1B-2747B79F4466}"/>
                </a:ext>
              </a:extLst>
            </p:cNvPr>
            <p:cNvSpPr txBox="1"/>
            <p:nvPr/>
          </p:nvSpPr>
          <p:spPr>
            <a:xfrm>
              <a:off x="3666874" y="8010438"/>
              <a:ext cx="1879266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Risk modelling and machine learning for  exposure mapping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633725C-C0BF-F04B-9A2B-8D6DA2FEED81}"/>
              </a:ext>
            </a:extLst>
          </p:cNvPr>
          <p:cNvGrpSpPr/>
          <p:nvPr/>
        </p:nvGrpSpPr>
        <p:grpSpPr>
          <a:xfrm>
            <a:off x="3841993" y="12019403"/>
            <a:ext cx="1347614" cy="1173664"/>
            <a:chOff x="3580586" y="7217705"/>
            <a:chExt cx="1976500" cy="1721374"/>
          </a:xfrm>
        </p:grpSpPr>
        <p:sp>
          <p:nvSpPr>
            <p:cNvPr id="334" name="Hexagon 333">
              <a:extLst>
                <a:ext uri="{FF2B5EF4-FFF2-40B4-BE49-F238E27FC236}">
                  <a16:creationId xmlns:a16="http://schemas.microsoft.com/office/drawing/2014/main" id="{996FF402-6CBB-BD41-A2EE-9B9ACB939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B870623D-A02D-6F43-8AE9-23ED3D2A039C}"/>
                </a:ext>
              </a:extLst>
            </p:cNvPr>
            <p:cNvSpPr txBox="1"/>
            <p:nvPr/>
          </p:nvSpPr>
          <p:spPr>
            <a:xfrm>
              <a:off x="3665111" y="7270436"/>
              <a:ext cx="1813416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SOCIAL DEVELOPMENT Indonesia</a:t>
              </a: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8F88B2-6B23-B14B-A1C3-AA111D3E5213}"/>
                </a:ext>
              </a:extLst>
            </p:cNvPr>
            <p:cNvCxnSpPr/>
            <p:nvPr/>
          </p:nvCxnSpPr>
          <p:spPr>
            <a:xfrm>
              <a:off x="4007631" y="8089355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458FEE29-1572-A542-8D89-E1E622699073}"/>
                </a:ext>
              </a:extLst>
            </p:cNvPr>
            <p:cNvSpPr txBox="1"/>
            <p:nvPr/>
          </p:nvSpPr>
          <p:spPr>
            <a:xfrm>
              <a:off x="3718391" y="8065233"/>
              <a:ext cx="1560389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Community Development and Early childhood data</a:t>
              </a:r>
            </a:p>
          </p:txBody>
        </p: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652184CE-5242-0B4B-B7AA-55892C89E0A3}"/>
              </a:ext>
            </a:extLst>
          </p:cNvPr>
          <p:cNvSpPr txBox="1"/>
          <p:nvPr/>
        </p:nvSpPr>
        <p:spPr>
          <a:xfrm>
            <a:off x="6296813" y="12217181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HEALTH</a:t>
            </a:r>
          </a:p>
        </p:txBody>
      </p: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3C0B8AE-2A4D-C04D-B450-06990B793440}"/>
              </a:ext>
            </a:extLst>
          </p:cNvPr>
          <p:cNvCxnSpPr/>
          <p:nvPr/>
        </p:nvCxnSpPr>
        <p:spPr>
          <a:xfrm>
            <a:off x="6511128" y="1253329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73A70543-831B-C941-A656-7A16D84B530D}"/>
              </a:ext>
            </a:extLst>
          </p:cNvPr>
          <p:cNvSpPr txBox="1"/>
          <p:nvPr/>
        </p:nvSpPr>
        <p:spPr>
          <a:xfrm>
            <a:off x="6458906" y="12568119"/>
            <a:ext cx="8433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Curated health data collection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14A90A69-C8E9-1543-B980-E17B70FCDD43}"/>
              </a:ext>
            </a:extLst>
          </p:cNvPr>
          <p:cNvSpPr txBox="1"/>
          <p:nvPr/>
        </p:nvSpPr>
        <p:spPr>
          <a:xfrm>
            <a:off x="20835631" y="10475250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HEALTH</a:t>
            </a:r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4C658B75-56E2-4142-9BF1-23C99C129128}"/>
              </a:ext>
            </a:extLst>
          </p:cNvPr>
          <p:cNvCxnSpPr/>
          <p:nvPr/>
        </p:nvCxnSpPr>
        <p:spPr>
          <a:xfrm>
            <a:off x="21038418" y="1083949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>
            <a:extLst>
              <a:ext uri="{FF2B5EF4-FFF2-40B4-BE49-F238E27FC236}">
                <a16:creationId xmlns:a16="http://schemas.microsoft.com/office/drawing/2014/main" id="{2A9E5B9F-FE92-EB40-84AA-DF92A666C668}"/>
              </a:ext>
            </a:extLst>
          </p:cNvPr>
          <p:cNvSpPr txBox="1"/>
          <p:nvPr/>
        </p:nvSpPr>
        <p:spPr>
          <a:xfrm>
            <a:off x="20760483" y="10865841"/>
            <a:ext cx="1202759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Predictive Data Analytics</a:t>
            </a:r>
          </a:p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Mathematical models</a:t>
            </a:r>
          </a:p>
        </p:txBody>
      </p: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446EEB2A-D04E-AB47-9F18-A905A4066D3A}"/>
              </a:ext>
            </a:extLst>
          </p:cNvPr>
          <p:cNvGrpSpPr/>
          <p:nvPr/>
        </p:nvGrpSpPr>
        <p:grpSpPr>
          <a:xfrm>
            <a:off x="17297870" y="6416169"/>
            <a:ext cx="1347614" cy="1150538"/>
            <a:chOff x="3580586" y="7217705"/>
            <a:chExt cx="1976500" cy="1687456"/>
          </a:xfrm>
        </p:grpSpPr>
        <p:sp>
          <p:nvSpPr>
            <p:cNvPr id="439" name="Hexagon 438">
              <a:extLst>
                <a:ext uri="{FF2B5EF4-FFF2-40B4-BE49-F238E27FC236}">
                  <a16:creationId xmlns:a16="http://schemas.microsoft.com/office/drawing/2014/main" id="{F17F9D81-6D30-5F44-BFF1-72E1DAFE5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236E951D-DDFA-F449-9910-BB95D01FBC2D}"/>
                </a:ext>
              </a:extLst>
            </p:cNvPr>
            <p:cNvSpPr txBox="1"/>
            <p:nvPr/>
          </p:nvSpPr>
          <p:spPr>
            <a:xfrm>
              <a:off x="3724278" y="7270436"/>
              <a:ext cx="1728419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SOCIAL DEVELOPMENT Indonesia</a:t>
              </a:r>
            </a:p>
          </p:txBody>
        </p: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3DCE8F0F-665C-E346-8777-B2A985E1B08E}"/>
                </a:ext>
              </a:extLst>
            </p:cNvPr>
            <p:cNvCxnSpPr/>
            <p:nvPr/>
          </p:nvCxnSpPr>
          <p:spPr>
            <a:xfrm>
              <a:off x="4007631" y="8089355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A79BA0BB-2266-8949-9985-21040C931295}"/>
                </a:ext>
              </a:extLst>
            </p:cNvPr>
            <p:cNvSpPr txBox="1"/>
            <p:nvPr/>
          </p:nvSpPr>
          <p:spPr>
            <a:xfrm>
              <a:off x="3862817" y="8108409"/>
              <a:ext cx="1560389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ML </a:t>
              </a:r>
              <a:r>
                <a:rPr lang="en-US" sz="818" dirty="0" err="1">
                  <a:latin typeface="Century Gothic" charset="0"/>
                  <a:ea typeface="Century Gothic" charset="0"/>
                  <a:cs typeface="Century Gothic" charset="0"/>
                </a:rPr>
                <a:t>Allgorithms</a:t>
              </a:r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 and Social Media Insights</a:t>
              </a:r>
            </a:p>
          </p:txBody>
        </p: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A5F64082-F21C-474F-B6F4-47F3B23720BE}"/>
              </a:ext>
            </a:extLst>
          </p:cNvPr>
          <p:cNvSpPr txBox="1"/>
          <p:nvPr/>
        </p:nvSpPr>
        <p:spPr>
          <a:xfrm>
            <a:off x="20957527" y="4477891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F07BE64-65EA-1140-A737-7F9B8EF2407C}"/>
              </a:ext>
            </a:extLst>
          </p:cNvPr>
          <p:cNvCxnSpPr/>
          <p:nvPr/>
        </p:nvCxnSpPr>
        <p:spPr>
          <a:xfrm>
            <a:off x="21150574" y="504065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2E683756-59C4-0449-8E0E-4799E58AEC44}"/>
              </a:ext>
            </a:extLst>
          </p:cNvPr>
          <p:cNvSpPr txBox="1"/>
          <p:nvPr/>
        </p:nvSpPr>
        <p:spPr>
          <a:xfrm>
            <a:off x="21099643" y="5053774"/>
            <a:ext cx="84337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Data scientists; AI</a:t>
            </a:r>
          </a:p>
        </p:txBody>
      </p:sp>
      <p:sp>
        <p:nvSpPr>
          <p:cNvPr id="447" name="Hexagon 446">
            <a:extLst>
              <a:ext uri="{FF2B5EF4-FFF2-40B4-BE49-F238E27FC236}">
                <a16:creationId xmlns:a16="http://schemas.microsoft.com/office/drawing/2014/main" id="{D1E29730-F389-574B-BD98-A6D85D891B47}"/>
              </a:ext>
            </a:extLst>
          </p:cNvPr>
          <p:cNvSpPr>
            <a:spLocks noChangeAspect="1"/>
          </p:cNvSpPr>
          <p:nvPr/>
        </p:nvSpPr>
        <p:spPr>
          <a:xfrm>
            <a:off x="3772389" y="4062541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815F6A8-0323-7545-8F28-4213A920D9CA}"/>
              </a:ext>
            </a:extLst>
          </p:cNvPr>
          <p:cNvSpPr txBox="1"/>
          <p:nvPr/>
        </p:nvSpPr>
        <p:spPr>
          <a:xfrm>
            <a:off x="3884471" y="4260802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ENTERPRISE</a:t>
            </a:r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91311FE-5671-6A45-84DA-175916289FFB}"/>
              </a:ext>
            </a:extLst>
          </p:cNvPr>
          <p:cNvCxnSpPr/>
          <p:nvPr/>
        </p:nvCxnSpPr>
        <p:spPr>
          <a:xfrm>
            <a:off x="4098786" y="457691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E31C6EE5-A491-E646-B48F-F30FF1C3DA65}"/>
              </a:ext>
            </a:extLst>
          </p:cNvPr>
          <p:cNvSpPr txBox="1"/>
          <p:nvPr/>
        </p:nvSpPr>
        <p:spPr>
          <a:xfrm>
            <a:off x="3868434" y="4634006"/>
            <a:ext cx="117483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Enterprise Data Catalog/Data Lake</a:t>
            </a:r>
          </a:p>
        </p:txBody>
      </p:sp>
      <p:sp>
        <p:nvSpPr>
          <p:cNvPr id="451" name="Hexagon 450">
            <a:extLst>
              <a:ext uri="{FF2B5EF4-FFF2-40B4-BE49-F238E27FC236}">
                <a16:creationId xmlns:a16="http://schemas.microsoft.com/office/drawing/2014/main" id="{65CE77B5-801B-F34D-9967-8C81E69739D6}"/>
              </a:ext>
            </a:extLst>
          </p:cNvPr>
          <p:cNvSpPr>
            <a:spLocks noChangeAspect="1"/>
          </p:cNvSpPr>
          <p:nvPr/>
        </p:nvSpPr>
        <p:spPr>
          <a:xfrm>
            <a:off x="18486726" y="7082883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54F68C42-1D90-064B-81A1-9E8DB14CD8CD}"/>
              </a:ext>
            </a:extLst>
          </p:cNvPr>
          <p:cNvSpPr txBox="1"/>
          <p:nvPr/>
        </p:nvSpPr>
        <p:spPr>
          <a:xfrm>
            <a:off x="18598808" y="7281144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ENTERPRISE</a:t>
            </a:r>
          </a:p>
        </p:txBody>
      </p: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802B3157-EF80-B142-ABA4-F0983EBCE07F}"/>
              </a:ext>
            </a:extLst>
          </p:cNvPr>
          <p:cNvCxnSpPr/>
          <p:nvPr/>
        </p:nvCxnSpPr>
        <p:spPr>
          <a:xfrm>
            <a:off x="18813123" y="759725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E685648D-A806-1B4A-A134-FD19FAEF4717}"/>
              </a:ext>
            </a:extLst>
          </p:cNvPr>
          <p:cNvSpPr txBox="1"/>
          <p:nvPr/>
        </p:nvSpPr>
        <p:spPr>
          <a:xfrm>
            <a:off x="18582771" y="7654349"/>
            <a:ext cx="117483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Big Data and ML/AI solutions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87F5392E-18DE-324C-89D5-9F2CF201C943}"/>
              </a:ext>
            </a:extLst>
          </p:cNvPr>
          <p:cNvSpPr txBox="1"/>
          <p:nvPr/>
        </p:nvSpPr>
        <p:spPr>
          <a:xfrm>
            <a:off x="6253258" y="10939716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ESF</a:t>
            </a:r>
          </a:p>
        </p:txBody>
      </p: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85D234B6-D1A4-7D44-81B3-74DA5DC89079}"/>
              </a:ext>
            </a:extLst>
          </p:cNvPr>
          <p:cNvCxnSpPr/>
          <p:nvPr/>
        </p:nvCxnSpPr>
        <p:spPr>
          <a:xfrm>
            <a:off x="6485245" y="1134810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Box 458">
            <a:extLst>
              <a:ext uri="{FF2B5EF4-FFF2-40B4-BE49-F238E27FC236}">
                <a16:creationId xmlns:a16="http://schemas.microsoft.com/office/drawing/2014/main" id="{650C40F6-DB11-F64F-A677-346C9B834F23}"/>
              </a:ext>
            </a:extLst>
          </p:cNvPr>
          <p:cNvSpPr txBox="1"/>
          <p:nvPr/>
        </p:nvSpPr>
        <p:spPr>
          <a:xfrm>
            <a:off x="6434314" y="11361226"/>
            <a:ext cx="8433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ESF  ISU develop ESF indicators </a:t>
            </a: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FBC7594F-BC3E-A44B-A0CA-E3E11210EC30}"/>
              </a:ext>
            </a:extLst>
          </p:cNvPr>
          <p:cNvGrpSpPr/>
          <p:nvPr/>
        </p:nvGrpSpPr>
        <p:grpSpPr>
          <a:xfrm>
            <a:off x="2671086" y="7296842"/>
            <a:ext cx="1347614" cy="1150538"/>
            <a:chOff x="3477109" y="8319312"/>
            <a:chExt cx="1976500" cy="1687456"/>
          </a:xfrm>
        </p:grpSpPr>
        <p:sp>
          <p:nvSpPr>
            <p:cNvPr id="460" name="Hexagon 459">
              <a:extLst>
                <a:ext uri="{FF2B5EF4-FFF2-40B4-BE49-F238E27FC236}">
                  <a16:creationId xmlns:a16="http://schemas.microsoft.com/office/drawing/2014/main" id="{7D3B96FD-B693-A744-81BF-EF5E07FF3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7109" y="8319312"/>
              <a:ext cx="1976500" cy="1687456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C6B540DB-5B8E-6049-B13A-C0186C9E1D80}"/>
                </a:ext>
              </a:extLst>
            </p:cNvPr>
            <p:cNvSpPr txBox="1"/>
            <p:nvPr/>
          </p:nvSpPr>
          <p:spPr>
            <a:xfrm>
              <a:off x="3613659" y="856068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GOST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63D099E0-E9D8-A04A-87DF-07A41F44D962}"/>
                </a:ext>
              </a:extLst>
            </p:cNvPr>
            <p:cNvCxnSpPr/>
            <p:nvPr/>
          </p:nvCxnSpPr>
          <p:spPr>
            <a:xfrm>
              <a:off x="3885129" y="8975758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6E2962EA-3088-1442-BAA7-CFFED0C2C826}"/>
                </a:ext>
              </a:extLst>
            </p:cNvPr>
            <p:cNvSpPr txBox="1"/>
            <p:nvPr/>
          </p:nvSpPr>
          <p:spPr>
            <a:xfrm>
              <a:off x="3594446" y="9065272"/>
              <a:ext cx="176657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Manages remote sensing partnerships + subscriptions</a:t>
              </a: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F59C55A5-43ED-2547-A0FB-5802EB3F0ED6}"/>
              </a:ext>
            </a:extLst>
          </p:cNvPr>
          <p:cNvGrpSpPr/>
          <p:nvPr/>
        </p:nvGrpSpPr>
        <p:grpSpPr>
          <a:xfrm>
            <a:off x="7459060" y="5453251"/>
            <a:ext cx="1347614" cy="1150538"/>
            <a:chOff x="3477109" y="8319312"/>
            <a:chExt cx="1976500" cy="1687456"/>
          </a:xfrm>
        </p:grpSpPr>
        <p:sp>
          <p:nvSpPr>
            <p:cNvPr id="465" name="Hexagon 464">
              <a:extLst>
                <a:ext uri="{FF2B5EF4-FFF2-40B4-BE49-F238E27FC236}">
                  <a16:creationId xmlns:a16="http://schemas.microsoft.com/office/drawing/2014/main" id="{8212C93F-27C1-314F-AF97-FE0FABAEB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7109" y="8319312"/>
              <a:ext cx="1976500" cy="1687456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BD385971-C65D-A041-A0E1-E3E9A48B90F5}"/>
                </a:ext>
              </a:extLst>
            </p:cNvPr>
            <p:cNvSpPr txBox="1"/>
            <p:nvPr/>
          </p:nvSpPr>
          <p:spPr>
            <a:xfrm>
              <a:off x="3613659" y="856068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GOST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D328AEC-9F2D-B540-8563-32DB3C0FF285}"/>
                </a:ext>
              </a:extLst>
            </p:cNvPr>
            <p:cNvCxnSpPr/>
            <p:nvPr/>
          </p:nvCxnSpPr>
          <p:spPr>
            <a:xfrm>
              <a:off x="3885129" y="8975758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80C45E56-B72D-424C-AB07-CAA75550C868}"/>
                </a:ext>
              </a:extLst>
            </p:cNvPr>
            <p:cNvSpPr txBox="1"/>
            <p:nvPr/>
          </p:nvSpPr>
          <p:spPr>
            <a:xfrm>
              <a:off x="3594446" y="9065272"/>
              <a:ext cx="176657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Manages remote sensing partnerships + subscriptions</a:t>
              </a:r>
            </a:p>
          </p:txBody>
        </p:sp>
      </p:grpSp>
      <p:sp>
        <p:nvSpPr>
          <p:cNvPr id="470" name="Hexagon 469">
            <a:extLst>
              <a:ext uri="{FF2B5EF4-FFF2-40B4-BE49-F238E27FC236}">
                <a16:creationId xmlns:a16="http://schemas.microsoft.com/office/drawing/2014/main" id="{779316FA-C529-8140-B39F-7B00D8D27CE2}"/>
              </a:ext>
            </a:extLst>
          </p:cNvPr>
          <p:cNvSpPr>
            <a:spLocks noChangeAspect="1"/>
          </p:cNvSpPr>
          <p:nvPr/>
        </p:nvSpPr>
        <p:spPr>
          <a:xfrm>
            <a:off x="7490709" y="9511693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5F865F26-4C00-4B49-9689-D1C571C87209}"/>
              </a:ext>
            </a:extLst>
          </p:cNvPr>
          <p:cNvSpPr txBox="1"/>
          <p:nvPr/>
        </p:nvSpPr>
        <p:spPr>
          <a:xfrm>
            <a:off x="7613708" y="9545903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06763D08-7DF2-6B4E-B305-D14040AD8A9C}"/>
              </a:ext>
            </a:extLst>
          </p:cNvPr>
          <p:cNvCxnSpPr/>
          <p:nvPr/>
        </p:nvCxnSpPr>
        <p:spPr>
          <a:xfrm>
            <a:off x="7805652" y="1009224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EC18100D-2DD2-EA49-8FF1-AF02D3B078A2}"/>
              </a:ext>
            </a:extLst>
          </p:cNvPr>
          <p:cNvSpPr txBox="1"/>
          <p:nvPr/>
        </p:nvSpPr>
        <p:spPr>
          <a:xfrm>
            <a:off x="7650791" y="10120572"/>
            <a:ext cx="982860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WB tablet survey application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753621A5-0808-4744-A833-8620982EEDCA}"/>
              </a:ext>
            </a:extLst>
          </p:cNvPr>
          <p:cNvGrpSpPr/>
          <p:nvPr/>
        </p:nvGrpSpPr>
        <p:grpSpPr>
          <a:xfrm>
            <a:off x="17207879" y="1692734"/>
            <a:ext cx="1347614" cy="1150538"/>
            <a:chOff x="3477109" y="8319312"/>
            <a:chExt cx="1976500" cy="1687456"/>
          </a:xfrm>
        </p:grpSpPr>
        <p:sp>
          <p:nvSpPr>
            <p:cNvPr id="475" name="Hexagon 474">
              <a:extLst>
                <a:ext uri="{FF2B5EF4-FFF2-40B4-BE49-F238E27FC236}">
                  <a16:creationId xmlns:a16="http://schemas.microsoft.com/office/drawing/2014/main" id="{68F49D53-CFDD-2B4A-B6E2-0CC898D58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7109" y="8319312"/>
              <a:ext cx="1976500" cy="1687456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E9521844-A29C-6543-B975-7ACAC2B358AF}"/>
                </a:ext>
              </a:extLst>
            </p:cNvPr>
            <p:cNvSpPr txBox="1"/>
            <p:nvPr/>
          </p:nvSpPr>
          <p:spPr>
            <a:xfrm>
              <a:off x="3613659" y="856068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GOST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5EF4EBD-BFD5-9E4C-878B-4AAB55339CD9}"/>
                </a:ext>
              </a:extLst>
            </p:cNvPr>
            <p:cNvCxnSpPr/>
            <p:nvPr/>
          </p:nvCxnSpPr>
          <p:spPr>
            <a:xfrm>
              <a:off x="3885129" y="8975758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" name="TextBox 478">
            <a:extLst>
              <a:ext uri="{FF2B5EF4-FFF2-40B4-BE49-F238E27FC236}">
                <a16:creationId xmlns:a16="http://schemas.microsoft.com/office/drawing/2014/main" id="{D2DB379F-32D8-4443-9C20-EDBB9FD21E35}"/>
              </a:ext>
            </a:extLst>
          </p:cNvPr>
          <p:cNvSpPr txBox="1"/>
          <p:nvPr/>
        </p:nvSpPr>
        <p:spPr>
          <a:xfrm>
            <a:off x="17293039" y="2174500"/>
            <a:ext cx="1181704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Remote </a:t>
            </a:r>
          </a:p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sensing; network modeling; machine learning</a:t>
            </a:r>
          </a:p>
        </p:txBody>
      </p:sp>
      <p:sp>
        <p:nvSpPr>
          <p:cNvPr id="480" name="Hexagon 479">
            <a:extLst>
              <a:ext uri="{FF2B5EF4-FFF2-40B4-BE49-F238E27FC236}">
                <a16:creationId xmlns:a16="http://schemas.microsoft.com/office/drawing/2014/main" id="{EC189F04-4568-D248-A2FC-69AE1F3E46D6}"/>
              </a:ext>
            </a:extLst>
          </p:cNvPr>
          <p:cNvSpPr>
            <a:spLocks noChangeAspect="1"/>
          </p:cNvSpPr>
          <p:nvPr/>
        </p:nvSpPr>
        <p:spPr>
          <a:xfrm>
            <a:off x="17308535" y="9223031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0FD51FF6-34FA-FF42-892B-377E05059DFC}"/>
              </a:ext>
            </a:extLst>
          </p:cNvPr>
          <p:cNvSpPr txBox="1"/>
          <p:nvPr/>
        </p:nvSpPr>
        <p:spPr>
          <a:xfrm>
            <a:off x="17358370" y="9348097"/>
            <a:ext cx="1268162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ITS INFRASTRUCTURE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B4DB7168-31E0-C54C-8B0F-DD00545BA313}"/>
              </a:ext>
            </a:extLst>
          </p:cNvPr>
          <p:cNvSpPr txBox="1"/>
          <p:nvPr/>
        </p:nvSpPr>
        <p:spPr>
          <a:xfrm>
            <a:off x="17592126" y="9785323"/>
            <a:ext cx="843379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>
                <a:latin typeface="Century Gothic" charset="0"/>
                <a:ea typeface="Century Gothic" charset="0"/>
                <a:cs typeface="Century Gothic" charset="0"/>
              </a:rPr>
              <a:t>AWS and on-premise solutions</a:t>
            </a:r>
            <a:endParaRPr lang="en-US" sz="818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70" name="Straight Connector 369"/>
          <p:cNvCxnSpPr/>
          <p:nvPr/>
        </p:nvCxnSpPr>
        <p:spPr>
          <a:xfrm>
            <a:off x="17609869" y="9747371"/>
            <a:ext cx="758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Hexagon 493">
            <a:extLst>
              <a:ext uri="{FF2B5EF4-FFF2-40B4-BE49-F238E27FC236}">
                <a16:creationId xmlns:a16="http://schemas.microsoft.com/office/drawing/2014/main" id="{FC5C993D-09AB-BC44-BD38-AFB26C28B82C}"/>
              </a:ext>
            </a:extLst>
          </p:cNvPr>
          <p:cNvSpPr>
            <a:spLocks noChangeAspect="1"/>
          </p:cNvSpPr>
          <p:nvPr/>
        </p:nvSpPr>
        <p:spPr>
          <a:xfrm>
            <a:off x="2661237" y="8807395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5" name="Hexagon 494">
            <a:extLst>
              <a:ext uri="{FF2B5EF4-FFF2-40B4-BE49-F238E27FC236}">
                <a16:creationId xmlns:a16="http://schemas.microsoft.com/office/drawing/2014/main" id="{B02B6FD6-0455-484B-820F-E9EB79388B96}"/>
              </a:ext>
            </a:extLst>
          </p:cNvPr>
          <p:cNvSpPr>
            <a:spLocks noChangeAspect="1"/>
          </p:cNvSpPr>
          <p:nvPr/>
        </p:nvSpPr>
        <p:spPr>
          <a:xfrm>
            <a:off x="3831253" y="10762525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6" name="Hexagon 495">
            <a:extLst>
              <a:ext uri="{FF2B5EF4-FFF2-40B4-BE49-F238E27FC236}">
                <a16:creationId xmlns:a16="http://schemas.microsoft.com/office/drawing/2014/main" id="{A7642CA4-E136-7544-B0A9-A54810342B18}"/>
              </a:ext>
            </a:extLst>
          </p:cNvPr>
          <p:cNvSpPr>
            <a:spLocks noChangeAspect="1"/>
          </p:cNvSpPr>
          <p:nvPr/>
        </p:nvSpPr>
        <p:spPr>
          <a:xfrm>
            <a:off x="6182541" y="10722672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7" name="Hexagon 496">
            <a:extLst>
              <a:ext uri="{FF2B5EF4-FFF2-40B4-BE49-F238E27FC236}">
                <a16:creationId xmlns:a16="http://schemas.microsoft.com/office/drawing/2014/main" id="{D042AC2E-B33C-0F49-80DD-10F5FBCE3481}"/>
              </a:ext>
            </a:extLst>
          </p:cNvPr>
          <p:cNvSpPr>
            <a:spLocks noChangeAspect="1"/>
          </p:cNvSpPr>
          <p:nvPr/>
        </p:nvSpPr>
        <p:spPr>
          <a:xfrm>
            <a:off x="1492621" y="10760813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8" name="Hexagon 497">
            <a:extLst>
              <a:ext uri="{FF2B5EF4-FFF2-40B4-BE49-F238E27FC236}">
                <a16:creationId xmlns:a16="http://schemas.microsoft.com/office/drawing/2014/main" id="{E9073730-0CB9-F845-85AC-65EB0B28C605}"/>
              </a:ext>
            </a:extLst>
          </p:cNvPr>
          <p:cNvSpPr>
            <a:spLocks noChangeAspect="1"/>
          </p:cNvSpPr>
          <p:nvPr/>
        </p:nvSpPr>
        <p:spPr>
          <a:xfrm>
            <a:off x="1547548" y="12056133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9EC85-A65E-9E4B-8E63-49FE1E92B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31" y="10696300"/>
            <a:ext cx="2486568" cy="2486568"/>
          </a:xfrm>
          <a:prstGeom prst="rect">
            <a:avLst/>
          </a:prstGeom>
        </p:spPr>
      </p:pic>
      <p:sp>
        <p:nvSpPr>
          <p:cNvPr id="506" name="Hexagon 505">
            <a:extLst>
              <a:ext uri="{FF2B5EF4-FFF2-40B4-BE49-F238E27FC236}">
                <a16:creationId xmlns:a16="http://schemas.microsoft.com/office/drawing/2014/main" id="{EAFA538D-667C-BB47-932E-F42FCBDDD9CB}"/>
              </a:ext>
            </a:extLst>
          </p:cNvPr>
          <p:cNvSpPr>
            <a:spLocks noChangeAspect="1"/>
          </p:cNvSpPr>
          <p:nvPr/>
        </p:nvSpPr>
        <p:spPr>
          <a:xfrm>
            <a:off x="17215833" y="10983453"/>
            <a:ext cx="1347614" cy="1150538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7" name="Hexagon 506">
            <a:extLst>
              <a:ext uri="{FF2B5EF4-FFF2-40B4-BE49-F238E27FC236}">
                <a16:creationId xmlns:a16="http://schemas.microsoft.com/office/drawing/2014/main" id="{1C2DCFD1-C331-9840-9D6C-74FEF8CFCC4F}"/>
              </a:ext>
            </a:extLst>
          </p:cNvPr>
          <p:cNvSpPr>
            <a:spLocks noChangeAspect="1"/>
          </p:cNvSpPr>
          <p:nvPr/>
        </p:nvSpPr>
        <p:spPr>
          <a:xfrm>
            <a:off x="18392500" y="11636030"/>
            <a:ext cx="1347614" cy="1150538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BF74813B-2F2F-DF4E-9239-C38AF8D69975}"/>
              </a:ext>
            </a:extLst>
          </p:cNvPr>
          <p:cNvGrpSpPr/>
          <p:nvPr/>
        </p:nvGrpSpPr>
        <p:grpSpPr>
          <a:xfrm>
            <a:off x="21935346" y="10914814"/>
            <a:ext cx="1347614" cy="1151065"/>
            <a:chOff x="3580586" y="7217705"/>
            <a:chExt cx="1976500" cy="1688229"/>
          </a:xfrm>
        </p:grpSpPr>
        <p:sp>
          <p:nvSpPr>
            <p:cNvPr id="510" name="Hexagon 509">
              <a:extLst>
                <a:ext uri="{FF2B5EF4-FFF2-40B4-BE49-F238E27FC236}">
                  <a16:creationId xmlns:a16="http://schemas.microsoft.com/office/drawing/2014/main" id="{ED509EC9-3661-4147-BAAD-9461347CFA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4BBB5001-8C6C-9549-B340-2D1E5F8806E4}"/>
                </a:ext>
              </a:extLst>
            </p:cNvPr>
            <p:cNvSpPr txBox="1"/>
            <p:nvPr/>
          </p:nvSpPr>
          <p:spPr>
            <a:xfrm>
              <a:off x="3654782" y="7457870"/>
              <a:ext cx="1813416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WATER</a:t>
              </a:r>
            </a:p>
          </p:txBody>
        </p: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3B6D722-0110-CD42-B359-A7ABCFB0355C}"/>
                </a:ext>
              </a:extLst>
            </p:cNvPr>
            <p:cNvCxnSpPr/>
            <p:nvPr/>
          </p:nvCxnSpPr>
          <p:spPr>
            <a:xfrm>
              <a:off x="3956142" y="7998991"/>
              <a:ext cx="1112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CC95B386-7800-714D-A344-1C4B66889AA2}"/>
                </a:ext>
              </a:extLst>
            </p:cNvPr>
            <p:cNvSpPr txBox="1"/>
            <p:nvPr/>
          </p:nvSpPr>
          <p:spPr>
            <a:xfrm>
              <a:off x="3837630" y="8032088"/>
              <a:ext cx="1560389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Community Development and Early childhood data</a:t>
              </a:r>
            </a:p>
          </p:txBody>
        </p:sp>
      </p:grpSp>
      <p:sp>
        <p:nvSpPr>
          <p:cNvPr id="538" name="TextBox 537">
            <a:extLst>
              <a:ext uri="{FF2B5EF4-FFF2-40B4-BE49-F238E27FC236}">
                <a16:creationId xmlns:a16="http://schemas.microsoft.com/office/drawing/2014/main" id="{D381E060-BEB8-3D41-A507-67B7EE43C657}"/>
              </a:ext>
            </a:extLst>
          </p:cNvPr>
          <p:cNvSpPr txBox="1"/>
          <p:nvPr/>
        </p:nvSpPr>
        <p:spPr>
          <a:xfrm>
            <a:off x="10462755" y="9838591"/>
            <a:ext cx="1912805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GOVERNMENT</a:t>
            </a:r>
          </a:p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CLIENTS</a:t>
            </a:r>
          </a:p>
        </p:txBody>
      </p:sp>
      <p:sp>
        <p:nvSpPr>
          <p:cNvPr id="547" name="Hexagon 546">
            <a:extLst>
              <a:ext uri="{FF2B5EF4-FFF2-40B4-BE49-F238E27FC236}">
                <a16:creationId xmlns:a16="http://schemas.microsoft.com/office/drawing/2014/main" id="{62A97035-8392-554E-B159-6191C13945A7}"/>
              </a:ext>
            </a:extLst>
          </p:cNvPr>
          <p:cNvSpPr>
            <a:spLocks noChangeAspect="1"/>
          </p:cNvSpPr>
          <p:nvPr/>
        </p:nvSpPr>
        <p:spPr>
          <a:xfrm>
            <a:off x="12230935" y="1119833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BD892B41-DAA1-9B4B-84C8-90B81DF99E59}"/>
              </a:ext>
            </a:extLst>
          </p:cNvPr>
          <p:cNvSpPr txBox="1"/>
          <p:nvPr/>
        </p:nvSpPr>
        <p:spPr>
          <a:xfrm>
            <a:off x="10453543" y="10439765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Client capacity building resources</a:t>
            </a:r>
          </a:p>
        </p:txBody>
      </p:sp>
      <p:sp>
        <p:nvSpPr>
          <p:cNvPr id="552" name="Hexagon 551">
            <a:extLst>
              <a:ext uri="{FF2B5EF4-FFF2-40B4-BE49-F238E27FC236}">
                <a16:creationId xmlns:a16="http://schemas.microsoft.com/office/drawing/2014/main" id="{84D42EA9-9E76-A445-B73A-2915B8CADD27}"/>
              </a:ext>
            </a:extLst>
          </p:cNvPr>
          <p:cNvSpPr>
            <a:spLocks noChangeAspect="1"/>
          </p:cNvSpPr>
          <p:nvPr/>
        </p:nvSpPr>
        <p:spPr>
          <a:xfrm>
            <a:off x="12269213" y="9947995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01BA9DF3-3A9B-E94C-9264-BA2366821EFE}"/>
              </a:ext>
            </a:extLst>
          </p:cNvPr>
          <p:cNvSpPr txBox="1"/>
          <p:nvPr/>
        </p:nvSpPr>
        <p:spPr>
          <a:xfrm>
            <a:off x="12392212" y="9982205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</a:p>
        </p:txBody>
      </p: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7E601A35-A94C-724B-B96F-3E830ADB5BA1}"/>
              </a:ext>
            </a:extLst>
          </p:cNvPr>
          <p:cNvCxnSpPr/>
          <p:nvPr/>
        </p:nvCxnSpPr>
        <p:spPr>
          <a:xfrm>
            <a:off x="12584156" y="1052854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2D17F65C-FB59-7046-90CC-78FC68B37B82}"/>
              </a:ext>
            </a:extLst>
          </p:cNvPr>
          <p:cNvSpPr txBox="1"/>
          <p:nvPr/>
        </p:nvSpPr>
        <p:spPr>
          <a:xfrm>
            <a:off x="12429295" y="10556874"/>
            <a:ext cx="982860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WB </a:t>
            </a:r>
            <a:r>
              <a:rPr lang="en-US" sz="818" dirty="0" err="1">
                <a:latin typeface="Century Gothic" charset="0"/>
                <a:ea typeface="Century Gothic" charset="0"/>
                <a:cs typeface="Century Gothic" charset="0"/>
              </a:rPr>
              <a:t>Github</a:t>
            </a:r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 Repositories</a:t>
            </a:r>
          </a:p>
        </p:txBody>
      </p: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A9A41F03-9BE9-0A47-AE86-FA5D2AA8F609}"/>
              </a:ext>
            </a:extLst>
          </p:cNvPr>
          <p:cNvGrpSpPr/>
          <p:nvPr/>
        </p:nvGrpSpPr>
        <p:grpSpPr>
          <a:xfrm>
            <a:off x="13448614" y="10543947"/>
            <a:ext cx="1347614" cy="1150538"/>
            <a:chOff x="3580586" y="7217705"/>
            <a:chExt cx="1976500" cy="1687456"/>
          </a:xfrm>
        </p:grpSpPr>
        <p:sp>
          <p:nvSpPr>
            <p:cNvPr id="557" name="Hexagon 556">
              <a:extLst>
                <a:ext uri="{FF2B5EF4-FFF2-40B4-BE49-F238E27FC236}">
                  <a16:creationId xmlns:a16="http://schemas.microsoft.com/office/drawing/2014/main" id="{56C305D4-18AF-3A47-9727-266E71757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223207A0-A16D-204B-86C5-F4AD9F9E5343}"/>
                </a:ext>
              </a:extLst>
            </p:cNvPr>
            <p:cNvSpPr txBox="1"/>
            <p:nvPr/>
          </p:nvSpPr>
          <p:spPr>
            <a:xfrm>
              <a:off x="3665111" y="7270436"/>
              <a:ext cx="1813416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SOCIAL DEVELOPMENT Indonesia</a:t>
              </a:r>
            </a:p>
          </p:txBody>
        </p: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20B8993-3A5F-E742-82FF-C5E96E7FC976}"/>
                </a:ext>
              </a:extLst>
            </p:cNvPr>
            <p:cNvCxnSpPr/>
            <p:nvPr/>
          </p:nvCxnSpPr>
          <p:spPr>
            <a:xfrm>
              <a:off x="4007631" y="8089355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1" name="TextBox 560">
            <a:extLst>
              <a:ext uri="{FF2B5EF4-FFF2-40B4-BE49-F238E27FC236}">
                <a16:creationId xmlns:a16="http://schemas.microsoft.com/office/drawing/2014/main" id="{0F318121-BE08-CC45-B4F6-192A69CA2D23}"/>
              </a:ext>
            </a:extLst>
          </p:cNvPr>
          <p:cNvSpPr txBox="1"/>
          <p:nvPr/>
        </p:nvSpPr>
        <p:spPr>
          <a:xfrm>
            <a:off x="13457275" y="11107026"/>
            <a:ext cx="1350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Century Gothic" panose="020B0502020202020204" pitchFamily="34" charset="0"/>
              </a:rPr>
              <a:t>App Development/ Human Centred Design in Development</a:t>
            </a:r>
          </a:p>
          <a:p>
            <a:pPr algn="ctr"/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6" name="Hexagon 565">
            <a:extLst>
              <a:ext uri="{FF2B5EF4-FFF2-40B4-BE49-F238E27FC236}">
                <a16:creationId xmlns:a16="http://schemas.microsoft.com/office/drawing/2014/main" id="{C2BF86BF-B067-9D46-8DB5-54342263CD08}"/>
              </a:ext>
            </a:extLst>
          </p:cNvPr>
          <p:cNvSpPr>
            <a:spLocks noChangeAspect="1"/>
          </p:cNvSpPr>
          <p:nvPr/>
        </p:nvSpPr>
        <p:spPr>
          <a:xfrm>
            <a:off x="13414903" y="11842485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542F4965-A268-6F43-8FB3-FA0118BC1F65}"/>
              </a:ext>
            </a:extLst>
          </p:cNvPr>
          <p:cNvGrpSpPr/>
          <p:nvPr/>
        </p:nvGrpSpPr>
        <p:grpSpPr>
          <a:xfrm>
            <a:off x="13519051" y="11938024"/>
            <a:ext cx="1198643" cy="694185"/>
            <a:chOff x="3691611" y="2354747"/>
            <a:chExt cx="1758010" cy="1018137"/>
          </a:xfrm>
        </p:grpSpPr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11AB586C-E7B4-0340-9396-7B7BBB1BDAA1}"/>
                </a:ext>
              </a:extLst>
            </p:cNvPr>
            <p:cNvSpPr txBox="1"/>
            <p:nvPr/>
          </p:nvSpPr>
          <p:spPr>
            <a:xfrm>
              <a:off x="3691611" y="2354747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FCV</a:t>
              </a:r>
            </a:p>
          </p:txBody>
        </p: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6973424-7929-A844-969E-5525338EE05C}"/>
                </a:ext>
              </a:extLst>
            </p:cNvPr>
            <p:cNvCxnSpPr/>
            <p:nvPr/>
          </p:nvCxnSpPr>
          <p:spPr>
            <a:xfrm>
              <a:off x="3974453" y="2774699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7840C0E1-6134-6E4E-A66B-9E01DCD8EE36}"/>
                </a:ext>
              </a:extLst>
            </p:cNvPr>
            <p:cNvSpPr txBox="1"/>
            <p:nvPr/>
          </p:nvSpPr>
          <p:spPr>
            <a:xfrm>
              <a:off x="3797726" y="2868250"/>
              <a:ext cx="1651895" cy="50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GEMS </a:t>
              </a:r>
              <a:r>
                <a:rPr lang="mr-IN" sz="818" dirty="0">
                  <a:latin typeface="Century Gothic" charset="0"/>
                  <a:ea typeface="Century Gothic" charset="0"/>
                  <a:cs typeface="Century Gothic" charset="0"/>
                </a:rPr>
                <a:t>–</a:t>
              </a:r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 capacity building 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BD3A5110-212F-0047-A34F-24EFAC63CF4C}"/>
              </a:ext>
            </a:extLst>
          </p:cNvPr>
          <p:cNvGrpSpPr/>
          <p:nvPr/>
        </p:nvGrpSpPr>
        <p:grpSpPr>
          <a:xfrm>
            <a:off x="12362699" y="11265345"/>
            <a:ext cx="1142303" cy="1054577"/>
            <a:chOff x="3725394" y="7221442"/>
            <a:chExt cx="1675377" cy="1546713"/>
          </a:xfrm>
        </p:grpSpPr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CCA40105-EA1D-3843-A659-C26AD29BB41B}"/>
                </a:ext>
              </a:extLst>
            </p:cNvPr>
            <p:cNvSpPr txBox="1"/>
            <p:nvPr/>
          </p:nvSpPr>
          <p:spPr>
            <a:xfrm>
              <a:off x="3725394" y="7221442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RAPID APP DEV TEAM</a:t>
              </a:r>
            </a:p>
          </p:txBody>
        </p: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92D3DA2-07FA-BC49-8B22-FCD3E25C70FA}"/>
                </a:ext>
              </a:extLst>
            </p:cNvPr>
            <p:cNvCxnSpPr/>
            <p:nvPr/>
          </p:nvCxnSpPr>
          <p:spPr>
            <a:xfrm>
              <a:off x="4006912" y="806953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3A69339C-6F14-5E4C-BE70-5C7F0A9E4EA4}"/>
                </a:ext>
              </a:extLst>
            </p:cNvPr>
            <p:cNvSpPr txBox="1"/>
            <p:nvPr/>
          </p:nvSpPr>
          <p:spPr>
            <a:xfrm>
              <a:off x="3782534" y="8078914"/>
              <a:ext cx="1530869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In-house web and mobile app dev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75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3EF79-D40D-0841-91D9-47FDBAFB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170" y="3790616"/>
            <a:ext cx="4533900" cy="454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C841A-C575-5140-9EF9-23FAA1B06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440" y="7189871"/>
            <a:ext cx="4533900" cy="453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BC5AF-4B50-5345-A234-4ADD90338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1" y="7238276"/>
            <a:ext cx="4159974" cy="4159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0132A3-1121-0044-9CAC-06557766B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338" y="981577"/>
            <a:ext cx="4533900" cy="453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A031EF-25CD-8940-BA49-78001588E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19" y="2324100"/>
            <a:ext cx="4521200" cy="4533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97A257-2B0C-B740-A188-F6A1FE4C0F44}"/>
              </a:ext>
            </a:extLst>
          </p:cNvPr>
          <p:cNvSpPr txBox="1"/>
          <p:nvPr/>
        </p:nvSpPr>
        <p:spPr>
          <a:xfrm>
            <a:off x="5633884" y="11723771"/>
            <a:ext cx="387774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#EBEBEB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344E2-1407-C048-A9F9-3ED41F4B4969}"/>
              </a:ext>
            </a:extLst>
          </p:cNvPr>
          <p:cNvSpPr txBox="1"/>
          <p:nvPr/>
        </p:nvSpPr>
        <p:spPr>
          <a:xfrm>
            <a:off x="3063972" y="7189871"/>
            <a:ext cx="387774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#99D8D9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E9990-E5DD-8E40-9642-10C37087E571}"/>
              </a:ext>
            </a:extLst>
          </p:cNvPr>
          <p:cNvSpPr txBox="1"/>
          <p:nvPr/>
        </p:nvSpPr>
        <p:spPr>
          <a:xfrm>
            <a:off x="10386693" y="8793993"/>
            <a:ext cx="387774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#B9D1E2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8A3C3-32A1-014D-8463-E638AB57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88" y="1431588"/>
            <a:ext cx="4354717" cy="435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996B924D-1AF1-1C48-AB38-85A56A819A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414" y="981577"/>
            <a:ext cx="4707747" cy="47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1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B7DA6D-55BE-CE43-941C-27A34742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633" y="2276522"/>
            <a:ext cx="8915251" cy="9109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123899-962A-1041-890E-5501DD75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603" y="1636597"/>
            <a:ext cx="10389081" cy="103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31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09179D-4A62-7441-A7DE-CE5EF78FD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46" y="8627478"/>
            <a:ext cx="2724986" cy="2724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7C8BB-34FE-B04B-96DB-3251A0FFA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3" y="262509"/>
            <a:ext cx="3859319" cy="65954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48E8F3-F626-7A4F-BC69-217F2D33D32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339" y="2298443"/>
            <a:ext cx="7697682" cy="78651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D04AFC-33FA-AC47-95B3-6ECD61A96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2745" y1="49667" x2="12745" y2="49667"/>
                        <a14:foregroundMark x1="19284" y1="51885" x2="19284" y2="51885"/>
                        <a14:foregroundMark x1="36068" y1="36807" x2="36068" y2="36807"/>
                        <a14:foregroundMark x1="42107" y1="37472" x2="42107" y2="37472"/>
                        <a14:foregroundMark x1="48230" y1="37472" x2="48230" y2="37472"/>
                        <a14:foregroundMark x1="53186" y1="39690" x2="53186" y2="39690"/>
                        <a14:foregroundMark x1="58226" y1="43016" x2="58226" y2="43016"/>
                        <a14:foregroundMark x1="62974" y1="50333" x2="62974" y2="50333"/>
                        <a14:foregroundMark x1="69221" y1="55432" x2="69221" y2="55432"/>
                        <a14:foregroundMark x1="73761" y1="55432" x2="73761" y2="55432"/>
                        <a14:foregroundMark x1="80008" y1="50333" x2="80008" y2="50333"/>
                        <a14:foregroundMark x1="84423" y1="48559" x2="84423" y2="48559"/>
                        <a14:backgroundMark x1="28155" y1="72727" x2="34194" y2="68293"/>
                        <a14:backgroundMark x1="34194" y1="68293" x2="77051" y2="73836"/>
                        <a14:backgroundMark x1="77051" y1="73836" x2="82757" y2="71840"/>
                        <a14:backgroundMark x1="82757" y1="71840" x2="28280" y2="70732"/>
                        <a14:backgroundMark x1="28280" y1="70732" x2="41441" y2="72062"/>
                        <a14:backgroundMark x1="41441" y1="72062" x2="34152" y2="72727"/>
                        <a14:backgroundMark x1="34152" y1="72727" x2="44481" y2="74501"/>
                        <a14:backgroundMark x1="44481" y1="74501" x2="52312" y2="67627"/>
                        <a14:backgroundMark x1="52312" y1="67627" x2="46647" y2="74501"/>
                        <a14:backgroundMark x1="46647" y1="74501" x2="53561" y2="74501"/>
                        <a14:backgroundMark x1="53561" y1="74501" x2="59184" y2="66519"/>
                        <a14:backgroundMark x1="59184" y1="66519" x2="65389" y2="71840"/>
                        <a14:backgroundMark x1="65389" y1="71840" x2="57643" y2="74723"/>
                        <a14:backgroundMark x1="57643" y1="74723" x2="65764" y2="72727"/>
                        <a14:backgroundMark x1="65764" y1="72727" x2="72303" y2="73836"/>
                        <a14:backgroundMark x1="72303" y1="73836" x2="45023" y2="68071"/>
                        <a14:backgroundMark x1="45023" y1="68071" x2="39067" y2="80488"/>
                        <a14:backgroundMark x1="39067" y1="80488" x2="38734" y2="796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2629" y="4547699"/>
            <a:ext cx="8886703" cy="168333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lumMod val="75000"/>
                <a:alpha val="40000"/>
              </a:scheme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E3125C-CC4D-724D-BA98-E7871742EBD1}"/>
              </a:ext>
            </a:extLst>
          </p:cNvPr>
          <p:cNvSpPr txBox="1"/>
          <p:nvPr/>
        </p:nvSpPr>
        <p:spPr>
          <a:xfrm>
            <a:off x="13628269" y="5637613"/>
            <a:ext cx="6015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6">
                    <a:lumMod val="50000"/>
                  </a:schemeClr>
                </a:solidFill>
                <a:latin typeface="Abel" panose="02000506030000020004" pitchFamily="2" charset="0"/>
                <a:cs typeface="Mishafi Gold" pitchFamily="2" charset="-78"/>
              </a:rPr>
              <a:t>ESF</a:t>
            </a:r>
          </a:p>
        </p:txBody>
      </p:sp>
    </p:spTree>
    <p:extLst>
      <p:ext uri="{BB962C8B-B14F-4D97-AF65-F5344CB8AC3E}">
        <p14:creationId xmlns:p14="http://schemas.microsoft.com/office/powerpoint/2010/main" val="278544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2B227D-55E0-2E4E-A553-F61A2B2DD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/>
          <a:stretch/>
        </p:blipFill>
        <p:spPr>
          <a:xfrm>
            <a:off x="9697453" y="4953000"/>
            <a:ext cx="503137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78123"/>
      </p:ext>
    </p:extLst>
  </p:cSld>
  <p:clrMapOvr>
    <a:masterClrMapping/>
  </p:clrMapOvr>
</p:sld>
</file>

<file path=ppt/theme/theme1.xml><?xml version="1.0" encoding="utf-8"?>
<a:theme xmlns:a="http://schemas.openxmlformats.org/drawingml/2006/main" name="Flat design">
  <a:themeElements>
    <a:clrScheme name="DataLab1">
      <a:dk1>
        <a:srgbClr val="434447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309FA6"/>
      </a:accent2>
      <a:accent3>
        <a:srgbClr val="75BDA7"/>
      </a:accent3>
      <a:accent4>
        <a:srgbClr val="50606D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y Business template - Multicolor.pptx" id="{2C74AE98-CFC7-46BF-A240-D230630E8EAA}" vid="{D87D2F3E-0CD1-46BC-8D0A-0DA26C1CF8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8929</TotalTime>
  <Words>803</Words>
  <Application>Microsoft Macintosh PowerPoint</Application>
  <PresentationFormat>Custom</PresentationFormat>
  <Paragraphs>228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Abel</vt:lpstr>
      <vt:lpstr>Arial</vt:lpstr>
      <vt:lpstr>Calibri</vt:lpstr>
      <vt:lpstr>Century Gothic</vt:lpstr>
      <vt:lpstr>Lato Light</vt:lpstr>
      <vt:lpstr>Mishafi Gold</vt:lpstr>
      <vt:lpstr>Open Sans</vt:lpstr>
      <vt:lpstr>Raleway Light</vt:lpstr>
      <vt:lpstr>Wingdings</vt:lpstr>
      <vt:lpstr>Flat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BIZ        CORPORATE BUSINESS PROFILE</dc:title>
  <dc:creator>wenceslao almazan</dc:creator>
  <cp:lastModifiedBy>Rajalakshmi KANAGAVEL</cp:lastModifiedBy>
  <cp:revision>110</cp:revision>
  <dcterms:created xsi:type="dcterms:W3CDTF">2020-05-26T14:48:29Z</dcterms:created>
  <dcterms:modified xsi:type="dcterms:W3CDTF">2020-10-24T02:14:54Z</dcterms:modified>
</cp:coreProperties>
</file>