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7" r:id="rId2"/>
    <p:sldId id="281" r:id="rId3"/>
    <p:sldId id="258" r:id="rId4"/>
    <p:sldId id="259" r:id="rId5"/>
    <p:sldId id="260" r:id="rId6"/>
    <p:sldId id="261" r:id="rId7"/>
    <p:sldId id="266" r:id="rId8"/>
    <p:sldId id="265" r:id="rId9"/>
    <p:sldId id="274" r:id="rId10"/>
    <p:sldId id="267" r:id="rId11"/>
    <p:sldId id="277" r:id="rId12"/>
    <p:sldId id="268" r:id="rId13"/>
    <p:sldId id="262" r:id="rId14"/>
    <p:sldId id="263" r:id="rId15"/>
    <p:sldId id="264" r:id="rId16"/>
    <p:sldId id="273" r:id="rId17"/>
    <p:sldId id="276" r:id="rId18"/>
    <p:sldId id="270" r:id="rId19"/>
    <p:sldId id="271" r:id="rId20"/>
    <p:sldId id="272" r:id="rId21"/>
    <p:sldId id="279" r:id="rId22"/>
    <p:sldId id="280" r:id="rId23"/>
    <p:sldId id="275" r:id="rId24"/>
    <p:sldId id="278" r:id="rId25"/>
    <p:sldId id="269" r:id="rId26"/>
    <p:sldId id="282" r:id="rId27"/>
    <p:sldId id="283" r:id="rId28"/>
    <p:sldId id="286" r:id="rId29"/>
    <p:sldId id="287" r:id="rId30"/>
    <p:sldId id="285" r:id="rId31"/>
    <p:sldId id="288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5597" autoAdjust="0"/>
  </p:normalViewPr>
  <p:slideViewPr>
    <p:cSldViewPr snapToGrid="0">
      <p:cViewPr varScale="1">
        <p:scale>
          <a:sx n="110" d="100"/>
          <a:sy n="110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5F7A3-80FA-4DE8-9E10-D5FD6AAF4E4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AB5DE-4D54-4E1E-B02D-B50369E95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dnuggets.com/2018/07/why-machine-learning-project-fail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https://www.kdnuggets.com/2018/07/why-machine-learning-project-fail.html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AB5DE-4D54-4E1E-B02D-B50369E95D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7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5/27/2019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 smtClean="0">
                <a:solidFill>
                  <a:schemeClr val="bg2"/>
                </a:solidFill>
              </a:rPr>
              <a:t>.be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66905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5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0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9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2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84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8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42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00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27/05/2019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326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7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vscentrum.be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1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94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vscentrum.be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3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6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5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race2019_ml" TargetMode="External"/><Relationship Id="rId2" Type="http://schemas.openxmlformats.org/officeDocument/2006/relationships/hyperlink" Target="https://github.com/gjbex/PRACE_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hyperlink" Target="http://inspirobot.me/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inyclouds.org/colorize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i.googleblog.com/2014/09/building-deeper-understanding-of-images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V1eYniJ0Rnk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djournals.com/uploads/article/GRDJE/V02/I05/0176/GRDJEV02I050176.pdf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smtClean="0"/>
              <a:t>machine learning/AI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Geert Jan Bex, Jan </a:t>
            </a:r>
            <a:r>
              <a:rPr lang="en-US" sz="2800" dirty="0" err="1" smtClean="0"/>
              <a:t>Ooghe</a:t>
            </a:r>
            <a:r>
              <a:rPr lang="en-US" sz="2800" dirty="0" smtClean="0"/>
              <a:t>, Ehsan </a:t>
            </a:r>
            <a:r>
              <a:rPr lang="en-US" sz="2800" dirty="0" err="1" smtClean="0"/>
              <a:t>Moravveji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35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Machine learning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Regression:</a:t>
            </a:r>
            <a:br>
              <a:rPr lang="en-BE" dirty="0" smtClean="0"/>
            </a:br>
            <a:r>
              <a:rPr lang="en-BE" dirty="0" smtClean="0"/>
              <a:t>Ridge regression, Support Vector Machines, Random Forest,</a:t>
            </a:r>
            <a:br>
              <a:rPr lang="en-BE" dirty="0" smtClean="0"/>
            </a:br>
            <a:r>
              <a:rPr lang="en-BE" dirty="0" smtClean="0"/>
              <a:t>Multilayer Neural Networks, Deep Neural Networks, ...</a:t>
            </a:r>
          </a:p>
          <a:p>
            <a:endParaRPr lang="en-BE" dirty="0" smtClean="0"/>
          </a:p>
          <a:p>
            <a:r>
              <a:rPr lang="en-BE" dirty="0" smtClean="0"/>
              <a:t>Classification:</a:t>
            </a:r>
            <a:br>
              <a:rPr lang="en-BE" dirty="0" smtClean="0"/>
            </a:br>
            <a:r>
              <a:rPr lang="en-BE" dirty="0" smtClean="0"/>
              <a:t>Naive Base, </a:t>
            </a:r>
            <a:r>
              <a:rPr lang="en-BE" dirty="0"/>
              <a:t>, Support Vector </a:t>
            </a:r>
            <a:r>
              <a:rPr lang="en-BE" dirty="0" smtClean="0"/>
              <a:t>Machines,</a:t>
            </a:r>
            <a:br>
              <a:rPr lang="en-BE" dirty="0" smtClean="0"/>
            </a:br>
            <a:r>
              <a:rPr lang="en-BE" dirty="0" smtClean="0"/>
              <a:t>Random Forest, Multilayer </a:t>
            </a:r>
            <a:r>
              <a:rPr lang="en-BE" dirty="0"/>
              <a:t>Neural Networks</a:t>
            </a:r>
            <a:r>
              <a:rPr lang="en-BE" dirty="0" smtClean="0"/>
              <a:t>,</a:t>
            </a:r>
            <a:br>
              <a:rPr lang="en-BE" dirty="0" smtClean="0"/>
            </a:br>
            <a:r>
              <a:rPr lang="en-BE" dirty="0" smtClean="0"/>
              <a:t>Deep </a:t>
            </a:r>
            <a:r>
              <a:rPr lang="en-BE" dirty="0"/>
              <a:t>Neural Networks, </a:t>
            </a:r>
            <a:r>
              <a:rPr lang="en-BE" dirty="0" smtClean="0"/>
              <a:t>...</a:t>
            </a:r>
          </a:p>
          <a:p>
            <a:endParaRPr lang="en-BE" dirty="0" smtClean="0"/>
          </a:p>
          <a:p>
            <a:r>
              <a:rPr lang="en-BE" dirty="0" smtClean="0"/>
              <a:t>Clustering:</a:t>
            </a:r>
            <a:br>
              <a:rPr lang="en-BE" dirty="0" smtClean="0"/>
            </a:br>
            <a:r>
              <a:rPr lang="en-BE" dirty="0" smtClean="0"/>
              <a:t>k-Means, Hierarchical Clustering, ...</a:t>
            </a:r>
            <a:endParaRPr lang="en-BE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140823" y="4319453"/>
            <a:ext cx="3230880" cy="38317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7279" y="2172137"/>
            <a:ext cx="2438402" cy="3009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8" name="Picture 10" descr="Image result for support vector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778" y="3196046"/>
            <a:ext cx="2117199" cy="20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6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Many machine learning/AI projects fail</a:t>
            </a:r>
            <a:br>
              <a:rPr lang="en-BE" dirty="0" smtClean="0"/>
            </a:br>
            <a:r>
              <a:rPr lang="en-BE" dirty="0" smtClean="0"/>
              <a:t>(Gartner claims 85 %)</a:t>
            </a:r>
          </a:p>
          <a:p>
            <a:endParaRPr lang="en-BE" dirty="0"/>
          </a:p>
          <a:p>
            <a:endParaRPr lang="en-BE" dirty="0" smtClean="0"/>
          </a:p>
          <a:p>
            <a:r>
              <a:rPr lang="en-BE" dirty="0" smtClean="0"/>
              <a:t>Ethics, e.g., Amazon has/had</a:t>
            </a:r>
            <a:br>
              <a:rPr lang="en-BE" dirty="0" smtClean="0"/>
            </a:br>
            <a:r>
              <a:rPr lang="en-BE" dirty="0" smtClean="0"/>
              <a:t>sub-par employees fired by an AI</a:t>
            </a:r>
            <a:br>
              <a:rPr lang="en-BE" dirty="0" smtClean="0"/>
            </a:br>
            <a:r>
              <a:rPr lang="en-BE" dirty="0" smtClean="0"/>
              <a:t>automatically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  <p:pic>
        <p:nvPicPr>
          <p:cNvPr id="7170" name="Picture 2" descr="Image result for termin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339" y="3531479"/>
            <a:ext cx="3044940" cy="18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result for project fail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38" y="1549470"/>
            <a:ext cx="2844698" cy="1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Reasons for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Asking the wrong question</a:t>
            </a:r>
          </a:p>
          <a:p>
            <a:r>
              <a:rPr lang="en-BE" dirty="0" smtClean="0"/>
              <a:t>Trying to solve the wrong problem</a:t>
            </a:r>
          </a:p>
          <a:p>
            <a:r>
              <a:rPr lang="en-BE" dirty="0" smtClean="0"/>
              <a:t>Not having enough data</a:t>
            </a:r>
          </a:p>
          <a:p>
            <a:r>
              <a:rPr lang="en-BE" dirty="0" smtClean="0"/>
              <a:t>Not having the right data</a:t>
            </a:r>
          </a:p>
          <a:p>
            <a:r>
              <a:rPr lang="en-BE" dirty="0" smtClean="0"/>
              <a:t>Having too much data</a:t>
            </a:r>
          </a:p>
          <a:p>
            <a:r>
              <a:rPr lang="en-BE" dirty="0" smtClean="0"/>
              <a:t>Hiring the wrong people</a:t>
            </a:r>
          </a:p>
          <a:p>
            <a:r>
              <a:rPr lang="en-BE" dirty="0" smtClean="0"/>
              <a:t>Using the wrong tools</a:t>
            </a:r>
          </a:p>
          <a:p>
            <a:r>
              <a:rPr lang="en-BE" dirty="0" smtClean="0"/>
              <a:t>Not having the right model</a:t>
            </a:r>
          </a:p>
          <a:p>
            <a:r>
              <a:rPr lang="en-BE" dirty="0" smtClean="0"/>
              <a:t>Not having the right yardstick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2300158"/>
            <a:ext cx="3937307" cy="295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Programming languages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R</a:t>
            </a:r>
          </a:p>
          <a:p>
            <a:pPr lvl="1"/>
            <a:r>
              <a:rPr lang="en-US" dirty="0" smtClean="0"/>
              <a:t>C++</a:t>
            </a:r>
            <a:endParaRPr lang="en-BE" dirty="0" smtClean="0"/>
          </a:p>
          <a:p>
            <a:pPr lvl="1"/>
            <a:r>
              <a:rPr lang="en-BE" dirty="0" smtClean="0"/>
              <a:t>...</a:t>
            </a:r>
            <a:endParaRPr lang="en-US" dirty="0" smtClean="0"/>
          </a:p>
          <a:p>
            <a:r>
              <a:rPr lang="en-US" dirty="0" smtClean="0"/>
              <a:t>Many libraries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pPr lvl="1"/>
            <a:r>
              <a:rPr lang="en-US" dirty="0" err="1" smtClean="0"/>
              <a:t>PyTorch</a:t>
            </a:r>
            <a:endParaRPr lang="en-US" dirty="0" smtClean="0"/>
          </a:p>
          <a:p>
            <a:pPr lvl="1"/>
            <a:r>
              <a:rPr lang="en-US" dirty="0" err="1" smtClean="0"/>
              <a:t>TensorFlow</a:t>
            </a:r>
            <a:endParaRPr lang="en-US" dirty="0" smtClean="0"/>
          </a:p>
          <a:p>
            <a:pPr lvl="1"/>
            <a:r>
              <a:rPr lang="en-US" dirty="0" err="1" smtClean="0"/>
              <a:t>Keras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976382" y="3680111"/>
            <a:ext cx="6082018" cy="492685"/>
            <a:chOff x="1630431" y="3327488"/>
            <a:chExt cx="6082018" cy="492685"/>
          </a:xfrm>
        </p:grpSpPr>
        <p:sp>
          <p:nvSpPr>
            <p:cNvPr id="5" name="TextBox 4"/>
            <p:cNvSpPr txBox="1"/>
            <p:nvPr/>
          </p:nvSpPr>
          <p:spPr>
            <a:xfrm>
              <a:off x="4542137" y="3327488"/>
              <a:ext cx="317031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classic machine learning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1630431" y="3527543"/>
              <a:ext cx="2911706" cy="29263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976382" y="4473640"/>
            <a:ext cx="6082018" cy="1311348"/>
            <a:chOff x="2452382" y="4006506"/>
            <a:chExt cx="6082018" cy="1311348"/>
          </a:xfrm>
        </p:grpSpPr>
        <p:grpSp>
          <p:nvGrpSpPr>
            <p:cNvPr id="10" name="Group 9"/>
            <p:cNvGrpSpPr/>
            <p:nvPr/>
          </p:nvGrpSpPr>
          <p:grpSpPr>
            <a:xfrm>
              <a:off x="2668406" y="4206100"/>
              <a:ext cx="5865994" cy="456080"/>
              <a:chOff x="1846455" y="3399712"/>
              <a:chExt cx="5865994" cy="45608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542137" y="3399712"/>
                <a:ext cx="317031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deep learning frameworks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  <a:endCxn id="15" idx="1"/>
              </p:cNvCxnSpPr>
              <p:nvPr/>
            </p:nvCxnSpPr>
            <p:spPr>
              <a:xfrm flipH="1">
                <a:off x="1846455" y="3599767"/>
                <a:ext cx="2695682" cy="2560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452382" y="4006506"/>
              <a:ext cx="216024" cy="131134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434132" y="2345659"/>
            <a:ext cx="3406702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Fast-evolving ecosystem!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534318" y="4114482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534318" y="5152004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534318" y="2227653"/>
            <a:ext cx="1656184" cy="391978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20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Nice end-to-end framework</a:t>
            </a:r>
          </a:p>
          <a:p>
            <a:pPr lvl="1"/>
            <a:r>
              <a:rPr lang="en-US" dirty="0" smtClean="0"/>
              <a:t>data exploration (+ pandas + </a:t>
            </a:r>
            <a:r>
              <a:rPr lang="en-US" dirty="0" err="1" smtClean="0"/>
              <a:t>holoviews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preprocessing (+ pandas)</a:t>
            </a:r>
          </a:p>
          <a:p>
            <a:pPr lvl="2"/>
            <a:r>
              <a:rPr lang="en-US" dirty="0" smtClean="0"/>
              <a:t>cleaning/missing values</a:t>
            </a:r>
          </a:p>
          <a:p>
            <a:pPr lvl="2"/>
            <a:r>
              <a:rPr lang="en-US" dirty="0" smtClean="0"/>
              <a:t>normalization</a:t>
            </a:r>
          </a:p>
          <a:p>
            <a:pPr lvl="1"/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application</a:t>
            </a:r>
          </a:p>
          <a:p>
            <a:r>
              <a:rPr lang="en-US" dirty="0" smtClean="0"/>
              <a:t>"Classic" machine learning only</a:t>
            </a:r>
          </a:p>
          <a:p>
            <a:r>
              <a:rPr lang="en-US" dirty="0">
                <a:hlinkClick r:id="rId2"/>
              </a:rPr>
              <a:t>https://scikit-learn.org/stable/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80" y="3355989"/>
            <a:ext cx="3560297" cy="12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High-level framework for deep learning</a:t>
            </a:r>
          </a:p>
          <a:p>
            <a:r>
              <a:rPr lang="en-US" dirty="0" err="1" smtClean="0"/>
              <a:t>TensorFlow</a:t>
            </a:r>
            <a:r>
              <a:rPr lang="en-US" dirty="0" smtClean="0"/>
              <a:t> backend</a:t>
            </a:r>
          </a:p>
          <a:p>
            <a:r>
              <a:rPr lang="en-US" dirty="0" smtClean="0"/>
              <a:t>Layer types</a:t>
            </a:r>
          </a:p>
          <a:p>
            <a:pPr lvl="1"/>
            <a:r>
              <a:rPr lang="en-US" dirty="0" smtClean="0"/>
              <a:t>dense</a:t>
            </a:r>
          </a:p>
          <a:p>
            <a:pPr lvl="1"/>
            <a:r>
              <a:rPr lang="en-US" dirty="0" smtClean="0"/>
              <a:t>convolutional</a:t>
            </a:r>
          </a:p>
          <a:p>
            <a:pPr lvl="1"/>
            <a:r>
              <a:rPr lang="en-US" dirty="0" smtClean="0"/>
              <a:t>pooling</a:t>
            </a:r>
          </a:p>
          <a:p>
            <a:pPr lvl="1"/>
            <a:r>
              <a:rPr lang="en-US" dirty="0" smtClean="0"/>
              <a:t>embedding</a:t>
            </a:r>
          </a:p>
          <a:p>
            <a:pPr lvl="1"/>
            <a:r>
              <a:rPr lang="en-US" dirty="0" smtClean="0"/>
              <a:t>recurrent</a:t>
            </a:r>
          </a:p>
          <a:p>
            <a:pPr lvl="1"/>
            <a:r>
              <a:rPr lang="en-US" dirty="0" smtClean="0"/>
              <a:t>activation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>
                <a:hlinkClick r:id="rId2"/>
              </a:rPr>
              <a:t>https://keras.io/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pic>
        <p:nvPicPr>
          <p:cNvPr id="5122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150" y="2745856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Tensor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Image result for tensor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518" y="3903123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Data pipelines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Data ingestion</a:t>
            </a:r>
          </a:p>
          <a:p>
            <a:pPr lvl="1"/>
            <a:r>
              <a:rPr lang="en-BE" dirty="0" smtClean="0"/>
              <a:t>CSV/JSON/XML/H5 files, RDBMS, NoSQL, HTTP,...</a:t>
            </a:r>
          </a:p>
          <a:p>
            <a:r>
              <a:rPr lang="en-BE" dirty="0" smtClean="0"/>
              <a:t>Data cleaning</a:t>
            </a:r>
          </a:p>
          <a:p>
            <a:pPr lvl="1"/>
            <a:r>
              <a:rPr lang="en-BE" dirty="0" smtClean="0"/>
              <a:t>outliers/invalid values?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filter</a:t>
            </a:r>
          </a:p>
          <a:p>
            <a:pPr lvl="1"/>
            <a:r>
              <a:rPr lang="en-BE" dirty="0" smtClean="0"/>
              <a:t>missing values?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impute</a:t>
            </a:r>
          </a:p>
          <a:p>
            <a:r>
              <a:rPr lang="en-BE" dirty="0" smtClean="0"/>
              <a:t>Data transformation</a:t>
            </a:r>
          </a:p>
          <a:p>
            <a:pPr lvl="1"/>
            <a:r>
              <a:rPr lang="en-BE" dirty="0" smtClean="0"/>
              <a:t>scaling/normalization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529943" y="2856412"/>
            <a:ext cx="6472554" cy="3151187"/>
            <a:chOff x="5529943" y="2856412"/>
            <a:chExt cx="6472554" cy="3151187"/>
          </a:xfrm>
        </p:grpSpPr>
        <p:pic>
          <p:nvPicPr>
            <p:cNvPr id="12290" name="Picture 2" descr="Data Pipelin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943" y="3680977"/>
              <a:ext cx="6472554" cy="2326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32915" y="2856412"/>
              <a:ext cx="3084499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BE" sz="2400" i="1" dirty="0" smtClean="0"/>
                <a:t>Must</a:t>
              </a:r>
              <a:r>
                <a:rPr lang="en-BE" dirty="0" smtClean="0"/>
                <a:t> be done systematically</a:t>
              </a:r>
              <a:endParaRPr lang="en-US" dirty="0"/>
            </a:p>
          </p:txBody>
        </p:sp>
      </p:grpSp>
      <p:pic>
        <p:nvPicPr>
          <p:cNvPr id="8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5218151"/>
            <a:ext cx="1954023" cy="70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59661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Supervised learning: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Select model, e.g., </a:t>
            </a:r>
            <a:r>
              <a:rPr lang="en-BE" dirty="0"/>
              <a:t>random forest</a:t>
            </a:r>
            <a:r>
              <a:rPr lang="en-BE" dirty="0" smtClean="0"/>
              <a:t>, (deep) neural network, ...</a:t>
            </a:r>
          </a:p>
          <a:p>
            <a:r>
              <a:rPr lang="en-BE" dirty="0" smtClean="0"/>
              <a:t>Train model, i.e., determine parameters</a:t>
            </a:r>
          </a:p>
          <a:p>
            <a:pPr lvl="1"/>
            <a:r>
              <a:rPr lang="en-BE" dirty="0" smtClean="0"/>
              <a:t>Data: input + output</a:t>
            </a:r>
          </a:p>
          <a:p>
            <a:pPr lvl="2"/>
            <a:r>
              <a:rPr lang="en-BE" dirty="0" smtClean="0"/>
              <a:t>training data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determine model parameters</a:t>
            </a:r>
          </a:p>
          <a:p>
            <a:pPr lvl="2"/>
            <a:r>
              <a:rPr lang="en-BE" dirty="0" smtClean="0"/>
              <a:t>validation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 smtClean="0"/>
              <a:t> yardstick to avoid overfitting</a:t>
            </a:r>
          </a:p>
          <a:p>
            <a:r>
              <a:rPr lang="en-BE" dirty="0" smtClean="0"/>
              <a:t>Test model</a:t>
            </a:r>
          </a:p>
          <a:p>
            <a:pPr lvl="1"/>
            <a:r>
              <a:rPr lang="en-BE" dirty="0"/>
              <a:t>Data: input + </a:t>
            </a:r>
            <a:r>
              <a:rPr lang="en-BE" dirty="0" smtClean="0"/>
              <a:t>output</a:t>
            </a:r>
          </a:p>
          <a:p>
            <a:pPr lvl="2"/>
            <a:r>
              <a:rPr lang="en-BE" dirty="0"/>
              <a:t>testing data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final scoring of the </a:t>
            </a:r>
            <a:r>
              <a:rPr lang="en-BE" dirty="0" smtClean="0"/>
              <a:t>model</a:t>
            </a:r>
          </a:p>
          <a:p>
            <a:r>
              <a:rPr lang="en-BE" dirty="0" smtClean="0"/>
              <a:t>Production</a:t>
            </a:r>
          </a:p>
          <a:p>
            <a:pPr lvl="1"/>
            <a:r>
              <a:rPr lang="en-BE" dirty="0" smtClean="0"/>
              <a:t>Data: input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</a:t>
            </a:r>
            <a:r>
              <a:rPr lang="en-BE" dirty="0" smtClean="0"/>
              <a:t>predict output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5362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258" y="2833152"/>
            <a:ext cx="3876584" cy="144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6038" y="5172892"/>
            <a:ext cx="4629794" cy="64633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Experiment with underfitting and overfitting:</a:t>
            </a:r>
          </a:p>
          <a:p>
            <a:r>
              <a:rPr lang="en-BE" dirty="0" smtClean="0">
                <a:latin typeface="Inconsolata" panose="00000509000000000000" pitchFamily="49" charset="0"/>
              </a:rPr>
              <a:t>010_underfitting_overfitting.ipynb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611" y="631625"/>
            <a:ext cx="3445504" cy="35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 smtClean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696117"/>
            <a:ext cx="3453156" cy="2645681"/>
            <a:chOff x="1446566" y="3696117"/>
            <a:chExt cx="3453156" cy="2645681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 smtClean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032663" y="3696117"/>
              <a:ext cx="1867059" cy="853772"/>
              <a:chOff x="4911157" y="3696117"/>
              <a:chExt cx="1867059" cy="853772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4911157" y="3696117"/>
                <a:ext cx="567207" cy="85377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 smtClean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19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 smtClean="0"/>
              <a:t>How to determine</a:t>
            </a:r>
            <a:br>
              <a:rPr lang="en-BE" sz="3200" dirty="0" smtClean="0"/>
            </a:br>
            <a:r>
              <a:rPr lang="en-BE" sz="3200" dirty="0" smtClean="0"/>
              <a:t>weights?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All material available on GitHub</a:t>
            </a:r>
          </a:p>
          <a:p>
            <a:pPr lvl="1"/>
            <a:r>
              <a:rPr lang="en-BE" dirty="0" smtClean="0"/>
              <a:t>this presentation</a:t>
            </a:r>
          </a:p>
          <a:p>
            <a:pPr lvl="1"/>
            <a:r>
              <a:rPr lang="en-BE" dirty="0" smtClean="0"/>
              <a:t>conda environments</a:t>
            </a:r>
          </a:p>
          <a:p>
            <a:pPr lvl="1"/>
            <a:r>
              <a:rPr lang="en-BE" dirty="0" smtClean="0"/>
              <a:t>Jupyter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3705" y="4001294"/>
            <a:ext cx="74045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https://github.com/gjbex/PRACE_ML</a:t>
            </a:r>
            <a:r>
              <a:rPr lang="en-BE" sz="3600" dirty="0"/>
              <a:t/>
            </a:r>
            <a:br>
              <a:rPr lang="en-BE" sz="3600" dirty="0"/>
            </a:br>
            <a:r>
              <a:rPr lang="en-BE" sz="3600" dirty="0"/>
              <a:t>or</a:t>
            </a:r>
            <a:br>
              <a:rPr lang="en-BE" sz="3600" dirty="0"/>
            </a:br>
            <a:r>
              <a:rPr lang="en-BE" sz="3600" dirty="0">
                <a:hlinkClick r:id="rId3"/>
              </a:rPr>
              <a:t>https://</a:t>
            </a:r>
            <a:r>
              <a:rPr lang="en-US" sz="3600" dirty="0">
                <a:hlinkClick r:id="rId3"/>
              </a:rPr>
              <a:t>bit.ly/prace2019_ml</a:t>
            </a:r>
            <a:r>
              <a:rPr lang="en-BE" sz="3600" dirty="0"/>
              <a:t> </a:t>
            </a:r>
            <a:endParaRPr lang="en-US" sz="3600" dirty="0"/>
          </a:p>
        </p:txBody>
      </p:sp>
      <p:pic>
        <p:nvPicPr>
          <p:cNvPr id="1030" name="Picture 6" descr="GitHub Logomar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91" y="1364799"/>
            <a:ext cx="2215152" cy="22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</a:t>
            </a:r>
            <a:r>
              <a:rPr lang="en-BE" dirty="0" smtClean="0"/>
              <a:t>nitialize weights </a:t>
            </a:r>
            <a:r>
              <a:rPr lang="en-US" dirty="0" smtClean="0"/>
              <a:t>"</a:t>
            </a:r>
            <a:r>
              <a:rPr lang="en-BE" dirty="0" smtClean="0"/>
              <a:t>randomly</a:t>
            </a:r>
            <a:r>
              <a:rPr lang="en-US" dirty="0" smtClean="0"/>
              <a:t>"</a:t>
            </a:r>
            <a:endParaRPr lang="en-BE" dirty="0" smtClean="0"/>
          </a:p>
          <a:p>
            <a:r>
              <a:rPr lang="en-BE" dirty="0"/>
              <a:t>F</a:t>
            </a:r>
            <a:r>
              <a:rPr lang="en-BE" dirty="0" smtClean="0"/>
              <a:t>or all training epochs</a:t>
            </a:r>
          </a:p>
          <a:p>
            <a:pPr lvl="1"/>
            <a:r>
              <a:rPr lang="en-BE" sz="2800" dirty="0" smtClean="0"/>
              <a:t>for all input-output in training set</a:t>
            </a:r>
          </a:p>
          <a:p>
            <a:pPr lvl="2"/>
            <a:r>
              <a:rPr lang="en-BE" sz="2800" dirty="0" smtClean="0"/>
              <a:t>using input, compute output (forward)</a:t>
            </a:r>
          </a:p>
          <a:p>
            <a:pPr lvl="2"/>
            <a:r>
              <a:rPr lang="en-BE" sz="2800" dirty="0" smtClean="0"/>
              <a:t>compare computed output with training output</a:t>
            </a:r>
          </a:p>
          <a:p>
            <a:pPr lvl="2"/>
            <a:r>
              <a:rPr lang="en-BE" sz="2800" dirty="0" smtClean="0"/>
              <a:t>adapt weights (backward) to improve output</a:t>
            </a:r>
          </a:p>
          <a:p>
            <a:pPr lvl="1"/>
            <a:r>
              <a:rPr lang="en-BE" sz="3200" dirty="0" smtClean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238" y="1350713"/>
            <a:ext cx="2467701" cy="185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Task: handwritten digit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Input data</a:t>
            </a:r>
          </a:p>
          <a:p>
            <a:pPr lvl="1"/>
            <a:r>
              <a:rPr lang="en-BE" dirty="0" smtClean="0"/>
              <a:t>grayscale image</a:t>
            </a:r>
          </a:p>
          <a:p>
            <a:r>
              <a:rPr lang="en-BE" dirty="0" smtClean="0"/>
              <a:t>Output data</a:t>
            </a:r>
          </a:p>
          <a:p>
            <a:pPr lvl="1"/>
            <a:r>
              <a:rPr lang="en-BE" dirty="0" smtClean="0"/>
              <a:t>digit 0, 1, ..., 9</a:t>
            </a:r>
          </a:p>
          <a:p>
            <a:r>
              <a:rPr lang="en-BE" dirty="0"/>
              <a:t>T</a:t>
            </a:r>
            <a:r>
              <a:rPr lang="en-BE" dirty="0" smtClean="0"/>
              <a:t>raining examples</a:t>
            </a:r>
          </a:p>
          <a:p>
            <a:r>
              <a:rPr lang="en-BE" dirty="0" smtClean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535" y="1972596"/>
            <a:ext cx="4248865" cy="2668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8240" y="5408023"/>
            <a:ext cx="5604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Explore the data: </a:t>
            </a:r>
            <a:r>
              <a:rPr lang="en-BE" dirty="0" smtClean="0">
                <a:latin typeface="Inconsolata" panose="00000509000000000000" pitchFamily="49" charset="0"/>
              </a:rPr>
              <a:t>020_mnist_data_exploration.ipynb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53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First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1D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array with</a:t>
            </a:r>
            <a:br>
              <a:rPr lang="en-BE" sz="1800" dirty="0" smtClean="0"/>
            </a:br>
            <a:r>
              <a:rPr lang="en-BE" sz="1800" dirty="0" smtClean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multilayer perceptron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758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hidden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512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686720" cy="1318567"/>
            <a:chOff x="4275909" y="3762102"/>
            <a:chExt cx="7686720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68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0,</a:t>
              </a:r>
              <a:r>
                <a:rPr lang="en-BE" dirty="0" smtClean="0">
                  <a:latin typeface="Inconsolata" panose="00000509000000000000" pitchFamily="49" charset="0"/>
                </a:rPr>
                <a:t>...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0.951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0.533</a:t>
              </a:r>
              <a:r>
                <a:rPr lang="nl-NL" dirty="0" smtClean="0">
                  <a:latin typeface="Inconsolata" panose="00000509000000000000" pitchFamily="49" charset="0"/>
                </a:rPr>
                <a:t>,</a:t>
              </a:r>
              <a:r>
                <a:rPr lang="en-BE" dirty="0" smtClean="0">
                  <a:latin typeface="Inconsolata" panose="00000509000000000000" pitchFamily="49" charset="0"/>
                </a:rPr>
                <a:t>...,</a:t>
              </a:r>
              <a:r>
                <a:rPr lang="nl-NL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], </a:t>
              </a:r>
              <a:r>
                <a:rPr lang="nl-NL" dirty="0" smtClean="0">
                  <a:latin typeface="Inconsolata" panose="00000509000000000000" pitchFamily="49" charset="0"/>
                </a:rPr>
                <a:t>dtype=</a:t>
              </a:r>
              <a:r>
                <a:rPr lang="en-BE" dirty="0" smtClean="0">
                  <a:latin typeface="Inconsolata" panose="00000509000000000000" pitchFamily="49" charset="0"/>
                </a:rPr>
                <a:t>float32</a:t>
              </a:r>
              <a:r>
                <a:rPr lang="nl-NL" dirty="0" smtClean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 smtClean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0, 0, 0, 1, 0, 0, 0, 0</a:t>
              </a:r>
              <a:r>
                <a:rPr lang="nl-NL" dirty="0" smtClean="0">
                  <a:latin typeface="Inconsolata" panose="00000509000000000000" pitchFamily="49" charset="0"/>
                </a:rPr>
                <a:t>], </a:t>
              </a:r>
              <a:r>
                <a:rPr lang="nl-NL" dirty="0">
                  <a:latin typeface="Inconsolata" panose="00000509000000000000" pitchFamily="49" charset="0"/>
                </a:rPr>
                <a:t>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74227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Activation functions: </a:t>
            </a:r>
            <a:r>
              <a:rPr lang="en-BE" dirty="0" smtClean="0">
                <a:latin typeface="Inconsolata" panose="00000509000000000000" pitchFamily="49" charset="0"/>
              </a:rPr>
              <a:t>030_activation_functions.ipynb</a:t>
            </a:r>
            <a:endParaRPr lang="en-US" dirty="0">
              <a:latin typeface="Inconsolata" panose="00000509000000000000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7063" y="5480587"/>
            <a:ext cx="45817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Multilayer perceptron: </a:t>
            </a:r>
            <a:r>
              <a:rPr lang="en-BE" dirty="0" smtClean="0">
                <a:latin typeface="Inconsolata" panose="00000509000000000000" pitchFamily="49" charset="0"/>
              </a:rPr>
              <a:t>040_mnist_mlp.ipynb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3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Deep neural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Many layers</a:t>
            </a:r>
          </a:p>
          <a:p>
            <a:r>
              <a:rPr lang="en-BE" dirty="0" smtClean="0"/>
              <a:t>Features are </a:t>
            </a:r>
            <a:r>
              <a:rPr lang="en-BE" i="1" dirty="0" smtClean="0"/>
              <a:t>learned</a:t>
            </a:r>
            <a:r>
              <a:rPr lang="en-BE" dirty="0" smtClean="0"/>
              <a:t>, not given</a:t>
            </a:r>
          </a:p>
          <a:p>
            <a:r>
              <a:rPr lang="en-BE" dirty="0" smtClean="0"/>
              <a:t>Low-level features combined into</a:t>
            </a:r>
            <a:br>
              <a:rPr lang="en-BE" dirty="0" smtClean="0"/>
            </a:br>
            <a:r>
              <a:rPr lang="en-BE" dirty="0" smtClean="0"/>
              <a:t>high-level features</a:t>
            </a:r>
          </a:p>
          <a:p>
            <a:endParaRPr lang="en-BE" dirty="0"/>
          </a:p>
          <a:p>
            <a:r>
              <a:rPr lang="en-BE" dirty="0" smtClean="0"/>
              <a:t>Special types of layers</a:t>
            </a:r>
          </a:p>
          <a:p>
            <a:pPr lvl="1"/>
            <a:r>
              <a:rPr lang="en-BE" dirty="0" smtClean="0"/>
              <a:t>convolutional</a:t>
            </a:r>
          </a:p>
          <a:p>
            <a:pPr lvl="1"/>
            <a:r>
              <a:rPr lang="en-BE" dirty="0" smtClean="0"/>
              <a:t>drop-out</a:t>
            </a:r>
          </a:p>
          <a:p>
            <a:pPr lvl="1"/>
            <a:r>
              <a:rPr lang="en-BE" dirty="0" smtClean="0"/>
              <a:t>recurrent</a:t>
            </a:r>
          </a:p>
          <a:p>
            <a:pPr lvl="1"/>
            <a:r>
              <a:rPr lang="en-BE" dirty="0" smtClean="0"/>
              <a:t>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pic>
        <p:nvPicPr>
          <p:cNvPr id="14338" name="Picture 2" descr="deep residual netwo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881" y="2480486"/>
            <a:ext cx="5612119" cy="322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Convolutional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417127" y="1693435"/>
            <a:ext cx="4493402" cy="444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12" y="2801881"/>
                <a:ext cx="116679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690" y="1693435"/>
            <a:ext cx="4440666" cy="444066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17127" y="1735585"/>
            <a:ext cx="6696335" cy="1066296"/>
            <a:chOff x="2497688" y="3924804"/>
            <a:chExt cx="6696335" cy="1066296"/>
          </a:xfrm>
        </p:grpSpPr>
        <p:sp>
          <p:nvSpPr>
            <p:cNvPr id="8" name="Rectangle 7"/>
            <p:cNvSpPr/>
            <p:nvPr/>
          </p:nvSpPr>
          <p:spPr>
            <a:xfrm>
              <a:off x="2497688" y="3924804"/>
              <a:ext cx="1109112" cy="1066296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Down Arrow 8"/>
            <p:cNvSpPr/>
            <p:nvPr/>
          </p:nvSpPr>
          <p:spPr>
            <a:xfrm>
              <a:off x="3052244" y="4051300"/>
              <a:ext cx="6141779" cy="317500"/>
            </a:xfrm>
            <a:prstGeom prst="curvedDownArrow">
              <a:avLst/>
            </a:prstGeom>
            <a:ln w="69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81218" y="35560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62 L 0.24597 0.437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05" y="2180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Convolution examples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25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80800" y="1393991"/>
            <a:ext cx="5422729" cy="1951085"/>
            <a:chOff x="2019996" y="1589307"/>
            <a:chExt cx="5422729" cy="1951085"/>
          </a:xfrm>
        </p:grpSpPr>
        <p:pic>
          <p:nvPicPr>
            <p:cNvPr id="9218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1706875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1589307"/>
                  <a:ext cx="1166794" cy="7325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208" y="1706875"/>
              <a:ext cx="1833517" cy="1833517"/>
            </a:xfrm>
            <a:prstGeom prst="rect">
              <a:avLst/>
            </a:prstGeom>
          </p:spPr>
        </p:pic>
        <p:sp>
          <p:nvSpPr>
            <p:cNvPr id="13" name="Right Arrow 12"/>
            <p:cNvSpPr/>
            <p:nvPr/>
          </p:nvSpPr>
          <p:spPr>
            <a:xfrm>
              <a:off x="4049486" y="2420980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0800" y="3669229"/>
            <a:ext cx="5416432" cy="1946373"/>
            <a:chOff x="2019996" y="3864545"/>
            <a:chExt cx="5416432" cy="1946373"/>
          </a:xfrm>
        </p:grpSpPr>
        <p:pic>
          <p:nvPicPr>
            <p:cNvPr id="15" name="Picture 2" descr="Image result for mnist datase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5" t="4111" r="3330" b="4774"/>
            <a:stretch/>
          </p:blipFill>
          <p:spPr bwMode="auto">
            <a:xfrm>
              <a:off x="2019996" y="3977401"/>
              <a:ext cx="1850524" cy="1828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30" y="3864545"/>
                  <a:ext cx="1166793" cy="7325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ight Arrow 17"/>
            <p:cNvSpPr/>
            <p:nvPr/>
          </p:nvSpPr>
          <p:spPr>
            <a:xfrm>
              <a:off x="4049486" y="4696218"/>
              <a:ext cx="1384663" cy="470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2911" y="3977401"/>
              <a:ext cx="1833517" cy="1833517"/>
            </a:xfrm>
            <a:prstGeom prst="rect">
              <a:avLst/>
            </a:prstGeom>
          </p:spPr>
        </p:pic>
      </p:grpSp>
      <p:sp>
        <p:nvSpPr>
          <p:cNvPr id="21" name="Oval 20"/>
          <p:cNvSpPr/>
          <p:nvPr/>
        </p:nvSpPr>
        <p:spPr>
          <a:xfrm rot="2696471">
            <a:off x="3919076" y="2109344"/>
            <a:ext cx="1628503" cy="48228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21" name="Group 9220"/>
          <p:cNvGrpSpPr/>
          <p:nvPr/>
        </p:nvGrpSpPr>
        <p:grpSpPr>
          <a:xfrm>
            <a:off x="3922039" y="4138829"/>
            <a:ext cx="1656638" cy="1153472"/>
            <a:chOff x="3922039" y="4334145"/>
            <a:chExt cx="1656638" cy="1153472"/>
          </a:xfrm>
        </p:grpSpPr>
        <p:sp>
          <p:nvSpPr>
            <p:cNvPr id="23" name="Oval 22"/>
            <p:cNvSpPr/>
            <p:nvPr/>
          </p:nvSpPr>
          <p:spPr>
            <a:xfrm rot="19547048">
              <a:off x="3922039" y="5005337"/>
              <a:ext cx="1656638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 rot="19547048">
              <a:off x="4213130" y="4334145"/>
              <a:ext cx="1011307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16" name="Group 9215"/>
          <p:cNvGrpSpPr/>
          <p:nvPr/>
        </p:nvGrpSpPr>
        <p:grpSpPr>
          <a:xfrm>
            <a:off x="6460558" y="1389279"/>
            <a:ext cx="5453984" cy="1951085"/>
            <a:chOff x="6512512" y="1570257"/>
            <a:chExt cx="5453984" cy="1951085"/>
          </a:xfrm>
        </p:grpSpPr>
        <p:grpSp>
          <p:nvGrpSpPr>
            <p:cNvPr id="30" name="Group 29"/>
            <p:cNvGrpSpPr/>
            <p:nvPr/>
          </p:nvGrpSpPr>
          <p:grpSpPr>
            <a:xfrm>
              <a:off x="6512512" y="1570257"/>
              <a:ext cx="3427827" cy="1951085"/>
              <a:chOff x="6512512" y="1570257"/>
              <a:chExt cx="3427827" cy="195108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8555676" y="1570257"/>
                <a:ext cx="1384663" cy="1301936"/>
                <a:chOff x="4049486" y="1589307"/>
                <a:chExt cx="1384663" cy="130193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B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0" y="1589307"/>
                      <a:ext cx="1166794" cy="73257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Right Arrow 28"/>
                <p:cNvSpPr/>
                <p:nvPr/>
              </p:nvSpPr>
              <p:spPr>
                <a:xfrm>
                  <a:off x="4049486" y="242098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12512" y="1670818"/>
                <a:ext cx="1850524" cy="1850524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132979" y="1670818"/>
              <a:ext cx="1833517" cy="1833517"/>
            </a:xfrm>
            <a:prstGeom prst="rect">
              <a:avLst/>
            </a:prstGeom>
          </p:spPr>
        </p:pic>
      </p:grpSp>
      <p:grpSp>
        <p:nvGrpSpPr>
          <p:cNvPr id="9220" name="Group 9219"/>
          <p:cNvGrpSpPr/>
          <p:nvPr/>
        </p:nvGrpSpPr>
        <p:grpSpPr>
          <a:xfrm>
            <a:off x="6460271" y="3647396"/>
            <a:ext cx="5461385" cy="1972918"/>
            <a:chOff x="6460271" y="3842712"/>
            <a:chExt cx="5461385" cy="1972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en-B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867" y="3842712"/>
                  <a:ext cx="1166793" cy="7325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19" name="Group 9218"/>
            <p:cNvGrpSpPr/>
            <p:nvPr/>
          </p:nvGrpSpPr>
          <p:grpSpPr>
            <a:xfrm>
              <a:off x="6460271" y="3842712"/>
              <a:ext cx="5461385" cy="1972918"/>
              <a:chOff x="6460271" y="3842712"/>
              <a:chExt cx="5461385" cy="197291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460271" y="3965106"/>
                <a:ext cx="3427827" cy="1850524"/>
                <a:chOff x="6512512" y="1670818"/>
                <a:chExt cx="3427827" cy="1850524"/>
              </a:xfrm>
            </p:grpSpPr>
            <p:sp>
              <p:nvSpPr>
                <p:cNvPr id="40" name="Right Arrow 39"/>
                <p:cNvSpPr/>
                <p:nvPr/>
              </p:nvSpPr>
              <p:spPr>
                <a:xfrm>
                  <a:off x="8555676" y="2401930"/>
                  <a:ext cx="1384663" cy="47026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12512" y="1670818"/>
                  <a:ext cx="1850524" cy="1850524"/>
                </a:xfrm>
                <a:prstGeom prst="rect">
                  <a:avLst/>
                </a:prstGeom>
              </p:spPr>
            </p:pic>
          </p:grpSp>
          <p:pic>
            <p:nvPicPr>
              <p:cNvPr id="9217" name="Picture 9216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0738" y="3842712"/>
                <a:ext cx="1840918" cy="1840918"/>
              </a:xfrm>
              <a:prstGeom prst="rect">
                <a:avLst/>
              </a:prstGeom>
            </p:spPr>
          </p:pic>
        </p:grpSp>
      </p:grpSp>
      <p:grpSp>
        <p:nvGrpSpPr>
          <p:cNvPr id="9223" name="Group 9222"/>
          <p:cNvGrpSpPr/>
          <p:nvPr/>
        </p:nvGrpSpPr>
        <p:grpSpPr>
          <a:xfrm>
            <a:off x="10454964" y="4209672"/>
            <a:ext cx="1440765" cy="992992"/>
            <a:chOff x="10454964" y="4404988"/>
            <a:chExt cx="1440765" cy="992992"/>
          </a:xfrm>
        </p:grpSpPr>
        <p:sp>
          <p:nvSpPr>
            <p:cNvPr id="52" name="Oval 51"/>
            <p:cNvSpPr/>
            <p:nvPr/>
          </p:nvSpPr>
          <p:spPr>
            <a:xfrm rot="19547048">
              <a:off x="10454964" y="4404988"/>
              <a:ext cx="1440765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9547048">
              <a:off x="10493889" y="4915700"/>
              <a:ext cx="116442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22" name="Group 9221"/>
          <p:cNvGrpSpPr/>
          <p:nvPr/>
        </p:nvGrpSpPr>
        <p:grpSpPr>
          <a:xfrm>
            <a:off x="10360303" y="1746168"/>
            <a:ext cx="1363597" cy="1344260"/>
            <a:chOff x="10360303" y="1941484"/>
            <a:chExt cx="1363597" cy="1344260"/>
          </a:xfrm>
        </p:grpSpPr>
        <p:sp>
          <p:nvSpPr>
            <p:cNvPr id="55" name="Oval 54"/>
            <p:cNvSpPr/>
            <p:nvPr/>
          </p:nvSpPr>
          <p:spPr>
            <a:xfrm rot="2696471">
              <a:off x="10906509" y="1941484"/>
              <a:ext cx="817391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2696471">
              <a:off x="10794683" y="2495295"/>
              <a:ext cx="576623" cy="482280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2696471">
              <a:off x="10360303" y="2874936"/>
              <a:ext cx="576623" cy="410808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40807" y="5863233"/>
            <a:ext cx="390363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Convolution: </a:t>
            </a:r>
            <a:r>
              <a:rPr lang="en-BE" dirty="0" smtClean="0">
                <a:latin typeface="Inconsolata" panose="00000509000000000000" pitchFamily="49" charset="0"/>
              </a:rPr>
              <a:t>050_convolution.ipynb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7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Second approach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2D 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array with</a:t>
            </a:r>
            <a:br>
              <a:rPr lang="en-BE" sz="1800" dirty="0" smtClean="0"/>
            </a:br>
            <a:r>
              <a:rPr lang="en-BE" sz="1800" dirty="0" smtClean="0"/>
              <a:t>one-hot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convolutional neural network (CNN)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28 </a:t>
            </a:r>
            <a:r>
              <a:rPr lang="en-BE" sz="1800" dirty="0" smtClean="0">
                <a:sym typeface="Symbol" panose="05050102010706020507" pitchFamily="18" charset="2"/>
              </a:rPr>
              <a:t></a:t>
            </a:r>
            <a:r>
              <a:rPr lang="en-BE" sz="1800" dirty="0" smtClean="0"/>
              <a:t> 28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CNN layer with 32 filters 3 </a:t>
            </a:r>
            <a:r>
              <a:rPr lang="en-BE" sz="1800" dirty="0" smtClean="0">
                <a:sym typeface="Symbol" panose="05050102010706020507" pitchFamily="18" charset="2"/>
              </a:rPr>
              <a:t></a:t>
            </a:r>
            <a:r>
              <a:rPr lang="en-BE" sz="1800" dirty="0" smtClean="0"/>
              <a:t>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ReLU activation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dense layer with 10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SoftMax activation function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 descr="Image result for mnist datas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5" t="4111" r="3330" b="4774"/>
          <a:stretch/>
        </p:blipFill>
        <p:spPr bwMode="auto">
          <a:xfrm>
            <a:off x="7475958" y="181242"/>
            <a:ext cx="1055788" cy="104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275909" y="1341113"/>
            <a:ext cx="7917552" cy="1318567"/>
            <a:chOff x="4275909" y="3762102"/>
            <a:chExt cx="7917552" cy="1318567"/>
          </a:xfrm>
        </p:grpSpPr>
        <p:sp>
          <p:nvSpPr>
            <p:cNvPr id="7" name="TextBox 6"/>
            <p:cNvSpPr txBox="1"/>
            <p:nvPr/>
          </p:nvSpPr>
          <p:spPr>
            <a:xfrm>
              <a:off x="4275909" y="4711337"/>
              <a:ext cx="791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</a:t>
              </a:r>
              <a:r>
                <a:rPr lang="en-GB" dirty="0" smtClean="0">
                  <a:latin typeface="Inconsolata" panose="00000509000000000000" pitchFamily="49" charset="0"/>
                </a:rPr>
                <a:t>([</a:t>
              </a:r>
              <a:r>
                <a:rPr lang="en-BE" dirty="0" smtClean="0">
                  <a:latin typeface="Inconsolata" panose="00000509000000000000" pitchFamily="49" charset="0"/>
                </a:rPr>
                <a:t>[</a:t>
              </a:r>
              <a:r>
                <a:rPr lang="en-GB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en-GB" dirty="0" smtClean="0">
                  <a:latin typeface="Inconsolata" panose="00000509000000000000" pitchFamily="49" charset="0"/>
                </a:rPr>
                <a:t>0,</a:t>
              </a:r>
              <a:r>
                <a:rPr lang="en-BE" dirty="0" smtClean="0">
                  <a:latin typeface="Inconsolata" panose="00000509000000000000" pitchFamily="49" charset="0"/>
                </a:rPr>
                <a:t>...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0.951</a:t>
              </a:r>
              <a:r>
                <a:rPr lang="en-GB" dirty="0" smtClean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0.533</a:t>
              </a:r>
              <a:r>
                <a:rPr lang="nl-NL" dirty="0" smtClean="0">
                  <a:latin typeface="Inconsolata" panose="00000509000000000000" pitchFamily="49" charset="0"/>
                </a:rPr>
                <a:t>,</a:t>
              </a:r>
              <a:r>
                <a:rPr lang="en-BE" dirty="0" smtClean="0">
                  <a:latin typeface="Inconsolata" panose="00000509000000000000" pitchFamily="49" charset="0"/>
                </a:rPr>
                <a:t>...,</a:t>
              </a:r>
              <a:r>
                <a:rPr lang="nl-NL" dirty="0" smtClean="0">
                  <a:latin typeface="Inconsolata" panose="00000509000000000000" pitchFamily="49" charset="0"/>
                </a:rPr>
                <a:t>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nl-NL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0.</a:t>
              </a:r>
              <a:r>
                <a:rPr lang="nl-NL" dirty="0" smtClean="0">
                  <a:latin typeface="Inconsolata" panose="00000509000000000000" pitchFamily="49" charset="0"/>
                </a:rPr>
                <a:t>0</a:t>
              </a:r>
              <a:r>
                <a:rPr lang="en-BE" dirty="0" smtClean="0">
                  <a:latin typeface="Inconsolata" panose="00000509000000000000" pitchFamily="49" charset="0"/>
                </a:rPr>
                <a:t>]</a:t>
              </a:r>
              <a:r>
                <a:rPr lang="nl-NL" dirty="0" smtClean="0">
                  <a:latin typeface="Inconsolata" panose="00000509000000000000" pitchFamily="49" charset="0"/>
                </a:rPr>
                <a:t>], dtype=</a:t>
              </a:r>
              <a:r>
                <a:rPr lang="en-BE" dirty="0" smtClean="0">
                  <a:latin typeface="Inconsolata" panose="00000509000000000000" pitchFamily="49" charset="0"/>
                </a:rPr>
                <a:t>float32</a:t>
              </a:r>
              <a:r>
                <a:rPr lang="nl-NL" dirty="0" smtClean="0">
                  <a:latin typeface="Inconsolata" panose="00000509000000000000" pitchFamily="49" charset="0"/>
                </a:rPr>
                <a:t>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8" name="Down Arrow 7"/>
            <p:cNvSpPr/>
            <p:nvPr/>
          </p:nvSpPr>
          <p:spPr>
            <a:xfrm>
              <a:off x="7725178" y="3762102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610940" y="26713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dirty="0" smtClean="0"/>
              <a:t>5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709687" y="3199712"/>
            <a:ext cx="6186309" cy="1295504"/>
            <a:chOff x="4910695" y="3963194"/>
            <a:chExt cx="6186309" cy="1295504"/>
          </a:xfrm>
        </p:grpSpPr>
        <p:sp>
          <p:nvSpPr>
            <p:cNvPr id="11" name="TextBox 10"/>
            <p:cNvSpPr txBox="1"/>
            <p:nvPr/>
          </p:nvSpPr>
          <p:spPr>
            <a:xfrm>
              <a:off x="4910695" y="4889366"/>
              <a:ext cx="6186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Inconsolata" panose="00000509000000000000" pitchFamily="49" charset="0"/>
                </a:rPr>
                <a:t>array([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GB" dirty="0" smtClean="0">
                  <a:latin typeface="Inconsolata" panose="00000509000000000000" pitchFamily="49" charset="0"/>
                </a:rPr>
                <a:t>0</a:t>
              </a:r>
              <a:r>
                <a:rPr lang="en-GB" dirty="0">
                  <a:latin typeface="Inconsolata" panose="00000509000000000000" pitchFamily="49" charset="0"/>
                </a:rPr>
                <a:t>, </a:t>
              </a:r>
              <a:r>
                <a:rPr lang="en-BE" dirty="0" smtClean="0">
                  <a:latin typeface="Inconsolata" panose="00000509000000000000" pitchFamily="49" charset="0"/>
                </a:rPr>
                <a:t>0, 0, 0, 1, 0, 0, 0, 0</a:t>
              </a:r>
              <a:r>
                <a:rPr lang="nl-NL" dirty="0" smtClean="0">
                  <a:latin typeface="Inconsolata" panose="00000509000000000000" pitchFamily="49" charset="0"/>
                </a:rPr>
                <a:t>], </a:t>
              </a:r>
              <a:r>
                <a:rPr lang="nl-NL" dirty="0">
                  <a:latin typeface="Inconsolata" panose="00000509000000000000" pitchFamily="49" charset="0"/>
                </a:rPr>
                <a:t>dtype=uint8)</a:t>
              </a:r>
              <a:endParaRPr lang="en-US" dirty="0">
                <a:latin typeface="Inconsolata" panose="00000509000000000000" pitchFamily="49" charset="0"/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725176" y="3963194"/>
              <a:ext cx="557349" cy="8708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7063" y="4885782"/>
            <a:ext cx="540404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Convolutional neural network: </a:t>
            </a:r>
            <a:r>
              <a:rPr lang="en-BE" dirty="0" smtClean="0">
                <a:latin typeface="Inconsolata" panose="00000509000000000000" pitchFamily="49" charset="0"/>
              </a:rPr>
              <a:t>060_mnist_cnn.ipynb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6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Task: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Input data</a:t>
            </a:r>
          </a:p>
          <a:p>
            <a:pPr lvl="1"/>
            <a:r>
              <a:rPr lang="en-BE" dirty="0" smtClean="0"/>
              <a:t>movie review (English)</a:t>
            </a:r>
          </a:p>
          <a:p>
            <a:r>
              <a:rPr lang="en-BE" dirty="0" smtClean="0"/>
              <a:t>Output data</a:t>
            </a:r>
          </a:p>
          <a:p>
            <a:pPr lvl="1"/>
            <a:endParaRPr lang="en-BE" dirty="0" smtClean="0"/>
          </a:p>
          <a:p>
            <a:r>
              <a:rPr lang="en-BE" dirty="0"/>
              <a:t>T</a:t>
            </a:r>
            <a:r>
              <a:rPr lang="en-BE" dirty="0" smtClean="0"/>
              <a:t>raining examples</a:t>
            </a:r>
          </a:p>
          <a:p>
            <a:r>
              <a:rPr lang="en-BE" dirty="0" smtClean="0"/>
              <a:t>Test 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158240" y="5408023"/>
            <a:ext cx="548900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BE" dirty="0" smtClean="0"/>
              <a:t>Explore the data: </a:t>
            </a:r>
            <a:r>
              <a:rPr lang="en-BE" dirty="0" smtClean="0">
                <a:latin typeface="Inconsolata" panose="00000509000000000000" pitchFamily="49" charset="0"/>
              </a:rPr>
              <a:t>070_imdb_data_exploration.ipynb</a:t>
            </a:r>
            <a:endParaRPr lang="en-US" dirty="0">
              <a:latin typeface="Inconsolata" panose="00000509000000000000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54925" y="3047277"/>
            <a:ext cx="1231704" cy="769441"/>
            <a:chOff x="1854925" y="3047277"/>
            <a:chExt cx="1231704" cy="769441"/>
          </a:xfrm>
        </p:grpSpPr>
        <p:pic>
          <p:nvPicPr>
            <p:cNvPr id="2050" name="Picture 2" descr="Image result for happy smiley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06"/>
            <a:stretch/>
          </p:blipFill>
          <p:spPr bwMode="auto">
            <a:xfrm>
              <a:off x="1854925" y="3217158"/>
              <a:ext cx="432344" cy="449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sad smiley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3" t="5881" r="7637" b="14709"/>
            <a:stretch/>
          </p:blipFill>
          <p:spPr bwMode="auto">
            <a:xfrm>
              <a:off x="2621280" y="3213464"/>
              <a:ext cx="465349" cy="453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228091" y="3047277"/>
              <a:ext cx="45236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4400" dirty="0" smtClean="0"/>
                <a:t>/</a:t>
              </a:r>
              <a:endParaRPr lang="en-US" sz="4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68927" y="1898069"/>
            <a:ext cx="7293336" cy="26160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Inconsolata" panose="00000509000000000000" pitchFamily="49" charset="0"/>
              </a:rPr>
              <a:t>&lt;start&gt; this film was just brilliant casting </a:t>
            </a:r>
            <a:r>
              <a:rPr lang="en-GB" dirty="0" smtClean="0">
                <a:latin typeface="Inconsolata" panose="00000509000000000000" pitchFamily="49" charset="0"/>
              </a:rPr>
              <a:t>location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scenery </a:t>
            </a:r>
            <a:r>
              <a:rPr lang="en-GB" dirty="0">
                <a:latin typeface="Inconsolata" panose="00000509000000000000" pitchFamily="49" charset="0"/>
              </a:rPr>
              <a:t>story direction everyone's really suited the </a:t>
            </a:r>
            <a:r>
              <a:rPr lang="en-GB" dirty="0" smtClean="0">
                <a:latin typeface="Inconsolata" panose="00000509000000000000" pitchFamily="49" charset="0"/>
              </a:rPr>
              <a:t>part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they </a:t>
            </a:r>
            <a:r>
              <a:rPr lang="en-GB" dirty="0">
                <a:latin typeface="Inconsolata" panose="00000509000000000000" pitchFamily="49" charset="0"/>
              </a:rPr>
              <a:t>played and you could just imagine being there </a:t>
            </a:r>
            <a:r>
              <a:rPr lang="en-GB" dirty="0" smtClean="0">
                <a:latin typeface="Inconsolata" panose="00000509000000000000" pitchFamily="49" charset="0"/>
              </a:rPr>
              <a:t>Robert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err="1" smtClean="0">
                <a:latin typeface="Inconsolata" panose="00000509000000000000" pitchFamily="49" charset="0"/>
              </a:rPr>
              <a:t>redford's</a:t>
            </a:r>
            <a:r>
              <a:rPr lang="en-GB" dirty="0" smtClean="0">
                <a:latin typeface="Inconsolata" panose="00000509000000000000" pitchFamily="49" charset="0"/>
              </a:rPr>
              <a:t> </a:t>
            </a:r>
            <a:r>
              <a:rPr lang="en-GB" dirty="0">
                <a:latin typeface="Inconsolata" panose="00000509000000000000" pitchFamily="49" charset="0"/>
              </a:rPr>
              <a:t>is an amazing actor and now the same being </a:t>
            </a:r>
            <a:r>
              <a:rPr lang="en-GB" dirty="0" smtClean="0">
                <a:latin typeface="Inconsolata" panose="00000509000000000000" pitchFamily="49" charset="0"/>
              </a:rPr>
              <a:t>director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err="1" smtClean="0">
                <a:latin typeface="Inconsolata" panose="00000509000000000000" pitchFamily="49" charset="0"/>
              </a:rPr>
              <a:t>norman's</a:t>
            </a:r>
            <a:r>
              <a:rPr lang="en-GB" dirty="0" smtClean="0">
                <a:latin typeface="Inconsolata" panose="00000509000000000000" pitchFamily="49" charset="0"/>
              </a:rPr>
              <a:t> </a:t>
            </a:r>
            <a:r>
              <a:rPr lang="en-GB" dirty="0">
                <a:latin typeface="Inconsolata" panose="00000509000000000000" pitchFamily="49" charset="0"/>
              </a:rPr>
              <a:t>father came from the same </a:t>
            </a:r>
            <a:r>
              <a:rPr lang="en-GB" dirty="0" err="1">
                <a:latin typeface="Inconsolata" panose="00000509000000000000" pitchFamily="49" charset="0"/>
              </a:rPr>
              <a:t>scottish</a:t>
            </a:r>
            <a:r>
              <a:rPr lang="en-GB" dirty="0">
                <a:latin typeface="Inconsolata" panose="00000509000000000000" pitchFamily="49" charset="0"/>
              </a:rPr>
              <a:t> island as </a:t>
            </a:r>
            <a:r>
              <a:rPr lang="en-GB" dirty="0" smtClean="0">
                <a:latin typeface="Inconsolata" panose="00000509000000000000" pitchFamily="49" charset="0"/>
              </a:rPr>
              <a:t>myself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so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loved the fact there was a real connection with </a:t>
            </a:r>
            <a:r>
              <a:rPr lang="en-GB" dirty="0" smtClean="0">
                <a:latin typeface="Inconsolata" panose="00000509000000000000" pitchFamily="49" charset="0"/>
              </a:rPr>
              <a:t>this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film </a:t>
            </a:r>
            <a:r>
              <a:rPr lang="en-GB" dirty="0">
                <a:latin typeface="Inconsolata" panose="00000509000000000000" pitchFamily="49" charset="0"/>
              </a:rPr>
              <a:t>the witty remarks throughout the film were great it </a:t>
            </a:r>
            <a:r>
              <a:rPr lang="en-GB" dirty="0" smtClean="0">
                <a:latin typeface="Inconsolata" panose="00000509000000000000" pitchFamily="49" charset="0"/>
              </a:rPr>
              <a:t>was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GB" dirty="0" smtClean="0">
                <a:latin typeface="Inconsolata" panose="00000509000000000000" pitchFamily="49" charset="0"/>
              </a:rPr>
              <a:t>just </a:t>
            </a:r>
            <a:r>
              <a:rPr lang="en-GB" dirty="0">
                <a:latin typeface="Inconsolata" panose="00000509000000000000" pitchFamily="49" charset="0"/>
              </a:rPr>
              <a:t>brilliant so much that </a:t>
            </a:r>
            <a:r>
              <a:rPr lang="en-GB" dirty="0" err="1">
                <a:latin typeface="Inconsolata" panose="00000509000000000000" pitchFamily="49" charset="0"/>
              </a:rPr>
              <a:t>i</a:t>
            </a:r>
            <a:r>
              <a:rPr lang="en-GB" dirty="0">
                <a:latin typeface="Inconsolata" panose="00000509000000000000" pitchFamily="49" charset="0"/>
              </a:rPr>
              <a:t> bought the film as soon as </a:t>
            </a:r>
            <a:r>
              <a:rPr lang="en-GB" dirty="0" smtClean="0">
                <a:latin typeface="Inconsolata" panose="00000509000000000000" pitchFamily="49" charset="0"/>
              </a:rPr>
              <a:t>it</a:t>
            </a:r>
            <a:endParaRPr lang="en-BE" dirty="0" smtClean="0">
              <a:latin typeface="Inconsolata" panose="00000509000000000000" pitchFamily="49" charset="0"/>
            </a:endParaRPr>
          </a:p>
          <a:p>
            <a:r>
              <a:rPr lang="en-BE" dirty="0" smtClean="0">
                <a:latin typeface="Inconsolata" panose="00000509000000000000" pitchFamily="49" charset="0"/>
                <a:sym typeface="Symbol" panose="05050102010706020507" pitchFamily="18" charset="2"/>
              </a:rPr>
              <a:t></a:t>
            </a:r>
            <a:endParaRPr lang="en-BE" dirty="0" smtClean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Represent words as one-hot vectors</a:t>
            </a:r>
            <a:br>
              <a:rPr lang="en-US" dirty="0" smtClean="0"/>
            </a:br>
            <a:r>
              <a:rPr lang="en-US" dirty="0" smtClean="0"/>
              <a:t>length = vocabulary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vector distance </a:t>
            </a:r>
            <a:r>
              <a:rPr lang="en-US" dirty="0" smtClean="0">
                <a:sym typeface="Symbol" panose="05050102010706020507" pitchFamily="18" charset="2"/>
              </a:rPr>
              <a:t></a:t>
            </a:r>
            <a:r>
              <a:rPr lang="en-US" dirty="0" smtClean="0"/>
              <a:t> semantic distance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discover relations with surrounding words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97030" y="2716698"/>
            <a:ext cx="1617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unwieldy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no semantics</a:t>
            </a:r>
            <a:endParaRPr lang="en-US" sz="1600" dirty="0"/>
          </a:p>
        </p:txBody>
      </p:sp>
      <p:pic>
        <p:nvPicPr>
          <p:cNvPr id="1028" name="Picture 4" descr="wmd -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25" y="1855013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03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remember?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Manage history, network learns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to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to forget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Long-term correlations!</a:t>
            </a:r>
          </a:p>
          <a:p>
            <a:endParaRPr lang="en-US" dirty="0"/>
          </a:p>
          <a:p>
            <a:r>
              <a:rPr lang="en-US" dirty="0" smtClean="0"/>
              <a:t>Use,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LSTM (Long Short-Term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GRU (Gated Recurrent Unit)</a:t>
            </a:r>
          </a:p>
          <a:p>
            <a:endParaRPr lang="en-US" dirty="0"/>
          </a:p>
          <a:p>
            <a:r>
              <a:rPr lang="en-US" dirty="0" smtClean="0"/>
              <a:t>Deal with variable length input and/or output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 descr="https://cdn-images-1.medium.com/max/800/1*7oE-4Wg6bZ7u8yDf5cjJP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55675"/>
            <a:ext cx="6172200" cy="213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 is making great strides</a:t>
            </a:r>
          </a:p>
          <a:p>
            <a:pPr lvl="1"/>
            <a:r>
              <a:rPr lang="en-US" dirty="0" smtClean="0"/>
              <a:t>Large, good data sets</a:t>
            </a:r>
          </a:p>
          <a:p>
            <a:pPr lvl="1"/>
            <a:r>
              <a:rPr lang="en-US" dirty="0" smtClean="0"/>
              <a:t>Compute power</a:t>
            </a:r>
          </a:p>
          <a:p>
            <a:pPr lvl="1"/>
            <a:r>
              <a:rPr lang="en-US" dirty="0" smtClean="0"/>
              <a:t>Progress in algorithms</a:t>
            </a:r>
          </a:p>
          <a:p>
            <a:r>
              <a:rPr lang="en-US" dirty="0" smtClean="0"/>
              <a:t>Many interesting applications</a:t>
            </a:r>
          </a:p>
          <a:p>
            <a:pPr lvl="1"/>
            <a:r>
              <a:rPr lang="en-US" dirty="0" err="1" smtClean="0"/>
              <a:t>commericial</a:t>
            </a:r>
            <a:endParaRPr lang="en-US" dirty="0" smtClean="0"/>
          </a:p>
          <a:p>
            <a:pPr lvl="1"/>
            <a:r>
              <a:rPr lang="en-US" dirty="0" smtClean="0"/>
              <a:t>scientific</a:t>
            </a:r>
          </a:p>
          <a:p>
            <a:r>
              <a:rPr lang="en-US" dirty="0" smtClean="0"/>
              <a:t>Links with artificial intelligence</a:t>
            </a:r>
          </a:p>
          <a:p>
            <a:pPr lvl="1"/>
            <a:r>
              <a:rPr lang="en-US" dirty="0" smtClean="0"/>
              <a:t>However, AI </a:t>
            </a:r>
            <a:r>
              <a:rPr lang="en-US" dirty="0" smtClean="0">
                <a:sym typeface="Symbol" panose="05050102010706020507" pitchFamily="18" charset="2"/>
              </a:rPr>
              <a:t></a:t>
            </a:r>
            <a:r>
              <a:rPr lang="en-US" dirty="0" smtClean="0"/>
              <a:t> machine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</a:t>
            </a:fld>
            <a:endParaRPr lang="nl-BE"/>
          </a:p>
        </p:txBody>
      </p:sp>
      <p:pic>
        <p:nvPicPr>
          <p:cNvPr id="3074" name="Picture 2" descr="Image result for artificial intellig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46" y="2597524"/>
            <a:ext cx="4591779" cy="263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4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Gated Recurrent Unit (GRU)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Reset 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Current memory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memory/output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2419350"/>
                <a:ext cx="2419317" cy="276999"/>
              </a:xfrm>
              <a:prstGeom prst="rect">
                <a:avLst/>
              </a:prstGeom>
              <a:blipFill>
                <a:blip r:embed="rId2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5" y="3276212"/>
                <a:ext cx="2316210" cy="276999"/>
              </a:xfrm>
              <a:prstGeom prst="rect">
                <a:avLst/>
              </a:prstGeom>
              <a:blipFill>
                <a:blip r:embed="rId3"/>
                <a:stretch>
                  <a:fillRect l="-78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4" y="4118399"/>
                <a:ext cx="3096617" cy="276999"/>
              </a:xfrm>
              <a:prstGeom prst="rect">
                <a:avLst/>
              </a:prstGeom>
              <a:blipFill>
                <a:blip r:embed="rId4"/>
                <a:stretch>
                  <a:fillRect l="-1378" t="-22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3" y="4880011"/>
                <a:ext cx="3167983" cy="276999"/>
              </a:xfrm>
              <a:prstGeom prst="rect">
                <a:avLst/>
              </a:prstGeom>
              <a:blipFill>
                <a:blip r:embed="rId5"/>
                <a:stretch>
                  <a:fillRect l="-2692" t="-2222" r="-38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s://cdn-images-1.medium.com/max/800/1*6eNTqLzQ08AABo-STFNiBw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r="52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9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5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BE" dirty="0" smtClean="0"/>
              <a:t>pproach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406915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Input data as </a:t>
            </a:r>
            <a:r>
              <a:rPr lang="en-US" sz="1800" dirty="0" smtClean="0"/>
              <a:t> padded </a:t>
            </a:r>
            <a:r>
              <a:rPr lang="en-BE" sz="1800" dirty="0" smtClean="0"/>
              <a:t>array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BE" sz="1800" dirty="0" smtClean="0"/>
              <a:t>output data as </a:t>
            </a:r>
            <a:r>
              <a:rPr lang="en-US" sz="1800" dirty="0" smtClean="0"/>
              <a:t>0 or 1</a:t>
            </a:r>
            <a:endParaRPr lang="en-BE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2000" dirty="0" smtClean="0"/>
              <a:t>Model: </a:t>
            </a:r>
            <a:r>
              <a:rPr lang="en-US" sz="2000" dirty="0" smtClean="0"/>
              <a:t>recurrent</a:t>
            </a:r>
            <a:r>
              <a:rPr lang="en-BE" sz="2000" dirty="0" smtClean="0"/>
              <a:t> neural network (</a:t>
            </a:r>
            <a:r>
              <a:rPr lang="en-US" sz="2000" dirty="0" smtClean="0"/>
              <a:t>GRU</a:t>
            </a:r>
            <a:r>
              <a:rPr lang="en-BE" sz="20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100</a:t>
            </a:r>
            <a:r>
              <a:rPr lang="en-BE" sz="1800" dirty="0" smtClean="0"/>
              <a:t> inputs</a:t>
            </a:r>
            <a:endParaRPr lang="en-US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</a:t>
            </a:r>
            <a:r>
              <a:rPr lang="en-US" sz="1800" dirty="0" smtClean="0"/>
              <a:t>mbedding layer, 5,000 words, 64 element representation length</a:t>
            </a:r>
            <a:endParaRPr lang="en-BE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GRU</a:t>
            </a:r>
            <a:r>
              <a:rPr lang="en-BE" sz="1800" dirty="0" smtClean="0"/>
              <a:t> layer</a:t>
            </a:r>
            <a:r>
              <a:rPr lang="en-US" sz="1800" dirty="0" smtClean="0"/>
              <a:t>,</a:t>
            </a:r>
            <a:r>
              <a:rPr lang="en-BE" sz="1800" dirty="0" smtClean="0"/>
              <a:t> </a:t>
            </a:r>
            <a:r>
              <a:rPr lang="en-US" sz="1800" dirty="0" smtClean="0"/>
              <a:t>64 units</a:t>
            </a:r>
            <a:endParaRPr lang="en-BE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</a:t>
            </a:r>
            <a:r>
              <a:rPr lang="en-US" sz="1800" dirty="0" smtClean="0"/>
              <a:t>ropout layer, rate = 0.5</a:t>
            </a:r>
            <a:endParaRPr lang="en-BE" sz="1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dense layer, 1 output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sigmoid activation function</a:t>
            </a:r>
            <a:endParaRPr lang="en-BE" sz="1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31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47063" y="4885782"/>
            <a:ext cx="47836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Recurrent</a:t>
            </a:r>
            <a:r>
              <a:rPr lang="en-BE" dirty="0" smtClean="0"/>
              <a:t> neural network: </a:t>
            </a:r>
            <a:r>
              <a:rPr lang="en-BE" dirty="0" smtClean="0">
                <a:latin typeface="Inconsolata" panose="00000509000000000000" pitchFamily="49" charset="0"/>
              </a:rPr>
              <a:t>0</a:t>
            </a:r>
            <a:r>
              <a:rPr lang="en-US" dirty="0" smtClean="0">
                <a:latin typeface="Inconsolata" panose="00000509000000000000" pitchFamily="49" charset="0"/>
              </a:rPr>
              <a:t>8</a:t>
            </a:r>
            <a:r>
              <a:rPr lang="en-BE" dirty="0" smtClean="0">
                <a:latin typeface="Inconsolata" panose="00000509000000000000" pitchFamily="49" charset="0"/>
              </a:rPr>
              <a:t>0_</a:t>
            </a:r>
            <a:r>
              <a:rPr lang="en-US" dirty="0" err="1" smtClean="0">
                <a:latin typeface="Inconsolata" panose="00000509000000000000" pitchFamily="49" charset="0"/>
              </a:rPr>
              <a:t>imdb_rnn</a:t>
            </a:r>
            <a:r>
              <a:rPr lang="en-US" dirty="0" smtClean="0">
                <a:latin typeface="Inconsolata" panose="00000509000000000000" pitchFamily="49" charset="0"/>
              </a:rPr>
              <a:t>.</a:t>
            </a:r>
            <a:r>
              <a:rPr lang="en-BE" dirty="0" smtClean="0">
                <a:latin typeface="Inconsolata" panose="00000509000000000000" pitchFamily="49" charset="0"/>
              </a:rPr>
              <a:t>pynb</a:t>
            </a:r>
            <a:endParaRPr lang="en-US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0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InspiroBot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dirty="0">
                <a:hlinkClick r:id="rId2"/>
              </a:rPr>
              <a:t>http://inspirobot.me/</a:t>
            </a:r>
            <a:r>
              <a:rPr lang="en-US" sz="1500" dirty="0"/>
              <a:t>)</a:t>
            </a:r>
            <a:endParaRPr lang="en-US" dirty="0" smtClean="0"/>
          </a:p>
          <a:p>
            <a:pPr lvl="1"/>
            <a:r>
              <a:rPr lang="en-US" sz="1500" i="1" dirty="0"/>
              <a:t>"I am an artificial intelligence dedicated to generating unlimited amounts of unique inspirational quotes for endless enrichment of pointless human existence".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42" y="3266982"/>
            <a:ext cx="2085696" cy="20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43" y="3645024"/>
            <a:ext cx="2247714" cy="2247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25" y="2996952"/>
            <a:ext cx="2193708" cy="219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regression: predict numerical values</a:t>
            </a:r>
          </a:p>
          <a:p>
            <a:pPr lvl="1"/>
            <a:r>
              <a:rPr lang="en-US" dirty="0" smtClean="0"/>
              <a:t>classification: predict categorical values, i.e., labels</a:t>
            </a:r>
          </a:p>
          <a:p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clustering: group data according to "distance"</a:t>
            </a:r>
          </a:p>
          <a:p>
            <a:pPr lvl="1"/>
            <a:r>
              <a:rPr lang="en-US" dirty="0" smtClean="0"/>
              <a:t>association: find frequent co-occurrences</a:t>
            </a:r>
          </a:p>
          <a:p>
            <a:pPr lvl="1"/>
            <a:r>
              <a:rPr lang="en-US" dirty="0" smtClean="0"/>
              <a:t>link prediction: discover relationships in data</a:t>
            </a:r>
          </a:p>
          <a:p>
            <a:pPr lvl="1"/>
            <a:r>
              <a:rPr lang="en-US" dirty="0" smtClean="0"/>
              <a:t>data reduction: project features to fewer features</a:t>
            </a:r>
          </a:p>
          <a:p>
            <a:r>
              <a:rPr lang="en-US" dirty="0" smtClean="0"/>
              <a:t>Reinforcement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73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Colorize B&amp;W images automatically</a:t>
            </a:r>
          </a:p>
          <a:p>
            <a:r>
              <a:rPr lang="en-US" dirty="0">
                <a:hlinkClick r:id="rId2"/>
              </a:rPr>
              <a:t>https://tinyclouds.org/colorize/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Colorization of Black and White Photographs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1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Object recognition</a:t>
            </a:r>
          </a:p>
          <a:p>
            <a:r>
              <a:rPr lang="en-US" dirty="0">
                <a:hlinkClick r:id="rId2"/>
              </a:rPr>
              <a:t>https://ai.googleblog.com/2014/09/building-deeper-understanding-of-images.html</a:t>
            </a:r>
            <a:endParaRPr lang="en-US" dirty="0"/>
          </a:p>
        </p:txBody>
      </p:sp>
      <p:pic>
        <p:nvPicPr>
          <p:cNvPr id="2052" name="Picture 4" descr="Automatic Object Detection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r="43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Reinforcement learning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Learning to play Break Out</a:t>
            </a:r>
          </a:p>
          <a:p>
            <a:r>
              <a:rPr lang="en-US" dirty="0">
                <a:hlinkClick r:id="rId2"/>
              </a:rPr>
              <a:t>https://www.youtube.com/watch?v=V1eYniJ0Rnk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7</a:t>
            </a:fld>
            <a:endParaRPr lang="en-US"/>
          </a:p>
        </p:txBody>
      </p:sp>
      <p:pic>
        <p:nvPicPr>
          <p:cNvPr id="6146" name="Picture 2" descr="https://i.ytimg.com/vi/V1eYniJ0Rnk/maxresdefault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11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Clustering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205" b="2420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BE" dirty="0" smtClean="0"/>
              <a:t>Crime prediction using k-means clustering</a:t>
            </a:r>
          </a:p>
          <a:p>
            <a:r>
              <a:rPr lang="en-US" dirty="0">
                <a:hlinkClick r:id="rId3"/>
              </a:rPr>
              <a:t>http://www.grdjournals.com/uploads/article/GRDJE/V02/I05/0176/GRDJEV02I050176.pdf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Applications in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2288">
            <a:off x="5669279" y="2174425"/>
            <a:ext cx="4894761" cy="23328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23078">
            <a:off x="6285548" y="1023394"/>
            <a:ext cx="5131390" cy="15858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75860">
            <a:off x="652476" y="1956171"/>
            <a:ext cx="5390469" cy="20039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98512">
            <a:off x="1387941" y="3627307"/>
            <a:ext cx="3919537" cy="2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951</Words>
  <Application>Microsoft Office PowerPoint</Application>
  <PresentationFormat>Widescreen</PresentationFormat>
  <Paragraphs>317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 Math</vt:lpstr>
      <vt:lpstr>FlandersArtSans-Bold</vt:lpstr>
      <vt:lpstr>FlandersArtSans-Medium</vt:lpstr>
      <vt:lpstr>FlandersArtSans-Regular</vt:lpstr>
      <vt:lpstr>Inconsolata</vt:lpstr>
      <vt:lpstr>Symbol</vt:lpstr>
      <vt:lpstr>1_Office Theme</vt:lpstr>
      <vt:lpstr>Introduction to machine learning/AI</vt:lpstr>
      <vt:lpstr>Material</vt:lpstr>
      <vt:lpstr>Introduction</vt:lpstr>
      <vt:lpstr>Machine learning tasks</vt:lpstr>
      <vt:lpstr>Regression</vt:lpstr>
      <vt:lpstr>Classification</vt:lpstr>
      <vt:lpstr>Reinforcement learning</vt:lpstr>
      <vt:lpstr>Clustering</vt:lpstr>
      <vt:lpstr>Applications in science</vt:lpstr>
      <vt:lpstr>Machine learning algorithms</vt:lpstr>
      <vt:lpstr>Issues</vt:lpstr>
      <vt:lpstr>Reasons for failure</vt:lpstr>
      <vt:lpstr>Frameworks</vt:lpstr>
      <vt:lpstr>scikit-learn</vt:lpstr>
      <vt:lpstr>Keras</vt:lpstr>
      <vt:lpstr>Data pipelines</vt:lpstr>
      <vt:lpstr>Supervised learning: methodology</vt:lpstr>
      <vt:lpstr>From neurons to ANNs</vt:lpstr>
      <vt:lpstr>Multilayer network</vt:lpstr>
      <vt:lpstr>Training: backpropagation</vt:lpstr>
      <vt:lpstr>Task: handwritten digit recognition</vt:lpstr>
      <vt:lpstr>First approach</vt:lpstr>
      <vt:lpstr>Deep neural networks</vt:lpstr>
      <vt:lpstr>Convolutional neural networks</vt:lpstr>
      <vt:lpstr>Convolution examples</vt:lpstr>
      <vt:lpstr>Second approach</vt:lpstr>
      <vt:lpstr>Task: sentiment classification</vt:lpstr>
      <vt:lpstr>Word embedding</vt:lpstr>
      <vt:lpstr>How to remember?</vt:lpstr>
      <vt:lpstr>Gated Recurrent Unit (GRU)</vt:lpstr>
      <vt:lpstr>Approach</vt:lpstr>
      <vt:lpstr>Caveat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Learning/AI</dc:title>
  <dc:creator>Geert Jan Bex</dc:creator>
  <cp:lastModifiedBy>AudreyGerber</cp:lastModifiedBy>
  <cp:revision>96</cp:revision>
  <dcterms:created xsi:type="dcterms:W3CDTF">2019-05-02T08:06:12Z</dcterms:created>
  <dcterms:modified xsi:type="dcterms:W3CDTF">2019-05-27T05:59:04Z</dcterms:modified>
</cp:coreProperties>
</file>