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64" r:id="rId3"/>
    <p:sldId id="318" r:id="rId4"/>
    <p:sldId id="303" r:id="rId5"/>
    <p:sldId id="311" r:id="rId6"/>
    <p:sldId id="312" r:id="rId7"/>
    <p:sldId id="313" r:id="rId8"/>
    <p:sldId id="316" r:id="rId9"/>
    <p:sldId id="314" r:id="rId10"/>
    <p:sldId id="315" r:id="rId11"/>
    <p:sldId id="317" r:id="rId12"/>
    <p:sldId id="32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91" r:id="rId21"/>
    <p:sldId id="292" r:id="rId22"/>
    <p:sldId id="293" r:id="rId23"/>
    <p:sldId id="294" r:id="rId24"/>
    <p:sldId id="295" r:id="rId25"/>
    <p:sldId id="285" r:id="rId26"/>
    <p:sldId id="286" r:id="rId27"/>
    <p:sldId id="287" r:id="rId28"/>
    <p:sldId id="288" r:id="rId29"/>
    <p:sldId id="289" r:id="rId30"/>
    <p:sldId id="302" r:id="rId31"/>
    <p:sldId id="319" r:id="rId32"/>
    <p:sldId id="320" r:id="rId33"/>
    <p:sldId id="321" r:id="rId34"/>
    <p:sldId id="322" r:id="rId35"/>
    <p:sldId id="300" r:id="rId36"/>
    <p:sldId id="301" r:id="rId37"/>
    <p:sldId id="324" r:id="rId38"/>
    <p:sldId id="325" r:id="rId39"/>
    <p:sldId id="326" r:id="rId40"/>
    <p:sldId id="32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7122" autoAdjust="0"/>
  </p:normalViewPr>
  <p:slideViewPr>
    <p:cSldViewPr>
      <p:cViewPr varScale="1">
        <p:scale>
          <a:sx n="112" d="100"/>
          <a:sy n="112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D7AE7-4AAD-4E98-8CB9-75C23DEDBDA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8A7E-9D45-4058-8D49-CE69E84A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0886B6C-E7E9-4699-9B3C-8F5CEE8EEF84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995505-B3A2-457F-878D-DF10C24948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9.jpeg"/><Relationship Id="rId10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account/signup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kapa2006" TargetMode="External"/><Relationship Id="rId5" Type="http://schemas.openxmlformats.org/officeDocument/2006/relationships/hyperlink" Target="http://docs.docker.com/reference/builder/#workdir" TargetMode="External"/><Relationship Id="rId4" Type="http://schemas.openxmlformats.org/officeDocument/2006/relationships/hyperlink" Target="https://docs.docker.com/reference/commandline/cl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543800" cy="1295400"/>
          </a:xfrm>
        </p:spPr>
        <p:txBody>
          <a:bodyPr/>
          <a:lstStyle/>
          <a:p>
            <a:pPr algn="ctr"/>
            <a:r>
              <a:rPr lang="en-US" sz="6000" dirty="0" smtClean="0"/>
              <a:t>What is Docker?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64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0730" y="4304714"/>
            <a:ext cx="6324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Hardware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2897" y="2739166"/>
            <a:ext cx="6272432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717658" y="1066800"/>
            <a:ext cx="3031588" cy="16019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3297" y="1066800"/>
            <a:ext cx="3124786" cy="16019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9684" y="522330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Vmware</a:t>
            </a:r>
            <a:r>
              <a:rPr lang="en-US" sz="2400" dirty="0" smtClean="0"/>
              <a:t> Workstation, </a:t>
            </a:r>
            <a:r>
              <a:rPr lang="en-US" sz="2400" dirty="0" err="1" smtClean="0"/>
              <a:t>Microsot</a:t>
            </a:r>
            <a:r>
              <a:rPr lang="en-US" sz="2400" dirty="0" smtClean="0"/>
              <a:t> Virtual PC, Sun </a:t>
            </a:r>
            <a:r>
              <a:rPr lang="en-US" sz="2400" dirty="0" err="1" smtClean="0"/>
              <a:t>VirtualBox</a:t>
            </a:r>
            <a:r>
              <a:rPr lang="en-US" sz="2400" dirty="0" smtClean="0"/>
              <a:t>, QUMU, KVM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461866" y="3505200"/>
            <a:ext cx="6313463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48202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Hosted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8178" y="4953000"/>
            <a:ext cx="6324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Virtual Machine/Metal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2674" y="3449619"/>
            <a:ext cx="6272432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Docker Engine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112560" y="1814492"/>
            <a:ext cx="1484332" cy="16019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0469" y="1804631"/>
            <a:ext cx="1498503" cy="16019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1643" y="4165899"/>
            <a:ext cx="6313463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Linux OS (Kernel 3.8.1)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15937" y="685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Docker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7645" y="1793873"/>
            <a:ext cx="1447800" cy="16019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63641" y="1793873"/>
            <a:ext cx="1457764" cy="16019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0506" y="6159246"/>
            <a:ext cx="6324600" cy="351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Virtual Machine/Metal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5388" y="2840975"/>
            <a:ext cx="6299717" cy="5201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Java Virtual Machine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7561" y="1543900"/>
            <a:ext cx="1484332" cy="12057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 </a:t>
            </a:r>
            <a:r>
              <a:rPr lang="en-US" dirty="0" smtClean="0"/>
              <a:t>Process2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32837" y="1535631"/>
            <a:ext cx="1323889" cy="1212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 Process 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1643" y="3474886"/>
            <a:ext cx="6313463" cy="25449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1644" y="685800"/>
            <a:ext cx="6005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Process Virtual Machines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728" y="1537042"/>
            <a:ext cx="1447800" cy="1212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 </a:t>
            </a:r>
            <a:r>
              <a:rPr lang="en-US" dirty="0" smtClean="0"/>
              <a:t>Process3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63135" y="1540514"/>
            <a:ext cx="1457764" cy="1212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 </a:t>
            </a:r>
            <a:r>
              <a:rPr lang="en-US" dirty="0" smtClean="0"/>
              <a:t>Process4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471" y="4860274"/>
            <a:ext cx="2743184" cy="4910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Management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53614" y="4847443"/>
            <a:ext cx="2779955" cy="491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Stack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53614" y="4119334"/>
            <a:ext cx="2779955" cy="5757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Systems (VFS)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9814" y="4135473"/>
            <a:ext cx="2726250" cy="5497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471" y="5512506"/>
            <a:ext cx="5681098" cy="3677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 (Device Drivers)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02335" y="3644771"/>
            <a:ext cx="5714965" cy="3677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" grpId="0" animBg="1"/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416607" y="4115877"/>
            <a:ext cx="8091488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444705" y="1640129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4060863" y="2474462"/>
            <a:ext cx="1444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853796" y="1287984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5449422" y="170706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6405862" y="1710155"/>
            <a:ext cx="13080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134801" y="2601205"/>
            <a:ext cx="21031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Background workers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6144985" y="3088394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API endpoint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805573" y="1841288"/>
            <a:ext cx="24907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nginx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1.5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modsecurity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openssl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bootstrap 2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3559403" y="1679706"/>
            <a:ext cx="13641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pgv8 + v8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6215363" y="2052555"/>
            <a:ext cx="200375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hadoop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hive + thrift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OpenJDK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3537347" y="2820194"/>
            <a:ext cx="24907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Ruby + Rails + sass + Unicorn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4550276" y="2056990"/>
            <a:ext cx="24907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-sentinel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643024" y="2898898"/>
            <a:ext cx="3195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3.0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libcurl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ffmpeg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libopencv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nodejs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phantomjs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5381462" y="3315065"/>
            <a:ext cx="3195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2.7 + Flask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psycopg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-client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516214" y="4547680"/>
            <a:ext cx="1572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2688213" y="5146792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022402" y="4670790"/>
            <a:ext cx="1147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3984446" y="5503057"/>
            <a:ext cx="1596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Disaster recovery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5839357" y="5896557"/>
            <a:ext cx="17816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3991595" y="6207434"/>
            <a:ext cx="1744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Servers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idx="4294967295"/>
          </p:nvPr>
        </p:nvSpPr>
        <p:spPr>
          <a:xfrm>
            <a:off x="0" y="177800"/>
            <a:ext cx="7886700" cy="668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3513166" y="-207496"/>
            <a:ext cx="21862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Stacks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529997" y="4791374"/>
            <a:ext cx="17811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hardware environments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6089988" y="4387890"/>
            <a:ext cx="16863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19" y="4950117"/>
            <a:ext cx="808105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1059098" y="5892148"/>
            <a:ext cx="2053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0" y="4520917"/>
            <a:ext cx="508373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73" y="5882381"/>
            <a:ext cx="307322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46" y="5872361"/>
            <a:ext cx="624326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3970" y="4774008"/>
            <a:ext cx="406780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74" y="4621543"/>
            <a:ext cx="1044609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61"/>
          <p:cNvSpPr/>
          <p:nvPr/>
        </p:nvSpPr>
        <p:spPr>
          <a:xfrm>
            <a:off x="5983910" y="298422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3" name="Freeform 62"/>
          <p:cNvSpPr/>
          <p:nvPr/>
        </p:nvSpPr>
        <p:spPr>
          <a:xfrm>
            <a:off x="5072416" y="1760210"/>
            <a:ext cx="133153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4" name="Freeform 63"/>
          <p:cNvSpPr/>
          <p:nvPr/>
        </p:nvSpPr>
        <p:spPr>
          <a:xfrm>
            <a:off x="5871803" y="298422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5" name="Freeform 64"/>
          <p:cNvSpPr/>
          <p:nvPr/>
        </p:nvSpPr>
        <p:spPr>
          <a:xfrm>
            <a:off x="5927641" y="311925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4776043" y="1895240"/>
            <a:ext cx="128858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6039748" y="311925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8" name="Freeform 67"/>
          <p:cNvSpPr/>
          <p:nvPr/>
        </p:nvSpPr>
        <p:spPr>
          <a:xfrm>
            <a:off x="5983910" y="325428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5072416" y="2030269"/>
            <a:ext cx="133153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0" name="Freeform 69"/>
          <p:cNvSpPr/>
          <p:nvPr/>
        </p:nvSpPr>
        <p:spPr>
          <a:xfrm>
            <a:off x="5871803" y="325428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1" name="Freeform 70"/>
          <p:cNvSpPr/>
          <p:nvPr/>
        </p:nvSpPr>
        <p:spPr>
          <a:xfrm>
            <a:off x="1181194" y="165576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237462" y="179079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1125355" y="179079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747211" y="125809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635104" y="125809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690942" y="139312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6338869" y="157734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6281040" y="144189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6225202" y="157692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1179096" y="2483781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1122827" y="2618811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1234933" y="2618811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8" name="Freeform 97"/>
          <p:cNvSpPr/>
          <p:nvPr/>
        </p:nvSpPr>
        <p:spPr>
          <a:xfrm>
            <a:off x="1179096" y="2753841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5364301" y="165705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5252194" y="165705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5308032" y="179208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5364301" y="192711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5252194" y="192711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3880630" y="245343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3992737" y="245343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3936899" y="258846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3824792" y="258846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7547725" y="184725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services and apps interact appropriately?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547725" y="5019356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migrate smoothly and quickly?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51012" y="3360056"/>
            <a:ext cx="1133732" cy="1511642"/>
            <a:chOff x="5104426" y="2860581"/>
            <a:chExt cx="1511642" cy="1511642"/>
          </a:xfrm>
        </p:grpSpPr>
        <p:cxnSp>
          <p:nvCxnSpPr>
            <p:cNvPr id="17" name="Straight Arrow Connector 16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7800"/>
            <a:ext cx="7886700" cy="666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atrix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H</a:t>
            </a:r>
            <a:r>
              <a:rPr lang="en-US" dirty="0" smtClean="0"/>
              <a:t>ell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33326"/>
              </p:ext>
            </p:extLst>
          </p:nvPr>
        </p:nvGraphicFramePr>
        <p:xfrm>
          <a:off x="1328734" y="1247775"/>
          <a:ext cx="5843600" cy="4586778"/>
        </p:xfrm>
        <a:graphic>
          <a:graphicData uri="http://schemas.openxmlformats.org/drawingml/2006/table">
            <a:tbl>
              <a:tblPr/>
              <a:tblGrid>
                <a:gridCol w="1298577"/>
                <a:gridCol w="649289"/>
                <a:gridCol w="649289"/>
                <a:gridCol w="649289"/>
                <a:gridCol w="649289"/>
                <a:gridCol w="649289"/>
                <a:gridCol w="649289"/>
                <a:gridCol w="649289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091061" y="139899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" name="Freeform 5"/>
          <p:cNvSpPr/>
          <p:nvPr/>
        </p:nvSpPr>
        <p:spPr>
          <a:xfrm>
            <a:off x="1147330" y="153402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" name="Freeform 6"/>
          <p:cNvSpPr/>
          <p:nvPr/>
        </p:nvSpPr>
        <p:spPr>
          <a:xfrm>
            <a:off x="1035223" y="153402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8" name="Freeform 7"/>
          <p:cNvSpPr/>
          <p:nvPr/>
        </p:nvSpPr>
        <p:spPr>
          <a:xfrm>
            <a:off x="1047292" y="211884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159399" y="211884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" name="Freeform 9"/>
          <p:cNvSpPr/>
          <p:nvPr/>
        </p:nvSpPr>
        <p:spPr>
          <a:xfrm>
            <a:off x="1103561" y="225387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991454" y="225387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2" name="Freeform 11"/>
          <p:cNvSpPr/>
          <p:nvPr/>
        </p:nvSpPr>
        <p:spPr>
          <a:xfrm>
            <a:off x="1052485" y="266475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996216" y="279978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108322" y="279978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052485" y="293481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125445" y="462974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013338" y="462974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069176" y="476477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125445" y="489980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013338" y="489980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045192" y="396827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101029" y="410330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3" name="Freeform 22"/>
          <p:cNvSpPr/>
          <p:nvPr/>
        </p:nvSpPr>
        <p:spPr>
          <a:xfrm>
            <a:off x="1045192" y="423833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118152" y="339433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006045" y="339433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061884" y="352936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2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67" y="5981890"/>
            <a:ext cx="508373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18" y="5883348"/>
            <a:ext cx="523136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3682" y="5892873"/>
            <a:ext cx="359351" cy="649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357" y="5921448"/>
            <a:ext cx="447737" cy="820634"/>
          </a:xfrm>
          <a:prstGeom prst="rect">
            <a:avLst/>
          </a:prstGeom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90" y="6061101"/>
            <a:ext cx="63132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5129" y="6108725"/>
            <a:ext cx="419912" cy="445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9370" y="5966590"/>
            <a:ext cx="359351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4487" y="5966590"/>
            <a:ext cx="359351" cy="64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9045" y="5971470"/>
            <a:ext cx="359351" cy="649674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639614" y="1243541"/>
          <a:ext cx="4525570" cy="3931524"/>
        </p:xfrm>
        <a:graphic>
          <a:graphicData uri="http://schemas.openxmlformats.org/drawingml/2006/table">
            <a:tbl>
              <a:tblPr/>
              <a:tblGrid>
                <a:gridCol w="646510"/>
                <a:gridCol w="646510"/>
                <a:gridCol w="646510"/>
                <a:gridCol w="646510"/>
                <a:gridCol w="646510"/>
                <a:gridCol w="646510"/>
                <a:gridCol w="646510"/>
              </a:tblGrid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99" y="1479436"/>
            <a:ext cx="593452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2" y="1859522"/>
            <a:ext cx="1083575" cy="1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99" y="1129933"/>
            <a:ext cx="988019" cy="14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97" y="1081321"/>
            <a:ext cx="1225308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282487"/>
            <a:ext cx="1188731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82" y="1237584"/>
            <a:ext cx="987562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43327" y="3593148"/>
            <a:ext cx="7496530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11" y="5544144"/>
            <a:ext cx="629114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67" y="4158119"/>
            <a:ext cx="1009508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05" y="5035493"/>
            <a:ext cx="925839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4298963"/>
            <a:ext cx="1009508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12" y="4048601"/>
            <a:ext cx="624085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627" y="4453929"/>
            <a:ext cx="947328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5611695"/>
            <a:ext cx="1236281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21499" y="2152487"/>
            <a:ext cx="957386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622949" y="2010864"/>
            <a:ext cx="21862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Goods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18240" y="454646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Multipilicity</a:t>
            </a:r>
            <a:r>
              <a:rPr lang="en-US" b="1" dirty="0" smtClean="0">
                <a:solidFill>
                  <a:schemeClr val="bg1"/>
                </a:solidFill>
              </a:rPr>
              <a:t> of methods for transporting/storing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7376275" y="1680181"/>
            <a:ext cx="218626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 worry about how goods interact (e.g. coffee beans next to spices)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7313271" y="4700126"/>
            <a:ext cx="235342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transport quickly and smoothly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(e.g. from boat to train to truck)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632616" y="2856378"/>
            <a:ext cx="1133732" cy="151164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19207" y="218640"/>
            <a:ext cx="8229600" cy="10222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Cargo Transport Pre-1960: Another Matrix from Hell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6" y="1240730"/>
            <a:ext cx="593452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66" y="1242152"/>
            <a:ext cx="814537" cy="8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41" y="1112922"/>
            <a:ext cx="798020" cy="1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53" y="1100371"/>
            <a:ext cx="1225308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37" y="1098783"/>
            <a:ext cx="1188731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82" y="1237584"/>
            <a:ext cx="987562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43327" y="3593148"/>
            <a:ext cx="7496530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0" y="5642150"/>
            <a:ext cx="629114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67" y="5543524"/>
            <a:ext cx="1009508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51" y="5185990"/>
            <a:ext cx="925839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" y="5841976"/>
            <a:ext cx="1009508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87" y="5582003"/>
            <a:ext cx="624085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01" y="5615021"/>
            <a:ext cx="947328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73" y="5642150"/>
            <a:ext cx="1236281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24225" y="1104690"/>
            <a:ext cx="957386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730105" y="2263664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Goods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732540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methods for transporting/storing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547725" y="1708755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I worry about how goods interact (e.g. coffee beans next to spices)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7468286" y="4647327"/>
            <a:ext cx="2186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</a:t>
            </a:r>
            <a:r>
              <a:rPr lang="en-US" sz="1600" dirty="0" smtClean="0"/>
              <a:t>transport quickly and smoothly</a:t>
            </a:r>
          </a:p>
          <a:p>
            <a:pPr algn="ctr"/>
            <a:r>
              <a:rPr lang="en-US" sz="1600" dirty="0" smtClean="0"/>
              <a:t>(e.g. from boat to train </a:t>
            </a:r>
            <a:r>
              <a:rPr lang="en-US" dirty="0" smtClean="0"/>
              <a:t>to truck)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23057" y="381000"/>
            <a:ext cx="7886700" cy="6676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Solution: Intermodal Shipping Container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38895" y="3032186"/>
            <a:ext cx="2801548" cy="176060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5003562" y="2512558"/>
            <a:ext cx="113373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2520176" y="2561390"/>
            <a:ext cx="151164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2434" y="3713889"/>
            <a:ext cx="2550602" cy="206210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…in between, can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be loaded and unloaded, stacked, transported efficiently over long distances, and transferred from one mode of transport to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another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363" y="2367640"/>
            <a:ext cx="230028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standard container that is loaded with virtually any goods, and stays sealed until it reaches final delivery.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4586298" y="5039825"/>
            <a:ext cx="151164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2848228" y="5089300"/>
            <a:ext cx="113373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2" grpId="0"/>
      <p:bldP spid="26" grpId="0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416607" y="4115877"/>
            <a:ext cx="8091488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734058" y="1436468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3694311" y="1465461"/>
            <a:ext cx="1444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2470365" y="1461404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5449422" y="1454816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6500383" y="1380491"/>
            <a:ext cx="13080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111880" y="6236648"/>
            <a:ext cx="9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2347321" y="6252316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628270" y="6267832"/>
            <a:ext cx="1147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6962176" y="6227123"/>
            <a:ext cx="11491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60528" y="526406"/>
            <a:ext cx="78867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is a shipping container system for code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808686" y="2254139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Stacks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732540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hardware environments</a:t>
            </a:r>
            <a:endParaRPr lang="en-US" dirty="0"/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5833592" y="6236648"/>
            <a:ext cx="11849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558" y="5533285"/>
            <a:ext cx="808105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3256498" y="6252316"/>
            <a:ext cx="13613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36" y="5674855"/>
            <a:ext cx="508373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17" y="5717006"/>
            <a:ext cx="307322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12" y="5560008"/>
            <a:ext cx="624326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8058" y="5395070"/>
            <a:ext cx="406780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86" y="5460051"/>
            <a:ext cx="1044609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5072416" y="1507961"/>
            <a:ext cx="133153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4776043" y="1895240"/>
            <a:ext cx="128858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5072416" y="1778020"/>
            <a:ext cx="133153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696401" y="137198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752670" y="150701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640563" y="150701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2363780" y="143151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2251673" y="143151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2307511" y="156654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6338869" y="1561579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6281040" y="141036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6225202" y="1545395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5364301" y="140480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5252194" y="140480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5308032" y="153983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5364301" y="167486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5252194" y="167486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3514078" y="144443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3626185" y="144443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3570347" y="157946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3458240" y="157946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7547725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services and apps interact appropriately?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640593" y="5019357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migrate smoothly and quickly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8895" y="3032186"/>
            <a:ext cx="2801548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750719" y="4211127"/>
            <a:ext cx="2595554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5794" y="2585129"/>
            <a:ext cx="2253149" cy="181588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4555129" y="2328449"/>
            <a:ext cx="113373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2213585" y="2332436"/>
            <a:ext cx="151164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29578" y="2999048"/>
            <a:ext cx="2821781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2324032" y="5083087"/>
            <a:ext cx="113373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4383172" y="4920299"/>
            <a:ext cx="1511642" cy="188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164"/>
              </p:ext>
            </p:extLst>
          </p:nvPr>
        </p:nvGraphicFramePr>
        <p:xfrm>
          <a:off x="1328734" y="1247775"/>
          <a:ext cx="5843600" cy="4586778"/>
        </p:xfrm>
        <a:graphic>
          <a:graphicData uri="http://schemas.openxmlformats.org/drawingml/2006/table">
            <a:tbl>
              <a:tblPr/>
              <a:tblGrid>
                <a:gridCol w="1298577"/>
                <a:gridCol w="649289"/>
                <a:gridCol w="649289"/>
                <a:gridCol w="649289"/>
                <a:gridCol w="649289"/>
                <a:gridCol w="649289"/>
                <a:gridCol w="649289"/>
                <a:gridCol w="649289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3193" marR="13193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3193" marR="13193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091061" y="139899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147330" y="153402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035223" y="1534027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047292" y="211884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159399" y="211884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103561" y="225387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991454" y="225387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052485" y="266475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996216" y="279978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108322" y="279978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052485" y="2934816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125445" y="462974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013338" y="462974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069176" y="476477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125445" y="489980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013338" y="4899808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045192" y="396827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101029" y="410330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045192" y="423833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118152" y="339433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006045" y="339433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061884" y="3529362"/>
            <a:ext cx="1038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67" y="5981890"/>
            <a:ext cx="508373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18" y="5883348"/>
            <a:ext cx="523136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3682" y="5892873"/>
            <a:ext cx="359351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357" y="5921448"/>
            <a:ext cx="447737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90" y="6061101"/>
            <a:ext cx="63132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25129" y="6108725"/>
            <a:ext cx="41991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9370" y="5966590"/>
            <a:ext cx="359351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4487" y="5966590"/>
            <a:ext cx="359351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9045" y="5971470"/>
            <a:ext cx="359351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672900" y="533400"/>
            <a:ext cx="78867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eliminates the matrix from Hell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673836" y="1441841"/>
            <a:ext cx="4489902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7814" y="1409748"/>
            <a:ext cx="4507706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9519" y="2067115"/>
            <a:ext cx="4507706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7492" y="2705575"/>
            <a:ext cx="4507706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9198" y="3349294"/>
            <a:ext cx="4507706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0905" y="4006661"/>
            <a:ext cx="4507706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5466" y="4636731"/>
            <a:ext cx="4507706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2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it works—separation of concerns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3190" y="1829118"/>
            <a:ext cx="4457700" cy="4276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40689"/>
            <a:ext cx="2487930" cy="21356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Dan the Developer</a:t>
            </a:r>
          </a:p>
          <a:p>
            <a:pPr lvl="1"/>
            <a:r>
              <a:rPr lang="en-US" sz="1200" dirty="0" smtClean="0"/>
              <a:t>Worries about what’s “inside” the container</a:t>
            </a:r>
          </a:p>
          <a:p>
            <a:pPr lvl="2"/>
            <a:r>
              <a:rPr lang="en-US" sz="1100" dirty="0" smtClean="0"/>
              <a:t>His code</a:t>
            </a:r>
          </a:p>
          <a:p>
            <a:pPr lvl="2"/>
            <a:r>
              <a:rPr lang="en-US" sz="1100" dirty="0" smtClean="0"/>
              <a:t>His Libraries</a:t>
            </a:r>
          </a:p>
          <a:p>
            <a:pPr lvl="2"/>
            <a:r>
              <a:rPr lang="en-US" sz="1100" dirty="0" smtClean="0"/>
              <a:t>His Package Manager</a:t>
            </a:r>
          </a:p>
          <a:p>
            <a:pPr lvl="2"/>
            <a:r>
              <a:rPr lang="en-US" sz="1100" dirty="0" smtClean="0"/>
              <a:t>His Apps</a:t>
            </a:r>
          </a:p>
          <a:p>
            <a:pPr lvl="2"/>
            <a:r>
              <a:rPr lang="en-US" sz="1100" dirty="0" smtClean="0"/>
              <a:t>His Data</a:t>
            </a:r>
          </a:p>
          <a:p>
            <a:pPr lvl="1"/>
            <a:r>
              <a:rPr lang="en-US" sz="1200" dirty="0" smtClean="0"/>
              <a:t>All Linux servers look the same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3190" y="2661920"/>
            <a:ext cx="76581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362700" y="1552449"/>
            <a:ext cx="2487930" cy="1840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Oscar the Ops Guy</a:t>
            </a:r>
          </a:p>
          <a:p>
            <a:pPr lvl="1"/>
            <a:r>
              <a:rPr lang="en-US" dirty="0" smtClean="0"/>
              <a:t>Worries about what’s “outside” the container</a:t>
            </a:r>
          </a:p>
          <a:p>
            <a:pPr lvl="2"/>
            <a:r>
              <a:rPr lang="en-US" dirty="0" smtClean="0"/>
              <a:t>Logging</a:t>
            </a:r>
          </a:p>
          <a:p>
            <a:pPr lvl="2"/>
            <a:r>
              <a:rPr lang="en-US" dirty="0" smtClean="0"/>
              <a:t>Remote access</a:t>
            </a:r>
          </a:p>
          <a:p>
            <a:pPr lvl="2"/>
            <a:r>
              <a:rPr lang="en-US" dirty="0" smtClean="0"/>
              <a:t>Monitoring</a:t>
            </a:r>
          </a:p>
          <a:p>
            <a:pPr lvl="2"/>
            <a:r>
              <a:rPr lang="en-US" dirty="0" smtClean="0"/>
              <a:t>Network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All containers start, stop, copy, attach, migrate, etc. the same way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65470" y="2324708"/>
            <a:ext cx="643890" cy="29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6200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3200" dirty="0" smtClean="0"/>
              <a:t>Docker </a:t>
            </a:r>
            <a:r>
              <a:rPr lang="en-US" sz="3200" dirty="0"/>
              <a:t>is an open-source engine that  </a:t>
            </a:r>
            <a:r>
              <a:rPr lang="en-US" sz="3200" dirty="0" smtClean="0"/>
              <a:t>allows </a:t>
            </a:r>
            <a:r>
              <a:rPr lang="en-US" sz="3200" b="1" dirty="0" smtClean="0"/>
              <a:t>Easy</a:t>
            </a:r>
            <a:r>
              <a:rPr lang="en-US" sz="3200" dirty="0" smtClean="0"/>
              <a:t> creation </a:t>
            </a:r>
            <a:r>
              <a:rPr lang="en-US" sz="3200" dirty="0"/>
              <a:t>of </a:t>
            </a:r>
            <a:r>
              <a:rPr lang="en-US" sz="3200" b="1" dirty="0"/>
              <a:t>lightweight, portable, </a:t>
            </a:r>
            <a:r>
              <a:rPr lang="en-US" sz="3200" b="1" dirty="0" smtClean="0"/>
              <a:t>self-sufficient CONTAINERS </a:t>
            </a:r>
            <a:r>
              <a:rPr lang="en-US" sz="3200" dirty="0" smtClean="0"/>
              <a:t>for any </a:t>
            </a:r>
            <a:r>
              <a:rPr lang="en-US" sz="3200" dirty="0"/>
              <a:t>application that will run virtually anywhere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3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147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Features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08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05740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600" dirty="0" smtClean="0"/>
              <a:t>Docker </a:t>
            </a:r>
            <a:r>
              <a:rPr lang="en-US" sz="3600" dirty="0"/>
              <a:t>is incredibly simple. </a:t>
            </a:r>
            <a:r>
              <a:rPr lang="en-US" sz="3600" dirty="0" smtClean="0"/>
              <a:t>It can run on </a:t>
            </a:r>
            <a:r>
              <a:rPr lang="en-US" sz="3600" dirty="0"/>
              <a:t>a minimal host with compatible Linux </a:t>
            </a:r>
            <a:r>
              <a:rPr lang="en-US" sz="3600" dirty="0" err="1"/>
              <a:t>kernal</a:t>
            </a:r>
            <a:r>
              <a:rPr lang="en-US" sz="3600" dirty="0"/>
              <a:t> and </a:t>
            </a:r>
            <a:r>
              <a:rPr lang="en-US" sz="3600" dirty="0" smtClean="0"/>
              <a:t>Docker binary.</a:t>
            </a:r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0500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	Docker </a:t>
            </a:r>
            <a:r>
              <a:rPr lang="en-US" sz="3600" dirty="0"/>
              <a:t>adds an application deployment engine on top of virtualized container execution </a:t>
            </a:r>
            <a:r>
              <a:rPr lang="en-US" sz="3600" dirty="0" smtClean="0"/>
              <a:t>environment.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286000"/>
            <a:ext cx="7408333" cy="314589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	Docker </a:t>
            </a:r>
            <a:r>
              <a:rPr lang="en-US" sz="3200" dirty="0"/>
              <a:t>provides a </a:t>
            </a:r>
            <a:r>
              <a:rPr lang="en-US" sz="3200" dirty="0" smtClean="0"/>
              <a:t>lightweight </a:t>
            </a:r>
            <a:r>
              <a:rPr lang="en-US" sz="3200" dirty="0"/>
              <a:t>and fast execution environment to run application </a:t>
            </a:r>
            <a:r>
              <a:rPr lang="en-US" sz="3200" dirty="0" smtClean="0"/>
              <a:t>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It also </a:t>
            </a:r>
            <a:r>
              <a:rPr lang="en-US" sz="3200" dirty="0"/>
              <a:t>Provides an efficient workflow to get that code from laptop to test environment and then to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524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Mission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060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001000" cy="3886200"/>
          </a:xfrm>
        </p:spPr>
        <p:txBody>
          <a:bodyPr/>
          <a:lstStyle/>
          <a:p>
            <a:pPr lvl="1">
              <a:buClr>
                <a:srgbClr val="9CBEBD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2F2B20"/>
                </a:solidFill>
              </a:rPr>
              <a:t>Most Docker </a:t>
            </a:r>
            <a:r>
              <a:rPr lang="en-US" sz="3200" dirty="0">
                <a:solidFill>
                  <a:srgbClr val="2F2B20"/>
                </a:solidFill>
              </a:rPr>
              <a:t>containers have sub-second startups</a:t>
            </a:r>
          </a:p>
          <a:p>
            <a:pPr lvl="1">
              <a:buClr>
                <a:srgbClr val="9CBEBD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F2B20"/>
                </a:solidFill>
              </a:rPr>
              <a:t>No overhead of hypervisors means containers are highly performant and we can pack more of them into the host making best possible use of </a:t>
            </a:r>
            <a:r>
              <a:rPr lang="en-US" sz="3200" dirty="0" smtClean="0">
                <a:solidFill>
                  <a:srgbClr val="2F2B20"/>
                </a:solidFill>
              </a:rPr>
              <a:t>resources</a:t>
            </a:r>
            <a:endParaRPr lang="en-US" sz="3200" dirty="0">
              <a:solidFill>
                <a:srgbClr val="2F2B2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6200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dirty="0" smtClean="0">
                <a:solidFill>
                  <a:srgbClr val="2F2B20"/>
                </a:solidFill>
              </a:rPr>
              <a:t/>
            </a:r>
            <a:br>
              <a:rPr lang="en-US" sz="3600" dirty="0" smtClean="0">
                <a:solidFill>
                  <a:srgbClr val="2F2B20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Provide </a:t>
            </a:r>
            <a:r>
              <a:rPr lang="en-US" sz="3600" dirty="0">
                <a:solidFill>
                  <a:schemeClr val="bg1"/>
                </a:solidFill>
              </a:rPr>
              <a:t>easy and lightweight way to model reality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9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620000" cy="3581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Developers </a:t>
            </a:r>
            <a:r>
              <a:rPr lang="en-US" sz="3600" dirty="0"/>
              <a:t>worry about what’s inside the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Operations </a:t>
            </a:r>
            <a:r>
              <a:rPr lang="en-US" sz="3600" dirty="0"/>
              <a:t>worry about how to manage and monitor </a:t>
            </a:r>
            <a:r>
              <a:rPr lang="en-US" sz="3600" dirty="0" smtClean="0"/>
              <a:t>them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Logical </a:t>
            </a:r>
            <a:r>
              <a:rPr lang="en-US" sz="4400" dirty="0"/>
              <a:t>segregation of duties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3886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 smtClean="0"/>
              <a:t>	Docker </a:t>
            </a:r>
            <a:r>
              <a:rPr lang="en-US" sz="3600" dirty="0"/>
              <a:t>aims to reduce the cycle time between code being written, </a:t>
            </a:r>
            <a:r>
              <a:rPr lang="en-US" sz="3600" dirty="0" smtClean="0"/>
              <a:t>tested</a:t>
            </a:r>
            <a:r>
              <a:rPr lang="en-US" sz="3600" dirty="0"/>
              <a:t>, deployed and </a:t>
            </a:r>
            <a:r>
              <a:rPr lang="en-US" sz="3600" dirty="0" smtClean="0"/>
              <a:t>used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Fast </a:t>
            </a:r>
            <a:r>
              <a:rPr lang="en-US" sz="3600" dirty="0"/>
              <a:t>and efficient development life cycle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0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408333" cy="34506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Docker </a:t>
            </a:r>
            <a:r>
              <a:rPr lang="en-US" sz="3600" dirty="0"/>
              <a:t>recommends that each container run single application or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This </a:t>
            </a:r>
            <a:r>
              <a:rPr lang="en-US" sz="3600" dirty="0"/>
              <a:t>promotes distributed application model where each application or     </a:t>
            </a:r>
            <a:r>
              <a:rPr lang="en-US" sz="3600" dirty="0" smtClean="0"/>
              <a:t>service </a:t>
            </a:r>
            <a:r>
              <a:rPr lang="en-US" sz="3600" dirty="0"/>
              <a:t>is represented by multiple inter-connected containers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Encourages </a:t>
            </a:r>
            <a:r>
              <a:rPr lang="en-US" sz="3600" dirty="0"/>
              <a:t>Service Oriented and Micro S</a:t>
            </a:r>
            <a:r>
              <a:rPr lang="en-US" sz="3600" dirty="0" smtClean="0"/>
              <a:t>ervices </a:t>
            </a:r>
            <a:r>
              <a:rPr lang="en-US" sz="3600" dirty="0"/>
              <a:t>based Architecture.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18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Released under Apache 2.0 license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hlinkClick r:id="rId2"/>
              </a:rPr>
              <a:t>https://www.docker.com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32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 Docker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Docker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Registries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Docker Containers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252728"/>
          </a:xfrm>
        </p:spPr>
        <p:txBody>
          <a:bodyPr/>
          <a:lstStyle/>
          <a:p>
            <a:r>
              <a:rPr lang="en-US" dirty="0" smtClean="0"/>
              <a:t>Components of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Docker Engine(Client/Server)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752600" y="3810000"/>
            <a:ext cx="5943600" cy="2133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Host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5195" y="3962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Docker Daemon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5029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5029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95500" y="2236693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180216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  <a:endCxn id="7" idx="0"/>
          </p:cNvCxnSpPr>
          <p:nvPr/>
        </p:nvCxnSpPr>
        <p:spPr>
          <a:xfrm>
            <a:off x="2971800" y="2922493"/>
            <a:ext cx="1575995" cy="1039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4547795" y="2866016"/>
            <a:ext cx="1433905" cy="109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2819400" y="45720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4343400" y="4572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43400" y="4572000"/>
            <a:ext cx="2247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Images are building blocks in </a:t>
            </a:r>
            <a:r>
              <a:rPr lang="en-US" sz="2800" dirty="0" err="1" smtClean="0"/>
              <a:t>docker</a:t>
            </a:r>
            <a:r>
              <a:rPr lang="en-US" sz="2800" dirty="0"/>
              <a:t> </a:t>
            </a:r>
            <a:r>
              <a:rPr lang="en-US" sz="2800" dirty="0" smtClean="0"/>
              <a:t>eco syste</a:t>
            </a:r>
            <a:r>
              <a:rPr lang="en-US" sz="2800" dirty="0"/>
              <a:t>m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Docker containers are launched from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They are “the build” part of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eco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They are layered format that are build step by step using a series of instructions like copy a file, run a command or open a 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They can be considered as source of containers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They are highly portable can be shared, stored and updated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762000"/>
          </a:xfrm>
        </p:spPr>
        <p:txBody>
          <a:bodyPr/>
          <a:lstStyle/>
          <a:p>
            <a:r>
              <a:rPr lang="en-US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0517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371600"/>
            <a:ext cx="7408333" cy="4754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100" dirty="0" smtClean="0"/>
              <a:t>Registries are storage place of </a:t>
            </a:r>
            <a:r>
              <a:rPr lang="en-US" sz="3100" dirty="0" err="1" smtClean="0"/>
              <a:t>docker</a:t>
            </a:r>
            <a:r>
              <a:rPr lang="en-US" sz="3100" dirty="0" smtClean="0"/>
              <a:t> images similar to </a:t>
            </a:r>
            <a:r>
              <a:rPr lang="en-US" sz="3100" dirty="0" err="1" smtClean="0"/>
              <a:t>git</a:t>
            </a:r>
            <a:r>
              <a:rPr lang="en-US" sz="3100" dirty="0" smtClean="0"/>
              <a:t> for source code, maven’s nexus for binaries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 smtClean="0"/>
              <a:t>Docker Inc., maintains a public registry called </a:t>
            </a:r>
            <a:r>
              <a:rPr lang="en-US" sz="3100" dirty="0" err="1" smtClean="0"/>
              <a:t>docker</a:t>
            </a:r>
            <a:r>
              <a:rPr lang="en-US" sz="3100" dirty="0" smtClean="0"/>
              <a:t> hub which can be used to store and share the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 smtClean="0"/>
              <a:t>But typically organization maintains their own private registries to keep their own registries.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 smtClean="0"/>
              <a:t>Docker hub contains more 10,000 images in it </a:t>
            </a:r>
            <a:r>
              <a:rPr lang="en-US" sz="3100" dirty="0" err="1" smtClean="0"/>
              <a:t>laready</a:t>
            </a:r>
            <a:r>
              <a:rPr lang="en-US" sz="3100" dirty="0" smtClean="0"/>
              <a:t> including base </a:t>
            </a:r>
            <a:r>
              <a:rPr lang="en-US" sz="3100" dirty="0" err="1" smtClean="0"/>
              <a:t>os</a:t>
            </a:r>
            <a:r>
              <a:rPr lang="en-US" sz="3100" dirty="0" smtClean="0"/>
              <a:t> images like </a:t>
            </a:r>
            <a:r>
              <a:rPr lang="en-US" sz="3100" dirty="0" err="1" smtClean="0"/>
              <a:t>ubuntu</a:t>
            </a:r>
            <a:r>
              <a:rPr lang="en-US" sz="3100" dirty="0" smtClean="0"/>
              <a:t>, </a:t>
            </a:r>
            <a:r>
              <a:rPr lang="en-US" sz="3100" dirty="0" err="1" smtClean="0"/>
              <a:t>redhat</a:t>
            </a:r>
            <a:r>
              <a:rPr lang="en-US" sz="3100" dirty="0" smtClean="0"/>
              <a:t>…</a:t>
            </a:r>
            <a:r>
              <a:rPr lang="en-US" sz="3100" dirty="0" err="1" smtClean="0"/>
              <a:t>etc</a:t>
            </a:r>
            <a:endParaRPr lang="en-US" sz="31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Registries</a:t>
            </a:r>
          </a:p>
        </p:txBody>
      </p:sp>
    </p:spTree>
    <p:extLst>
      <p:ext uri="{BB962C8B-B14F-4D97-AF65-F5344CB8AC3E}">
        <p14:creationId xmlns:p14="http://schemas.microsoft.com/office/powerpoint/2010/main" val="30517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447800"/>
            <a:ext cx="7408333" cy="46783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 container is the central piece of </a:t>
            </a:r>
            <a:r>
              <a:rPr lang="en-US" sz="4000" dirty="0" err="1" smtClean="0"/>
              <a:t>docker</a:t>
            </a:r>
            <a:r>
              <a:rPr lang="en-US" sz="4000" dirty="0" smtClean="0"/>
              <a:t> eco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 container is an image format, a set of standard operations and execution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They are used to build and package software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They are launched from images and can contain one or more running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These are like shipping containers that contains software images as cargo and allows a set of operations on them like those can be created, started, </a:t>
            </a:r>
            <a:r>
              <a:rPr lang="en-US" sz="4000" dirty="0" err="1" smtClean="0"/>
              <a:t>stoped</a:t>
            </a:r>
            <a:r>
              <a:rPr lang="en-US" sz="4000" dirty="0" smtClean="0"/>
              <a:t>, restarted and deployed.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Once built they can be stored and ported </a:t>
            </a:r>
            <a:r>
              <a:rPr lang="en-US" sz="4000" dirty="0" err="1" smtClean="0"/>
              <a:t>anyware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049443" y="4333749"/>
            <a:ext cx="20931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Application Build/Deploy Workflow with Docker</a:t>
            </a:r>
            <a:endParaRPr lang="en-US" sz="3600" dirty="0"/>
          </a:p>
        </p:txBody>
      </p:sp>
      <p:sp>
        <p:nvSpPr>
          <p:cNvPr id="5" name="Can 4"/>
          <p:cNvSpPr/>
          <p:nvPr/>
        </p:nvSpPr>
        <p:spPr>
          <a:xfrm>
            <a:off x="184632" y="3650726"/>
            <a:ext cx="912649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Source Code Repository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267340" y="3992237"/>
            <a:ext cx="722620" cy="1036964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Docker </a:t>
            </a:r>
            <a:r>
              <a:rPr lang="en-US" sz="1200" u="sng" dirty="0" smtClean="0"/>
              <a:t>file</a:t>
            </a:r>
          </a:p>
          <a:p>
            <a:pPr algn="ctr"/>
            <a:r>
              <a:rPr lang="en-US" sz="1200" b="1" dirty="0" smtClean="0"/>
              <a:t>For </a:t>
            </a:r>
          </a:p>
          <a:p>
            <a:pPr algn="ctr"/>
            <a:r>
              <a:rPr lang="en-US" sz="1200" b="1" dirty="0"/>
              <a:t>A</a:t>
            </a:r>
            <a:endParaRPr lang="en-US" sz="1200" b="1" dirty="0" smtClean="0"/>
          </a:p>
        </p:txBody>
      </p:sp>
      <p:sp>
        <p:nvSpPr>
          <p:cNvPr id="7" name="Flowchart: Process 6"/>
          <p:cNvSpPr/>
          <p:nvPr/>
        </p:nvSpPr>
        <p:spPr>
          <a:xfrm>
            <a:off x="2498306" y="5334001"/>
            <a:ext cx="1454285" cy="64799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715877" y="1160751"/>
            <a:ext cx="879243" cy="17485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 Public Index 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Private</a:t>
            </a:r>
          </a:p>
          <a:p>
            <a:pPr algn="ctr"/>
            <a:r>
              <a:rPr lang="en-US" sz="1000" dirty="0" smtClean="0"/>
              <a:t>Registry)</a:t>
            </a:r>
          </a:p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142544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0113" y="380757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Build</a:t>
            </a:r>
            <a:endParaRPr lang="en-US" i="1" dirty="0"/>
          </a:p>
        </p:txBody>
      </p:sp>
      <p:sp>
        <p:nvSpPr>
          <p:cNvPr id="25" name="Flowchart: Process 24"/>
          <p:cNvSpPr/>
          <p:nvPr/>
        </p:nvSpPr>
        <p:spPr>
          <a:xfrm rot="5400000">
            <a:off x="6011029" y="5313429"/>
            <a:ext cx="1415846" cy="313988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5102155" y="6185168"/>
            <a:ext cx="2366351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2 OS  (Linux)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5102156" y="4803551"/>
            <a:ext cx="389228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5582216" y="4836146"/>
            <a:ext cx="370940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B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6043988" y="4843258"/>
            <a:ext cx="370940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C</a:t>
            </a:r>
            <a:endParaRPr lang="en-US" dirty="0"/>
          </a:p>
        </p:txBody>
      </p:sp>
      <p:sp>
        <p:nvSpPr>
          <p:cNvPr id="32" name="Cube 31"/>
          <p:cNvSpPr/>
          <p:nvPr/>
        </p:nvSpPr>
        <p:spPr>
          <a:xfrm>
            <a:off x="2992506" y="1160752"/>
            <a:ext cx="38163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743326" y="2286000"/>
            <a:ext cx="2355917" cy="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19697" y="16008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035757" y="2907331"/>
            <a:ext cx="15782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267278" y="2988218"/>
            <a:ext cx="22385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90262" y="313347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526598" y="325434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Pull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7550650" y="372374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</a:t>
            </a:r>
            <a:endParaRPr lang="en-US" i="1" dirty="0"/>
          </a:p>
        </p:txBody>
      </p:sp>
      <p:sp>
        <p:nvSpPr>
          <p:cNvPr id="38" name="Flowchart: Process 37"/>
          <p:cNvSpPr/>
          <p:nvPr/>
        </p:nvSpPr>
        <p:spPr>
          <a:xfrm>
            <a:off x="2498306" y="5981992"/>
            <a:ext cx="1454285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1  OS (Linux)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8" grpId="0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1" grpId="0"/>
      <p:bldP spid="48" grpId="0"/>
      <p:bldP spid="49" grpId="0"/>
      <p:bldP spid="50" grpId="0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337310" y="1299657"/>
            <a:ext cx="59165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66" y="355301"/>
            <a:ext cx="78867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Changes and Updates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499529" y="5887906"/>
            <a:ext cx="1454285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7941564" y="1030978"/>
            <a:ext cx="879243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 Registry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6238915" y="5763054"/>
            <a:ext cx="2366351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48715" y="1717095"/>
            <a:ext cx="2879963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7545" y="131161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6811938" y="2988220"/>
            <a:ext cx="1681028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931138" y="356436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Update</a:t>
            </a:r>
            <a:endParaRPr lang="en-US" i="1" dirty="0"/>
          </a:p>
        </p:txBody>
      </p:sp>
      <p:sp>
        <p:nvSpPr>
          <p:cNvPr id="39" name="Rectangle 38"/>
          <p:cNvSpPr/>
          <p:nvPr/>
        </p:nvSpPr>
        <p:spPr>
          <a:xfrm>
            <a:off x="1460789" y="2032039"/>
            <a:ext cx="565587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461924" y="1235435"/>
            <a:ext cx="570665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65096" y="1299657"/>
            <a:ext cx="726821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3104592" y="1645414"/>
            <a:ext cx="803384" cy="1476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4523946" y="2348151"/>
            <a:ext cx="663766" cy="1476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75158" y="3133479"/>
            <a:ext cx="113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 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5223" y="6234230"/>
            <a:ext cx="2057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is now running A’’</a:t>
            </a:r>
          </a:p>
          <a:p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250612" y="3168921"/>
            <a:ext cx="98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A’’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1984489" y="2402106"/>
            <a:ext cx="922496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3457368" y="2300543"/>
            <a:ext cx="922496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143079" y="3198976"/>
            <a:ext cx="726821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7381551" y="3552187"/>
            <a:ext cx="803384" cy="1476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rot="5400000">
            <a:off x="7460965" y="4284078"/>
            <a:ext cx="663766" cy="1476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4855829" y="5150487"/>
            <a:ext cx="566183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40138" y="5108398"/>
            <a:ext cx="565587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241273" y="4311794"/>
            <a:ext cx="570665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09597" y="4423379"/>
            <a:ext cx="726821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764568" y="4745994"/>
            <a:ext cx="803384" cy="1476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2824932" y="5488515"/>
            <a:ext cx="663766" cy="1476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505223" y="5217677"/>
            <a:ext cx="565587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509454" y="4421073"/>
            <a:ext cx="570665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34051" y="6168779"/>
            <a:ext cx="29717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86632" y="3168921"/>
            <a:ext cx="98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37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447800"/>
            <a:ext cx="7408333" cy="518160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000" i="1" dirty="0"/>
              <a:t>Rapid application deployment</a:t>
            </a:r>
            <a:r>
              <a:rPr lang="en-US" sz="2000" dirty="0"/>
              <a:t> – containers include the minimal runtime requirements of the application, reducing their size and allowing them to be deployed quickly.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i="1" dirty="0"/>
              <a:t>Portability across machines</a:t>
            </a:r>
            <a:r>
              <a:rPr lang="en-US" sz="2000" dirty="0"/>
              <a:t> – an application and all its dependencies can be bundled into a single container that is independent from the host version of Linux kernel, platform distribution, or deployment model. This container can be </a:t>
            </a:r>
            <a:r>
              <a:rPr lang="en-US" sz="2000" dirty="0" err="1"/>
              <a:t>transfered</a:t>
            </a:r>
            <a:r>
              <a:rPr lang="en-US" sz="2000" dirty="0"/>
              <a:t> to another machine that runs </a:t>
            </a:r>
            <a:r>
              <a:rPr lang="en-US" sz="2000" b="1" dirty="0"/>
              <a:t>Docker</a:t>
            </a:r>
            <a:r>
              <a:rPr lang="en-US" sz="2000" dirty="0"/>
              <a:t>, and executed there without compatibility issues.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i="1" dirty="0"/>
              <a:t>Version control and component reuse</a:t>
            </a:r>
            <a:r>
              <a:rPr lang="en-US" sz="2000" dirty="0"/>
              <a:t> – you can track successive versions of a container, inspect differences, or roll-back to previous versions. Containers reuse components from the preceding layers, which makes them noticeably lightweight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 err="1" smtClean="0"/>
              <a:t>docker</a:t>
            </a:r>
            <a:r>
              <a:rPr lang="en-US" sz="3600" dirty="0" smtClean="0"/>
              <a:t> brings to the table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02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1905000"/>
            <a:ext cx="7408333" cy="4038600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i="1" dirty="0"/>
              <a:t>Sharing</a:t>
            </a:r>
            <a:r>
              <a:rPr lang="en-US" dirty="0"/>
              <a:t> – you can use a remote repository to share your container with others. Red Hat provides a registry for this purpose, and it is also possible to configure your own private repository.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i="1" dirty="0"/>
              <a:t>Lightweight footprint and minimal overhead</a:t>
            </a:r>
            <a:r>
              <a:rPr lang="en-US" dirty="0"/>
              <a:t> – Docker images are typically very small, which facilitates rapid delivery and reduces the time to deploy new application containers.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i="1" dirty="0"/>
              <a:t>Simplified maintenance</a:t>
            </a:r>
            <a:r>
              <a:rPr lang="en-US" dirty="0"/>
              <a:t> – Docker reduces effort and risk of problems with application dependencies.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3048000"/>
            <a:ext cx="7408333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6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all the excitement about containers?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https://www.docker.com/</a:t>
            </a:r>
            <a:r>
              <a:rPr lang="en-US" dirty="0"/>
              <a:t> </a:t>
            </a:r>
            <a:endParaRPr lang="en-US" dirty="0" smtClean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3"/>
              </a:rPr>
              <a:t>https://hub.docker.com/account/signup/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4"/>
              </a:rPr>
              <a:t>https://docs.docker.com/reference/commandline/cli/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5"/>
              </a:rPr>
              <a:t>http://docs.docker.com/reference/builder/#workdir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github.com/rkapa2006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my </a:t>
            </a:r>
            <a:r>
              <a:rPr lang="en-US" dirty="0" err="1" smtClean="0"/>
              <a:t>git</a:t>
            </a:r>
            <a:r>
              <a:rPr lang="en-US" dirty="0" smtClean="0"/>
              <a:t> hub which has some sample apps and </a:t>
            </a:r>
            <a:r>
              <a:rPr lang="en-US" dirty="0" err="1" smtClean="0"/>
              <a:t>docker</a:t>
            </a:r>
            <a:r>
              <a:rPr lang="en-US" dirty="0" smtClean="0"/>
              <a:t> files to </a:t>
            </a:r>
            <a:r>
              <a:rPr lang="en-US" smtClean="0"/>
              <a:t>playwith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4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light weight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Virtualization and </a:t>
            </a:r>
            <a:r>
              <a:rPr lang="en-US" dirty="0"/>
              <a:t>Virtual </a:t>
            </a:r>
            <a:r>
              <a:rPr lang="en-US" dirty="0" smtClean="0"/>
              <a:t>Machine?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449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Virtualization is a technology to run multiple same or different operating systems which is completely isolated from each other.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 smtClean="0">
                <a:solidFill>
                  <a:srgbClr val="0070C0"/>
                </a:solidFill>
              </a:rPr>
              <a:t>Ex: Run both windows and Linux on the same machine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449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What is Hypervisor ?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200" dirty="0" smtClean="0"/>
              <a:t>Hypervisor is a software layer that sits between Hardware and </a:t>
            </a:r>
            <a:r>
              <a:rPr lang="en-US" sz="3200" dirty="0" err="1" smtClean="0"/>
              <a:t>Oses</a:t>
            </a:r>
            <a:r>
              <a:rPr lang="en-US" sz="3200" dirty="0" smtClean="0"/>
              <a:t> which will interact with hardware and resources and provide an interface to share the available resources to virtual containers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0554" y="4027463"/>
            <a:ext cx="63246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Hardware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2898" y="3292426"/>
            <a:ext cx="6272432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Hypervisor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743742" y="1371600"/>
            <a:ext cx="3031588" cy="1800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38068" y="1371600"/>
            <a:ext cx="3124786" cy="1800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79684" y="522330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Vmware</a:t>
            </a:r>
            <a:r>
              <a:rPr lang="en-US" sz="2400" dirty="0" smtClean="0"/>
              <a:t> ESX, Microsoft Hyper-V, Citrix </a:t>
            </a:r>
            <a:r>
              <a:rPr lang="en-US" sz="2400" dirty="0" err="1" smtClean="0"/>
              <a:t>XenServer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685800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Bare Metal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2078</TotalTime>
  <Words>1161</Words>
  <Application>Microsoft Office PowerPoint</Application>
  <PresentationFormat>On-screen Show (4:3)</PresentationFormat>
  <Paragraphs>348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Cabin</vt:lpstr>
      <vt:lpstr>Calibri</vt:lpstr>
      <vt:lpstr>Candara</vt:lpstr>
      <vt:lpstr>Gill Sans</vt:lpstr>
      <vt:lpstr>Symbol</vt:lpstr>
      <vt:lpstr>Wingdings</vt:lpstr>
      <vt:lpstr>ヒラギノ角ゴ ProN W3</vt:lpstr>
      <vt:lpstr>Waveform</vt:lpstr>
      <vt:lpstr>What is Docker?</vt:lpstr>
      <vt:lpstr>PowerPoint Presentation</vt:lpstr>
      <vt:lpstr>PowerPoint Presentation</vt:lpstr>
      <vt:lpstr>Why all the excitement about containers?</vt:lpstr>
      <vt:lpstr>Containers are light weight virtual machines</vt:lpstr>
      <vt:lpstr>What is Virtualization and Virtual Machine?</vt:lpstr>
      <vt:lpstr>Virtualization is a technology to run multiple same or different operating systems which is completely isolated from each other.   Ex: Run both windows and Linux on the same machine</vt:lpstr>
      <vt:lpstr>What is Hypervisor ?    Hypervisor is a software layer that sits between Hardware and Oses which will interact with hardware and resources and provide an interface to share the available resources to virtual containers</vt:lpstr>
      <vt:lpstr>PowerPoint Presentation</vt:lpstr>
      <vt:lpstr>PowerPoint Presentation</vt:lpstr>
      <vt:lpstr>PowerPoint Presentation</vt:lpstr>
      <vt:lpstr>PowerPoint Presentation</vt:lpstr>
      <vt:lpstr>The Challenge</vt:lpstr>
      <vt:lpstr>The Matrix From Hell</vt:lpstr>
      <vt:lpstr>Cargo Transport Pre-1960: Another Matrix from Hell</vt:lpstr>
      <vt:lpstr>Solution: Intermodal Shipping Container</vt:lpstr>
      <vt:lpstr>Docker is a shipping container system for code </vt:lpstr>
      <vt:lpstr>Docker eliminates the matrix from Hell</vt:lpstr>
      <vt:lpstr>Why it works—separation of concerns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Mission</vt:lpstr>
      <vt:lpstr> Provide easy and lightweight way to model reality </vt:lpstr>
      <vt:lpstr> Logical segregation of duties </vt:lpstr>
      <vt:lpstr> Fast and efficient development life cycle </vt:lpstr>
      <vt:lpstr> Encourages Service Oriented and Micro Services based Architecture. </vt:lpstr>
      <vt:lpstr>Components of Docker</vt:lpstr>
      <vt:lpstr>Docker Engine(Client/Server)</vt:lpstr>
      <vt:lpstr>Docker Images</vt:lpstr>
      <vt:lpstr>Registries</vt:lpstr>
      <vt:lpstr>Docker Containers</vt:lpstr>
      <vt:lpstr>Application Build/Deploy Workflow with Docker</vt:lpstr>
      <vt:lpstr>Changes and Updates</vt:lpstr>
      <vt:lpstr>What docker brings to the table</vt:lpstr>
      <vt:lpstr>Contd…</vt:lpstr>
      <vt:lpstr>PowerPoint Presentation</vt:lpstr>
      <vt:lpstr>References</vt:lpstr>
    </vt:vector>
  </TitlesOfParts>
  <Company>Airline Tariff Publishing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</dc:title>
  <dc:creator>Setup</dc:creator>
  <cp:lastModifiedBy>Kapa, Ramesh</cp:lastModifiedBy>
  <cp:revision>81</cp:revision>
  <dcterms:created xsi:type="dcterms:W3CDTF">2015-02-25T02:22:40Z</dcterms:created>
  <dcterms:modified xsi:type="dcterms:W3CDTF">2015-06-04T18:52:10Z</dcterms:modified>
</cp:coreProperties>
</file>