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39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56124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Salesforce Lightning vs Pega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Salesforce Lightning</a:t>
            </a:r>
            <a:endParaRPr/>
          </a:p>
        </p:txBody>
      </p:sp>
      <p:sp>
        <p:nvSpPr>
          <p:cNvPr id="60" name="Shape 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solidFill>
                  <a:srgbClr val="666666"/>
                </a:solidFill>
                <a:highlight>
                  <a:srgbClr val="FFFFFF"/>
                </a:highlight>
              </a:rPr>
              <a:t>The Salesforce Lightning Design System includes the resources to create user interfaces consistent with the Salesforce Lightning principles, design language, and best practices. Rather than focusing on pixels, developers can focus on application logic, while designers can focus on user experience, interactions, and flows.</a:t>
            </a:r>
            <a:endParaRPr sz="1500">
              <a:solidFill>
                <a:srgbClr val="666666"/>
              </a:solidFill>
              <a:highlight>
                <a:srgbClr val="FFFFFF"/>
              </a:highlight>
            </a:endParaRPr>
          </a:p>
          <a:p>
            <a:pPr marL="0" lvl="0" indent="0">
              <a:spcBef>
                <a:spcPts val="1600"/>
              </a:spcBef>
              <a:spcAft>
                <a:spcPts val="0"/>
              </a:spcAft>
              <a:buNone/>
            </a:pPr>
            <a:r>
              <a:rPr lang="en" sz="1500">
                <a:solidFill>
                  <a:srgbClr val="666666"/>
                </a:solidFill>
                <a:highlight>
                  <a:srgbClr val="FFFFFF"/>
                </a:highlight>
              </a:rPr>
              <a:t>Platforms:</a:t>
            </a:r>
            <a:endParaRPr sz="1500">
              <a:solidFill>
                <a:srgbClr val="666666"/>
              </a:solidFill>
              <a:highlight>
                <a:srgbClr val="FFFFFF"/>
              </a:highlight>
            </a:endParaRPr>
          </a:p>
          <a:p>
            <a:pPr marL="457200" lvl="0" indent="-323850" rtl="0">
              <a:spcBef>
                <a:spcPts val="1600"/>
              </a:spcBef>
              <a:spcAft>
                <a:spcPts val="0"/>
              </a:spcAft>
              <a:buClr>
                <a:srgbClr val="666666"/>
              </a:buClr>
              <a:buSzPts val="1500"/>
              <a:buChar char="●"/>
            </a:pPr>
            <a:r>
              <a:rPr lang="en" sz="1500">
                <a:solidFill>
                  <a:srgbClr val="666666"/>
                </a:solidFill>
                <a:highlight>
                  <a:srgbClr val="FFFFFF"/>
                </a:highlight>
              </a:rPr>
              <a:t>Heroku</a:t>
            </a:r>
            <a:endParaRPr sz="1500">
              <a:solidFill>
                <a:srgbClr val="666666"/>
              </a:solidFill>
              <a:highlight>
                <a:srgbClr val="FFFFFF"/>
              </a:highlight>
            </a:endParaRPr>
          </a:p>
          <a:p>
            <a:pPr marL="457200" lvl="0" indent="-323850" rtl="0">
              <a:spcBef>
                <a:spcPts val="0"/>
              </a:spcBef>
              <a:spcAft>
                <a:spcPts val="0"/>
              </a:spcAft>
              <a:buClr>
                <a:srgbClr val="666666"/>
              </a:buClr>
              <a:buSzPts val="1500"/>
              <a:buChar char="●"/>
            </a:pPr>
            <a:r>
              <a:rPr lang="en" sz="1500">
                <a:solidFill>
                  <a:srgbClr val="666666"/>
                </a:solidFill>
                <a:highlight>
                  <a:srgbClr val="FFFFFF"/>
                </a:highlight>
              </a:rPr>
              <a:t>Android</a:t>
            </a:r>
            <a:endParaRPr sz="1500">
              <a:solidFill>
                <a:srgbClr val="666666"/>
              </a:solidFill>
              <a:highlight>
                <a:srgbClr val="FFFFFF"/>
              </a:highlight>
            </a:endParaRPr>
          </a:p>
          <a:p>
            <a:pPr marL="457200" lvl="0" indent="-323850" rtl="0">
              <a:spcBef>
                <a:spcPts val="0"/>
              </a:spcBef>
              <a:spcAft>
                <a:spcPts val="0"/>
              </a:spcAft>
              <a:buClr>
                <a:srgbClr val="666666"/>
              </a:buClr>
              <a:buSzPts val="1500"/>
              <a:buChar char="●"/>
            </a:pPr>
            <a:r>
              <a:rPr lang="en" sz="1500">
                <a:solidFill>
                  <a:srgbClr val="666666"/>
                </a:solidFill>
                <a:highlight>
                  <a:srgbClr val="FFFFFF"/>
                </a:highlight>
              </a:rPr>
              <a:t>IOS</a:t>
            </a:r>
            <a:endParaRPr sz="1500">
              <a:solidFill>
                <a:srgbClr val="666666"/>
              </a:solidFill>
              <a:highlight>
                <a:srgbClr val="FFFFFF"/>
              </a:highlight>
            </a:endParaRPr>
          </a:p>
          <a:p>
            <a:pPr marL="457200" lvl="0" indent="-323850" rtl="0">
              <a:spcBef>
                <a:spcPts val="0"/>
              </a:spcBef>
              <a:spcAft>
                <a:spcPts val="0"/>
              </a:spcAft>
              <a:buClr>
                <a:srgbClr val="666666"/>
              </a:buClr>
              <a:buSzPts val="1500"/>
              <a:buChar char="●"/>
            </a:pPr>
            <a:r>
              <a:rPr lang="en" sz="1500">
                <a:solidFill>
                  <a:srgbClr val="666666"/>
                </a:solidFill>
                <a:highlight>
                  <a:srgbClr val="FFFFFF"/>
                </a:highlight>
              </a:rPr>
              <a:t>Windows Phone</a:t>
            </a:r>
            <a:endParaRPr sz="1500">
              <a:solidFill>
                <a:srgbClr val="666666"/>
              </a:solidFill>
              <a:highlight>
                <a:srgbClr val="FFFFFF"/>
              </a:highlight>
            </a:endParaRPr>
          </a:p>
          <a:p>
            <a:pPr marL="0" lvl="0" indent="0" rtl="0">
              <a:spcBef>
                <a:spcPts val="1600"/>
              </a:spcBef>
              <a:spcAft>
                <a:spcPts val="1600"/>
              </a:spcAft>
              <a:buNone/>
            </a:pPr>
            <a:endParaRPr sz="1500">
              <a:solidFill>
                <a:srgbClr val="66666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Pega </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500">
                <a:solidFill>
                  <a:srgbClr val="666666"/>
                </a:solidFill>
                <a:highlight>
                  <a:srgbClr val="FFFFFF"/>
                </a:highlight>
              </a:rPr>
              <a:t>Pega provided UX component details which helps for designers to create all Pega components. They provides design files to create components. But related to UI there is no documentation available.</a:t>
            </a:r>
            <a:endParaRPr sz="1500">
              <a:solidFill>
                <a:srgbClr val="666666"/>
              </a:solidFill>
              <a:highlight>
                <a:srgbClr val="FFFFFF"/>
              </a:highlight>
            </a:endParaRPr>
          </a:p>
          <a:p>
            <a:pPr marL="0" marR="0" lvl="0" indent="0" algn="l" rtl="0">
              <a:lnSpc>
                <a:spcPct val="115000"/>
              </a:lnSpc>
              <a:spcBef>
                <a:spcPts val="1600"/>
              </a:spcBef>
              <a:spcAft>
                <a:spcPts val="1600"/>
              </a:spcAft>
              <a:buNone/>
            </a:pPr>
            <a:r>
              <a:rPr lang="en" sz="1500">
                <a:solidFill>
                  <a:srgbClr val="666666"/>
                </a:solidFill>
                <a:highlight>
                  <a:srgbClr val="FFFFFF"/>
                </a:highlight>
              </a:rPr>
              <a:t>All Design level information and design files have been provided. With the Templates they have launched associated with their products. </a:t>
            </a:r>
            <a:endParaRPr sz="1500">
              <a:solidFill>
                <a:srgbClr val="66666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Comparision b/w pega vs Salesforce Lightning</a:t>
            </a:r>
            <a:endParaRPr/>
          </a:p>
        </p:txBody>
      </p:sp>
      <p:sp>
        <p:nvSpPr>
          <p:cNvPr id="72" name="Shape 72"/>
          <p:cNvSpPr txBox="1">
            <a:spLocks noGrp="1"/>
          </p:cNvSpPr>
          <p:nvPr>
            <p:ph type="body" idx="1"/>
          </p:nvPr>
        </p:nvSpPr>
        <p:spPr>
          <a:xfrm>
            <a:off x="3117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PEGA</a:t>
            </a:r>
            <a:endParaRPr b="1"/>
          </a:p>
          <a:p>
            <a:pPr marL="457200" lvl="0" indent="-317500" rtl="0">
              <a:spcBef>
                <a:spcPts val="1600"/>
              </a:spcBef>
              <a:spcAft>
                <a:spcPts val="0"/>
              </a:spcAft>
              <a:buSzPts val="1400"/>
              <a:buChar char="●"/>
            </a:pPr>
            <a:r>
              <a:rPr lang="en"/>
              <a:t>Responsive but no Grid level information provided</a:t>
            </a:r>
            <a:endParaRPr/>
          </a:p>
          <a:p>
            <a:pPr marL="457200" lvl="0" indent="-317500" rtl="0">
              <a:spcBef>
                <a:spcPts val="0"/>
              </a:spcBef>
              <a:spcAft>
                <a:spcPts val="0"/>
              </a:spcAft>
              <a:buSzPts val="1400"/>
              <a:buChar char="●"/>
            </a:pPr>
            <a:r>
              <a:rPr lang="en"/>
              <a:t>No UI framework component development information provided.</a:t>
            </a:r>
            <a:endParaRPr/>
          </a:p>
          <a:p>
            <a:pPr marL="457200" lvl="0" indent="-317500" rtl="0">
              <a:spcBef>
                <a:spcPts val="0"/>
              </a:spcBef>
              <a:spcAft>
                <a:spcPts val="0"/>
              </a:spcAft>
              <a:buSzPts val="1400"/>
              <a:buChar char="●"/>
            </a:pPr>
            <a:r>
              <a:rPr lang="en"/>
              <a:t>Accessibility WCAG 2 AA followed</a:t>
            </a:r>
            <a:endParaRPr/>
          </a:p>
          <a:p>
            <a:pPr marL="457200" lvl="0" indent="-317500" rtl="0">
              <a:spcBef>
                <a:spcPts val="0"/>
              </a:spcBef>
              <a:spcAft>
                <a:spcPts val="0"/>
              </a:spcAft>
              <a:buSzPts val="1400"/>
              <a:buChar char="●"/>
            </a:pPr>
            <a:r>
              <a:rPr lang="en"/>
              <a:t>No UI Components information available except UX guidelines for each component.</a:t>
            </a:r>
            <a:endParaRPr/>
          </a:p>
          <a:p>
            <a:pPr marL="457200" lvl="0" indent="-317500" rtl="0">
              <a:spcBef>
                <a:spcPts val="0"/>
              </a:spcBef>
              <a:spcAft>
                <a:spcPts val="0"/>
              </a:spcAft>
              <a:buSzPts val="1400"/>
              <a:buChar char="●"/>
            </a:pPr>
            <a:r>
              <a:rPr lang="en"/>
              <a:t>Technology stack information not available to refer.</a:t>
            </a:r>
            <a:endParaRPr/>
          </a:p>
          <a:p>
            <a:pPr marL="457200" lvl="0" indent="-317500" rtl="0">
              <a:spcBef>
                <a:spcPts val="0"/>
              </a:spcBef>
              <a:spcAft>
                <a:spcPts val="0"/>
              </a:spcAft>
              <a:buSzPts val="1400"/>
              <a:buChar char="●"/>
            </a:pPr>
            <a:r>
              <a:rPr lang="en"/>
              <a:t>Minimal UI Components get listed with no code structure.</a:t>
            </a:r>
            <a:endParaRPr/>
          </a:p>
          <a:p>
            <a:pPr marL="0" lvl="0" indent="0" algn="ctr">
              <a:spcBef>
                <a:spcPts val="1600"/>
              </a:spcBef>
              <a:spcAft>
                <a:spcPts val="1600"/>
              </a:spcAft>
              <a:buNone/>
            </a:pPr>
            <a:endParaRPr b="1"/>
          </a:p>
        </p:txBody>
      </p:sp>
      <p:sp>
        <p:nvSpPr>
          <p:cNvPr id="73" name="Shape 73"/>
          <p:cNvSpPr txBox="1">
            <a:spLocks noGrp="1"/>
          </p:cNvSpPr>
          <p:nvPr>
            <p:ph type="body" idx="2"/>
          </p:nvPr>
        </p:nvSpPr>
        <p:spPr>
          <a:xfrm>
            <a:off x="46584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Salesforce Lightning</a:t>
            </a:r>
            <a:endParaRPr b="1"/>
          </a:p>
          <a:p>
            <a:pPr marL="457200" lvl="0" indent="-317500" rtl="0">
              <a:spcBef>
                <a:spcPts val="1600"/>
              </a:spcBef>
              <a:spcAft>
                <a:spcPts val="0"/>
              </a:spcAft>
              <a:buSzPts val="1400"/>
              <a:buChar char="●"/>
            </a:pPr>
            <a:r>
              <a:rPr lang="en"/>
              <a:t>Responsive framework with grid concept,, but customized grid structure followed</a:t>
            </a:r>
            <a:endParaRPr/>
          </a:p>
          <a:p>
            <a:pPr marL="457200" lvl="0" indent="-317500" rtl="0">
              <a:spcBef>
                <a:spcPts val="0"/>
              </a:spcBef>
              <a:spcAft>
                <a:spcPts val="0"/>
              </a:spcAft>
              <a:buSzPts val="1400"/>
              <a:buChar char="●"/>
            </a:pPr>
            <a:r>
              <a:rPr lang="en"/>
              <a:t>It follows AURA framework to create UI Components for the Salesforce env</a:t>
            </a:r>
            <a:endParaRPr/>
          </a:p>
          <a:p>
            <a:pPr marL="457200" lvl="0" indent="-317500" rtl="0">
              <a:spcBef>
                <a:spcPts val="0"/>
              </a:spcBef>
              <a:spcAft>
                <a:spcPts val="0"/>
              </a:spcAft>
              <a:buSzPts val="1400"/>
              <a:buChar char="●"/>
            </a:pPr>
            <a:r>
              <a:rPr lang="en"/>
              <a:t>Accessibility WCAG 2 AA followed </a:t>
            </a:r>
            <a:endParaRPr/>
          </a:p>
          <a:p>
            <a:pPr marL="457200" lvl="0" indent="-317500" rtl="0">
              <a:spcBef>
                <a:spcPts val="0"/>
              </a:spcBef>
              <a:spcAft>
                <a:spcPts val="0"/>
              </a:spcAft>
              <a:buSzPts val="1400"/>
              <a:buChar char="●"/>
            </a:pPr>
            <a:r>
              <a:rPr lang="en"/>
              <a:t>Downloadable format of UI components resource and CSS available</a:t>
            </a:r>
            <a:endParaRPr/>
          </a:p>
          <a:p>
            <a:pPr marL="457200" lvl="0" indent="-317500" rtl="0">
              <a:spcBef>
                <a:spcPts val="0"/>
              </a:spcBef>
              <a:spcAft>
                <a:spcPts val="0"/>
              </a:spcAft>
              <a:buSzPts val="1400"/>
              <a:buChar char="●"/>
            </a:pPr>
            <a:r>
              <a:rPr lang="en"/>
              <a:t>Implemented UI components with Node, React and SASS.</a:t>
            </a:r>
            <a:endParaRPr/>
          </a:p>
          <a:p>
            <a:pPr marL="457200" lvl="0" indent="-317500">
              <a:spcBef>
                <a:spcPts val="0"/>
              </a:spcBef>
              <a:spcAft>
                <a:spcPts val="0"/>
              </a:spcAft>
              <a:buSzPts val="1400"/>
              <a:buChar char="●"/>
            </a:pPr>
            <a:r>
              <a:rPr lang="en"/>
              <a:t>Wide range Components has been available with code structure to refer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Comparision b/w pega vs Salesforce Lightning</a:t>
            </a:r>
            <a:endParaRPr/>
          </a:p>
        </p:txBody>
      </p:sp>
      <p:sp>
        <p:nvSpPr>
          <p:cNvPr id="79" name="Shape 79"/>
          <p:cNvSpPr txBox="1">
            <a:spLocks noGrp="1"/>
          </p:cNvSpPr>
          <p:nvPr>
            <p:ph type="body" idx="1"/>
          </p:nvPr>
        </p:nvSpPr>
        <p:spPr>
          <a:xfrm>
            <a:off x="3117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PEGA</a:t>
            </a:r>
            <a:endParaRPr b="1"/>
          </a:p>
          <a:p>
            <a:pPr marL="457200" lvl="0" indent="-317500" rtl="0">
              <a:spcBef>
                <a:spcPts val="1600"/>
              </a:spcBef>
              <a:spcAft>
                <a:spcPts val="0"/>
              </a:spcAft>
              <a:buSzPts val="1400"/>
              <a:buChar char="●"/>
            </a:pPr>
            <a:r>
              <a:rPr lang="en"/>
              <a:t>All the components rules were defined as tool level.</a:t>
            </a:r>
            <a:endParaRPr/>
          </a:p>
          <a:p>
            <a:pPr marL="457200" lvl="0" indent="-317500" rtl="0">
              <a:spcBef>
                <a:spcPts val="0"/>
              </a:spcBef>
              <a:spcAft>
                <a:spcPts val="0"/>
              </a:spcAft>
              <a:buSzPts val="1400"/>
              <a:buChar char="●"/>
            </a:pPr>
            <a:r>
              <a:rPr lang="en"/>
              <a:t>UI Components</a:t>
            </a:r>
            <a:endParaRPr/>
          </a:p>
          <a:p>
            <a:pPr marL="914400" lvl="1" indent="-304800" rtl="0">
              <a:spcBef>
                <a:spcPts val="0"/>
              </a:spcBef>
              <a:spcAft>
                <a:spcPts val="0"/>
              </a:spcAft>
              <a:buSzPts val="1200"/>
              <a:buChar char="○"/>
            </a:pPr>
            <a:r>
              <a:rPr lang="en"/>
              <a:t>Form Elements</a:t>
            </a:r>
            <a:endParaRPr/>
          </a:p>
          <a:p>
            <a:pPr marL="914400" lvl="1" indent="-304800" rtl="0">
              <a:spcBef>
                <a:spcPts val="0"/>
              </a:spcBef>
              <a:spcAft>
                <a:spcPts val="0"/>
              </a:spcAft>
              <a:buSzPts val="1200"/>
              <a:buChar char="○"/>
            </a:pPr>
            <a:r>
              <a:rPr lang="en"/>
              <a:t>Button links</a:t>
            </a:r>
            <a:endParaRPr/>
          </a:p>
          <a:p>
            <a:pPr marL="914400" lvl="1" indent="-304800" rtl="0">
              <a:spcBef>
                <a:spcPts val="0"/>
              </a:spcBef>
              <a:spcAft>
                <a:spcPts val="0"/>
              </a:spcAft>
              <a:buSzPts val="1200"/>
              <a:buChar char="○"/>
            </a:pPr>
            <a:r>
              <a:rPr lang="en"/>
              <a:t>Table and lists</a:t>
            </a:r>
            <a:endParaRPr/>
          </a:p>
          <a:p>
            <a:pPr marL="914400" lvl="1" indent="-304800" rtl="0">
              <a:spcBef>
                <a:spcPts val="0"/>
              </a:spcBef>
              <a:spcAft>
                <a:spcPts val="0"/>
              </a:spcAft>
              <a:buSzPts val="1200"/>
              <a:buChar char="○"/>
            </a:pPr>
            <a:r>
              <a:rPr lang="en"/>
              <a:t>Notification</a:t>
            </a:r>
            <a:endParaRPr/>
          </a:p>
          <a:p>
            <a:pPr marL="914400" lvl="1" indent="-304800" rtl="0">
              <a:spcBef>
                <a:spcPts val="0"/>
              </a:spcBef>
              <a:spcAft>
                <a:spcPts val="0"/>
              </a:spcAft>
              <a:buSzPts val="1200"/>
              <a:buChar char="○"/>
            </a:pPr>
            <a:r>
              <a:rPr lang="en"/>
              <a:t>Headers</a:t>
            </a:r>
            <a:endParaRPr/>
          </a:p>
          <a:p>
            <a:pPr marL="914400" lvl="1" indent="-304800" rtl="0">
              <a:spcBef>
                <a:spcPts val="0"/>
              </a:spcBef>
              <a:spcAft>
                <a:spcPts val="0"/>
              </a:spcAft>
              <a:buSzPts val="1200"/>
              <a:buChar char="○"/>
            </a:pPr>
            <a:r>
              <a:rPr lang="en"/>
              <a:t>Icon &amp; Media elements</a:t>
            </a:r>
            <a:endParaRPr/>
          </a:p>
          <a:p>
            <a:pPr marL="914400" lvl="1" indent="-304800" rtl="0">
              <a:spcBef>
                <a:spcPts val="0"/>
              </a:spcBef>
              <a:spcAft>
                <a:spcPts val="0"/>
              </a:spcAft>
              <a:buSzPts val="1200"/>
              <a:buChar char="○"/>
            </a:pPr>
            <a:r>
              <a:rPr lang="en"/>
              <a:t>Modal</a:t>
            </a:r>
            <a:endParaRPr/>
          </a:p>
          <a:p>
            <a:pPr marL="914400" lvl="1" indent="-304800" rtl="0">
              <a:spcBef>
                <a:spcPts val="0"/>
              </a:spcBef>
              <a:spcAft>
                <a:spcPts val="0"/>
              </a:spcAft>
              <a:buSzPts val="1200"/>
              <a:buChar char="○"/>
            </a:pPr>
            <a:r>
              <a:rPr lang="en"/>
              <a:t>Charts</a:t>
            </a:r>
            <a:endParaRPr/>
          </a:p>
          <a:p>
            <a:pPr marL="914400" lvl="1" indent="-304800" rtl="0">
              <a:spcBef>
                <a:spcPts val="0"/>
              </a:spcBef>
              <a:spcAft>
                <a:spcPts val="0"/>
              </a:spcAft>
              <a:buSzPts val="1200"/>
              <a:buChar char="○"/>
            </a:pPr>
            <a:r>
              <a:rPr lang="en"/>
              <a:t>Navigation</a:t>
            </a:r>
            <a:endParaRPr/>
          </a:p>
          <a:p>
            <a:pPr marL="0" lvl="0" indent="0" algn="ctr" rtl="0">
              <a:spcBef>
                <a:spcPts val="1600"/>
              </a:spcBef>
              <a:spcAft>
                <a:spcPts val="1600"/>
              </a:spcAft>
              <a:buNone/>
            </a:pPr>
            <a:endParaRPr b="1"/>
          </a:p>
        </p:txBody>
      </p:sp>
      <p:sp>
        <p:nvSpPr>
          <p:cNvPr id="80" name="Shape 80"/>
          <p:cNvSpPr txBox="1">
            <a:spLocks noGrp="1"/>
          </p:cNvSpPr>
          <p:nvPr>
            <p:ph type="body" idx="2"/>
          </p:nvPr>
        </p:nvSpPr>
        <p:spPr>
          <a:xfrm>
            <a:off x="46584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Salesforce Lightning</a:t>
            </a:r>
            <a:endParaRPr b="1"/>
          </a:p>
          <a:p>
            <a:pPr marL="457200" lvl="0" indent="-317500" rtl="0">
              <a:spcBef>
                <a:spcPts val="1600"/>
              </a:spcBef>
              <a:spcAft>
                <a:spcPts val="0"/>
              </a:spcAft>
              <a:buSzPts val="1400"/>
              <a:buChar char="●"/>
            </a:pPr>
            <a:r>
              <a:rPr lang="en"/>
              <a:t>All the components rules were defined for the dashboard and tool level.</a:t>
            </a:r>
            <a:endParaRPr/>
          </a:p>
          <a:p>
            <a:pPr marL="457200" lvl="0" indent="-317500" rtl="0">
              <a:spcBef>
                <a:spcPts val="0"/>
              </a:spcBef>
              <a:spcAft>
                <a:spcPts val="0"/>
              </a:spcAft>
              <a:buSzPts val="1400"/>
              <a:buChar char="●"/>
            </a:pPr>
            <a:r>
              <a:rPr lang="en"/>
              <a:t>UI Components</a:t>
            </a:r>
            <a:endParaRPr/>
          </a:p>
          <a:p>
            <a:pPr marL="914400" lvl="1" indent="-304800" rtl="0">
              <a:spcBef>
                <a:spcPts val="0"/>
              </a:spcBef>
              <a:spcAft>
                <a:spcPts val="0"/>
              </a:spcAft>
              <a:buSzPts val="1200"/>
              <a:buChar char="○"/>
            </a:pPr>
            <a:r>
              <a:rPr lang="en"/>
              <a:t>Accordion</a:t>
            </a:r>
            <a:endParaRPr/>
          </a:p>
          <a:p>
            <a:pPr marL="914400" lvl="1" indent="-304800" rtl="0">
              <a:spcBef>
                <a:spcPts val="0"/>
              </a:spcBef>
              <a:spcAft>
                <a:spcPts val="0"/>
              </a:spcAft>
              <a:buSzPts val="1200"/>
              <a:buChar char="○"/>
            </a:pPr>
            <a:r>
              <a:rPr lang="en"/>
              <a:t>Activity Timeline</a:t>
            </a:r>
            <a:endParaRPr/>
          </a:p>
          <a:p>
            <a:pPr marL="914400" lvl="1" indent="-304800" rtl="0">
              <a:spcBef>
                <a:spcPts val="0"/>
              </a:spcBef>
              <a:spcAft>
                <a:spcPts val="0"/>
              </a:spcAft>
              <a:buSzPts val="1200"/>
              <a:buChar char="○"/>
            </a:pPr>
            <a:r>
              <a:rPr lang="en"/>
              <a:t>Alert &amp; Modal</a:t>
            </a:r>
            <a:endParaRPr/>
          </a:p>
          <a:p>
            <a:pPr marL="914400" lvl="1" indent="-304800" rtl="0">
              <a:spcBef>
                <a:spcPts val="0"/>
              </a:spcBef>
              <a:spcAft>
                <a:spcPts val="0"/>
              </a:spcAft>
              <a:buSzPts val="1200"/>
              <a:buChar char="○"/>
            </a:pPr>
            <a:r>
              <a:rPr lang="en"/>
              <a:t>App Launcher , Menus &amp; Navigation</a:t>
            </a:r>
            <a:endParaRPr/>
          </a:p>
          <a:p>
            <a:pPr marL="914400" lvl="1" indent="-304800" rtl="0">
              <a:spcBef>
                <a:spcPts val="0"/>
              </a:spcBef>
              <a:spcAft>
                <a:spcPts val="0"/>
              </a:spcAft>
              <a:buSzPts val="1200"/>
              <a:buChar char="○"/>
            </a:pPr>
            <a:r>
              <a:rPr lang="en"/>
              <a:t>Avatar &amp; Feeds</a:t>
            </a:r>
            <a:endParaRPr/>
          </a:p>
          <a:p>
            <a:pPr marL="914400" lvl="1" indent="-304800" rtl="0">
              <a:spcBef>
                <a:spcPts val="0"/>
              </a:spcBef>
              <a:spcAft>
                <a:spcPts val="0"/>
              </a:spcAft>
              <a:buSzPts val="1200"/>
              <a:buChar char="○"/>
            </a:pPr>
            <a:r>
              <a:rPr lang="en"/>
              <a:t>Carousel, Map</a:t>
            </a:r>
            <a:endParaRPr/>
          </a:p>
          <a:p>
            <a:pPr marL="914400" lvl="1" indent="-304800" rtl="0">
              <a:spcBef>
                <a:spcPts val="0"/>
              </a:spcBef>
              <a:spcAft>
                <a:spcPts val="0"/>
              </a:spcAft>
              <a:buSzPts val="1200"/>
              <a:buChar char="○"/>
            </a:pPr>
            <a:r>
              <a:rPr lang="en"/>
              <a:t>Form</a:t>
            </a:r>
            <a:endParaRPr/>
          </a:p>
          <a:p>
            <a:pPr marL="914400" lvl="1" indent="-304800" rtl="0">
              <a:spcBef>
                <a:spcPts val="0"/>
              </a:spcBef>
              <a:spcAft>
                <a:spcPts val="0"/>
              </a:spcAft>
              <a:buSzPts val="1200"/>
              <a:buChar char="○"/>
            </a:pPr>
            <a:r>
              <a:rPr lang="en"/>
              <a:t>Panel , Headers, Tabs, Tiles, Pills</a:t>
            </a:r>
            <a:endParaRPr/>
          </a:p>
          <a:p>
            <a:pPr marL="914400" lvl="1" indent="-304800" rtl="0">
              <a:spcBef>
                <a:spcPts val="0"/>
              </a:spcBef>
              <a:spcAft>
                <a:spcPts val="0"/>
              </a:spcAft>
              <a:buSzPts val="1200"/>
              <a:buChar char="○"/>
            </a:pPr>
            <a:r>
              <a:rPr lang="en"/>
              <a:t>Tooltips, Toasters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Comparision b/w pega vs Salesforce Lightning</a:t>
            </a:r>
            <a:endParaRPr/>
          </a:p>
        </p:txBody>
      </p:sp>
      <p:sp>
        <p:nvSpPr>
          <p:cNvPr id="86" name="Shape 86"/>
          <p:cNvSpPr txBox="1">
            <a:spLocks noGrp="1"/>
          </p:cNvSpPr>
          <p:nvPr>
            <p:ph type="body" idx="1"/>
          </p:nvPr>
        </p:nvSpPr>
        <p:spPr>
          <a:xfrm>
            <a:off x="3117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PEGA</a:t>
            </a:r>
            <a:endParaRPr b="1"/>
          </a:p>
          <a:p>
            <a:pPr marL="457200" marR="0" lvl="0" indent="-317500" algn="l" rtl="0">
              <a:lnSpc>
                <a:spcPct val="115000"/>
              </a:lnSpc>
              <a:spcBef>
                <a:spcPts val="1600"/>
              </a:spcBef>
              <a:spcAft>
                <a:spcPts val="0"/>
              </a:spcAft>
              <a:buClr>
                <a:schemeClr val="dk2"/>
              </a:buClr>
              <a:buSzPts val="1400"/>
              <a:buFont typeface="Arial"/>
              <a:buChar char="●"/>
            </a:pPr>
            <a:r>
              <a:rPr lang="en"/>
              <a:t>Only High level information provided in terms of UX.</a:t>
            </a:r>
            <a:endParaRPr/>
          </a:p>
          <a:p>
            <a:pPr marL="457200" marR="0" lvl="0" indent="-317500" algn="l" rtl="0">
              <a:lnSpc>
                <a:spcPct val="115000"/>
              </a:lnSpc>
              <a:spcBef>
                <a:spcPts val="0"/>
              </a:spcBef>
              <a:spcAft>
                <a:spcPts val="0"/>
              </a:spcAft>
              <a:buSzPts val="1400"/>
              <a:buChar char="●"/>
            </a:pPr>
            <a:r>
              <a:rPr lang="en"/>
              <a:t>Latest version - 7.2</a:t>
            </a:r>
            <a:endParaRPr/>
          </a:p>
          <a:p>
            <a:pPr marL="0" lvl="0" indent="0" algn="ctr" rtl="0">
              <a:spcBef>
                <a:spcPts val="1600"/>
              </a:spcBef>
              <a:spcAft>
                <a:spcPts val="1600"/>
              </a:spcAft>
              <a:buNone/>
            </a:pPr>
            <a:endParaRPr b="1"/>
          </a:p>
        </p:txBody>
      </p:sp>
      <p:sp>
        <p:nvSpPr>
          <p:cNvPr id="87" name="Shape 87"/>
          <p:cNvSpPr txBox="1">
            <a:spLocks noGrp="1"/>
          </p:cNvSpPr>
          <p:nvPr>
            <p:ph type="body" idx="2"/>
          </p:nvPr>
        </p:nvSpPr>
        <p:spPr>
          <a:xfrm>
            <a:off x="4658400" y="1152475"/>
            <a:ext cx="4173900" cy="3416400"/>
          </a:xfrm>
          <a:prstGeom prst="rect">
            <a:avLst/>
          </a:prstGeom>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Salesforce Lightning</a:t>
            </a:r>
            <a:endParaRPr b="1"/>
          </a:p>
          <a:p>
            <a:pPr marL="457200" marR="0" lvl="0" indent="-317500" algn="l" rtl="0">
              <a:lnSpc>
                <a:spcPct val="115000"/>
              </a:lnSpc>
              <a:spcBef>
                <a:spcPts val="1600"/>
              </a:spcBef>
              <a:spcAft>
                <a:spcPts val="0"/>
              </a:spcAft>
              <a:buClr>
                <a:schemeClr val="dk2"/>
              </a:buClr>
              <a:buSzPts val="1400"/>
              <a:buFont typeface="Arial"/>
              <a:buChar char="●"/>
            </a:pPr>
            <a:r>
              <a:rPr lang="en"/>
              <a:t>Helper class information for development provided with code structure.</a:t>
            </a:r>
            <a:endParaRPr/>
          </a:p>
          <a:p>
            <a:pPr marL="457200" marR="0" lvl="0" indent="-317500" algn="l" rtl="0">
              <a:lnSpc>
                <a:spcPct val="115000"/>
              </a:lnSpc>
              <a:spcBef>
                <a:spcPts val="0"/>
              </a:spcBef>
              <a:spcAft>
                <a:spcPts val="0"/>
              </a:spcAft>
              <a:buSzPts val="1400"/>
              <a:buChar char="●"/>
            </a:pPr>
            <a:r>
              <a:rPr lang="en"/>
              <a:t>Latest Version - 2.5.2</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On-screen Show (16:9)</PresentationFormat>
  <Paragraphs>58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Salesforce Lightning vs Pega</vt:lpstr>
      <vt:lpstr>Salesforce Lightning</vt:lpstr>
      <vt:lpstr>Pega </vt:lpstr>
      <vt:lpstr>Comparision b/w pega vs Salesforce Lightning</vt:lpstr>
      <vt:lpstr>Comparision b/w pega vs Salesforce Lightning</vt:lpstr>
      <vt:lpstr>Comparision b/w pega vs Salesforce Lightning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Lightning vs Pega</dc:title>
  <dc:creator>KarthickKumar</dc:creator>
  <cp:lastModifiedBy>user</cp:lastModifiedBy>
  <cp:revision>1</cp:revision>
  <dcterms:modified xsi:type="dcterms:W3CDTF">2018-04-13T03:49:20Z</dcterms:modified>
</cp:coreProperties>
</file>