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77" r:id="rId2"/>
    <p:sldId id="279" r:id="rId3"/>
    <p:sldId id="278" r:id="rId4"/>
    <p:sldId id="281" r:id="rId5"/>
    <p:sldId id="257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76" r:id="rId19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Rockwell Extra Bold" panose="02060903040505020403" pitchFamily="18" charset="0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2E6A5A-D395-4F15-A7FF-5BC9C46854BE}">
  <a:tblStyle styleId="{732E6A5A-D395-4F15-A7FF-5BC9C46854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234" y="38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0FE80728-DD68-7605-5CF0-C94137068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4ff2b6443_0_31:notes">
            <a:extLst>
              <a:ext uri="{FF2B5EF4-FFF2-40B4-BE49-F238E27FC236}">
                <a16:creationId xmlns:a16="http://schemas.microsoft.com/office/drawing/2014/main" id="{C70D7E42-26AD-C8DF-3609-C57A554C4E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4ff2b6443_0_31:notes">
            <a:extLst>
              <a:ext uri="{FF2B5EF4-FFF2-40B4-BE49-F238E27FC236}">
                <a16:creationId xmlns:a16="http://schemas.microsoft.com/office/drawing/2014/main" id="{124FAF80-ABDB-AA6D-9C46-C745F2E0B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[Dani]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721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73DE61CB-8233-479E-8385-4942FCF5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9A50FB8B-3D54-C5A4-E018-B8830B0017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F1E8F4D8-EC2D-FA0B-25BF-15B093BBE1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987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49DBA0E-6B43-F3C5-D24F-AB089E9EC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2644F814-3ED5-23C6-2956-EC5FEC25A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C7EE24AF-A9D6-3169-1BB8-8C0B1FAF60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381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E1AFA12-E0BE-F872-94CF-CDE2E17FC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0A1AFF62-B04B-BBAC-4EC4-B10631C04B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8317C5FC-52BE-A59B-C5D1-E4AFD98366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35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27EAB1B3-E43C-D6EA-E936-44FFBFE54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9C9A0983-C60E-FD49-E806-1DAA5963DB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472F7670-751C-AB3D-7401-31970C8632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571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40EDA5C1-3933-3F98-7DF1-D7DF1C137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EB360C08-5CB2-9340-940A-1D92143F54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B293FC1E-BA9D-B6EF-B2B1-361C072DF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513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C6F215CA-090F-488F-5C60-2661A86E7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DBDCF059-5630-460D-B83C-1A631B81A6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6C055932-CC50-FDFA-F311-8F3D2EF532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884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C872DC47-73CA-3B83-8F47-DECD26D0C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1ECEE694-D0E8-8F1F-9458-DAF9C64897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D9DD4236-1929-A92D-365C-12DBB30582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559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f616992cb5_1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f616992cb5_1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AF883F32-D323-DDE4-F0FA-6449C8E60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4ff2b6443_0_31:notes">
            <a:extLst>
              <a:ext uri="{FF2B5EF4-FFF2-40B4-BE49-F238E27FC236}">
                <a16:creationId xmlns:a16="http://schemas.microsoft.com/office/drawing/2014/main" id="{785D6559-8FF0-8CEF-84AF-8C88D3A193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4ff2b6443_0_31:notes">
            <a:extLst>
              <a:ext uri="{FF2B5EF4-FFF2-40B4-BE49-F238E27FC236}">
                <a16:creationId xmlns:a16="http://schemas.microsoft.com/office/drawing/2014/main" id="{9881E9AF-5C4E-8930-99FF-9E665C1A6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[Dani]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168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9DE8AA35-078C-F68C-C834-55B6F0336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D33EAE04-7064-0386-567E-E07B1C5BD6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41B99C33-4B0D-2311-127B-48F0DB42E1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765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4B771F52-FCC8-82EE-A240-4D2A019F7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5EDB6E46-7136-8150-3CE2-20B574F939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D94323B2-7DC1-98AD-11A9-A668CA38D5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907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7EDCEC4-A1DA-91D3-F35E-68DF68288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97B81D28-264B-933E-DA31-DE906B0FB2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170304C0-0E7B-5B83-88D7-CD64E40780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402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C976F6DA-305F-D09B-B934-B57C461AA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7E26BFE0-3504-1E41-C7B3-DA29A4487B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E994C812-7B00-E28F-DBB2-352C594491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71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164E6F7E-A628-BBF6-4095-ACE844E78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0097B6DB-ED1F-1716-3E91-2786488483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C4CC72C4-A39D-F697-B40B-0A41980188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54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97EEE0E9-2597-8CBB-CD3E-A5C67A93B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4839302D-C8F5-D0B1-14FE-3A95DDC4A1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6216C8B8-16CF-94CD-A8C3-E99C26D8C3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13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0E3E7CE6-E86C-2986-A915-ADF97116E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142529AC-508F-4696-7FCC-25584AAFA2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79123" y="1131638"/>
            <a:ext cx="3439389" cy="584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ockwell Extra Bold" panose="02060903040505020403" pitchFamily="18" charset="0"/>
                <a:ea typeface="Poppins"/>
                <a:cs typeface="Poppins"/>
                <a:sym typeface="Poppins"/>
              </a:rPr>
              <a:t>DesignQA</a:t>
            </a:r>
            <a:endParaRPr sz="4000" b="1" dirty="0">
              <a:latin typeface="Rockwell Extra Bold" panose="02060903040505020403" pitchFamily="18" charset="0"/>
              <a:ea typeface="Poppins"/>
              <a:cs typeface="Poppins"/>
              <a:sym typeface="Poppins"/>
            </a:endParaRPr>
          </a:p>
        </p:txBody>
      </p:sp>
      <p:grpSp>
        <p:nvGrpSpPr>
          <p:cNvPr id="58" name="Google Shape;58;p13">
            <a:extLst>
              <a:ext uri="{FF2B5EF4-FFF2-40B4-BE49-F238E27FC236}">
                <a16:creationId xmlns:a16="http://schemas.microsoft.com/office/drawing/2014/main" id="{271A0168-CD2D-CABC-1185-207549D1E0BE}"/>
              </a:ext>
            </a:extLst>
          </p:cNvPr>
          <p:cNvGrpSpPr/>
          <p:nvPr/>
        </p:nvGrpSpPr>
        <p:grpSpPr>
          <a:xfrm>
            <a:off x="6728050" y="151549"/>
            <a:ext cx="1592288" cy="450046"/>
            <a:chOff x="2194750" y="4553825"/>
            <a:chExt cx="1591969" cy="415250"/>
          </a:xfrm>
        </p:grpSpPr>
        <p:pic>
          <p:nvPicPr>
            <p:cNvPr id="59" name="Google Shape;59;p13">
              <a:extLst>
                <a:ext uri="{FF2B5EF4-FFF2-40B4-BE49-F238E27FC236}">
                  <a16:creationId xmlns:a16="http://schemas.microsoft.com/office/drawing/2014/main" id="{DFE36AEE-A2F4-B95B-F653-B9C21CFFE40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18927" y="4553825"/>
              <a:ext cx="1067792" cy="41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3">
              <a:extLst>
                <a:ext uri="{FF2B5EF4-FFF2-40B4-BE49-F238E27FC236}">
                  <a16:creationId xmlns:a16="http://schemas.microsoft.com/office/drawing/2014/main" id="{4B693AA5-8F24-917E-126C-0E42CCFBB2F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55365"/>
            <a:stretch/>
          </p:blipFill>
          <p:spPr>
            <a:xfrm>
              <a:off x="2194750" y="4677595"/>
              <a:ext cx="548504" cy="2736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" name="Google Shape;63;p13">
            <a:extLst>
              <a:ext uri="{FF2B5EF4-FFF2-40B4-BE49-F238E27FC236}">
                <a16:creationId xmlns:a16="http://schemas.microsoft.com/office/drawing/2014/main" id="{34EBE970-D598-7E65-0885-C82F95334FD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4212" t="37263" r="11377" b="35908"/>
          <a:stretch/>
        </p:blipFill>
        <p:spPr>
          <a:xfrm>
            <a:off x="3428715" y="296195"/>
            <a:ext cx="2175759" cy="378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13528C-74D5-E6C2-1354-6EFB1EACD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047064" y="-685058"/>
            <a:ext cx="541818" cy="2265220"/>
          </a:xfrm>
          <a:prstGeom prst="rect">
            <a:avLst/>
          </a:prstGeom>
        </p:spPr>
      </p:pic>
      <p:pic>
        <p:nvPicPr>
          <p:cNvPr id="1026" name="Picture 2" descr="Logo/Template Downloads | UMC | Michigan Tech">
            <a:extLst>
              <a:ext uri="{FF2B5EF4-FFF2-40B4-BE49-F238E27FC236}">
                <a16:creationId xmlns:a16="http://schemas.microsoft.com/office/drawing/2014/main" id="{D532C4BF-F6DD-6A32-4A9D-DB5ED350D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523" y="3792162"/>
            <a:ext cx="1396587" cy="37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6ACB-6BE2-F26E-3C85-F8E0F8EB1E6E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2FCDA2-7FAC-C587-5845-3839C3A87139}"/>
              </a:ext>
            </a:extLst>
          </p:cNvPr>
          <p:cNvSpPr txBox="1"/>
          <p:nvPr/>
        </p:nvSpPr>
        <p:spPr>
          <a:xfrm>
            <a:off x="2576942" y="2184766"/>
            <a:ext cx="468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tos" panose="020B0004020202020204" pitchFamily="34" charset="0"/>
              </a:rPr>
              <a:t>Team Name: </a:t>
            </a:r>
            <a:r>
              <a:rPr lang="en-US" sz="2400" dirty="0">
                <a:latin typeface="Aptos" panose="020B0004020202020204" pitchFamily="34" charset="0"/>
              </a:rPr>
              <a:t>Team_MTU </a:t>
            </a:r>
            <a:endParaRPr lang="en-IN" sz="2400" dirty="0"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092D2-CFAD-898E-7FB2-F222E1C97CE2}"/>
              </a:ext>
            </a:extLst>
          </p:cNvPr>
          <p:cNvSpPr txBox="1"/>
          <p:nvPr/>
        </p:nvSpPr>
        <p:spPr>
          <a:xfrm>
            <a:off x="1169838" y="2615943"/>
            <a:ext cx="6336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By:</a:t>
            </a:r>
          </a:p>
          <a:p>
            <a:pPr algn="ctr"/>
            <a:r>
              <a:rPr lang="en-US" dirty="0"/>
              <a:t>Reiki Tanaya Karuka</a:t>
            </a:r>
          </a:p>
          <a:p>
            <a:pPr algn="ctr"/>
            <a:r>
              <a:rPr lang="en-US" dirty="0"/>
              <a:t>Nazanin Mahjourianmoghadam</a:t>
            </a:r>
          </a:p>
          <a:p>
            <a:pPr algn="ctr"/>
            <a:r>
              <a:rPr lang="en-US" dirty="0"/>
              <a:t>Dr. Vinh Nguyen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90C5E-49B5-3AE6-E179-1915185B4478}"/>
              </a:ext>
            </a:extLst>
          </p:cNvPr>
          <p:cNvSpPr txBox="1"/>
          <p:nvPr/>
        </p:nvSpPr>
        <p:spPr>
          <a:xfrm>
            <a:off x="2320156" y="1562525"/>
            <a:ext cx="483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for Engineering Rule Understanding &amp; Compliance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87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FE55B6BD-112C-DD62-D7D9-91D2F860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38D0F171-A688-F3F2-B688-8E191E92A7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4F6BE2-8C4C-FCA9-39E3-9A5AF5B88CFD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9AA9B34-9AFA-8168-B849-77B0BBCAE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83522DCC-EEC0-2D28-342A-0AE22FB0FD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FFC52-79AF-D084-E8E1-6577D6DEEBC8}"/>
              </a:ext>
            </a:extLst>
          </p:cNvPr>
          <p:cNvSpPr txBox="1"/>
          <p:nvPr/>
        </p:nvSpPr>
        <p:spPr>
          <a:xfrm>
            <a:off x="3395773" y="3820635"/>
            <a:ext cx="143946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ACC: 0.266667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687B5C-D5A9-45B2-7B58-14E6EBC830AE}"/>
              </a:ext>
            </a:extLst>
          </p:cNvPr>
          <p:cNvSpPr txBox="1"/>
          <p:nvPr/>
        </p:nvSpPr>
        <p:spPr>
          <a:xfrm>
            <a:off x="375754" y="1286397"/>
            <a:ext cx="809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Preprocessing:</a:t>
            </a:r>
            <a:r>
              <a:rPr lang="en-US" dirty="0"/>
              <a:t> Clean rule text (remove noise, chunk rules) + Enhance images (grayscale, sharpen, scale-bar crop).</a:t>
            </a:r>
            <a:endParaRPr lang="en-I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94318D-4A9B-11E7-0647-876B3AEBF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286" y="1911932"/>
            <a:ext cx="5747138" cy="16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9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769DD942-9BA0-931D-C15D-FCA818937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06A71235-C282-864E-E80E-D8A22BD741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F140F6-DA80-0DD3-3F38-1C13DCA22759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30628D0-3618-6186-07E9-74A7477E0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9FF445D5-CA6B-8EB4-EB28-DB11D03C5D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177" y="9136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Performance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 descr="WhatsApp is working on detailed reaction info for albums! | WABetaInfo">
            <a:extLst>
              <a:ext uri="{FF2B5EF4-FFF2-40B4-BE49-F238E27FC236}">
                <a16:creationId xmlns:a16="http://schemas.microsoft.com/office/drawing/2014/main" id="{AD938AE9-C94E-FAFD-9110-4CB13034A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4" t="5384" r="26935" b="9561"/>
          <a:stretch>
            <a:fillRect/>
          </a:stretch>
        </p:blipFill>
        <p:spPr bwMode="auto">
          <a:xfrm>
            <a:off x="633634" y="2094460"/>
            <a:ext cx="845613" cy="81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7388EC-948C-1892-1128-25C4ACAE0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654" y="1977340"/>
            <a:ext cx="1379826" cy="10357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87CBCD-FD0C-4724-D0E9-A942CB48C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392" y="2184031"/>
            <a:ext cx="1740851" cy="741203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EF0F2F1F-1D3C-1CC6-B720-7C90F4019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90" y="2276643"/>
            <a:ext cx="451104" cy="45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A810F1-0CAA-76A5-4482-3C0DD98EF450}"/>
              </a:ext>
            </a:extLst>
          </p:cNvPr>
          <p:cNvSpPr txBox="1"/>
          <p:nvPr/>
        </p:nvSpPr>
        <p:spPr>
          <a:xfrm>
            <a:off x="7439891" y="3101166"/>
            <a:ext cx="130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1BC0F7-F3BF-043E-EECA-087380132E72}"/>
              </a:ext>
            </a:extLst>
          </p:cNvPr>
          <p:cNvCxnSpPr/>
          <p:nvPr/>
        </p:nvCxnSpPr>
        <p:spPr>
          <a:xfrm>
            <a:off x="1565564" y="2502195"/>
            <a:ext cx="2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FFFE25-5DDC-8D31-5895-77B82038ADF5}"/>
              </a:ext>
            </a:extLst>
          </p:cNvPr>
          <p:cNvCxnSpPr/>
          <p:nvPr/>
        </p:nvCxnSpPr>
        <p:spPr>
          <a:xfrm>
            <a:off x="3083935" y="2554632"/>
            <a:ext cx="2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92BE48-EDA4-33C3-A493-CAE0A1F4A221}"/>
              </a:ext>
            </a:extLst>
          </p:cNvPr>
          <p:cNvCxnSpPr/>
          <p:nvPr/>
        </p:nvCxnSpPr>
        <p:spPr>
          <a:xfrm>
            <a:off x="5269243" y="2514518"/>
            <a:ext cx="2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A812F6-B393-1A33-8475-77DA6F6233A5}"/>
              </a:ext>
            </a:extLst>
          </p:cNvPr>
          <p:cNvCxnSpPr>
            <a:cxnSpLocks/>
          </p:cNvCxnSpPr>
          <p:nvPr/>
        </p:nvCxnSpPr>
        <p:spPr>
          <a:xfrm>
            <a:off x="6263553" y="2502195"/>
            <a:ext cx="809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2537D0-C9E0-75B3-C6D2-EC2D8829820B}"/>
              </a:ext>
            </a:extLst>
          </p:cNvPr>
          <p:cNvSpPr txBox="1"/>
          <p:nvPr/>
        </p:nvSpPr>
        <p:spPr>
          <a:xfrm>
            <a:off x="1704109" y="3108861"/>
            <a:ext cx="14768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measurements 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normalize units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D4CBF6-7161-2036-4445-F7A3E0B6CD72}"/>
              </a:ext>
            </a:extLst>
          </p:cNvPr>
          <p:cNvSpPr txBox="1"/>
          <p:nvPr/>
        </p:nvSpPr>
        <p:spPr>
          <a:xfrm>
            <a:off x="2036841" y="324043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relevant rules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D69346-BC31-091C-A19C-4F95448DFD39}"/>
              </a:ext>
            </a:extLst>
          </p:cNvPr>
          <p:cNvSpPr txBox="1"/>
          <p:nvPr/>
        </p:nvSpPr>
        <p:spPr>
          <a:xfrm>
            <a:off x="5344023" y="3136955"/>
            <a:ext cx="18390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OCR values vs rule thresholds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449D88-5BEE-CA39-20D6-266D475A527B}"/>
              </a:ext>
            </a:extLst>
          </p:cNvPr>
          <p:cNvSpPr txBox="1"/>
          <p:nvPr/>
        </p:nvSpPr>
        <p:spPr>
          <a:xfrm>
            <a:off x="3395773" y="3820635"/>
            <a:ext cx="143946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ACC :0.812500</a:t>
            </a:r>
            <a:endParaRPr lang="en-IN" b="1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8AC20F0-7345-5197-5F97-D10B582E49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2036" y="2670225"/>
            <a:ext cx="865909" cy="3429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3D0DD48-6DF0-731E-D7B5-DBBEDD0ADB67}"/>
              </a:ext>
            </a:extLst>
          </p:cNvPr>
          <p:cNvSpPr txBox="1"/>
          <p:nvPr/>
        </p:nvSpPr>
        <p:spPr>
          <a:xfrm>
            <a:off x="7068848" y="2376559"/>
            <a:ext cx="2605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/ No / Insufficient Evidence</a:t>
            </a:r>
          </a:p>
        </p:txBody>
      </p:sp>
    </p:spTree>
    <p:extLst>
      <p:ext uri="{BB962C8B-B14F-4D97-AF65-F5344CB8AC3E}">
        <p14:creationId xmlns:p14="http://schemas.microsoft.com/office/powerpoint/2010/main" val="104405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6D8ADA7C-E711-92D5-F722-F4E912A93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3755FF5F-C487-D80C-90A7-6122D67DD9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8" y="5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Approaches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86BE3B35-7197-FF93-35F3-D5B83D9AC3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45264-A186-8C13-2923-C8A01767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345" y="1368998"/>
            <a:ext cx="4738282" cy="229038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Compliance</a:t>
            </a:r>
          </a:p>
          <a:p>
            <a:pPr marL="482600" indent="-342900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Comprehension</a:t>
            </a:r>
          </a:p>
          <a:p>
            <a:pPr marL="139700" indent="0">
              <a:buNone/>
            </a:pPr>
            <a:endParaRPr lang="en-IN" b="1" dirty="0"/>
          </a:p>
          <a:p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9250B2-E247-A89E-EA03-A16852AABD86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38F1A28-B0D7-2AA7-5351-91F9AE5AB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3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0314616B-2BB8-FDE7-000C-BAC05C972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8E281D14-E510-679C-10DA-D6375EA055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E21901-28A3-7564-6B46-4B26A9A11A37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791A47E-82C6-B4DE-149E-C288F94F3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C2A4DF6A-5280-5396-26D1-D3B52E1838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A0539-6B13-89C0-6100-33C315552774}"/>
              </a:ext>
            </a:extLst>
          </p:cNvPr>
          <p:cNvSpPr txBox="1"/>
          <p:nvPr/>
        </p:nvSpPr>
        <p:spPr>
          <a:xfrm>
            <a:off x="668866" y="1490133"/>
            <a:ext cx="695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Parse PDF              Clean Text           Segment Glossary &amp; rule sections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CB42BD-F825-8411-7223-1E7A51325C6C}"/>
              </a:ext>
            </a:extLst>
          </p:cNvPr>
          <p:cNvCxnSpPr/>
          <p:nvPr/>
        </p:nvCxnSpPr>
        <p:spPr>
          <a:xfrm>
            <a:off x="2057400" y="1676400"/>
            <a:ext cx="39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04458C-02DF-C3D1-17ED-4692958CA02E}"/>
              </a:ext>
            </a:extLst>
          </p:cNvPr>
          <p:cNvCxnSpPr/>
          <p:nvPr/>
        </p:nvCxnSpPr>
        <p:spPr>
          <a:xfrm>
            <a:off x="3589867" y="1676400"/>
            <a:ext cx="33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1785347-E2F8-DDBD-03C6-DE23FEDE3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659" y="2221947"/>
            <a:ext cx="1740851" cy="7412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10109A-86DC-13CB-A0F3-12D7386D8C3A}"/>
              </a:ext>
            </a:extLst>
          </p:cNvPr>
          <p:cNvSpPr txBox="1"/>
          <p:nvPr/>
        </p:nvSpPr>
        <p:spPr>
          <a:xfrm>
            <a:off x="824345" y="3387187"/>
            <a:ext cx="668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Strength: Deterministic ,avoids hallucination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Limitations :Misses implicit definitions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419EEF-A507-88DD-46DC-443C9106B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278" y="1849269"/>
            <a:ext cx="347490" cy="4169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6717CA-F713-7530-242E-554569519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200" y="2431440"/>
            <a:ext cx="347490" cy="416907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378349A6-BC68-90FA-D31E-05B47903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57" y="2366996"/>
            <a:ext cx="451104" cy="45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E45BB2-B93E-5BF0-E805-4B37B37CD72E}"/>
              </a:ext>
            </a:extLst>
          </p:cNvPr>
          <p:cNvCxnSpPr/>
          <p:nvPr/>
        </p:nvCxnSpPr>
        <p:spPr>
          <a:xfrm>
            <a:off x="5571067" y="2639893"/>
            <a:ext cx="778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2ED6E5-3A7A-76FE-B727-0485C84FF77F}"/>
              </a:ext>
            </a:extLst>
          </p:cNvPr>
          <p:cNvSpPr txBox="1"/>
          <p:nvPr/>
        </p:nvSpPr>
        <p:spPr>
          <a:xfrm>
            <a:off x="6457758" y="2438660"/>
            <a:ext cx="130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4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9DD91558-FAED-AAB0-B15A-97E01800B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E64A52A8-266B-F4B0-7E0F-FA68FA7B36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DFD3B1-B912-CBF1-6CD3-DA793AE69755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06F6B3C-EEBC-0848-64BF-6974669C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0873BAE6-5414-EBB9-CF80-B76FC83385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4A531-1B23-8DFF-DFA4-C8B6B352B049}"/>
              </a:ext>
            </a:extLst>
          </p:cNvPr>
          <p:cNvSpPr txBox="1"/>
          <p:nvPr/>
        </p:nvSpPr>
        <p:spPr>
          <a:xfrm>
            <a:off x="3047935" y="2605718"/>
            <a:ext cx="174426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ACC :</a:t>
            </a:r>
            <a:r>
              <a:rPr lang="en-IN" dirty="0"/>
              <a:t> 0.548387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98F2D-6A17-1E43-1124-A0450284C1FB}"/>
              </a:ext>
            </a:extLst>
          </p:cNvPr>
          <p:cNvSpPr txBox="1"/>
          <p:nvPr/>
        </p:nvSpPr>
        <p:spPr>
          <a:xfrm>
            <a:off x="692727" y="1413164"/>
            <a:ext cx="6996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are resized → compressed → base64 encoded for fast API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+ Rulebook+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              send to multimodal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forces the model to answer only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/ No / Insufficient Rule Evidence</a:t>
            </a:r>
            <a:r>
              <a:rPr lang="en-US" dirty="0"/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E6C550-6B26-99F4-7274-2FA92E5376AC}"/>
              </a:ext>
            </a:extLst>
          </p:cNvPr>
          <p:cNvCxnSpPr/>
          <p:nvPr/>
        </p:nvCxnSpPr>
        <p:spPr>
          <a:xfrm>
            <a:off x="3381919" y="1794933"/>
            <a:ext cx="53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55105FE1-7EE8-A949-C274-7CB82913A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D63B978B-571A-2A66-B868-06077924C4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0DCBE3-0206-73A1-C513-9752599DE160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FAC1E8-6353-5704-73D7-3C9FDDEAC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03798E3C-5375-FF22-8315-C96281C7A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B39BA7-2CB5-3675-7A39-25A0EFF88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98477"/>
              </p:ext>
            </p:extLst>
          </p:nvPr>
        </p:nvGraphicFramePr>
        <p:xfrm>
          <a:off x="1422400" y="1346200"/>
          <a:ext cx="6096000" cy="2250440"/>
        </p:xfrm>
        <a:graphic>
          <a:graphicData uri="http://schemas.openxmlformats.org/drawingml/2006/table">
            <a:tbl>
              <a:tblPr firstRow="1" bandRow="1">
                <a:tableStyleId>{732E6A5A-D395-4F15-A7FF-5BC9C46854BE}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96796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00439642"/>
                    </a:ext>
                  </a:extLst>
                </a:gridCol>
              </a:tblGrid>
              <a:tr h="3695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Subset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  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Score</a:t>
                      </a:r>
                      <a:endParaRPr lang="en-IN" sz="2000" b="1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5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Retrieval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0.924753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Compilation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0.443195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Dimension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0.266667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64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Performance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0.812500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8001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822DFF-190D-3890-E482-54D854814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56723"/>
              </p:ext>
            </p:extLst>
          </p:nvPr>
        </p:nvGraphicFramePr>
        <p:xfrm>
          <a:off x="1422400" y="3596640"/>
          <a:ext cx="6096000" cy="370840"/>
        </p:xfrm>
        <a:graphic>
          <a:graphicData uri="http://schemas.openxmlformats.org/drawingml/2006/table">
            <a:tbl>
              <a:tblPr firstRow="1" bandRow="1">
                <a:tableStyleId>{732E6A5A-D395-4F15-A7FF-5BC9C46854BE}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755523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846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0.548387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19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64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EFCF2CB8-DFC4-BF16-EF3D-07A85D0F1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F168CA08-CEDA-3C4C-BC0E-1AB879B1E8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9B808B-B420-8921-F2BA-9D93C84F80CD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F07099A-C8AC-8F56-D80F-1B517809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FF7F7832-6CAA-4DBE-4997-2CABEF5A45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1767" y="81832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Limitations: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A7B62-31AA-7B0D-9CBD-63F871B0473B}"/>
              </a:ext>
            </a:extLst>
          </p:cNvPr>
          <p:cNvSpPr txBox="1"/>
          <p:nvPr/>
        </p:nvSpPr>
        <p:spPr>
          <a:xfrm>
            <a:off x="686185" y="1683805"/>
            <a:ext cx="7425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Token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Extractions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terms are domain-specific → model hallucinates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+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Limitations</a:t>
            </a:r>
          </a:p>
        </p:txBody>
      </p:sp>
    </p:spTree>
    <p:extLst>
      <p:ext uri="{BB962C8B-B14F-4D97-AF65-F5344CB8AC3E}">
        <p14:creationId xmlns:p14="http://schemas.microsoft.com/office/powerpoint/2010/main" val="51679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DBAC84D3-35DA-B286-826E-623292813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BEC6BD53-B3D1-644D-2033-E572295CE5C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DEC295-4659-4D19-4EA0-964BCC19FA31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FDBA9F-C8E3-6694-84DB-3FF98DE2B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AF4E12DD-1AFF-8B6E-CEA5-B9392F6D4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6609" y="1893399"/>
            <a:ext cx="4812173" cy="678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&amp; Conclusion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14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"/>
          <p:cNvSpPr txBox="1">
            <a:spLocks noGrp="1"/>
          </p:cNvSpPr>
          <p:nvPr>
            <p:ph type="sldNum" idx="12"/>
          </p:nvPr>
        </p:nvSpPr>
        <p:spPr>
          <a:xfrm>
            <a:off x="86248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endParaRPr/>
          </a:p>
        </p:txBody>
      </p:sp>
      <p:sp>
        <p:nvSpPr>
          <p:cNvPr id="593" name="Google Shape;593;p33"/>
          <p:cNvSpPr txBox="1">
            <a:spLocks noGrp="1"/>
          </p:cNvSpPr>
          <p:nvPr>
            <p:ph type="ctrTitle" idx="4294967295"/>
          </p:nvPr>
        </p:nvSpPr>
        <p:spPr>
          <a:xfrm>
            <a:off x="1910157" y="1742424"/>
            <a:ext cx="4990200" cy="12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Poppins"/>
                <a:ea typeface="Poppins"/>
                <a:cs typeface="Poppins"/>
                <a:sym typeface="Poppins"/>
              </a:rPr>
              <a:t>Thank you!</a:t>
            </a:r>
            <a:endParaRPr sz="30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Questions?</a:t>
            </a:r>
            <a:endParaRPr sz="3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750F65A-D9F3-7B09-4BDF-29B17F44931F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03C3953-9959-9450-FC96-7B94E0966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83597" y="-664511"/>
            <a:ext cx="498024" cy="2265218"/>
          </a:xfrm>
          <a:prstGeom prst="rect">
            <a:avLst/>
          </a:prstGeom>
        </p:spPr>
      </p:pic>
      <p:pic>
        <p:nvPicPr>
          <p:cNvPr id="4" name="Picture 2" descr="Logo/Template Downloads | UMC | Michigan Tech">
            <a:extLst>
              <a:ext uri="{FF2B5EF4-FFF2-40B4-BE49-F238E27FC236}">
                <a16:creationId xmlns:a16="http://schemas.microsoft.com/office/drawing/2014/main" id="{E0C500F2-100E-2C7D-81B1-4A67180F9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97" y="282535"/>
            <a:ext cx="1396587" cy="43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Question Mark PNG Transparent Images">
            <a:extLst>
              <a:ext uri="{FF2B5EF4-FFF2-40B4-BE49-F238E27FC236}">
                <a16:creationId xmlns:a16="http://schemas.microsoft.com/office/drawing/2014/main" id="{388756E4-38BA-5F22-E466-F707971A2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541">
            <a:off x="5389419" y="14040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6" name="Picture 18" descr="Angry, exclamation, exclamation mark, irritated, mad, sentence, temper icon  - Download on Iconfinder">
            <a:extLst>
              <a:ext uri="{FF2B5EF4-FFF2-40B4-BE49-F238E27FC236}">
                <a16:creationId xmlns:a16="http://schemas.microsoft.com/office/drawing/2014/main" id="{564EA0DC-48D4-B088-7081-A8C9708CA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81867">
            <a:off x="1225172" y="1567269"/>
            <a:ext cx="2246023" cy="224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D146-DD7B-4E77-E09E-90E6D572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74625"/>
            <a:ext cx="8520600" cy="5727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Us: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48DB-0F67-DDD6-C1F3-23C318136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388955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Reiki Tanaya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engineering PhD student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Michigan Tech university - Under supervision of Dr. Vinh Nguyen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 : Robotics &amp; Digital Twins</a:t>
            </a:r>
          </a:p>
          <a:p>
            <a:pPr marL="11430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Nazanin Mahjourianmoghadam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engineering PhD student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Michigan Tech university - Under supervision of Dr. Vinh Nguyen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 : Computer vision in Robotics and Manufacturing</a:t>
            </a:r>
          </a:p>
          <a:p>
            <a:pPr marL="114300" indent="0">
              <a:buNone/>
            </a:pP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7DD5E-749A-D304-C111-41D9B1A764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755B4-8FE9-60CC-E91A-0CCDCB90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762379" y="-781926"/>
            <a:ext cx="498024" cy="22652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17D253-EEAE-753C-169E-58C6553DA751}"/>
              </a:ext>
            </a:extLst>
          </p:cNvPr>
          <p:cNvCxnSpPr>
            <a:cxnSpLocks/>
          </p:cNvCxnSpPr>
          <p:nvPr/>
        </p:nvCxnSpPr>
        <p:spPr>
          <a:xfrm flipH="1">
            <a:off x="858981" y="4350327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2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D5FE2A4-957F-A6D8-30B9-3F1AA959A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3A4AD8-DDBF-CCF8-7DD8-2B468215B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DB7798-0066-F723-DD3A-4FE767A84B57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45E39F-5AB3-CA17-04CF-F692798FBF2F}"/>
              </a:ext>
            </a:extLst>
          </p:cNvPr>
          <p:cNvSpPr txBox="1"/>
          <p:nvPr/>
        </p:nvSpPr>
        <p:spPr>
          <a:xfrm>
            <a:off x="245918" y="451912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27B5B8-80AD-3CA2-766B-F8762D7AC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64" y="1445591"/>
            <a:ext cx="1641764" cy="1080549"/>
          </a:xfrm>
          <a:prstGeom prst="rect">
            <a:avLst/>
          </a:prstGeom>
        </p:spPr>
      </p:pic>
      <p:pic>
        <p:nvPicPr>
          <p:cNvPr id="2052" name="Picture 4" descr="50cc – Mini Moto Go-Kart – Red – Aria Bikes">
            <a:extLst>
              <a:ext uri="{FF2B5EF4-FFF2-40B4-BE49-F238E27FC236}">
                <a16:creationId xmlns:a16="http://schemas.microsoft.com/office/drawing/2014/main" id="{3346541F-0500-8458-0831-6241F1DB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098" y="1219839"/>
            <a:ext cx="1512193" cy="13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3A7C10-1C88-FD7D-61D8-E532BB7A3374}"/>
              </a:ext>
            </a:extLst>
          </p:cNvPr>
          <p:cNvSpPr txBox="1"/>
          <p:nvPr/>
        </p:nvSpPr>
        <p:spPr>
          <a:xfrm>
            <a:off x="789842" y="2590339"/>
            <a:ext cx="2087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Idea+ Design+ Model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F4B51-477D-0F99-A57F-F398916581F4}"/>
              </a:ext>
            </a:extLst>
          </p:cNvPr>
          <p:cNvSpPr txBox="1"/>
          <p:nvPr/>
        </p:nvSpPr>
        <p:spPr>
          <a:xfrm>
            <a:off x="6603518" y="2550347"/>
            <a:ext cx="1579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6F22F-05AF-B95F-85C9-384D5DE6E9C4}"/>
              </a:ext>
            </a:extLst>
          </p:cNvPr>
          <p:cNvSpPr txBox="1"/>
          <p:nvPr/>
        </p:nvSpPr>
        <p:spPr>
          <a:xfrm>
            <a:off x="3358814" y="2581009"/>
            <a:ext cx="2121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Precision+ Verification</a:t>
            </a:r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4DACCB-5D03-971A-FA0B-C7D6A6223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878" y="1892639"/>
            <a:ext cx="347490" cy="416907"/>
          </a:xfrm>
          <a:prstGeom prst="rect">
            <a:avLst/>
          </a:prstGeom>
        </p:spPr>
      </p:pic>
      <p:sp>
        <p:nvSpPr>
          <p:cNvPr id="29" name="AutoShape 6" descr="Equals Sign PNG Images - CleanPNG">
            <a:extLst>
              <a:ext uri="{FF2B5EF4-FFF2-40B4-BE49-F238E27FC236}">
                <a16:creationId xmlns:a16="http://schemas.microsoft.com/office/drawing/2014/main" id="{71C3C703-70AE-3894-4978-580408CA75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AutoShape 8">
            <a:extLst>
              <a:ext uri="{FF2B5EF4-FFF2-40B4-BE49-F238E27FC236}">
                <a16:creationId xmlns:a16="http://schemas.microsoft.com/office/drawing/2014/main" id="{5D55FF91-C3A9-459B-1D71-A51589C0A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F597FA3-6CDD-5BD3-B0B8-92D631E78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1210" y="1707043"/>
            <a:ext cx="464703" cy="55764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DEF549F-9A4E-834A-3179-4030FE3FB0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2995" y="1222852"/>
            <a:ext cx="1143000" cy="13906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AE5F5E1-DA64-89ED-3757-88B9BF35B344}"/>
              </a:ext>
            </a:extLst>
          </p:cNvPr>
          <p:cNvSpPr txBox="1"/>
          <p:nvPr/>
        </p:nvSpPr>
        <p:spPr>
          <a:xfrm>
            <a:off x="654151" y="3303225"/>
            <a:ext cx="73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engineering process has rules, limitations, and checks .Searching through them manually is slow; LLMs can provide instant, reliable assistance.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1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93FF0219-2F45-C57E-3068-05812B0A1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40081304-A9E8-0A24-380A-CB8C8392D9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8" y="5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Approaches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112ED25D-D250-645C-5C84-4CDB725250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BC47C-B750-3E10-7096-902F6C78B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345" y="1368998"/>
            <a:ext cx="4738282" cy="229038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Compliance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Comprehension</a:t>
            </a:r>
          </a:p>
          <a:p>
            <a:pPr marL="139700" indent="0">
              <a:buNone/>
            </a:pPr>
            <a:endParaRPr lang="en-IN" b="1" dirty="0"/>
          </a:p>
          <a:p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2D52EA-7BA6-EB54-EB16-B806C386A9F4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09C8B46-F970-0627-11EF-D649C00FD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87E2DD-8238-DE0B-1C44-38ACCEF6809B}"/>
              </a:ext>
            </a:extLst>
          </p:cNvPr>
          <p:cNvSpPr/>
          <p:nvPr/>
        </p:nvSpPr>
        <p:spPr>
          <a:xfrm>
            <a:off x="2951073" y="2571751"/>
            <a:ext cx="2611554" cy="1087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: GPT-4-RAG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05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500558" y="5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Approaches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907F1-EEF7-68BD-C885-E2ED133DC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345" y="1368998"/>
            <a:ext cx="4738282" cy="229038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Compliance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Comprehension</a:t>
            </a:r>
          </a:p>
          <a:p>
            <a:pPr marL="139700" indent="0">
              <a:buNone/>
            </a:pPr>
            <a:endParaRPr lang="en-IN" b="1" dirty="0"/>
          </a:p>
          <a:p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A29C0B-2775-FDC6-A9E7-5AC5FF91D875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CFA724A-137E-0A4E-A5DE-74B81E8EF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C6E08828-E004-A852-8478-24FE8F604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24797F77-0AC8-C32F-9313-BF4F214D38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B2B7CA-AF98-0E15-F826-6649128F6BFB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28B535-B4FA-41F4-15AA-04FC0865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pic>
        <p:nvPicPr>
          <p:cNvPr id="7" name="Google Shape;78;p15">
            <a:extLst>
              <a:ext uri="{FF2B5EF4-FFF2-40B4-BE49-F238E27FC236}">
                <a16:creationId xmlns:a16="http://schemas.microsoft.com/office/drawing/2014/main" id="{CA31697E-F5E2-1DD2-E9B8-98F07D7D621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621" y="1558011"/>
            <a:ext cx="1437750" cy="19626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482B48-2869-854C-2FDA-3481ACD61C38}"/>
              </a:ext>
            </a:extLst>
          </p:cNvPr>
          <p:cNvSpPr txBox="1"/>
          <p:nvPr/>
        </p:nvSpPr>
        <p:spPr>
          <a:xfrm>
            <a:off x="773171" y="3664551"/>
            <a:ext cx="2402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document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27810-6780-9871-7BFD-ECCC3457B03B}"/>
              </a:ext>
            </a:extLst>
          </p:cNvPr>
          <p:cNvCxnSpPr>
            <a:cxnSpLocks/>
          </p:cNvCxnSpPr>
          <p:nvPr/>
        </p:nvCxnSpPr>
        <p:spPr>
          <a:xfrm flipV="1">
            <a:off x="2553480" y="1953491"/>
            <a:ext cx="716193" cy="37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8DA050-A136-B2F5-D9C1-1FCAF1954A72}"/>
              </a:ext>
            </a:extLst>
          </p:cNvPr>
          <p:cNvCxnSpPr>
            <a:cxnSpLocks/>
          </p:cNvCxnSpPr>
          <p:nvPr/>
        </p:nvCxnSpPr>
        <p:spPr>
          <a:xfrm flipV="1">
            <a:off x="2607337" y="2535338"/>
            <a:ext cx="710827" cy="1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52065-4537-D42F-2205-0D2DF46F0602}"/>
              </a:ext>
            </a:extLst>
          </p:cNvPr>
          <p:cNvCxnSpPr>
            <a:cxnSpLocks/>
          </p:cNvCxnSpPr>
          <p:nvPr/>
        </p:nvCxnSpPr>
        <p:spPr>
          <a:xfrm>
            <a:off x="2532698" y="2774686"/>
            <a:ext cx="785466" cy="29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6FF2C5-0DA5-D61D-1B53-77B7412C5187}"/>
              </a:ext>
            </a:extLst>
          </p:cNvPr>
          <p:cNvSpPr txBox="1"/>
          <p:nvPr/>
        </p:nvSpPr>
        <p:spPr>
          <a:xfrm>
            <a:off x="3311237" y="2407314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02135D-6777-6069-492D-D986CE8C99E6}"/>
              </a:ext>
            </a:extLst>
          </p:cNvPr>
          <p:cNvSpPr txBox="1"/>
          <p:nvPr/>
        </p:nvSpPr>
        <p:spPr>
          <a:xfrm>
            <a:off x="3269673" y="1809605"/>
            <a:ext cx="1879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648291-7054-521E-49C1-BDAB9A0CC6F0}"/>
              </a:ext>
            </a:extLst>
          </p:cNvPr>
          <p:cNvSpPr txBox="1"/>
          <p:nvPr/>
        </p:nvSpPr>
        <p:spPr>
          <a:xfrm>
            <a:off x="3334140" y="2990549"/>
            <a:ext cx="1879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Banners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30787-05D9-0399-9763-CD0D0A408065}"/>
              </a:ext>
            </a:extLst>
          </p:cNvPr>
          <p:cNvSpPr txBox="1"/>
          <p:nvPr/>
        </p:nvSpPr>
        <p:spPr>
          <a:xfrm>
            <a:off x="5968628" y="3510662"/>
            <a:ext cx="30383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into structured rules with IDs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BCDFD6C-5486-750E-708C-9414189B4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374" y="1638148"/>
            <a:ext cx="3462784" cy="1843596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97C54D2E-8877-74FA-B27C-96C8EF64C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0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65175138-6E36-CF4C-6227-F01C2D35E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1E8ECAA5-D353-5171-1390-B57B16E02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0351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383DF561-AE81-12A5-8EA4-62CECA6ED4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4D713C-BE0A-B816-1007-0312E45B66D7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34B8036-8257-F735-094C-F4969D85D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F86C01-CDE2-C580-5CD3-9E157432E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10" y="1792999"/>
            <a:ext cx="2240138" cy="1192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31EE1-18FF-0CA3-FA47-9D8EFEF66EE5}"/>
              </a:ext>
            </a:extLst>
          </p:cNvPr>
          <p:cNvSpPr txBox="1"/>
          <p:nvPr/>
        </p:nvSpPr>
        <p:spPr>
          <a:xfrm>
            <a:off x="491836" y="2985655"/>
            <a:ext cx="30383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Splits into structured rules with IDs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56BF4D-99E8-555E-44E1-B0DCE33B5C7B}"/>
              </a:ext>
            </a:extLst>
          </p:cNvPr>
          <p:cNvCxnSpPr>
            <a:cxnSpLocks/>
          </p:cNvCxnSpPr>
          <p:nvPr/>
        </p:nvCxnSpPr>
        <p:spPr>
          <a:xfrm>
            <a:off x="3151909" y="2473036"/>
            <a:ext cx="378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15B28E-024A-980A-9B61-8908BB9AF822}"/>
              </a:ext>
            </a:extLst>
          </p:cNvPr>
          <p:cNvSpPr txBox="1"/>
          <p:nvPr/>
        </p:nvSpPr>
        <p:spPr>
          <a:xfrm>
            <a:off x="3960484" y="2975128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Retrieval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8AEDD-CD6F-0CA1-A7A5-4FBEAEC77AB1}"/>
              </a:ext>
            </a:extLst>
          </p:cNvPr>
          <p:cNvCxnSpPr/>
          <p:nvPr/>
        </p:nvCxnSpPr>
        <p:spPr>
          <a:xfrm>
            <a:off x="5739885" y="2557894"/>
            <a:ext cx="519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9400B1-30E4-602C-E461-EC60C64A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21" y="2261782"/>
            <a:ext cx="519547" cy="51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0300AF9-3CBF-865D-79A0-176A459BC7F0}"/>
              </a:ext>
            </a:extLst>
          </p:cNvPr>
          <p:cNvSpPr txBox="1"/>
          <p:nvPr/>
        </p:nvSpPr>
        <p:spPr>
          <a:xfrm>
            <a:off x="4153737" y="1471218"/>
            <a:ext cx="146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B63C57-8C77-5D21-5BDD-1A385D93BAF1}"/>
              </a:ext>
            </a:extLst>
          </p:cNvPr>
          <p:cNvCxnSpPr/>
          <p:nvPr/>
        </p:nvCxnSpPr>
        <p:spPr>
          <a:xfrm>
            <a:off x="7208467" y="2557894"/>
            <a:ext cx="519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824316-7190-5F01-F4A8-7C4A4C267511}"/>
              </a:ext>
            </a:extLst>
          </p:cNvPr>
          <p:cNvSpPr txBox="1"/>
          <p:nvPr/>
        </p:nvSpPr>
        <p:spPr>
          <a:xfrm>
            <a:off x="5999658" y="2889797"/>
            <a:ext cx="1879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LLM+RAG+Prompt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92730-257E-A659-192A-70E96AC1708B}"/>
              </a:ext>
            </a:extLst>
          </p:cNvPr>
          <p:cNvSpPr txBox="1"/>
          <p:nvPr/>
        </p:nvSpPr>
        <p:spPr>
          <a:xfrm>
            <a:off x="7747160" y="2387273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64270-CF5D-FB79-47C5-705B00A0BD4A}"/>
              </a:ext>
            </a:extLst>
          </p:cNvPr>
          <p:cNvSpPr txBox="1"/>
          <p:nvPr/>
        </p:nvSpPr>
        <p:spPr>
          <a:xfrm>
            <a:off x="3395773" y="3820635"/>
            <a:ext cx="183431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F1 Score:  0.924753</a:t>
            </a:r>
            <a:endParaRPr lang="en-IN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DFE952C-B8CE-EE2C-3903-E0895EBC8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2514" y="2042597"/>
            <a:ext cx="1989805" cy="8472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B02537-C23D-71E0-A79C-9C007E29FE6F}"/>
              </a:ext>
            </a:extLst>
          </p:cNvPr>
          <p:cNvCxnSpPr>
            <a:cxnSpLocks/>
          </p:cNvCxnSpPr>
          <p:nvPr/>
        </p:nvCxnSpPr>
        <p:spPr>
          <a:xfrm>
            <a:off x="4572000" y="1752920"/>
            <a:ext cx="0" cy="15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11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32A37A3B-B25B-CBC2-7C85-8DAF6AEAD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6C847503-8CBF-7FC8-11F0-6C2C1A77EC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414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Compilation</a:t>
            </a:r>
            <a:br>
              <a:rPr lang="en-IN" b="1" dirty="0"/>
            </a:b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E598D299-FB6C-10AF-39AA-C14AA6F1C4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1E0476-E567-F39E-0494-ED4052B24530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80A0900-EAA8-1388-8308-A89635FF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1ED10A-3F0C-0DF8-81CB-17C97A17C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7" y="1895452"/>
            <a:ext cx="1513872" cy="924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5F0D7C-8EF2-1694-C720-D8FF29A528E1}"/>
              </a:ext>
            </a:extLst>
          </p:cNvPr>
          <p:cNvSpPr txBox="1"/>
          <p:nvPr/>
        </p:nvSpPr>
        <p:spPr>
          <a:xfrm>
            <a:off x="690377" y="2864483"/>
            <a:ext cx="1942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Splits into structured rules with IDs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18E45E-55B0-BB0A-5C75-3F8EA76A3F8B}"/>
              </a:ext>
            </a:extLst>
          </p:cNvPr>
          <p:cNvCxnSpPr>
            <a:cxnSpLocks/>
          </p:cNvCxnSpPr>
          <p:nvPr/>
        </p:nvCxnSpPr>
        <p:spPr>
          <a:xfrm>
            <a:off x="2441162" y="2585361"/>
            <a:ext cx="378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EA606F-6BF3-04BA-98E4-341B3777F7E0}"/>
              </a:ext>
            </a:extLst>
          </p:cNvPr>
          <p:cNvSpPr txBox="1"/>
          <p:nvPr/>
        </p:nvSpPr>
        <p:spPr>
          <a:xfrm>
            <a:off x="2973668" y="2861861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Retrieval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DDDD4E-548D-21FB-9922-7D0EA7220485}"/>
              </a:ext>
            </a:extLst>
          </p:cNvPr>
          <p:cNvCxnSpPr/>
          <p:nvPr/>
        </p:nvCxnSpPr>
        <p:spPr>
          <a:xfrm>
            <a:off x="4705898" y="2557894"/>
            <a:ext cx="519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C16BEF-6AE6-8720-497D-40F120705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872" y="2313007"/>
            <a:ext cx="451104" cy="45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9E0C224-F86C-0A24-AC0B-A6C66C8E077F}"/>
              </a:ext>
            </a:extLst>
          </p:cNvPr>
          <p:cNvSpPr txBox="1"/>
          <p:nvPr/>
        </p:nvSpPr>
        <p:spPr>
          <a:xfrm>
            <a:off x="3237316" y="1640312"/>
            <a:ext cx="146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51C86B-8529-02B1-DCAD-5C00A024CBEB}"/>
              </a:ext>
            </a:extLst>
          </p:cNvPr>
          <p:cNvCxnSpPr/>
          <p:nvPr/>
        </p:nvCxnSpPr>
        <p:spPr>
          <a:xfrm>
            <a:off x="6488030" y="2547217"/>
            <a:ext cx="519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FE699-A15D-047A-D917-04D26031C25D}"/>
              </a:ext>
            </a:extLst>
          </p:cNvPr>
          <p:cNvSpPr txBox="1"/>
          <p:nvPr/>
        </p:nvSpPr>
        <p:spPr>
          <a:xfrm>
            <a:off x="5581872" y="2764111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86C0C7-9CBD-5A8B-2E44-F7E58A09803F}"/>
              </a:ext>
            </a:extLst>
          </p:cNvPr>
          <p:cNvSpPr txBox="1"/>
          <p:nvPr/>
        </p:nvSpPr>
        <p:spPr>
          <a:xfrm>
            <a:off x="7165270" y="2384670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D11F5-FB57-BF8D-ABC2-AEAEEF36D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0554" y="2150087"/>
            <a:ext cx="1740851" cy="7412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71450D-DE7D-EC66-F4B2-8730F4DFC47A}"/>
              </a:ext>
            </a:extLst>
          </p:cNvPr>
          <p:cNvCxnSpPr>
            <a:cxnSpLocks/>
          </p:cNvCxnSpPr>
          <p:nvPr/>
        </p:nvCxnSpPr>
        <p:spPr>
          <a:xfrm>
            <a:off x="3678381" y="1895452"/>
            <a:ext cx="0" cy="15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1B2D988-213C-85C6-F420-092F202DF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3679" y="1875432"/>
            <a:ext cx="347490" cy="416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7E71FE-7349-2207-84DF-00B02FFED9E3}"/>
              </a:ext>
            </a:extLst>
          </p:cNvPr>
          <p:cNvSpPr txBox="1"/>
          <p:nvPr/>
        </p:nvSpPr>
        <p:spPr>
          <a:xfrm>
            <a:off x="4842163" y="1660358"/>
            <a:ext cx="1967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55E41-8B09-A038-7AF4-3663DB76F0E9}"/>
              </a:ext>
            </a:extLst>
          </p:cNvPr>
          <p:cNvSpPr txBox="1"/>
          <p:nvPr/>
        </p:nvSpPr>
        <p:spPr>
          <a:xfrm>
            <a:off x="5014666" y="3278478"/>
            <a:ext cx="203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Parent–child expansion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(include sub-rules)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9ECE17-7A18-BB46-88E1-AD5E4ABD4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090" y="3001705"/>
            <a:ext cx="329079" cy="3948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00DBA5-CCB8-BA0D-F5A6-3DAF0C1BCD1B}"/>
              </a:ext>
            </a:extLst>
          </p:cNvPr>
          <p:cNvSpPr txBox="1"/>
          <p:nvPr/>
        </p:nvSpPr>
        <p:spPr>
          <a:xfrm>
            <a:off x="3395773" y="3820635"/>
            <a:ext cx="183431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F1 Score:  0.443195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9306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9B837A47-7D68-FFE4-FB09-5D0364D75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2339ED4C-5C28-7A79-168D-43A247BF48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8" y="5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Approaches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92D3DD82-2C49-5EE9-9EF9-96D2E57231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BEDB9-1659-61F9-903E-6CE91B480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345" y="1368998"/>
            <a:ext cx="4738282" cy="229038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</a:t>
            </a:r>
          </a:p>
          <a:p>
            <a:pPr marL="482600" indent="-342900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Compliance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Comprehension</a:t>
            </a:r>
          </a:p>
          <a:p>
            <a:pPr marL="139700" indent="0">
              <a:buNone/>
            </a:pPr>
            <a:endParaRPr lang="en-IN" b="1" dirty="0"/>
          </a:p>
          <a:p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FDD95D-F7F2-CE6F-0547-BCD1326499BF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8C4DF6-D6AF-B6B1-8C39-20F9B3BC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207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467</Words>
  <Application>Microsoft Office PowerPoint</Application>
  <PresentationFormat>On-screen Show (16:9)</PresentationFormat>
  <Paragraphs>140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Rockwell Extra Bold</vt:lpstr>
      <vt:lpstr>Arial</vt:lpstr>
      <vt:lpstr>Times New Roman</vt:lpstr>
      <vt:lpstr>Aptos</vt:lpstr>
      <vt:lpstr>Poppins</vt:lpstr>
      <vt:lpstr>Simple Light</vt:lpstr>
      <vt:lpstr>DesignQA</vt:lpstr>
      <vt:lpstr>About Us:</vt:lpstr>
      <vt:lpstr>PowerPoint Presentation</vt:lpstr>
      <vt:lpstr>Proposed Approaches</vt:lpstr>
      <vt:lpstr>Proposed Approaches</vt:lpstr>
      <vt:lpstr>Rule Extraction: Retrieval</vt:lpstr>
      <vt:lpstr>Rule Extraction: Retrieval</vt:lpstr>
      <vt:lpstr>Rule Extraction: Compilation </vt:lpstr>
      <vt:lpstr>Proposed Approaches</vt:lpstr>
      <vt:lpstr>RuleCompliance: Dimension</vt:lpstr>
      <vt:lpstr>RuleCompliance: Functional Performance</vt:lpstr>
      <vt:lpstr>Proposed Approaches</vt:lpstr>
      <vt:lpstr>RuleComprehension: Definition</vt:lpstr>
      <vt:lpstr>RuleComprehension:Presence</vt:lpstr>
      <vt:lpstr>Results:</vt:lpstr>
      <vt:lpstr>Challenges &amp; Limitations:</vt:lpstr>
      <vt:lpstr>Future Work &amp; Conclusion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Reiki Tanaya</dc:creator>
  <cp:lastModifiedBy>Reiki Tanaya</cp:lastModifiedBy>
  <cp:revision>2</cp:revision>
  <dcterms:modified xsi:type="dcterms:W3CDTF">2025-08-17T12:41:20Z</dcterms:modified>
</cp:coreProperties>
</file>