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3" r:id="rId16"/>
    <p:sldId id="284" r:id="rId17"/>
    <p:sldId id="273" r:id="rId18"/>
    <p:sldId id="274" r:id="rId19"/>
    <p:sldId id="275" r:id="rId20"/>
    <p:sldId id="276" r:id="rId21"/>
    <p:sldId id="277" r:id="rId22"/>
    <p:sldId id="278" r:id="rId23"/>
    <p:sldId id="279" r:id="rId24"/>
    <p:sldId id="280" r:id="rId25"/>
    <p:sldId id="281" r:id="rId26"/>
    <p:sldId id="282" r:id="rId27"/>
  </p:sldIdLst>
  <p:sldSz cx="9144000" cy="5143500" type="screen16x9"/>
  <p:notesSz cx="6858000" cy="9144000"/>
  <p:embeddedFontLst>
    <p:embeddedFont>
      <p:font typeface="Alfa Slab One" panose="020B0604020202020204" charset="0"/>
      <p:regular r:id="rId29"/>
    </p:embeddedFon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419B00-3CB9-45B8-8B55-4D33F7C028CD}">
  <a:tblStyle styleId="{D3419B00-3CB9-45B8-8B55-4D33F7C028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76cd220b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76cd220b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29aa87f4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29aa87f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09e4439d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09e4439d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082e0715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082e0715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09e4439d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09e4439d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2a3dcecc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2a3dcecc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67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76cd220b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76cd220b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47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76cd220b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76cd220b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2b039a98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2b039a98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2b039a98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2b039a98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6082e0715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6082e0715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2b039a98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2b039a98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b039a98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2b039a98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2b039a98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2b039a98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2b039a98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2b039a98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2b039a987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2b039a98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2b039a987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2b039a98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082e0715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082e0715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76cd220b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76cd220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082e0715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082e0715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082e0715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082e0715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76cd220b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76cd220b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76cd220b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76cd220b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76cd220b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76cd220b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76cd220be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76cd220b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governing.com/gov-data/census/gentrification-in-cities-governing-report.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206750"/>
            <a:ext cx="8520600" cy="234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Left Coast</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Looking at gentrification through its relationship with levels of economic standing, housing price, and insurance coverage.</a:t>
            </a:r>
            <a:endParaRPr/>
          </a:p>
        </p:txBody>
      </p:sp>
      <p:pic>
        <p:nvPicPr>
          <p:cNvPr id="58" name="Google Shape;58;p13"/>
          <p:cNvPicPr preferRelativeResize="0"/>
          <p:nvPr/>
        </p:nvPicPr>
        <p:blipFill>
          <a:blip r:embed="rId3">
            <a:alphaModFix/>
          </a:blip>
          <a:stretch>
            <a:fillRect/>
          </a:stretch>
        </p:blipFill>
        <p:spPr>
          <a:xfrm>
            <a:off x="0" y="0"/>
            <a:ext cx="1549350" cy="154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Observation: </a:t>
            </a:r>
            <a:r>
              <a:rPr lang="en"/>
              <a:t>Population and </a:t>
            </a:r>
            <a:endParaRPr/>
          </a:p>
          <a:p>
            <a:pPr marL="0" lvl="0" indent="0" algn="l" rtl="0">
              <a:spcBef>
                <a:spcPts val="0"/>
              </a:spcBef>
              <a:spcAft>
                <a:spcPts val="0"/>
              </a:spcAft>
              <a:buNone/>
            </a:pPr>
            <a:r>
              <a:rPr lang="en"/>
              <a:t>Rent vs. Own</a:t>
            </a:r>
            <a:endParaRPr/>
          </a:p>
        </p:txBody>
      </p:sp>
      <p:sp>
        <p:nvSpPr>
          <p:cNvPr id="144" name="Google Shape;144;p22"/>
          <p:cNvSpPr txBox="1"/>
          <p:nvPr/>
        </p:nvSpPr>
        <p:spPr>
          <a:xfrm>
            <a:off x="487550" y="2329475"/>
            <a:ext cx="8227800" cy="234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i="1">
                <a:latin typeface="Proxima Nova"/>
                <a:ea typeface="Proxima Nova"/>
                <a:cs typeface="Proxima Nova"/>
                <a:sym typeface="Proxima Nova"/>
              </a:rPr>
              <a:t>~ Live demo of Tableau Dashboard ~</a:t>
            </a:r>
            <a:endParaRPr sz="2400" i="1">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Analysis:</a:t>
            </a:r>
            <a:r>
              <a:rPr lang="en"/>
              <a:t> Association Rule Mining </a:t>
            </a:r>
            <a:endParaRPr/>
          </a:p>
        </p:txBody>
      </p:sp>
      <p:sp>
        <p:nvSpPr>
          <p:cNvPr id="150" name="Google Shape;15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Association Rule Mining was used to find relationships among the data categories </a:t>
            </a:r>
            <a:endParaRPr/>
          </a:p>
        </p:txBody>
      </p:sp>
      <p:graphicFrame>
        <p:nvGraphicFramePr>
          <p:cNvPr id="151" name="Google Shape;151;p23"/>
          <p:cNvGraphicFramePr/>
          <p:nvPr/>
        </p:nvGraphicFramePr>
        <p:xfrm>
          <a:off x="928450" y="1663625"/>
          <a:ext cx="3000000" cy="3000000"/>
        </p:xfrm>
        <a:graphic>
          <a:graphicData uri="http://schemas.openxmlformats.org/drawingml/2006/table">
            <a:tbl>
              <a:tblPr>
                <a:noFill/>
                <a:tableStyleId>{D3419B00-3CB9-45B8-8B55-4D33F7C028CD}</a:tableStyleId>
              </a:tblPr>
              <a:tblGrid>
                <a:gridCol w="2575900">
                  <a:extLst>
                    <a:ext uri="{9D8B030D-6E8A-4147-A177-3AD203B41FA5}">
                      <a16:colId xmlns:a16="http://schemas.microsoft.com/office/drawing/2014/main" val="20000"/>
                    </a:ext>
                  </a:extLst>
                </a:gridCol>
                <a:gridCol w="4461700">
                  <a:extLst>
                    <a:ext uri="{9D8B030D-6E8A-4147-A177-3AD203B41FA5}">
                      <a16:colId xmlns:a16="http://schemas.microsoft.com/office/drawing/2014/main" val="20001"/>
                    </a:ext>
                  </a:extLst>
                </a:gridCol>
              </a:tblGrid>
              <a:tr h="408575">
                <a:tc>
                  <a:txBody>
                    <a:bodyPr/>
                    <a:lstStyle/>
                    <a:p>
                      <a:pPr marL="0" lvl="0" indent="0" algn="l" rtl="0">
                        <a:lnSpc>
                          <a:spcPct val="115000"/>
                        </a:lnSpc>
                        <a:spcBef>
                          <a:spcPts val="0"/>
                        </a:spcBef>
                        <a:spcAft>
                          <a:spcPts val="1600"/>
                        </a:spcAft>
                        <a:buNone/>
                      </a:pPr>
                      <a:r>
                        <a:rPr lang="en" sz="1200"/>
                        <a:t>Home Price </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 sz="1200"/>
                        <a:t> Below Median, Median, AboveMedian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0050">
                <a:tc>
                  <a:txBody>
                    <a:bodyPr/>
                    <a:lstStyle/>
                    <a:p>
                      <a:pPr marL="0" lvl="0" indent="0" algn="l" rtl="0">
                        <a:spcBef>
                          <a:spcPts val="0"/>
                        </a:spcBef>
                        <a:spcAft>
                          <a:spcPts val="0"/>
                        </a:spcAft>
                        <a:buNone/>
                      </a:pPr>
                      <a:r>
                        <a:rPr lang="en" sz="1200"/>
                        <a:t>Income Bracket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Low(&lt; $10,000), Middle (&lt; $20,000) Upper Middle (&lt; $30,000) , Upper (&gt;$30,000)</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0050">
                <a:tc>
                  <a:txBody>
                    <a:bodyPr/>
                    <a:lstStyle/>
                    <a:p>
                      <a:pPr marL="0" lvl="0" indent="0" algn="l" rtl="0">
                        <a:spcBef>
                          <a:spcPts val="0"/>
                        </a:spcBef>
                        <a:spcAft>
                          <a:spcPts val="0"/>
                        </a:spcAft>
                        <a:buNone/>
                      </a:pPr>
                      <a:r>
                        <a:rPr lang="en" sz="1200"/>
                        <a:t>Geographic Area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Rural (Pop &lt; 2500), Semi-Urban (Pop &lt; 50000), Urban (Pop &gt;50000) per Census Bureau</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54275">
                <a:tc>
                  <a:txBody>
                    <a:bodyPr/>
                    <a:lstStyle/>
                    <a:p>
                      <a:pPr marL="0" lvl="0" indent="0" algn="l" rtl="0">
                        <a:spcBef>
                          <a:spcPts val="0"/>
                        </a:spcBef>
                        <a:spcAft>
                          <a:spcPts val="0"/>
                        </a:spcAft>
                        <a:buNone/>
                      </a:pPr>
                      <a:r>
                        <a:rPr lang="en" sz="1200"/>
                        <a:t>Population Type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Native , Foreign born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54275">
                <a:tc>
                  <a:txBody>
                    <a:bodyPr/>
                    <a:lstStyle/>
                    <a:p>
                      <a:pPr marL="0" lvl="0" indent="0" algn="l" rtl="0">
                        <a:spcBef>
                          <a:spcPts val="0"/>
                        </a:spcBef>
                        <a:spcAft>
                          <a:spcPts val="0"/>
                        </a:spcAft>
                        <a:buNone/>
                      </a:pPr>
                      <a:r>
                        <a:rPr lang="en" sz="1200"/>
                        <a:t>Ethnicity</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White, Black, Asian, Others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254275">
                <a:tc>
                  <a:txBody>
                    <a:bodyPr/>
                    <a:lstStyle/>
                    <a:p>
                      <a:pPr marL="0" lvl="0" indent="0" algn="l" rtl="0">
                        <a:spcBef>
                          <a:spcPts val="0"/>
                        </a:spcBef>
                        <a:spcAft>
                          <a:spcPts val="0"/>
                        </a:spcAft>
                        <a:buNone/>
                      </a:pPr>
                      <a:r>
                        <a:rPr lang="en" sz="1200"/>
                        <a:t>Housing Type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Owners, Renters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54275">
                <a:tc>
                  <a:txBody>
                    <a:bodyPr/>
                    <a:lstStyle/>
                    <a:p>
                      <a:pPr marL="0" lvl="0" indent="0" algn="l" rtl="0">
                        <a:spcBef>
                          <a:spcPts val="0"/>
                        </a:spcBef>
                        <a:spcAft>
                          <a:spcPts val="0"/>
                        </a:spcAft>
                        <a:buNone/>
                      </a:pPr>
                      <a:r>
                        <a:rPr lang="en" sz="1200"/>
                        <a:t>Below Poverty</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White, Black, Hispanic</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Analysis:</a:t>
            </a:r>
            <a:r>
              <a:rPr lang="en"/>
              <a:t> Association Rule Mining </a:t>
            </a:r>
            <a:endParaRPr/>
          </a:p>
        </p:txBody>
      </p:sp>
      <p:sp>
        <p:nvSpPr>
          <p:cNvPr id="157" name="Google Shape;15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Keeping Support at 0.1 , Lift &gt; 1 and Confidence &gt;=0.8,  we get a bird’s eye view of the relationships and  patterns among the data items.</a:t>
            </a:r>
            <a:endParaRPr/>
          </a:p>
          <a:p>
            <a:pPr marL="0" lvl="0" indent="0" algn="l" rtl="0">
              <a:spcBef>
                <a:spcPts val="1600"/>
              </a:spcBef>
              <a:spcAft>
                <a:spcPts val="0"/>
              </a:spcAft>
              <a:buNone/>
            </a:pPr>
            <a:endParaRPr/>
          </a:p>
          <a:p>
            <a:pPr marL="0" lvl="0" indent="0" algn="l" rtl="0">
              <a:spcBef>
                <a:spcPts val="1600"/>
              </a:spcBef>
              <a:spcAft>
                <a:spcPts val="0"/>
              </a:spcAft>
              <a:buNone/>
            </a:pPr>
            <a:r>
              <a:rPr lang="en"/>
              <a:t>I</a:t>
            </a:r>
            <a:endParaRPr/>
          </a:p>
          <a:p>
            <a:pPr marL="0" lvl="0" indent="0" algn="l" rtl="0">
              <a:spcBef>
                <a:spcPts val="1600"/>
              </a:spcBef>
              <a:spcAft>
                <a:spcPts val="0"/>
              </a:spcAft>
              <a:buNone/>
            </a:pPr>
            <a:r>
              <a:rPr lang="en"/>
              <a:t>if you own your home that is above the Median Price , live in a Semi- Urban Area , are “Native Born” ,  you are likely to be “White” as indicated with a high Confidence of 0.9 and Lift of 1</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58" name="Google Shape;158;p24"/>
          <p:cNvPicPr preferRelativeResize="0"/>
          <p:nvPr/>
        </p:nvPicPr>
        <p:blipFill>
          <a:blip r:embed="rId3">
            <a:alphaModFix/>
          </a:blip>
          <a:stretch>
            <a:fillRect/>
          </a:stretch>
        </p:blipFill>
        <p:spPr>
          <a:xfrm>
            <a:off x="811175" y="2200675"/>
            <a:ext cx="7521650" cy="46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Analysis:</a:t>
            </a:r>
            <a:r>
              <a:rPr lang="en"/>
              <a:t> Association Rule Mining </a:t>
            </a:r>
            <a:endParaRPr/>
          </a:p>
        </p:txBody>
      </p:sp>
      <p:sp>
        <p:nvSpPr>
          <p:cNvPr id="164" name="Google Shape;16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Lowering the  Support to 0.01 , and keeping the Lift &gt; 1 and Confidence &gt;=0.8, we see evidence of gentrification as indicated by the rule below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If you live in a Semi-Urban Area where the majority of people that live below the poverty line are “Black” and own a home that is above the Median Price and are “Native Born”, you are likely to be “Asian” as indicated with a high Confidence of 0.91 and Lift of 12.77</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65" name="Google Shape;165;p25"/>
          <p:cNvPicPr preferRelativeResize="0"/>
          <p:nvPr/>
        </p:nvPicPr>
        <p:blipFill>
          <a:blip r:embed="rId3">
            <a:alphaModFix/>
          </a:blip>
          <a:stretch>
            <a:fillRect/>
          </a:stretch>
        </p:blipFill>
        <p:spPr>
          <a:xfrm>
            <a:off x="450375" y="1999050"/>
            <a:ext cx="8381926"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Analysis:</a:t>
            </a:r>
            <a:r>
              <a:rPr lang="en"/>
              <a:t> Association Rule Mining </a:t>
            </a:r>
            <a:endParaRPr/>
          </a:p>
        </p:txBody>
      </p:sp>
      <p:sp>
        <p:nvSpPr>
          <p:cNvPr id="171" name="Google Shape;17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Lowering the  Support further to 0.005 , and keeping the Lift &gt; 1 and Confidence &gt;=0.9, we see additional rules that supports gentrification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sz="1400"/>
              <a:t>If you are White and Own your property, “Native Born”, you fall in the Upper Middle Income Bracket , you are likely to live in an Urban and as indicated with a high Confidence of 1 and Lift of 5.24</a:t>
            </a:r>
            <a:endParaRPr sz="1400"/>
          </a:p>
          <a:p>
            <a:pPr marL="0" lvl="0" indent="0" algn="l" rtl="0">
              <a:spcBef>
                <a:spcPts val="1600"/>
              </a:spcBef>
              <a:spcAft>
                <a:spcPts val="0"/>
              </a:spcAft>
              <a:buNone/>
            </a:pPr>
            <a:r>
              <a:rPr lang="en" sz="1400"/>
              <a:t>Also, if you are “Asian” and “Native Born”, fall in the  Upper Middle Income Bracket , own a home which is above the Median Price in an area where the majority of people under the poverty line are Black, you are likely to live in an Urban and as indicated with a high Confidence of 1 and Lift of 5.24</a:t>
            </a:r>
            <a:endParaRPr sz="14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72" name="Google Shape;172;p26"/>
          <p:cNvPicPr preferRelativeResize="0"/>
          <p:nvPr/>
        </p:nvPicPr>
        <p:blipFill>
          <a:blip r:embed="rId3">
            <a:alphaModFix/>
          </a:blip>
          <a:stretch>
            <a:fillRect/>
          </a:stretch>
        </p:blipFill>
        <p:spPr>
          <a:xfrm>
            <a:off x="350400" y="2077575"/>
            <a:ext cx="8260001" cy="455300"/>
          </a:xfrm>
          <a:prstGeom prst="rect">
            <a:avLst/>
          </a:prstGeom>
          <a:noFill/>
          <a:ln>
            <a:noFill/>
          </a:ln>
        </p:spPr>
      </p:pic>
      <p:pic>
        <p:nvPicPr>
          <p:cNvPr id="173" name="Google Shape;173;p26"/>
          <p:cNvPicPr preferRelativeResize="0"/>
          <p:nvPr/>
        </p:nvPicPr>
        <p:blipFill>
          <a:blip r:embed="rId4">
            <a:alphaModFix/>
          </a:blip>
          <a:stretch>
            <a:fillRect/>
          </a:stretch>
        </p:blipFill>
        <p:spPr>
          <a:xfrm>
            <a:off x="311700" y="2571750"/>
            <a:ext cx="8355876" cy="4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Analysis:</a:t>
            </a:r>
            <a:r>
              <a:rPr lang="en"/>
              <a:t> OLS Regression; City Level</a:t>
            </a:r>
            <a:endParaRPr/>
          </a:p>
        </p:txBody>
      </p:sp>
      <p:sp>
        <p:nvSpPr>
          <p:cNvPr id="188" name="Google Shape;188;p28"/>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City: San Francisco</a:t>
            </a:r>
            <a:endParaRPr/>
          </a:p>
        </p:txBody>
      </p:sp>
      <p:sp>
        <p:nvSpPr>
          <p:cNvPr id="189" name="Google Shape;189;p28"/>
          <p:cNvSpPr txBox="1"/>
          <p:nvPr/>
        </p:nvSpPr>
        <p:spPr>
          <a:xfrm>
            <a:off x="0" y="4099025"/>
            <a:ext cx="3389700" cy="10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Interesting Observation:</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Black Population is negatively correlated to Housing Price.</a:t>
            </a:r>
            <a:endParaRPr>
              <a:latin typeface="Proxima Nova"/>
              <a:ea typeface="Proxima Nova"/>
              <a:cs typeface="Proxima Nova"/>
              <a:sym typeface="Proxima Nova"/>
            </a:endParaRPr>
          </a:p>
        </p:txBody>
      </p:sp>
      <p:pic>
        <p:nvPicPr>
          <p:cNvPr id="2" name="Picture 1">
            <a:extLst>
              <a:ext uri="{FF2B5EF4-FFF2-40B4-BE49-F238E27FC236}">
                <a16:creationId xmlns:a16="http://schemas.microsoft.com/office/drawing/2014/main" id="{3F858DE1-E865-409B-8BBA-58A3953327C9}"/>
              </a:ext>
            </a:extLst>
          </p:cNvPr>
          <p:cNvPicPr>
            <a:picLocks noChangeAspect="1"/>
          </p:cNvPicPr>
          <p:nvPr/>
        </p:nvPicPr>
        <p:blipFill>
          <a:blip r:embed="rId3"/>
          <a:stretch>
            <a:fillRect/>
          </a:stretch>
        </p:blipFill>
        <p:spPr>
          <a:xfrm>
            <a:off x="0" y="1927665"/>
            <a:ext cx="3971925" cy="1543710"/>
          </a:xfrm>
          <a:prstGeom prst="rect">
            <a:avLst/>
          </a:prstGeom>
        </p:spPr>
      </p:pic>
      <p:pic>
        <p:nvPicPr>
          <p:cNvPr id="4" name="Picture 3">
            <a:extLst>
              <a:ext uri="{FF2B5EF4-FFF2-40B4-BE49-F238E27FC236}">
                <a16:creationId xmlns:a16="http://schemas.microsoft.com/office/drawing/2014/main" id="{27A9DED9-564B-4CDC-B305-6D2285059611}"/>
              </a:ext>
            </a:extLst>
          </p:cNvPr>
          <p:cNvPicPr>
            <a:picLocks noChangeAspect="1"/>
          </p:cNvPicPr>
          <p:nvPr/>
        </p:nvPicPr>
        <p:blipFill>
          <a:blip r:embed="rId4"/>
          <a:stretch>
            <a:fillRect/>
          </a:stretch>
        </p:blipFill>
        <p:spPr>
          <a:xfrm>
            <a:off x="4764880" y="2083392"/>
            <a:ext cx="4379119" cy="3060107"/>
          </a:xfrm>
          <a:prstGeom prst="rect">
            <a:avLst/>
          </a:prstGeom>
        </p:spPr>
      </p:pic>
    </p:spTree>
    <p:extLst>
      <p:ext uri="{BB962C8B-B14F-4D97-AF65-F5344CB8AC3E}">
        <p14:creationId xmlns:p14="http://schemas.microsoft.com/office/powerpoint/2010/main" val="1452698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i="1"/>
              <a:t>Analysis:</a:t>
            </a:r>
            <a:r>
              <a:rPr lang="en" sz="2800"/>
              <a:t> OLS Regression; City Level Cont’</a:t>
            </a:r>
            <a:endParaRPr sz="2800"/>
          </a:p>
        </p:txBody>
      </p:sp>
      <p:sp>
        <p:nvSpPr>
          <p:cNvPr id="197" name="Google Shape;197;p29"/>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City: Los Angeles</a:t>
            </a:r>
            <a:endParaRPr/>
          </a:p>
        </p:txBody>
      </p:sp>
      <p:sp>
        <p:nvSpPr>
          <p:cNvPr id="199" name="Google Shape;199;p29"/>
          <p:cNvSpPr txBox="1"/>
          <p:nvPr/>
        </p:nvSpPr>
        <p:spPr>
          <a:xfrm>
            <a:off x="0" y="4185300"/>
            <a:ext cx="3389700" cy="95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OLS regression does not always explain a large variance among the data when looking at certain metro areas.</a:t>
            </a:r>
            <a:endParaRPr>
              <a:latin typeface="Proxima Nova"/>
              <a:ea typeface="Proxima Nova"/>
              <a:cs typeface="Proxima Nova"/>
              <a:sym typeface="Proxima Nova"/>
            </a:endParaRPr>
          </a:p>
        </p:txBody>
      </p:sp>
      <p:pic>
        <p:nvPicPr>
          <p:cNvPr id="2" name="Picture 1">
            <a:extLst>
              <a:ext uri="{FF2B5EF4-FFF2-40B4-BE49-F238E27FC236}">
                <a16:creationId xmlns:a16="http://schemas.microsoft.com/office/drawing/2014/main" id="{7C6311D7-F4E7-4ADC-A5D9-434703748374}"/>
              </a:ext>
            </a:extLst>
          </p:cNvPr>
          <p:cNvPicPr>
            <a:picLocks noChangeAspect="1"/>
          </p:cNvPicPr>
          <p:nvPr/>
        </p:nvPicPr>
        <p:blipFill>
          <a:blip r:embed="rId3"/>
          <a:stretch>
            <a:fillRect/>
          </a:stretch>
        </p:blipFill>
        <p:spPr>
          <a:xfrm>
            <a:off x="19050" y="1725175"/>
            <a:ext cx="3888581" cy="1545670"/>
          </a:xfrm>
          <a:prstGeom prst="rect">
            <a:avLst/>
          </a:prstGeom>
        </p:spPr>
      </p:pic>
      <p:pic>
        <p:nvPicPr>
          <p:cNvPr id="3" name="Picture 2">
            <a:extLst>
              <a:ext uri="{FF2B5EF4-FFF2-40B4-BE49-F238E27FC236}">
                <a16:creationId xmlns:a16="http://schemas.microsoft.com/office/drawing/2014/main" id="{14B5654C-3EB4-4B51-AEC2-FF358BA62A50}"/>
              </a:ext>
            </a:extLst>
          </p:cNvPr>
          <p:cNvPicPr>
            <a:picLocks noChangeAspect="1"/>
          </p:cNvPicPr>
          <p:nvPr/>
        </p:nvPicPr>
        <p:blipFill>
          <a:blip r:embed="rId4"/>
          <a:stretch>
            <a:fillRect/>
          </a:stretch>
        </p:blipFill>
        <p:spPr>
          <a:xfrm>
            <a:off x="4769788" y="2057400"/>
            <a:ext cx="4374211" cy="3086100"/>
          </a:xfrm>
          <a:prstGeom prst="rect">
            <a:avLst/>
          </a:prstGeom>
        </p:spPr>
      </p:pic>
    </p:spTree>
    <p:extLst>
      <p:ext uri="{BB962C8B-B14F-4D97-AF65-F5344CB8AC3E}">
        <p14:creationId xmlns:p14="http://schemas.microsoft.com/office/powerpoint/2010/main" val="121740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Analysis:</a:t>
            </a:r>
            <a:r>
              <a:rPr lang="en"/>
              <a:t> K Means and Time Series </a:t>
            </a:r>
            <a:endParaRPr/>
          </a:p>
        </p:txBody>
      </p:sp>
      <p:sp>
        <p:nvSpPr>
          <p:cNvPr id="206" name="Google Shape;206;p30"/>
          <p:cNvSpPr txBox="1">
            <a:spLocks noGrp="1"/>
          </p:cNvSpPr>
          <p:nvPr>
            <p:ph type="body" idx="1"/>
          </p:nvPr>
        </p:nvSpPr>
        <p:spPr>
          <a:xfrm>
            <a:off x="311700" y="1152475"/>
            <a:ext cx="328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Optimum Number of Clusters using Elbow method for Zip code and income.</a:t>
            </a:r>
            <a:endParaRPr/>
          </a:p>
        </p:txBody>
      </p:sp>
      <p:pic>
        <p:nvPicPr>
          <p:cNvPr id="207" name="Google Shape;207;p30"/>
          <p:cNvPicPr preferRelativeResize="0"/>
          <p:nvPr/>
        </p:nvPicPr>
        <p:blipFill>
          <a:blip r:embed="rId3">
            <a:alphaModFix/>
          </a:blip>
          <a:stretch>
            <a:fillRect/>
          </a:stretch>
        </p:blipFill>
        <p:spPr>
          <a:xfrm>
            <a:off x="311700" y="2612750"/>
            <a:ext cx="2968725" cy="2118350"/>
          </a:xfrm>
          <a:prstGeom prst="rect">
            <a:avLst/>
          </a:prstGeom>
          <a:noFill/>
          <a:ln>
            <a:noFill/>
          </a:ln>
        </p:spPr>
      </p:pic>
      <p:sp>
        <p:nvSpPr>
          <p:cNvPr id="208" name="Google Shape;208;p30"/>
          <p:cNvSpPr txBox="1">
            <a:spLocks noGrp="1"/>
          </p:cNvSpPr>
          <p:nvPr>
            <p:ph type="body" idx="1"/>
          </p:nvPr>
        </p:nvSpPr>
        <p:spPr>
          <a:xfrm>
            <a:off x="3476450" y="1152475"/>
            <a:ext cx="2620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K_means clustering for Zip code and black population.</a:t>
            </a:r>
            <a:endParaRPr/>
          </a:p>
        </p:txBody>
      </p:sp>
      <p:pic>
        <p:nvPicPr>
          <p:cNvPr id="209" name="Google Shape;209;p30"/>
          <p:cNvPicPr preferRelativeResize="0"/>
          <p:nvPr/>
        </p:nvPicPr>
        <p:blipFill>
          <a:blip r:embed="rId4">
            <a:alphaModFix/>
          </a:blip>
          <a:stretch>
            <a:fillRect/>
          </a:stretch>
        </p:blipFill>
        <p:spPr>
          <a:xfrm>
            <a:off x="3280425" y="2612758"/>
            <a:ext cx="2968725" cy="2020180"/>
          </a:xfrm>
          <a:prstGeom prst="rect">
            <a:avLst/>
          </a:prstGeom>
          <a:noFill/>
          <a:ln>
            <a:noFill/>
          </a:ln>
        </p:spPr>
      </p:pic>
      <p:pic>
        <p:nvPicPr>
          <p:cNvPr id="210" name="Google Shape;210;p30"/>
          <p:cNvPicPr preferRelativeResize="0"/>
          <p:nvPr/>
        </p:nvPicPr>
        <p:blipFill>
          <a:blip r:embed="rId5">
            <a:alphaModFix/>
          </a:blip>
          <a:stretch>
            <a:fillRect/>
          </a:stretch>
        </p:blipFill>
        <p:spPr>
          <a:xfrm>
            <a:off x="6175275" y="2612760"/>
            <a:ext cx="2968725" cy="2020200"/>
          </a:xfrm>
          <a:prstGeom prst="rect">
            <a:avLst/>
          </a:prstGeom>
          <a:noFill/>
          <a:ln>
            <a:noFill/>
          </a:ln>
        </p:spPr>
      </p:pic>
      <p:sp>
        <p:nvSpPr>
          <p:cNvPr id="211" name="Google Shape;211;p30"/>
          <p:cNvSpPr txBox="1">
            <a:spLocks noGrp="1"/>
          </p:cNvSpPr>
          <p:nvPr>
            <p:ph type="body" idx="1"/>
          </p:nvPr>
        </p:nvSpPr>
        <p:spPr>
          <a:xfrm>
            <a:off x="6429375" y="1152475"/>
            <a:ext cx="2714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K_means clustering for Zip code and white population.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a:t>
            </a:r>
            <a:endParaRPr/>
          </a:p>
        </p:txBody>
      </p:sp>
      <p:sp>
        <p:nvSpPr>
          <p:cNvPr id="217" name="Google Shape;217;p31"/>
          <p:cNvSpPr txBox="1">
            <a:spLocks noGrp="1"/>
          </p:cNvSpPr>
          <p:nvPr>
            <p:ph type="body" idx="1"/>
          </p:nvPr>
        </p:nvSpPr>
        <p:spPr>
          <a:xfrm>
            <a:off x="311700" y="1152475"/>
            <a:ext cx="3563100" cy="34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Arial"/>
                <a:ea typeface="Arial"/>
                <a:cs typeface="Arial"/>
                <a:sym typeface="Arial"/>
              </a:rPr>
              <a:t>•House Price and Black People Insurance are negatively correlated while Income and House Price are positively correlated.</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•There is a positive correlation between renting and Black Insurancerate, however the correlation is much stronger in white population.</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•Poverty rate is highly correlated with insurance coverage, which could be explained by Medicaid.</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•There is positive correlation between Poverty and Renting.</a:t>
            </a:r>
            <a:endParaRPr sz="1400">
              <a:solidFill>
                <a:srgbClr val="000000"/>
              </a:solidFill>
              <a:latin typeface="Arial"/>
              <a:ea typeface="Arial"/>
              <a:cs typeface="Arial"/>
              <a:sym typeface="Arial"/>
            </a:endParaRPr>
          </a:p>
          <a:p>
            <a:pPr marL="0" lvl="0" indent="0" algn="l" rtl="0">
              <a:spcBef>
                <a:spcPts val="0"/>
              </a:spcBef>
              <a:spcAft>
                <a:spcPts val="1600"/>
              </a:spcAft>
              <a:buNone/>
            </a:pPr>
            <a:endParaRPr sz="1400">
              <a:latin typeface="Arial"/>
              <a:ea typeface="Arial"/>
              <a:cs typeface="Arial"/>
              <a:sym typeface="Arial"/>
            </a:endParaRPr>
          </a:p>
        </p:txBody>
      </p:sp>
      <p:pic>
        <p:nvPicPr>
          <p:cNvPr id="218" name="Google Shape;218;p31"/>
          <p:cNvPicPr preferRelativeResize="0"/>
          <p:nvPr/>
        </p:nvPicPr>
        <p:blipFill>
          <a:blip r:embed="rId3">
            <a:alphaModFix/>
          </a:blip>
          <a:stretch>
            <a:fillRect/>
          </a:stretch>
        </p:blipFill>
        <p:spPr>
          <a:xfrm>
            <a:off x="3874675" y="1152475"/>
            <a:ext cx="5206425" cy="380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Performance</a:t>
            </a:r>
            <a:endParaRPr/>
          </a:p>
        </p:txBody>
      </p:sp>
      <p:pic>
        <p:nvPicPr>
          <p:cNvPr id="224" name="Google Shape;224;p32"/>
          <p:cNvPicPr preferRelativeResize="0"/>
          <p:nvPr/>
        </p:nvPicPr>
        <p:blipFill>
          <a:blip r:embed="rId3">
            <a:alphaModFix/>
          </a:blip>
          <a:stretch>
            <a:fillRect/>
          </a:stretch>
        </p:blipFill>
        <p:spPr>
          <a:xfrm>
            <a:off x="853800" y="1143150"/>
            <a:ext cx="7333656"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Specify: </a:t>
            </a:r>
            <a:r>
              <a:rPr lang="en"/>
              <a:t>What’s the problem?</a:t>
            </a:r>
            <a:endParaRPr/>
          </a:p>
        </p:txBody>
      </p:sp>
      <p:sp>
        <p:nvSpPr>
          <p:cNvPr id="64" name="Google Shape;64;p14"/>
          <p:cNvSpPr txBox="1">
            <a:spLocks noGrp="1"/>
          </p:cNvSpPr>
          <p:nvPr>
            <p:ph type="body" idx="1"/>
          </p:nvPr>
        </p:nvSpPr>
        <p:spPr>
          <a:xfrm>
            <a:off x="520175" y="1352400"/>
            <a:ext cx="8074500" cy="32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a:t>“Dramatic changes are playing out across parts of urban America, making many neighborhoods hardly recognizable from a relatively short time ago. A </a:t>
            </a:r>
            <a:r>
              <a:rPr lang="en" b="1" i="1"/>
              <a:t>new class of more affluent residents is moving into once underinvested and predominantly-poor communities.</a:t>
            </a:r>
            <a:r>
              <a:rPr lang="en" i="1"/>
              <a:t> Development has followed, typically accompanied by sharp </a:t>
            </a:r>
            <a:r>
              <a:rPr lang="en" b="1" i="1"/>
              <a:t>increases in housing prices</a:t>
            </a:r>
            <a:r>
              <a:rPr lang="en" i="1"/>
              <a:t> that can displace a neighborhood’s longtime residents. It’s a scenario known as </a:t>
            </a:r>
            <a:r>
              <a:rPr lang="en" b="1" i="1"/>
              <a:t>gentrification</a:t>
            </a:r>
            <a:r>
              <a:rPr lang="en" i="1"/>
              <a:t>, and one that presents a growing dilemma for policymakers.”</a:t>
            </a:r>
            <a:endParaRPr i="1"/>
          </a:p>
          <a:p>
            <a:pPr marL="0" lvl="0" indent="0" algn="ctr" rtl="0">
              <a:spcBef>
                <a:spcPts val="1600"/>
              </a:spcBef>
              <a:spcAft>
                <a:spcPts val="0"/>
              </a:spcAft>
              <a:buNone/>
            </a:pPr>
            <a:r>
              <a:rPr lang="en" sz="1400" i="1"/>
              <a:t>- </a:t>
            </a:r>
            <a:r>
              <a:rPr lang="en" sz="1400" i="1" u="sng">
                <a:solidFill>
                  <a:schemeClr val="hlink"/>
                </a:solidFill>
                <a:hlinkClick r:id="rId3"/>
              </a:rPr>
              <a:t>Gentrification in America Report</a:t>
            </a:r>
            <a:r>
              <a:rPr lang="en" sz="1400" i="1"/>
              <a:t>, Census Report by Mike Maciag, February 2015</a:t>
            </a:r>
            <a:endParaRPr sz="1400" i="1"/>
          </a:p>
          <a:p>
            <a:pPr marL="0" lvl="0" indent="0" algn="l" rtl="0">
              <a:spcBef>
                <a:spcPts val="1600"/>
              </a:spcBef>
              <a:spcAft>
                <a:spcPts val="0"/>
              </a:spcAft>
              <a:buNone/>
            </a:pPr>
            <a:endParaRPr sz="1400" i="1"/>
          </a:p>
          <a:p>
            <a:pPr marL="0" lvl="0" indent="0" algn="l" rtl="0">
              <a:spcBef>
                <a:spcPts val="1600"/>
              </a:spcBef>
              <a:spcAft>
                <a:spcPts val="160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311700" y="103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Housing in the major cities in the Bay area is getting expensive at a high rate</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pic>
        <p:nvPicPr>
          <p:cNvPr id="230" name="Google Shape;230;p33"/>
          <p:cNvPicPr preferRelativeResize="0"/>
          <p:nvPr/>
        </p:nvPicPr>
        <p:blipFill>
          <a:blip r:embed="rId3">
            <a:alphaModFix/>
          </a:blip>
          <a:stretch>
            <a:fillRect/>
          </a:stretch>
        </p:blipFill>
        <p:spPr>
          <a:xfrm>
            <a:off x="152400" y="1152475"/>
            <a:ext cx="6372794" cy="3838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311700" y="4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Poverty rate among black people is higher than average population</a:t>
            </a:r>
            <a:endParaRPr/>
          </a:p>
        </p:txBody>
      </p:sp>
      <p:pic>
        <p:nvPicPr>
          <p:cNvPr id="236" name="Google Shape;236;p34"/>
          <p:cNvPicPr preferRelativeResize="0"/>
          <p:nvPr/>
        </p:nvPicPr>
        <p:blipFill>
          <a:blip r:embed="rId3">
            <a:alphaModFix/>
          </a:blip>
          <a:stretch>
            <a:fillRect/>
          </a:stretch>
        </p:blipFill>
        <p:spPr>
          <a:xfrm>
            <a:off x="625200" y="1157850"/>
            <a:ext cx="6430076" cy="3985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White income is higher than average income and growing in most cities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42" name="Google Shape;242;p35"/>
          <p:cNvPicPr preferRelativeResize="0"/>
          <p:nvPr/>
        </p:nvPicPr>
        <p:blipFill>
          <a:blip r:embed="rId3">
            <a:alphaModFix/>
          </a:blip>
          <a:stretch>
            <a:fillRect/>
          </a:stretch>
        </p:blipFill>
        <p:spPr>
          <a:xfrm>
            <a:off x="152400" y="1170125"/>
            <a:ext cx="6309793"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Income of black people is lower than average and not keeping up with growth of other groups</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pic>
        <p:nvPicPr>
          <p:cNvPr id="248" name="Google Shape;248;p36"/>
          <p:cNvPicPr preferRelativeResize="0"/>
          <p:nvPr/>
        </p:nvPicPr>
        <p:blipFill>
          <a:blip r:embed="rId3">
            <a:alphaModFix/>
          </a:blip>
          <a:stretch>
            <a:fillRect/>
          </a:stretch>
        </p:blipFill>
        <p:spPr>
          <a:xfrm>
            <a:off x="152400" y="877500"/>
            <a:ext cx="6888540" cy="426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Black population is declining in most expensive cities in the Bay area, which is a clear sign of gentrification</a:t>
            </a:r>
            <a:endParaRPr sz="1800"/>
          </a:p>
        </p:txBody>
      </p:sp>
      <p:pic>
        <p:nvPicPr>
          <p:cNvPr id="254" name="Google Shape;254;p37"/>
          <p:cNvPicPr preferRelativeResize="0"/>
          <p:nvPr/>
        </p:nvPicPr>
        <p:blipFill>
          <a:blip r:embed="rId3">
            <a:alphaModFix/>
          </a:blip>
          <a:stretch>
            <a:fillRect/>
          </a:stretch>
        </p:blipFill>
        <p:spPr>
          <a:xfrm>
            <a:off x="152400" y="877500"/>
            <a:ext cx="6985575" cy="426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Performance, Forecast, price</a:t>
            </a:r>
            <a:endParaRPr/>
          </a:p>
        </p:txBody>
      </p:sp>
      <p:sp>
        <p:nvSpPr>
          <p:cNvPr id="260" name="Google Shape;260;p38"/>
          <p:cNvSpPr txBox="1">
            <a:spLocks noGrp="1"/>
          </p:cNvSpPr>
          <p:nvPr>
            <p:ph type="body" idx="1"/>
          </p:nvPr>
        </p:nvSpPr>
        <p:spPr>
          <a:xfrm>
            <a:off x="311700" y="1152475"/>
            <a:ext cx="8520600" cy="41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Housing Price is predicted to continue to rise</a:t>
            </a:r>
            <a:endParaRPr/>
          </a:p>
        </p:txBody>
      </p:sp>
      <p:pic>
        <p:nvPicPr>
          <p:cNvPr id="261" name="Google Shape;261;p38"/>
          <p:cNvPicPr preferRelativeResize="0"/>
          <p:nvPr/>
        </p:nvPicPr>
        <p:blipFill>
          <a:blip r:embed="rId3">
            <a:alphaModFix/>
          </a:blip>
          <a:stretch>
            <a:fillRect/>
          </a:stretch>
        </p:blipFill>
        <p:spPr>
          <a:xfrm>
            <a:off x="152400" y="1564675"/>
            <a:ext cx="6852849" cy="3426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Observation and recommendation:</a:t>
            </a:r>
            <a:endParaRPr i="1"/>
          </a:p>
        </p:txBody>
      </p:sp>
      <p:sp>
        <p:nvSpPr>
          <p:cNvPr id="267" name="Google Shape;267;p39"/>
          <p:cNvSpPr txBox="1">
            <a:spLocks noGrp="1"/>
          </p:cNvSpPr>
          <p:nvPr>
            <p:ph type="body" idx="1"/>
          </p:nvPr>
        </p:nvSpPr>
        <p:spPr>
          <a:xfrm>
            <a:off x="311700" y="1152475"/>
            <a:ext cx="8520600" cy="3667200"/>
          </a:xfrm>
          <a:prstGeom prst="rect">
            <a:avLst/>
          </a:prstGeom>
        </p:spPr>
        <p:txBody>
          <a:bodyPr spcFirstLastPara="1" wrap="square" lIns="91425" tIns="0" rIns="91425" bIns="0" anchor="t" anchorCtr="0">
            <a:noAutofit/>
          </a:bodyPr>
          <a:lstStyle/>
          <a:p>
            <a:pPr marL="457200" lvl="0" indent="-304800" algn="l" rtl="0">
              <a:lnSpc>
                <a:spcPct val="150000"/>
              </a:lnSpc>
              <a:spcBef>
                <a:spcPts val="0"/>
              </a:spcBef>
              <a:spcAft>
                <a:spcPts val="0"/>
              </a:spcAft>
              <a:buSzPts val="1200"/>
              <a:buFont typeface="Arial"/>
              <a:buAutoNum type="alphaUcPeriod"/>
            </a:pPr>
            <a:r>
              <a:rPr lang="en" sz="1200">
                <a:latin typeface="Arial"/>
                <a:ea typeface="Arial"/>
                <a:cs typeface="Arial"/>
                <a:sym typeface="Arial"/>
              </a:rPr>
              <a:t>Based on the available data and analysis the following trend has been observed:</a:t>
            </a:r>
            <a:endParaRPr sz="1200">
              <a:latin typeface="Arial"/>
              <a:ea typeface="Arial"/>
              <a:cs typeface="Arial"/>
              <a:sym typeface="Arial"/>
            </a:endParaRPr>
          </a:p>
          <a:p>
            <a:pPr marL="914400" lvl="1" indent="-304800" algn="l" rtl="0">
              <a:lnSpc>
                <a:spcPct val="150000"/>
              </a:lnSpc>
              <a:spcBef>
                <a:spcPts val="0"/>
              </a:spcBef>
              <a:spcAft>
                <a:spcPts val="0"/>
              </a:spcAft>
              <a:buSzPts val="1200"/>
              <a:buFont typeface="Arial"/>
              <a:buAutoNum type="alphaLcPeriod"/>
            </a:pPr>
            <a:r>
              <a:rPr lang="en" sz="1200">
                <a:latin typeface="Arial"/>
                <a:ea typeface="Arial"/>
                <a:cs typeface="Arial"/>
                <a:sym typeface="Arial"/>
              </a:rPr>
              <a:t>Housing price in increasing in most metro areas in California, in particular in the Bay Area</a:t>
            </a:r>
            <a:endParaRPr sz="1200">
              <a:latin typeface="Arial"/>
              <a:ea typeface="Arial"/>
              <a:cs typeface="Arial"/>
              <a:sym typeface="Arial"/>
            </a:endParaRPr>
          </a:p>
          <a:p>
            <a:pPr marL="914400" lvl="1" indent="-304800" algn="l" rtl="0">
              <a:lnSpc>
                <a:spcPct val="150000"/>
              </a:lnSpc>
              <a:spcBef>
                <a:spcPts val="0"/>
              </a:spcBef>
              <a:spcAft>
                <a:spcPts val="0"/>
              </a:spcAft>
              <a:buSzPts val="1200"/>
              <a:buFont typeface="Arial"/>
              <a:buAutoNum type="alphaLcPeriod"/>
            </a:pPr>
            <a:r>
              <a:rPr lang="en" sz="1200">
                <a:latin typeface="Arial"/>
                <a:ea typeface="Arial"/>
                <a:cs typeface="Arial"/>
                <a:sym typeface="Arial"/>
              </a:rPr>
              <a:t>Income is increasing for white people in most expensive parts of California, however the same is not true for Black population, they have much lower average income than median income in most expensive cities.</a:t>
            </a:r>
            <a:endParaRPr sz="1200">
              <a:latin typeface="Arial"/>
              <a:ea typeface="Arial"/>
              <a:cs typeface="Arial"/>
              <a:sym typeface="Arial"/>
            </a:endParaRPr>
          </a:p>
          <a:p>
            <a:pPr marL="914400" lvl="1" indent="-304800" algn="l" rtl="0">
              <a:lnSpc>
                <a:spcPct val="150000"/>
              </a:lnSpc>
              <a:spcBef>
                <a:spcPts val="0"/>
              </a:spcBef>
              <a:spcAft>
                <a:spcPts val="0"/>
              </a:spcAft>
              <a:buSzPts val="1200"/>
              <a:buFont typeface="Arial"/>
              <a:buAutoNum type="alphaLcPeriod"/>
            </a:pPr>
            <a:r>
              <a:rPr lang="en" sz="1200">
                <a:latin typeface="Arial"/>
                <a:ea typeface="Arial"/>
                <a:cs typeface="Arial"/>
                <a:sym typeface="Arial"/>
              </a:rPr>
              <a:t>Black population is declining in most expensive cities in the bay area.</a:t>
            </a:r>
            <a:endParaRPr sz="1200">
              <a:latin typeface="Arial"/>
              <a:ea typeface="Arial"/>
              <a:cs typeface="Arial"/>
              <a:sym typeface="Arial"/>
            </a:endParaRPr>
          </a:p>
          <a:p>
            <a:pPr marL="914400" lvl="1" indent="-304800" algn="l" rtl="0">
              <a:lnSpc>
                <a:spcPct val="150000"/>
              </a:lnSpc>
              <a:spcBef>
                <a:spcPts val="0"/>
              </a:spcBef>
              <a:spcAft>
                <a:spcPts val="0"/>
              </a:spcAft>
              <a:buSzPts val="1200"/>
              <a:buFont typeface="Arial"/>
              <a:buAutoNum type="alphaLcPeriod"/>
            </a:pPr>
            <a:r>
              <a:rPr lang="en" sz="1200">
                <a:latin typeface="Arial"/>
                <a:ea typeface="Arial"/>
                <a:cs typeface="Arial"/>
                <a:sym typeface="Arial"/>
              </a:rPr>
              <a:t>The widening gap between black population income and housing pricing is pushing black people out of the Bay area, this is a clear sign of gentrification.</a:t>
            </a:r>
            <a:endParaRPr sz="1200">
              <a:latin typeface="Arial"/>
              <a:ea typeface="Arial"/>
              <a:cs typeface="Arial"/>
              <a:sym typeface="Arial"/>
            </a:endParaRPr>
          </a:p>
          <a:p>
            <a:pPr marL="457200" lvl="0" indent="-304800" algn="l" rtl="0">
              <a:lnSpc>
                <a:spcPct val="150000"/>
              </a:lnSpc>
              <a:spcBef>
                <a:spcPts val="0"/>
              </a:spcBef>
              <a:spcAft>
                <a:spcPts val="0"/>
              </a:spcAft>
              <a:buSzPts val="1200"/>
              <a:buFont typeface="Arial"/>
              <a:buAutoNum type="alphaUcPeriod"/>
            </a:pPr>
            <a:r>
              <a:rPr lang="en" sz="1200">
                <a:latin typeface="Arial"/>
                <a:ea typeface="Arial"/>
                <a:cs typeface="Arial"/>
                <a:sym typeface="Arial"/>
              </a:rPr>
              <a:t>Recommendation</a:t>
            </a:r>
            <a:endParaRPr sz="1200">
              <a:latin typeface="Arial"/>
              <a:ea typeface="Arial"/>
              <a:cs typeface="Arial"/>
              <a:sym typeface="Arial"/>
            </a:endParaRPr>
          </a:p>
          <a:p>
            <a:pPr marL="914400" lvl="1" indent="-304800" algn="l" rtl="0">
              <a:lnSpc>
                <a:spcPct val="150000"/>
              </a:lnSpc>
              <a:spcBef>
                <a:spcPts val="0"/>
              </a:spcBef>
              <a:spcAft>
                <a:spcPts val="0"/>
              </a:spcAft>
              <a:buSzPts val="1200"/>
              <a:buFont typeface="Arial"/>
              <a:buAutoNum type="alphaLcPeriod"/>
            </a:pPr>
            <a:r>
              <a:rPr lang="en" sz="1200">
                <a:latin typeface="Arial"/>
                <a:ea typeface="Arial"/>
                <a:cs typeface="Arial"/>
                <a:sym typeface="Arial"/>
              </a:rPr>
              <a:t>To reduce the negative impact of widening gap between housing price and income of poor people (in particular the observed black population) it is recommended to increase inventory of affordable housing by encouraging investment in building new high density housing projects with mix income level.</a:t>
            </a:r>
            <a:endParaRPr sz="1200">
              <a:latin typeface="Arial"/>
              <a:ea typeface="Arial"/>
              <a:cs typeface="Arial"/>
              <a:sym typeface="Arial"/>
            </a:endParaRPr>
          </a:p>
          <a:p>
            <a:pPr marL="914400" lvl="1" indent="-304800" algn="l" rtl="0">
              <a:lnSpc>
                <a:spcPct val="150000"/>
              </a:lnSpc>
              <a:spcBef>
                <a:spcPts val="0"/>
              </a:spcBef>
              <a:spcAft>
                <a:spcPts val="0"/>
              </a:spcAft>
              <a:buSzPts val="1200"/>
              <a:buFont typeface="Arial"/>
              <a:buAutoNum type="alphaLcPeriod"/>
            </a:pPr>
            <a:r>
              <a:rPr lang="en" sz="1200">
                <a:latin typeface="Arial"/>
                <a:ea typeface="Arial"/>
                <a:cs typeface="Arial"/>
                <a:sym typeface="Arial"/>
              </a:rPr>
              <a:t>Additionally to bridge the gap between income levels and in absence of a federal single payer insurance system it is recommended that California expands Medi-Cal to cover population in lower income bracket.</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Specify:</a:t>
            </a:r>
            <a:r>
              <a:rPr lang="en"/>
              <a:t> How will we address the problem?</a:t>
            </a:r>
            <a:endParaRPr/>
          </a:p>
        </p:txBody>
      </p:sp>
      <p:sp>
        <p:nvSpPr>
          <p:cNvPr id="70" name="Google Shape;70;p15"/>
          <p:cNvSpPr txBox="1">
            <a:spLocks noGrp="1"/>
          </p:cNvSpPr>
          <p:nvPr>
            <p:ph type="body" idx="1"/>
          </p:nvPr>
        </p:nvSpPr>
        <p:spPr>
          <a:xfrm>
            <a:off x="311700" y="1927550"/>
            <a:ext cx="8520600" cy="264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Can we understand the relationship between housing prices and homeownership/renter rates, poverty rates, insurance coverage, income, and population across different ethnic populations? If so, can we predict where gentrification will happen in the future and can we come up with policy recommendations to address the phenomenon?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727748" y="1017725"/>
            <a:ext cx="4416252" cy="4125775"/>
          </a:xfrm>
          <a:prstGeom prst="rect">
            <a:avLst/>
          </a:prstGeom>
          <a:noFill/>
          <a:ln>
            <a:noFill/>
          </a:ln>
        </p:spPr>
      </p:pic>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Specify: </a:t>
            </a:r>
            <a:r>
              <a:rPr lang="en"/>
              <a:t>What’s the data?</a:t>
            </a:r>
            <a:endParaRPr/>
          </a:p>
        </p:txBody>
      </p:sp>
      <p:sp>
        <p:nvSpPr>
          <p:cNvPr id="77" name="Google Shape;77;p16"/>
          <p:cNvSpPr txBox="1">
            <a:spLocks noGrp="1"/>
          </p:cNvSpPr>
          <p:nvPr>
            <p:ph type="body" idx="1"/>
          </p:nvPr>
        </p:nvSpPr>
        <p:spPr>
          <a:xfrm>
            <a:off x="311700" y="1017725"/>
            <a:ext cx="4176000" cy="35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Zillow Housing Data:</a:t>
            </a:r>
            <a:r>
              <a:rPr lang="en"/>
              <a:t> </a:t>
            </a:r>
            <a:endParaRPr/>
          </a:p>
          <a:p>
            <a:pPr marL="457200" lvl="0" indent="-304800" algn="l" rtl="0">
              <a:spcBef>
                <a:spcPts val="1600"/>
              </a:spcBef>
              <a:spcAft>
                <a:spcPts val="0"/>
              </a:spcAft>
              <a:buSzPts val="1200"/>
              <a:buChar char="●"/>
            </a:pPr>
            <a:r>
              <a:rPr lang="en" sz="1200"/>
              <a:t>Average Housing price per year, for each zip code for CA metro between 2012-2017.</a:t>
            </a:r>
            <a:endParaRPr sz="1200"/>
          </a:p>
          <a:p>
            <a:pPr marL="0" lvl="0" indent="0" algn="l" rtl="0">
              <a:spcBef>
                <a:spcPts val="1600"/>
              </a:spcBef>
              <a:spcAft>
                <a:spcPts val="0"/>
              </a:spcAft>
              <a:buNone/>
            </a:pPr>
            <a:r>
              <a:rPr lang="en" sz="1400"/>
              <a:t>Census Data:</a:t>
            </a:r>
            <a:endParaRPr sz="1400"/>
          </a:p>
          <a:p>
            <a:pPr marL="457200" lvl="0" indent="-304800" algn="l" rtl="0">
              <a:spcBef>
                <a:spcPts val="1600"/>
              </a:spcBef>
              <a:spcAft>
                <a:spcPts val="0"/>
              </a:spcAft>
              <a:buSzPts val="1200"/>
              <a:buChar char="●"/>
            </a:pPr>
            <a:r>
              <a:rPr lang="en" sz="1200"/>
              <a:t>Population (</a:t>
            </a:r>
            <a:r>
              <a:rPr lang="en" sz="1200" i="1"/>
              <a:t>All, Asian, Black, White, Other</a:t>
            </a:r>
            <a:r>
              <a:rPr lang="en" sz="1200"/>
              <a:t>)</a:t>
            </a:r>
            <a:endParaRPr sz="1200"/>
          </a:p>
          <a:p>
            <a:pPr marL="457200" lvl="0" indent="-304800" algn="l" rtl="0">
              <a:spcBef>
                <a:spcPts val="0"/>
              </a:spcBef>
              <a:spcAft>
                <a:spcPts val="0"/>
              </a:spcAft>
              <a:buSzPts val="1200"/>
              <a:buChar char="●"/>
            </a:pPr>
            <a:r>
              <a:rPr lang="en" sz="1200"/>
              <a:t>Insurance Coverage (</a:t>
            </a:r>
            <a:r>
              <a:rPr lang="en" sz="1200" i="1"/>
              <a:t>White, Black</a:t>
            </a:r>
            <a:r>
              <a:rPr lang="en" sz="1200"/>
              <a:t>)</a:t>
            </a:r>
            <a:endParaRPr sz="1200"/>
          </a:p>
          <a:p>
            <a:pPr marL="457200" lvl="0" indent="-304800" algn="l" rtl="0">
              <a:spcBef>
                <a:spcPts val="0"/>
              </a:spcBef>
              <a:spcAft>
                <a:spcPts val="0"/>
              </a:spcAft>
              <a:buSzPts val="1200"/>
              <a:buChar char="●"/>
            </a:pPr>
            <a:r>
              <a:rPr lang="en" sz="1200"/>
              <a:t>Poverty (</a:t>
            </a:r>
            <a:r>
              <a:rPr lang="en" sz="1200" i="1"/>
              <a:t>Black, White, Hispanic</a:t>
            </a:r>
            <a:r>
              <a:rPr lang="en" sz="1200"/>
              <a:t>)</a:t>
            </a:r>
            <a:endParaRPr sz="1200"/>
          </a:p>
          <a:p>
            <a:pPr marL="457200" lvl="0" indent="-304800" algn="l" rtl="0">
              <a:spcBef>
                <a:spcPts val="0"/>
              </a:spcBef>
              <a:spcAft>
                <a:spcPts val="0"/>
              </a:spcAft>
              <a:buSzPts val="1200"/>
              <a:buChar char="●"/>
            </a:pPr>
            <a:r>
              <a:rPr lang="en" sz="1200"/>
              <a:t>Income (</a:t>
            </a:r>
            <a:r>
              <a:rPr lang="en" sz="1200" i="1"/>
              <a:t>All, Black, White, Hispanic</a:t>
            </a:r>
            <a:r>
              <a:rPr lang="en" sz="1200"/>
              <a:t>)</a:t>
            </a:r>
            <a:endParaRPr sz="1200"/>
          </a:p>
          <a:p>
            <a:pPr marL="0" lvl="0" indent="0" algn="l" rtl="0">
              <a:spcBef>
                <a:spcPts val="1600"/>
              </a:spcBef>
              <a:spcAft>
                <a:spcPts val="1600"/>
              </a:spcAft>
              <a:buNone/>
            </a:pPr>
            <a:r>
              <a:rPr lang="en" sz="1400"/>
              <a:t>Subsetting: Looking at the top metro areas in CA.</a:t>
            </a:r>
            <a:endParaRPr sz="1400"/>
          </a:p>
        </p:txBody>
      </p:sp>
      <p:pic>
        <p:nvPicPr>
          <p:cNvPr id="78" name="Google Shape;78;p16"/>
          <p:cNvPicPr preferRelativeResize="0"/>
          <p:nvPr/>
        </p:nvPicPr>
        <p:blipFill>
          <a:blip r:embed="rId4">
            <a:alphaModFix/>
          </a:blip>
          <a:stretch>
            <a:fillRect/>
          </a:stretch>
        </p:blipFill>
        <p:spPr>
          <a:xfrm>
            <a:off x="556775" y="4035250"/>
            <a:ext cx="2324100" cy="971550"/>
          </a:xfrm>
          <a:prstGeom prst="rect">
            <a:avLst/>
          </a:prstGeom>
          <a:noFill/>
          <a:ln>
            <a:noFill/>
          </a:ln>
        </p:spPr>
      </p:pic>
      <p:sp>
        <p:nvSpPr>
          <p:cNvPr id="79" name="Google Shape;79;p16"/>
          <p:cNvSpPr txBox="1"/>
          <p:nvPr/>
        </p:nvSpPr>
        <p:spPr>
          <a:xfrm>
            <a:off x="3573200" y="2633413"/>
            <a:ext cx="3505200" cy="7620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Home Ownership</a:t>
            </a:r>
            <a:endParaRPr sz="1200">
              <a:solidFill>
                <a:schemeClr val="dk2"/>
              </a:solidFill>
              <a:latin typeface="Proxima Nova"/>
              <a:ea typeface="Proxima Nova"/>
              <a:cs typeface="Proxima Nova"/>
              <a:sym typeface="Proxima Nova"/>
            </a:endParaRPr>
          </a:p>
          <a:p>
            <a:pPr marL="457200" lvl="0" indent="-304800" algn="l" rtl="0">
              <a:lnSpc>
                <a:spcPct val="115000"/>
              </a:lnSpc>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Renter</a:t>
            </a:r>
            <a:endParaRPr sz="1200">
              <a:solidFill>
                <a:schemeClr val="dk2"/>
              </a:solidFill>
              <a:latin typeface="Proxima Nova"/>
              <a:ea typeface="Proxima Nova"/>
              <a:cs typeface="Proxima Nova"/>
              <a:sym typeface="Proxima Nova"/>
            </a:endParaRPr>
          </a:p>
          <a:p>
            <a:pPr marL="457200" lvl="0" indent="-304800" algn="l" rtl="0">
              <a:lnSpc>
                <a:spcPct val="115000"/>
              </a:lnSpc>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Foreign Born</a:t>
            </a:r>
            <a:endParaRPr sz="1200">
              <a:solidFill>
                <a:schemeClr val="dk2"/>
              </a:solidFill>
              <a:latin typeface="Proxima Nova"/>
              <a:ea typeface="Proxima Nova"/>
              <a:cs typeface="Proxima Nova"/>
              <a:sym typeface="Proxima Nova"/>
            </a:endParaRPr>
          </a:p>
          <a:p>
            <a:pPr marL="457200" lvl="0" indent="-304800" algn="l" rtl="0">
              <a:lnSpc>
                <a:spcPct val="115000"/>
              </a:lnSpc>
              <a:spcBef>
                <a:spcPts val="0"/>
              </a:spcBef>
              <a:spcAft>
                <a:spcPts val="0"/>
              </a:spcAft>
              <a:buClr>
                <a:schemeClr val="dk2"/>
              </a:buClr>
              <a:buSzPts val="1200"/>
              <a:buFont typeface="Proxima Nova"/>
              <a:buChar char="●"/>
            </a:pPr>
            <a:r>
              <a:rPr lang="en" sz="1200">
                <a:solidFill>
                  <a:schemeClr val="dk2"/>
                </a:solidFill>
                <a:latin typeface="Proxima Nova"/>
                <a:ea typeface="Proxima Nova"/>
                <a:cs typeface="Proxima Nova"/>
                <a:sym typeface="Proxima Nova"/>
              </a:rPr>
              <a:t>HealthCare</a:t>
            </a:r>
            <a:endParaRPr sz="1200">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Observation:</a:t>
            </a:r>
            <a:r>
              <a:rPr lang="en"/>
              <a:t> Housing Prices </a:t>
            </a:r>
            <a:endParaRPr/>
          </a:p>
        </p:txBody>
      </p:sp>
      <p:sp>
        <p:nvSpPr>
          <p:cNvPr id="85" name="Google Shape;85;p17"/>
          <p:cNvSpPr txBox="1"/>
          <p:nvPr/>
        </p:nvSpPr>
        <p:spPr>
          <a:xfrm rot="-5400000">
            <a:off x="-413550" y="1746150"/>
            <a:ext cx="1995300" cy="3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2012</a:t>
            </a:r>
            <a:endParaRPr b="1">
              <a:latin typeface="Proxima Nova"/>
              <a:ea typeface="Proxima Nova"/>
              <a:cs typeface="Proxima Nova"/>
              <a:sym typeface="Proxima Nova"/>
            </a:endParaRPr>
          </a:p>
        </p:txBody>
      </p:sp>
      <p:sp>
        <p:nvSpPr>
          <p:cNvPr id="86" name="Google Shape;86;p17"/>
          <p:cNvSpPr txBox="1"/>
          <p:nvPr/>
        </p:nvSpPr>
        <p:spPr>
          <a:xfrm rot="-5400000">
            <a:off x="-535350" y="3863245"/>
            <a:ext cx="2238900" cy="3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2017</a:t>
            </a:r>
            <a:endParaRPr b="1">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5842875" y="1017725"/>
            <a:ext cx="2808575" cy="3221999"/>
          </a:xfrm>
          <a:prstGeom prst="rect">
            <a:avLst/>
          </a:prstGeom>
          <a:noFill/>
          <a:ln>
            <a:noFill/>
          </a:ln>
        </p:spPr>
      </p:pic>
      <p:pic>
        <p:nvPicPr>
          <p:cNvPr id="88" name="Google Shape;88;p17"/>
          <p:cNvPicPr preferRelativeResize="0"/>
          <p:nvPr/>
        </p:nvPicPr>
        <p:blipFill>
          <a:blip r:embed="rId4">
            <a:alphaModFix/>
          </a:blip>
          <a:stretch>
            <a:fillRect/>
          </a:stretch>
        </p:blipFill>
        <p:spPr>
          <a:xfrm>
            <a:off x="6216586" y="4239725"/>
            <a:ext cx="2061142" cy="861625"/>
          </a:xfrm>
          <a:prstGeom prst="rect">
            <a:avLst/>
          </a:prstGeom>
          <a:noFill/>
          <a:ln>
            <a:noFill/>
          </a:ln>
        </p:spPr>
      </p:pic>
      <p:pic>
        <p:nvPicPr>
          <p:cNvPr id="89" name="Google Shape;89;p17"/>
          <p:cNvPicPr preferRelativeResize="0"/>
          <p:nvPr/>
        </p:nvPicPr>
        <p:blipFill>
          <a:blip r:embed="rId5">
            <a:alphaModFix/>
          </a:blip>
          <a:stretch>
            <a:fillRect/>
          </a:stretch>
        </p:blipFill>
        <p:spPr>
          <a:xfrm>
            <a:off x="847600" y="1105600"/>
            <a:ext cx="4413175" cy="1889038"/>
          </a:xfrm>
          <a:prstGeom prst="rect">
            <a:avLst/>
          </a:prstGeom>
          <a:noFill/>
          <a:ln>
            <a:noFill/>
          </a:ln>
        </p:spPr>
      </p:pic>
      <p:pic>
        <p:nvPicPr>
          <p:cNvPr id="90" name="Google Shape;90;p17"/>
          <p:cNvPicPr preferRelativeResize="0"/>
          <p:nvPr/>
        </p:nvPicPr>
        <p:blipFill>
          <a:blip r:embed="rId6">
            <a:alphaModFix/>
          </a:blip>
          <a:stretch>
            <a:fillRect/>
          </a:stretch>
        </p:blipFill>
        <p:spPr>
          <a:xfrm>
            <a:off x="847600" y="3093893"/>
            <a:ext cx="4413174" cy="18972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175375"/>
            <a:ext cx="8118000" cy="8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Observation:</a:t>
            </a:r>
            <a:r>
              <a:rPr lang="en"/>
              <a:t> Insurance Rates in Different Demographics</a:t>
            </a:r>
            <a:endParaRPr/>
          </a:p>
        </p:txBody>
      </p:sp>
      <p:sp>
        <p:nvSpPr>
          <p:cNvPr id="96" name="Google Shape;96;p18"/>
          <p:cNvSpPr txBox="1">
            <a:spLocks noGrp="1"/>
          </p:cNvSpPr>
          <p:nvPr>
            <p:ph type="body" idx="1"/>
          </p:nvPr>
        </p:nvSpPr>
        <p:spPr>
          <a:xfrm>
            <a:off x="991800" y="1462675"/>
            <a:ext cx="2647200" cy="266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Majority Black Zipcodes in LA</a:t>
            </a:r>
            <a:endParaRPr sz="1400" b="1">
              <a:solidFill>
                <a:srgbClr val="000000"/>
              </a:solidFill>
            </a:endParaRPr>
          </a:p>
        </p:txBody>
      </p:sp>
      <p:pic>
        <p:nvPicPr>
          <p:cNvPr id="97" name="Google Shape;97;p18"/>
          <p:cNvPicPr preferRelativeResize="0"/>
          <p:nvPr/>
        </p:nvPicPr>
        <p:blipFill rotWithShape="1">
          <a:blip r:embed="rId3">
            <a:alphaModFix/>
          </a:blip>
          <a:srcRect t="7002"/>
          <a:stretch/>
        </p:blipFill>
        <p:spPr>
          <a:xfrm>
            <a:off x="517125" y="1747625"/>
            <a:ext cx="1962675" cy="2571100"/>
          </a:xfrm>
          <a:prstGeom prst="rect">
            <a:avLst/>
          </a:prstGeom>
          <a:noFill/>
          <a:ln>
            <a:noFill/>
          </a:ln>
        </p:spPr>
      </p:pic>
      <p:sp>
        <p:nvSpPr>
          <p:cNvPr id="98" name="Google Shape;98;p18"/>
          <p:cNvSpPr txBox="1">
            <a:spLocks noGrp="1"/>
          </p:cNvSpPr>
          <p:nvPr>
            <p:ph type="body" idx="1"/>
          </p:nvPr>
        </p:nvSpPr>
        <p:spPr>
          <a:xfrm>
            <a:off x="5554525" y="1462675"/>
            <a:ext cx="2647200" cy="266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Majority Black Zipcodes in SF</a:t>
            </a:r>
            <a:endParaRPr sz="1400" b="1">
              <a:solidFill>
                <a:srgbClr val="000000"/>
              </a:solidFill>
            </a:endParaRPr>
          </a:p>
        </p:txBody>
      </p:sp>
      <p:pic>
        <p:nvPicPr>
          <p:cNvPr id="99" name="Google Shape;99;p18"/>
          <p:cNvPicPr preferRelativeResize="0"/>
          <p:nvPr/>
        </p:nvPicPr>
        <p:blipFill>
          <a:blip r:embed="rId4">
            <a:alphaModFix/>
          </a:blip>
          <a:stretch>
            <a:fillRect/>
          </a:stretch>
        </p:blipFill>
        <p:spPr>
          <a:xfrm>
            <a:off x="2479800" y="1856500"/>
            <a:ext cx="1856100" cy="2353358"/>
          </a:xfrm>
          <a:prstGeom prst="rect">
            <a:avLst/>
          </a:prstGeom>
          <a:noFill/>
          <a:ln>
            <a:noFill/>
          </a:ln>
        </p:spPr>
      </p:pic>
      <p:pic>
        <p:nvPicPr>
          <p:cNvPr id="100" name="Google Shape;100;p18"/>
          <p:cNvPicPr preferRelativeResize="0"/>
          <p:nvPr/>
        </p:nvPicPr>
        <p:blipFill>
          <a:blip r:embed="rId5">
            <a:alphaModFix/>
          </a:blip>
          <a:stretch>
            <a:fillRect/>
          </a:stretch>
        </p:blipFill>
        <p:spPr>
          <a:xfrm>
            <a:off x="6774000" y="1856499"/>
            <a:ext cx="1917025" cy="2446042"/>
          </a:xfrm>
          <a:prstGeom prst="rect">
            <a:avLst/>
          </a:prstGeom>
          <a:noFill/>
          <a:ln>
            <a:noFill/>
          </a:ln>
        </p:spPr>
      </p:pic>
      <p:pic>
        <p:nvPicPr>
          <p:cNvPr id="101" name="Google Shape;101;p18"/>
          <p:cNvPicPr preferRelativeResize="0"/>
          <p:nvPr/>
        </p:nvPicPr>
        <p:blipFill>
          <a:blip r:embed="rId6">
            <a:alphaModFix/>
          </a:blip>
          <a:stretch>
            <a:fillRect/>
          </a:stretch>
        </p:blipFill>
        <p:spPr>
          <a:xfrm>
            <a:off x="4856975" y="1847633"/>
            <a:ext cx="1917025" cy="2535238"/>
          </a:xfrm>
          <a:prstGeom prst="rect">
            <a:avLst/>
          </a:prstGeom>
          <a:noFill/>
          <a:ln>
            <a:noFill/>
          </a:ln>
        </p:spPr>
      </p:pic>
      <p:pic>
        <p:nvPicPr>
          <p:cNvPr id="102" name="Google Shape;102;p18"/>
          <p:cNvPicPr preferRelativeResize="0"/>
          <p:nvPr/>
        </p:nvPicPr>
        <p:blipFill>
          <a:blip r:embed="rId7">
            <a:alphaModFix/>
          </a:blip>
          <a:stretch>
            <a:fillRect/>
          </a:stretch>
        </p:blipFill>
        <p:spPr>
          <a:xfrm>
            <a:off x="517125" y="4382875"/>
            <a:ext cx="1089471" cy="51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175375"/>
            <a:ext cx="7950000" cy="8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Observation:</a:t>
            </a:r>
            <a:r>
              <a:rPr lang="en"/>
              <a:t> Insurance Rates in Different Demographics</a:t>
            </a:r>
            <a:endParaRPr/>
          </a:p>
        </p:txBody>
      </p:sp>
      <p:sp>
        <p:nvSpPr>
          <p:cNvPr id="108" name="Google Shape;108;p19"/>
          <p:cNvSpPr txBox="1">
            <a:spLocks noGrp="1"/>
          </p:cNvSpPr>
          <p:nvPr>
            <p:ph type="body" idx="1"/>
          </p:nvPr>
        </p:nvSpPr>
        <p:spPr>
          <a:xfrm>
            <a:off x="991800" y="1462675"/>
            <a:ext cx="2647200" cy="266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Majority White Zipcodes in LA</a:t>
            </a:r>
            <a:endParaRPr sz="1400" b="1">
              <a:solidFill>
                <a:srgbClr val="000000"/>
              </a:solidFill>
            </a:endParaRPr>
          </a:p>
        </p:txBody>
      </p:sp>
      <p:sp>
        <p:nvSpPr>
          <p:cNvPr id="109" name="Google Shape;109;p19"/>
          <p:cNvSpPr txBox="1">
            <a:spLocks noGrp="1"/>
          </p:cNvSpPr>
          <p:nvPr>
            <p:ph type="body" idx="1"/>
          </p:nvPr>
        </p:nvSpPr>
        <p:spPr>
          <a:xfrm>
            <a:off x="5554525" y="1462675"/>
            <a:ext cx="2647200" cy="266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Majority White Zipcodes in SF</a:t>
            </a:r>
            <a:endParaRPr sz="1400" b="1">
              <a:solidFill>
                <a:srgbClr val="000000"/>
              </a:solidFill>
            </a:endParaRPr>
          </a:p>
        </p:txBody>
      </p:sp>
      <p:pic>
        <p:nvPicPr>
          <p:cNvPr id="110" name="Google Shape;110;p19"/>
          <p:cNvPicPr preferRelativeResize="0"/>
          <p:nvPr/>
        </p:nvPicPr>
        <p:blipFill>
          <a:blip r:embed="rId3">
            <a:alphaModFix/>
          </a:blip>
          <a:stretch>
            <a:fillRect/>
          </a:stretch>
        </p:blipFill>
        <p:spPr>
          <a:xfrm>
            <a:off x="623700" y="1856500"/>
            <a:ext cx="1856100" cy="2447438"/>
          </a:xfrm>
          <a:prstGeom prst="rect">
            <a:avLst/>
          </a:prstGeom>
          <a:noFill/>
          <a:ln>
            <a:noFill/>
          </a:ln>
        </p:spPr>
      </p:pic>
      <p:pic>
        <p:nvPicPr>
          <p:cNvPr id="111" name="Google Shape;111;p19"/>
          <p:cNvPicPr preferRelativeResize="0"/>
          <p:nvPr/>
        </p:nvPicPr>
        <p:blipFill>
          <a:blip r:embed="rId4">
            <a:alphaModFix/>
          </a:blip>
          <a:stretch>
            <a:fillRect/>
          </a:stretch>
        </p:blipFill>
        <p:spPr>
          <a:xfrm>
            <a:off x="2479800" y="1972087"/>
            <a:ext cx="1856100" cy="2273475"/>
          </a:xfrm>
          <a:prstGeom prst="rect">
            <a:avLst/>
          </a:prstGeom>
          <a:noFill/>
          <a:ln>
            <a:noFill/>
          </a:ln>
        </p:spPr>
      </p:pic>
      <p:pic>
        <p:nvPicPr>
          <p:cNvPr id="112" name="Google Shape;112;p19"/>
          <p:cNvPicPr preferRelativeResize="0"/>
          <p:nvPr/>
        </p:nvPicPr>
        <p:blipFill>
          <a:blip r:embed="rId5">
            <a:alphaModFix/>
          </a:blip>
          <a:stretch>
            <a:fillRect/>
          </a:stretch>
        </p:blipFill>
        <p:spPr>
          <a:xfrm>
            <a:off x="6774001" y="1927076"/>
            <a:ext cx="1917025" cy="2384845"/>
          </a:xfrm>
          <a:prstGeom prst="rect">
            <a:avLst/>
          </a:prstGeom>
          <a:noFill/>
          <a:ln>
            <a:noFill/>
          </a:ln>
        </p:spPr>
      </p:pic>
      <p:pic>
        <p:nvPicPr>
          <p:cNvPr id="113" name="Google Shape;113;p19"/>
          <p:cNvPicPr preferRelativeResize="0"/>
          <p:nvPr/>
        </p:nvPicPr>
        <p:blipFill>
          <a:blip r:embed="rId6">
            <a:alphaModFix/>
          </a:blip>
          <a:stretch>
            <a:fillRect/>
          </a:stretch>
        </p:blipFill>
        <p:spPr>
          <a:xfrm>
            <a:off x="4917900" y="1927075"/>
            <a:ext cx="1814961" cy="2447450"/>
          </a:xfrm>
          <a:prstGeom prst="rect">
            <a:avLst/>
          </a:prstGeom>
          <a:noFill/>
          <a:ln>
            <a:noFill/>
          </a:ln>
        </p:spPr>
      </p:pic>
      <p:pic>
        <p:nvPicPr>
          <p:cNvPr id="114" name="Google Shape;114;p19"/>
          <p:cNvPicPr preferRelativeResize="0"/>
          <p:nvPr/>
        </p:nvPicPr>
        <p:blipFill>
          <a:blip r:embed="rId7">
            <a:alphaModFix/>
          </a:blip>
          <a:stretch>
            <a:fillRect/>
          </a:stretch>
        </p:blipFill>
        <p:spPr>
          <a:xfrm>
            <a:off x="623700" y="4374513"/>
            <a:ext cx="1120454" cy="5347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175375"/>
            <a:ext cx="8160000" cy="8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Observation:</a:t>
            </a:r>
            <a:r>
              <a:rPr lang="en"/>
              <a:t> Income in Different Demographics</a:t>
            </a:r>
            <a:endParaRPr/>
          </a:p>
        </p:txBody>
      </p:sp>
      <p:sp>
        <p:nvSpPr>
          <p:cNvPr id="120" name="Google Shape;120;p20"/>
          <p:cNvSpPr txBox="1">
            <a:spLocks noGrp="1"/>
          </p:cNvSpPr>
          <p:nvPr>
            <p:ph type="body" idx="1"/>
          </p:nvPr>
        </p:nvSpPr>
        <p:spPr>
          <a:xfrm>
            <a:off x="991800" y="1462675"/>
            <a:ext cx="2647200" cy="266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Majority Black Zipcodes in LA</a:t>
            </a:r>
            <a:endParaRPr sz="1400" b="1">
              <a:solidFill>
                <a:srgbClr val="000000"/>
              </a:solidFill>
            </a:endParaRPr>
          </a:p>
        </p:txBody>
      </p:sp>
      <p:sp>
        <p:nvSpPr>
          <p:cNvPr id="121" name="Google Shape;121;p20"/>
          <p:cNvSpPr txBox="1">
            <a:spLocks noGrp="1"/>
          </p:cNvSpPr>
          <p:nvPr>
            <p:ph type="body" idx="1"/>
          </p:nvPr>
        </p:nvSpPr>
        <p:spPr>
          <a:xfrm>
            <a:off x="5554525" y="1462675"/>
            <a:ext cx="2647200" cy="266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Majority Black Zipcodes in SF</a:t>
            </a:r>
            <a:endParaRPr sz="1400" b="1">
              <a:solidFill>
                <a:srgbClr val="000000"/>
              </a:solidFill>
            </a:endParaRPr>
          </a:p>
        </p:txBody>
      </p:sp>
      <p:pic>
        <p:nvPicPr>
          <p:cNvPr id="122" name="Google Shape;122;p20"/>
          <p:cNvPicPr preferRelativeResize="0"/>
          <p:nvPr/>
        </p:nvPicPr>
        <p:blipFill>
          <a:blip r:embed="rId3">
            <a:alphaModFix/>
          </a:blip>
          <a:stretch>
            <a:fillRect/>
          </a:stretch>
        </p:blipFill>
        <p:spPr>
          <a:xfrm>
            <a:off x="2479800" y="1856500"/>
            <a:ext cx="1856100" cy="2353358"/>
          </a:xfrm>
          <a:prstGeom prst="rect">
            <a:avLst/>
          </a:prstGeom>
          <a:noFill/>
          <a:ln>
            <a:noFill/>
          </a:ln>
        </p:spPr>
      </p:pic>
      <p:pic>
        <p:nvPicPr>
          <p:cNvPr id="123" name="Google Shape;123;p20"/>
          <p:cNvPicPr preferRelativeResize="0"/>
          <p:nvPr/>
        </p:nvPicPr>
        <p:blipFill>
          <a:blip r:embed="rId4">
            <a:alphaModFix/>
          </a:blip>
          <a:stretch>
            <a:fillRect/>
          </a:stretch>
        </p:blipFill>
        <p:spPr>
          <a:xfrm>
            <a:off x="6774000" y="1856499"/>
            <a:ext cx="1917025" cy="2446042"/>
          </a:xfrm>
          <a:prstGeom prst="rect">
            <a:avLst/>
          </a:prstGeom>
          <a:noFill/>
          <a:ln>
            <a:noFill/>
          </a:ln>
        </p:spPr>
      </p:pic>
      <p:pic>
        <p:nvPicPr>
          <p:cNvPr id="124" name="Google Shape;124;p20"/>
          <p:cNvPicPr preferRelativeResize="0"/>
          <p:nvPr/>
        </p:nvPicPr>
        <p:blipFill>
          <a:blip r:embed="rId5">
            <a:alphaModFix/>
          </a:blip>
          <a:stretch>
            <a:fillRect/>
          </a:stretch>
        </p:blipFill>
        <p:spPr>
          <a:xfrm>
            <a:off x="429223" y="1856500"/>
            <a:ext cx="2050575" cy="2583104"/>
          </a:xfrm>
          <a:prstGeom prst="rect">
            <a:avLst/>
          </a:prstGeom>
          <a:noFill/>
          <a:ln>
            <a:noFill/>
          </a:ln>
        </p:spPr>
      </p:pic>
      <p:pic>
        <p:nvPicPr>
          <p:cNvPr id="125" name="Google Shape;125;p20"/>
          <p:cNvPicPr preferRelativeResize="0"/>
          <p:nvPr/>
        </p:nvPicPr>
        <p:blipFill>
          <a:blip r:embed="rId6">
            <a:alphaModFix/>
          </a:blip>
          <a:stretch>
            <a:fillRect/>
          </a:stretch>
        </p:blipFill>
        <p:spPr>
          <a:xfrm>
            <a:off x="311697" y="4414822"/>
            <a:ext cx="1175975" cy="728675"/>
          </a:xfrm>
          <a:prstGeom prst="rect">
            <a:avLst/>
          </a:prstGeom>
          <a:noFill/>
          <a:ln>
            <a:noFill/>
          </a:ln>
        </p:spPr>
      </p:pic>
      <p:pic>
        <p:nvPicPr>
          <p:cNvPr id="126" name="Google Shape;126;p20"/>
          <p:cNvPicPr preferRelativeResize="0"/>
          <p:nvPr/>
        </p:nvPicPr>
        <p:blipFill>
          <a:blip r:embed="rId7">
            <a:alphaModFix/>
          </a:blip>
          <a:stretch>
            <a:fillRect/>
          </a:stretch>
        </p:blipFill>
        <p:spPr>
          <a:xfrm>
            <a:off x="4715227" y="1856500"/>
            <a:ext cx="2060248" cy="258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175375"/>
            <a:ext cx="7950000" cy="8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Observation:</a:t>
            </a:r>
            <a:r>
              <a:rPr lang="en"/>
              <a:t> Income in Different Demographics</a:t>
            </a:r>
            <a:endParaRPr/>
          </a:p>
        </p:txBody>
      </p:sp>
      <p:sp>
        <p:nvSpPr>
          <p:cNvPr id="132" name="Google Shape;132;p21"/>
          <p:cNvSpPr txBox="1">
            <a:spLocks noGrp="1"/>
          </p:cNvSpPr>
          <p:nvPr>
            <p:ph type="body" idx="1"/>
          </p:nvPr>
        </p:nvSpPr>
        <p:spPr>
          <a:xfrm>
            <a:off x="991800" y="1462675"/>
            <a:ext cx="2647200" cy="266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Majority White Zipcodes in LA</a:t>
            </a:r>
            <a:endParaRPr sz="1400" b="1">
              <a:solidFill>
                <a:srgbClr val="000000"/>
              </a:solidFill>
            </a:endParaRPr>
          </a:p>
        </p:txBody>
      </p:sp>
      <p:sp>
        <p:nvSpPr>
          <p:cNvPr id="133" name="Google Shape;133;p21"/>
          <p:cNvSpPr txBox="1">
            <a:spLocks noGrp="1"/>
          </p:cNvSpPr>
          <p:nvPr>
            <p:ph type="body" idx="1"/>
          </p:nvPr>
        </p:nvSpPr>
        <p:spPr>
          <a:xfrm>
            <a:off x="5554525" y="1462675"/>
            <a:ext cx="2647200" cy="2668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000000"/>
                </a:solidFill>
              </a:rPr>
              <a:t>Majority White Zipcodes in SF</a:t>
            </a:r>
            <a:endParaRPr sz="1400" b="1">
              <a:solidFill>
                <a:srgbClr val="000000"/>
              </a:solidFill>
            </a:endParaRPr>
          </a:p>
        </p:txBody>
      </p:sp>
      <p:pic>
        <p:nvPicPr>
          <p:cNvPr id="134" name="Google Shape;134;p21"/>
          <p:cNvPicPr preferRelativeResize="0"/>
          <p:nvPr/>
        </p:nvPicPr>
        <p:blipFill>
          <a:blip r:embed="rId3">
            <a:alphaModFix/>
          </a:blip>
          <a:stretch>
            <a:fillRect/>
          </a:stretch>
        </p:blipFill>
        <p:spPr>
          <a:xfrm>
            <a:off x="2479800" y="1972087"/>
            <a:ext cx="1856100" cy="2273475"/>
          </a:xfrm>
          <a:prstGeom prst="rect">
            <a:avLst/>
          </a:prstGeom>
          <a:noFill/>
          <a:ln>
            <a:noFill/>
          </a:ln>
        </p:spPr>
      </p:pic>
      <p:pic>
        <p:nvPicPr>
          <p:cNvPr id="135" name="Google Shape;135;p21"/>
          <p:cNvPicPr preferRelativeResize="0"/>
          <p:nvPr/>
        </p:nvPicPr>
        <p:blipFill>
          <a:blip r:embed="rId4">
            <a:alphaModFix/>
          </a:blip>
          <a:stretch>
            <a:fillRect/>
          </a:stretch>
        </p:blipFill>
        <p:spPr>
          <a:xfrm>
            <a:off x="6774001" y="1927076"/>
            <a:ext cx="1917025" cy="2384845"/>
          </a:xfrm>
          <a:prstGeom prst="rect">
            <a:avLst/>
          </a:prstGeom>
          <a:noFill/>
          <a:ln>
            <a:noFill/>
          </a:ln>
        </p:spPr>
      </p:pic>
      <p:pic>
        <p:nvPicPr>
          <p:cNvPr id="136" name="Google Shape;136;p21"/>
          <p:cNvPicPr preferRelativeResize="0"/>
          <p:nvPr/>
        </p:nvPicPr>
        <p:blipFill>
          <a:blip r:embed="rId5">
            <a:alphaModFix/>
          </a:blip>
          <a:stretch>
            <a:fillRect/>
          </a:stretch>
        </p:blipFill>
        <p:spPr>
          <a:xfrm>
            <a:off x="311700" y="4435975"/>
            <a:ext cx="1141847" cy="707525"/>
          </a:xfrm>
          <a:prstGeom prst="rect">
            <a:avLst/>
          </a:prstGeom>
          <a:noFill/>
          <a:ln>
            <a:noFill/>
          </a:ln>
        </p:spPr>
      </p:pic>
      <p:pic>
        <p:nvPicPr>
          <p:cNvPr id="137" name="Google Shape;137;p21"/>
          <p:cNvPicPr preferRelativeResize="0"/>
          <p:nvPr/>
        </p:nvPicPr>
        <p:blipFill>
          <a:blip r:embed="rId6">
            <a:alphaModFix/>
          </a:blip>
          <a:stretch>
            <a:fillRect/>
          </a:stretch>
        </p:blipFill>
        <p:spPr>
          <a:xfrm>
            <a:off x="4741475" y="1927075"/>
            <a:ext cx="2032525" cy="2551350"/>
          </a:xfrm>
          <a:prstGeom prst="rect">
            <a:avLst/>
          </a:prstGeom>
          <a:noFill/>
          <a:ln>
            <a:noFill/>
          </a:ln>
        </p:spPr>
      </p:pic>
      <p:pic>
        <p:nvPicPr>
          <p:cNvPr id="138" name="Google Shape;138;p21"/>
          <p:cNvPicPr preferRelativeResize="0"/>
          <p:nvPr/>
        </p:nvPicPr>
        <p:blipFill>
          <a:blip r:embed="rId7">
            <a:alphaModFix/>
          </a:blip>
          <a:stretch>
            <a:fillRect/>
          </a:stretch>
        </p:blipFill>
        <p:spPr>
          <a:xfrm>
            <a:off x="562775" y="1927077"/>
            <a:ext cx="1917025" cy="2475681"/>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1214</Words>
  <Application>Microsoft Office PowerPoint</Application>
  <PresentationFormat>On-screen Show (16:9)</PresentationFormat>
  <Paragraphs>105</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Proxima Nova</vt:lpstr>
      <vt:lpstr>Arial</vt:lpstr>
      <vt:lpstr>Alfa Slab One</vt:lpstr>
      <vt:lpstr>Gameday</vt:lpstr>
      <vt:lpstr>Left Coast</vt:lpstr>
      <vt:lpstr>Specify: What’s the problem?</vt:lpstr>
      <vt:lpstr>Specify: How will we address the problem?</vt:lpstr>
      <vt:lpstr>Specify: What’s the data?</vt:lpstr>
      <vt:lpstr>Observation: Housing Prices </vt:lpstr>
      <vt:lpstr>Observation: Insurance Rates in Different Demographics</vt:lpstr>
      <vt:lpstr>Observation: Insurance Rates in Different Demographics</vt:lpstr>
      <vt:lpstr>Observation: Income in Different Demographics</vt:lpstr>
      <vt:lpstr>Observation: Income in Different Demographics</vt:lpstr>
      <vt:lpstr>Observation: Population and  Rent vs. Own</vt:lpstr>
      <vt:lpstr>Analysis: Association Rule Mining </vt:lpstr>
      <vt:lpstr>Analysis: Association Rule Mining </vt:lpstr>
      <vt:lpstr>Analysis: Association Rule Mining </vt:lpstr>
      <vt:lpstr>Analysis: Association Rule Mining </vt:lpstr>
      <vt:lpstr>Analysis: OLS Regression; City Level</vt:lpstr>
      <vt:lpstr>Analysis: OLS Regression; City Level Cont’</vt:lpstr>
      <vt:lpstr>Analysis: K Means and Time Series </vt:lpstr>
      <vt:lpstr>Correlation</vt:lpstr>
      <vt:lpstr>Model Performance</vt:lpstr>
      <vt:lpstr>Housing in the major cities in the Bay area is getting expensive at a high rate  </vt:lpstr>
      <vt:lpstr>Poverty rate among black people is higher than average population</vt:lpstr>
      <vt:lpstr>White income is higher than average income and growing in most cities  </vt:lpstr>
      <vt:lpstr>Income of black people is lower than average and not keeping up with growth of other groups  </vt:lpstr>
      <vt:lpstr>Black population is declining in most expensive cities in the Bay area, which is a clear sign of gentrification</vt:lpstr>
      <vt:lpstr>Model Performance, Forecast, price</vt:lpstr>
      <vt:lpstr>Observation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Left Coast</dc:title>
  <dc:creator>los LC</dc:creator>
  <cp:lastModifiedBy>los LC</cp:lastModifiedBy>
  <cp:revision>2</cp:revision>
  <dcterms:modified xsi:type="dcterms:W3CDTF">2019-09-14T16:19:55Z</dcterms:modified>
</cp:coreProperties>
</file>