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1"/>
  </p:sldMasterIdLst>
  <p:notesMasterIdLst>
    <p:notesMasterId r:id="rId31"/>
  </p:notesMasterIdLst>
  <p:handoutMasterIdLst>
    <p:handoutMasterId r:id="rId32"/>
  </p:handoutMasterIdLst>
  <p:sldIdLst>
    <p:sldId id="258" r:id="rId2"/>
    <p:sldId id="259" r:id="rId3"/>
    <p:sldId id="260" r:id="rId4"/>
    <p:sldId id="261" r:id="rId5"/>
    <p:sldId id="263" r:id="rId6"/>
    <p:sldId id="264" r:id="rId7"/>
    <p:sldId id="265" r:id="rId8"/>
    <p:sldId id="269" r:id="rId9"/>
    <p:sldId id="266" r:id="rId10"/>
    <p:sldId id="267" r:id="rId11"/>
    <p:sldId id="270" r:id="rId12"/>
    <p:sldId id="271" r:id="rId13"/>
    <p:sldId id="272" r:id="rId14"/>
    <p:sldId id="273" r:id="rId15"/>
    <p:sldId id="275" r:id="rId16"/>
    <p:sldId id="276" r:id="rId17"/>
    <p:sldId id="277" r:id="rId18"/>
    <p:sldId id="278" r:id="rId19"/>
    <p:sldId id="279" r:id="rId20"/>
    <p:sldId id="281" r:id="rId21"/>
    <p:sldId id="282" r:id="rId22"/>
    <p:sldId id="283" r:id="rId23"/>
    <p:sldId id="284" r:id="rId24"/>
    <p:sldId id="286" r:id="rId25"/>
    <p:sldId id="287" r:id="rId26"/>
    <p:sldId id="288" r:id="rId27"/>
    <p:sldId id="289" r:id="rId28"/>
    <p:sldId id="290" r:id="rId29"/>
    <p:sldId id="26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9" d="100"/>
          <a:sy n="119" d="100"/>
        </p:scale>
        <p:origin x="1410" y="108"/>
      </p:cViewPr>
      <p:guideLst>
        <p:guide orient="horz" pos="2160"/>
        <p:guide pos="2880"/>
      </p:guideLst>
    </p:cSldViewPr>
  </p:slideViewPr>
  <p:notesTextViewPr>
    <p:cViewPr>
      <p:scale>
        <a:sx n="1" d="1"/>
        <a:sy n="1" d="1"/>
      </p:scale>
      <p:origin x="0" y="0"/>
    </p:cViewPr>
  </p:notesText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8E36BAB-5CAF-4D72-9AFF-D46D22743B3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01E2FE3-6AD4-43B6-8EFD-F7E4F6A690C6}">
      <dgm:prSet/>
      <dgm:spPr/>
      <dgm:t>
        <a:bodyPr/>
        <a:lstStyle/>
        <a:p>
          <a:r>
            <a:rPr lang="en-US" dirty="0"/>
            <a:t>The  Master of Science in Applied Data Science program at Syracuse University is interdisciplinary curriculum that focuses on delivering organizational insight and driving business strategy by using data capture, management, mining and analysis skills. </a:t>
          </a:r>
        </a:p>
      </dgm:t>
    </dgm:pt>
    <dgm:pt modelId="{7A4D5901-A36B-4A0F-AB69-8028E9BB4AFA}" type="parTrans" cxnId="{07FBB713-8F2E-49B9-8F59-C675C18147E4}">
      <dgm:prSet/>
      <dgm:spPr/>
      <dgm:t>
        <a:bodyPr/>
        <a:lstStyle/>
        <a:p>
          <a:endParaRPr lang="en-US"/>
        </a:p>
      </dgm:t>
    </dgm:pt>
    <dgm:pt modelId="{FEBEF0C6-8E00-463A-A242-06C2BEB0AC62}" type="sibTrans" cxnId="{07FBB713-8F2E-49B9-8F59-C675C18147E4}">
      <dgm:prSet/>
      <dgm:spPr/>
      <dgm:t>
        <a:bodyPr/>
        <a:lstStyle/>
        <a:p>
          <a:endParaRPr lang="en-US"/>
        </a:p>
      </dgm:t>
    </dgm:pt>
    <dgm:pt modelId="{B740A2E1-9F64-4EE4-BF2E-682BC4A6B234}">
      <dgm:prSet/>
      <dgm:spPr/>
      <dgm:t>
        <a:bodyPr/>
        <a:lstStyle/>
        <a:p>
          <a:r>
            <a:rPr lang="en-US" dirty="0"/>
            <a:t>The main goal of the program is to provide a mixture of technical and theoretical skills for today’s professionals.</a:t>
          </a:r>
        </a:p>
      </dgm:t>
    </dgm:pt>
    <dgm:pt modelId="{D4F1BC16-7265-4020-B8A9-2F18CBDB6575}" type="parTrans" cxnId="{2D539545-F1E0-42FF-84FC-FEEA3709699B}">
      <dgm:prSet/>
      <dgm:spPr/>
      <dgm:t>
        <a:bodyPr/>
        <a:lstStyle/>
        <a:p>
          <a:endParaRPr lang="en-US"/>
        </a:p>
      </dgm:t>
    </dgm:pt>
    <dgm:pt modelId="{D71720C8-0D4A-4D96-A095-F84179F503A4}" type="sibTrans" cxnId="{2D539545-F1E0-42FF-84FC-FEEA3709699B}">
      <dgm:prSet/>
      <dgm:spPr/>
      <dgm:t>
        <a:bodyPr/>
        <a:lstStyle/>
        <a:p>
          <a:endParaRPr lang="en-US"/>
        </a:p>
      </dgm:t>
    </dgm:pt>
    <dgm:pt modelId="{3F1EB867-582B-456D-B51B-307BBBD7341B}">
      <dgm:prSet/>
      <dgm:spPr/>
      <dgm:t>
        <a:bodyPr/>
        <a:lstStyle/>
        <a:p>
          <a:r>
            <a:rPr lang="en-US" dirty="0"/>
            <a:t>The program focuses on data science but also  includes an understanding of how to  procure, analyze and manage data in order to make informed decisions. </a:t>
          </a:r>
        </a:p>
      </dgm:t>
    </dgm:pt>
    <dgm:pt modelId="{25B2DE68-6D37-43D5-A981-F0770654C04E}" type="parTrans" cxnId="{D8F5A7D9-2B6A-4096-AAE1-619BC89312A5}">
      <dgm:prSet/>
      <dgm:spPr/>
      <dgm:t>
        <a:bodyPr/>
        <a:lstStyle/>
        <a:p>
          <a:endParaRPr lang="en-US"/>
        </a:p>
      </dgm:t>
    </dgm:pt>
    <dgm:pt modelId="{E0315FB2-4A3A-49A6-9399-BF62482CF902}" type="sibTrans" cxnId="{D8F5A7D9-2B6A-4096-AAE1-619BC89312A5}">
      <dgm:prSet/>
      <dgm:spPr/>
      <dgm:t>
        <a:bodyPr/>
        <a:lstStyle/>
        <a:p>
          <a:endParaRPr lang="en-US"/>
        </a:p>
      </dgm:t>
    </dgm:pt>
    <dgm:pt modelId="{755F8908-AD0E-48E8-8418-3B1EEBE30484}" type="pres">
      <dgm:prSet presAssocID="{48E36BAB-5CAF-4D72-9AFF-D46D22743B3E}" presName="linear" presStyleCnt="0">
        <dgm:presLayoutVars>
          <dgm:animLvl val="lvl"/>
          <dgm:resizeHandles val="exact"/>
        </dgm:presLayoutVars>
      </dgm:prSet>
      <dgm:spPr/>
    </dgm:pt>
    <dgm:pt modelId="{710F415D-6728-4254-8607-E507F292A232}" type="pres">
      <dgm:prSet presAssocID="{C01E2FE3-6AD4-43B6-8EFD-F7E4F6A690C6}" presName="parentText" presStyleLbl="node1" presStyleIdx="0" presStyleCnt="3">
        <dgm:presLayoutVars>
          <dgm:chMax val="0"/>
          <dgm:bulletEnabled val="1"/>
        </dgm:presLayoutVars>
      </dgm:prSet>
      <dgm:spPr/>
    </dgm:pt>
    <dgm:pt modelId="{3DC0C569-421A-461E-80A3-E32774A8934B}" type="pres">
      <dgm:prSet presAssocID="{FEBEF0C6-8E00-463A-A242-06C2BEB0AC62}" presName="spacer" presStyleCnt="0"/>
      <dgm:spPr/>
    </dgm:pt>
    <dgm:pt modelId="{DDFA3871-8A0C-4418-80CB-1FB35E9F3761}" type="pres">
      <dgm:prSet presAssocID="{B740A2E1-9F64-4EE4-BF2E-682BC4A6B234}" presName="parentText" presStyleLbl="node1" presStyleIdx="1" presStyleCnt="3">
        <dgm:presLayoutVars>
          <dgm:chMax val="0"/>
          <dgm:bulletEnabled val="1"/>
        </dgm:presLayoutVars>
      </dgm:prSet>
      <dgm:spPr/>
    </dgm:pt>
    <dgm:pt modelId="{729A1B37-B377-4577-B427-C3DF042C5752}" type="pres">
      <dgm:prSet presAssocID="{D71720C8-0D4A-4D96-A095-F84179F503A4}" presName="spacer" presStyleCnt="0"/>
      <dgm:spPr/>
    </dgm:pt>
    <dgm:pt modelId="{39B9C8D1-DDC6-43AA-890B-72B9D26EDA05}" type="pres">
      <dgm:prSet presAssocID="{3F1EB867-582B-456D-B51B-307BBBD7341B}" presName="parentText" presStyleLbl="node1" presStyleIdx="2" presStyleCnt="3">
        <dgm:presLayoutVars>
          <dgm:chMax val="0"/>
          <dgm:bulletEnabled val="1"/>
        </dgm:presLayoutVars>
      </dgm:prSet>
      <dgm:spPr/>
    </dgm:pt>
  </dgm:ptLst>
  <dgm:cxnLst>
    <dgm:cxn modelId="{464BFA11-ACA5-413D-883B-B49005BF0D10}" type="presOf" srcId="{3F1EB867-582B-456D-B51B-307BBBD7341B}" destId="{39B9C8D1-DDC6-43AA-890B-72B9D26EDA05}" srcOrd="0" destOrd="0" presId="urn:microsoft.com/office/officeart/2005/8/layout/vList2"/>
    <dgm:cxn modelId="{07FBB713-8F2E-49B9-8F59-C675C18147E4}" srcId="{48E36BAB-5CAF-4D72-9AFF-D46D22743B3E}" destId="{C01E2FE3-6AD4-43B6-8EFD-F7E4F6A690C6}" srcOrd="0" destOrd="0" parTransId="{7A4D5901-A36B-4A0F-AB69-8028E9BB4AFA}" sibTransId="{FEBEF0C6-8E00-463A-A242-06C2BEB0AC62}"/>
    <dgm:cxn modelId="{2D539545-F1E0-42FF-84FC-FEEA3709699B}" srcId="{48E36BAB-5CAF-4D72-9AFF-D46D22743B3E}" destId="{B740A2E1-9F64-4EE4-BF2E-682BC4A6B234}" srcOrd="1" destOrd="0" parTransId="{D4F1BC16-7265-4020-B8A9-2F18CBDB6575}" sibTransId="{D71720C8-0D4A-4D96-A095-F84179F503A4}"/>
    <dgm:cxn modelId="{B3362372-7465-470C-8EB6-F8366EAC9EC7}" type="presOf" srcId="{B740A2E1-9F64-4EE4-BF2E-682BC4A6B234}" destId="{DDFA3871-8A0C-4418-80CB-1FB35E9F3761}" srcOrd="0" destOrd="0" presId="urn:microsoft.com/office/officeart/2005/8/layout/vList2"/>
    <dgm:cxn modelId="{CC345055-44CD-411E-AD3E-F455CA5ECC09}" type="presOf" srcId="{C01E2FE3-6AD4-43B6-8EFD-F7E4F6A690C6}" destId="{710F415D-6728-4254-8607-E507F292A232}" srcOrd="0" destOrd="0" presId="urn:microsoft.com/office/officeart/2005/8/layout/vList2"/>
    <dgm:cxn modelId="{D1BD3DC7-6501-44AF-B1FC-42614C8DC853}" type="presOf" srcId="{48E36BAB-5CAF-4D72-9AFF-D46D22743B3E}" destId="{755F8908-AD0E-48E8-8418-3B1EEBE30484}" srcOrd="0" destOrd="0" presId="urn:microsoft.com/office/officeart/2005/8/layout/vList2"/>
    <dgm:cxn modelId="{D8F5A7D9-2B6A-4096-AAE1-619BC89312A5}" srcId="{48E36BAB-5CAF-4D72-9AFF-D46D22743B3E}" destId="{3F1EB867-582B-456D-B51B-307BBBD7341B}" srcOrd="2" destOrd="0" parTransId="{25B2DE68-6D37-43D5-A981-F0770654C04E}" sibTransId="{E0315FB2-4A3A-49A6-9399-BF62482CF902}"/>
    <dgm:cxn modelId="{5FAFE652-E1D6-4CAC-802B-4EAAD7995E16}" type="presParOf" srcId="{755F8908-AD0E-48E8-8418-3B1EEBE30484}" destId="{710F415D-6728-4254-8607-E507F292A232}" srcOrd="0" destOrd="0" presId="urn:microsoft.com/office/officeart/2005/8/layout/vList2"/>
    <dgm:cxn modelId="{733C1077-DA1F-4C2C-9C0A-FDB8BD0AEECF}" type="presParOf" srcId="{755F8908-AD0E-48E8-8418-3B1EEBE30484}" destId="{3DC0C569-421A-461E-80A3-E32774A8934B}" srcOrd="1" destOrd="0" presId="urn:microsoft.com/office/officeart/2005/8/layout/vList2"/>
    <dgm:cxn modelId="{5EB44A87-9943-4948-865D-18F263745A45}" type="presParOf" srcId="{755F8908-AD0E-48E8-8418-3B1EEBE30484}" destId="{DDFA3871-8A0C-4418-80CB-1FB35E9F3761}" srcOrd="2" destOrd="0" presId="urn:microsoft.com/office/officeart/2005/8/layout/vList2"/>
    <dgm:cxn modelId="{3BB8E3E2-E279-4BBA-A572-BE1ADEFEA1B9}" type="presParOf" srcId="{755F8908-AD0E-48E8-8418-3B1EEBE30484}" destId="{729A1B37-B377-4577-B427-C3DF042C5752}" srcOrd="3" destOrd="0" presId="urn:microsoft.com/office/officeart/2005/8/layout/vList2"/>
    <dgm:cxn modelId="{643A78C8-AB09-4D78-B4B2-A761B746A626}" type="presParOf" srcId="{755F8908-AD0E-48E8-8418-3B1EEBE30484}" destId="{39B9C8D1-DDC6-43AA-890B-72B9D26EDA0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7537C-AFCF-4179-81DA-2DFC42B4B382}" type="doc">
      <dgm:prSet loTypeId="urn:microsoft.com/office/officeart/2016/7/layout/VerticalDownArrowProcess" loCatId="process" qsTypeId="urn:microsoft.com/office/officeart/2005/8/quickstyle/simple1" qsCatId="simple" csTypeId="urn:microsoft.com/office/officeart/2005/8/colors/accent3_2" csCatId="accent3" phldr="1"/>
      <dgm:spPr/>
      <dgm:t>
        <a:bodyPr/>
        <a:lstStyle/>
        <a:p>
          <a:endParaRPr lang="en-US"/>
        </a:p>
      </dgm:t>
    </dgm:pt>
    <dgm:pt modelId="{F0DA21F7-33C4-450D-8266-907EE1B3D32A}">
      <dgm:prSet/>
      <dgm:spPr/>
      <dgm:t>
        <a:bodyPr/>
        <a:lstStyle/>
        <a:p>
          <a:pPr>
            <a:lnSpc>
              <a:spcPct val="100000"/>
            </a:lnSpc>
          </a:pPr>
          <a:r>
            <a:rPr lang="en-US"/>
            <a:t>Describe</a:t>
          </a:r>
        </a:p>
      </dgm:t>
    </dgm:pt>
    <dgm:pt modelId="{411C188B-4A68-4E54-862C-6A0764B9DFF6}" type="parTrans" cxnId="{65F939E0-7130-4622-852B-160FAF9763BC}">
      <dgm:prSet/>
      <dgm:spPr/>
      <dgm:t>
        <a:bodyPr/>
        <a:lstStyle/>
        <a:p>
          <a:endParaRPr lang="en-US"/>
        </a:p>
      </dgm:t>
    </dgm:pt>
    <dgm:pt modelId="{A0B54E62-08AC-44DC-8930-5607483E5AE7}" type="sibTrans" cxnId="{65F939E0-7130-4622-852B-160FAF9763BC}">
      <dgm:prSet/>
      <dgm:spPr/>
      <dgm:t>
        <a:bodyPr/>
        <a:lstStyle/>
        <a:p>
          <a:endParaRPr lang="en-US"/>
        </a:p>
      </dgm:t>
    </dgm:pt>
    <dgm:pt modelId="{DEEF1A20-A5B0-4146-BDD0-A74484174ACD}">
      <dgm:prSet/>
      <dgm:spPr/>
      <dgm:t>
        <a:bodyPr/>
        <a:lstStyle/>
        <a:p>
          <a:pPr>
            <a:lnSpc>
              <a:spcPct val="100000"/>
            </a:lnSpc>
          </a:pPr>
          <a:r>
            <a:rPr lang="en-US"/>
            <a:t>Describe a broad overview of the major practice areas of data science.</a:t>
          </a:r>
        </a:p>
      </dgm:t>
    </dgm:pt>
    <dgm:pt modelId="{06F6CB85-ABB5-42F2-8F19-ECAF5AE9294E}" type="parTrans" cxnId="{D0CDA1FE-46AD-485F-83A4-6B3AC267A11D}">
      <dgm:prSet/>
      <dgm:spPr/>
      <dgm:t>
        <a:bodyPr/>
        <a:lstStyle/>
        <a:p>
          <a:endParaRPr lang="en-US"/>
        </a:p>
      </dgm:t>
    </dgm:pt>
    <dgm:pt modelId="{9AECF8AE-56E4-4C50-A9C8-ED3ADE941D90}" type="sibTrans" cxnId="{D0CDA1FE-46AD-485F-83A4-6B3AC267A11D}">
      <dgm:prSet/>
      <dgm:spPr/>
      <dgm:t>
        <a:bodyPr/>
        <a:lstStyle/>
        <a:p>
          <a:endParaRPr lang="en-US"/>
        </a:p>
      </dgm:t>
    </dgm:pt>
    <dgm:pt modelId="{B9BD28D1-CA11-49CA-AD81-FC999039CB42}">
      <dgm:prSet/>
      <dgm:spPr/>
      <dgm:t>
        <a:bodyPr/>
        <a:lstStyle/>
        <a:p>
          <a:pPr>
            <a:lnSpc>
              <a:spcPct val="100000"/>
            </a:lnSpc>
          </a:pPr>
          <a:r>
            <a:rPr lang="en-US"/>
            <a:t>Collect and organize</a:t>
          </a:r>
        </a:p>
      </dgm:t>
    </dgm:pt>
    <dgm:pt modelId="{FF4EBA43-E7A4-4E21-8C89-B6DE3F783C75}" type="parTrans" cxnId="{82B15E39-DEE5-4033-A764-38008C48D28A}">
      <dgm:prSet/>
      <dgm:spPr/>
      <dgm:t>
        <a:bodyPr/>
        <a:lstStyle/>
        <a:p>
          <a:endParaRPr lang="en-US"/>
        </a:p>
      </dgm:t>
    </dgm:pt>
    <dgm:pt modelId="{1A2268AB-AF46-4267-9ED8-0D28780E7CC4}" type="sibTrans" cxnId="{82B15E39-DEE5-4033-A764-38008C48D28A}">
      <dgm:prSet/>
      <dgm:spPr/>
      <dgm:t>
        <a:bodyPr/>
        <a:lstStyle/>
        <a:p>
          <a:endParaRPr lang="en-US"/>
        </a:p>
      </dgm:t>
    </dgm:pt>
    <dgm:pt modelId="{48F6BCE7-887A-4E8F-8D9A-AD76EDAD2A86}">
      <dgm:prSet/>
      <dgm:spPr/>
      <dgm:t>
        <a:bodyPr/>
        <a:lstStyle/>
        <a:p>
          <a:pPr>
            <a:lnSpc>
              <a:spcPct val="100000"/>
            </a:lnSpc>
          </a:pPr>
          <a:r>
            <a:rPr lang="en-US"/>
            <a:t>Collect and organize data.</a:t>
          </a:r>
        </a:p>
      </dgm:t>
    </dgm:pt>
    <dgm:pt modelId="{B389EB64-2329-451C-8784-E2EFA3D08C0B}" type="parTrans" cxnId="{2D478D05-BA4C-4695-B1E0-F9A32FA8CED9}">
      <dgm:prSet/>
      <dgm:spPr/>
      <dgm:t>
        <a:bodyPr/>
        <a:lstStyle/>
        <a:p>
          <a:endParaRPr lang="en-US"/>
        </a:p>
      </dgm:t>
    </dgm:pt>
    <dgm:pt modelId="{741CBF1C-3EB8-4FA0-8CA5-AC973B022558}" type="sibTrans" cxnId="{2D478D05-BA4C-4695-B1E0-F9A32FA8CED9}">
      <dgm:prSet/>
      <dgm:spPr/>
      <dgm:t>
        <a:bodyPr/>
        <a:lstStyle/>
        <a:p>
          <a:endParaRPr lang="en-US"/>
        </a:p>
      </dgm:t>
    </dgm:pt>
    <dgm:pt modelId="{1F1C4D64-93A8-4F97-BE6A-D5B8AC6263F1}">
      <dgm:prSet/>
      <dgm:spPr/>
      <dgm:t>
        <a:bodyPr/>
        <a:lstStyle/>
        <a:p>
          <a:pPr>
            <a:lnSpc>
              <a:spcPct val="100000"/>
            </a:lnSpc>
          </a:pPr>
          <a:r>
            <a:rPr lang="en-US"/>
            <a:t>Identify</a:t>
          </a:r>
        </a:p>
      </dgm:t>
    </dgm:pt>
    <dgm:pt modelId="{CB60CEE5-60F5-431E-AB53-6B5594273570}" type="parTrans" cxnId="{50C8F2D4-ADA7-4EC6-BB10-B7B0512040C7}">
      <dgm:prSet/>
      <dgm:spPr/>
      <dgm:t>
        <a:bodyPr/>
        <a:lstStyle/>
        <a:p>
          <a:endParaRPr lang="en-US"/>
        </a:p>
      </dgm:t>
    </dgm:pt>
    <dgm:pt modelId="{901521F5-CF27-44D0-9F63-4E5FB59AAB9F}" type="sibTrans" cxnId="{50C8F2D4-ADA7-4EC6-BB10-B7B0512040C7}">
      <dgm:prSet/>
      <dgm:spPr/>
      <dgm:t>
        <a:bodyPr/>
        <a:lstStyle/>
        <a:p>
          <a:endParaRPr lang="en-US"/>
        </a:p>
      </dgm:t>
    </dgm:pt>
    <dgm:pt modelId="{F8221BF4-5832-4634-B25D-A5A31DBAFAFA}">
      <dgm:prSet/>
      <dgm:spPr/>
      <dgm:t>
        <a:bodyPr/>
        <a:lstStyle/>
        <a:p>
          <a:pPr>
            <a:lnSpc>
              <a:spcPct val="100000"/>
            </a:lnSpc>
          </a:pPr>
          <a:r>
            <a:rPr lang="en-US"/>
            <a:t>Identify patterns in data via visualization, statistical analysis, and data mining.</a:t>
          </a:r>
        </a:p>
      </dgm:t>
    </dgm:pt>
    <dgm:pt modelId="{8EDE7B7D-9A6D-47BC-A073-3EEBE3480AB8}" type="parTrans" cxnId="{F156443C-5D0B-4E34-AF1B-7819437E320D}">
      <dgm:prSet/>
      <dgm:spPr/>
      <dgm:t>
        <a:bodyPr/>
        <a:lstStyle/>
        <a:p>
          <a:endParaRPr lang="en-US"/>
        </a:p>
      </dgm:t>
    </dgm:pt>
    <dgm:pt modelId="{005046B4-A072-43BF-9210-7CCE0EE77BD9}" type="sibTrans" cxnId="{F156443C-5D0B-4E34-AF1B-7819437E320D}">
      <dgm:prSet/>
      <dgm:spPr/>
      <dgm:t>
        <a:bodyPr/>
        <a:lstStyle/>
        <a:p>
          <a:endParaRPr lang="en-US"/>
        </a:p>
      </dgm:t>
    </dgm:pt>
    <dgm:pt modelId="{999FCAD7-97A3-4ADA-9F18-49BFC1396550}">
      <dgm:prSet/>
      <dgm:spPr/>
      <dgm:t>
        <a:bodyPr/>
        <a:lstStyle/>
        <a:p>
          <a:pPr>
            <a:lnSpc>
              <a:spcPct val="100000"/>
            </a:lnSpc>
          </a:pPr>
          <a:r>
            <a:rPr lang="en-US"/>
            <a:t>Develop</a:t>
          </a:r>
        </a:p>
      </dgm:t>
    </dgm:pt>
    <dgm:pt modelId="{701986BB-FEBF-4F04-9DC5-A97C732C29AB}" type="parTrans" cxnId="{2EF00F44-D5AF-47F5-933A-CEB1FC6AB511}">
      <dgm:prSet/>
      <dgm:spPr/>
      <dgm:t>
        <a:bodyPr/>
        <a:lstStyle/>
        <a:p>
          <a:endParaRPr lang="en-US"/>
        </a:p>
      </dgm:t>
    </dgm:pt>
    <dgm:pt modelId="{001026B6-3F40-4838-BA40-1628C29E5A6B}" type="sibTrans" cxnId="{2EF00F44-D5AF-47F5-933A-CEB1FC6AB511}">
      <dgm:prSet/>
      <dgm:spPr/>
      <dgm:t>
        <a:bodyPr/>
        <a:lstStyle/>
        <a:p>
          <a:endParaRPr lang="en-US"/>
        </a:p>
      </dgm:t>
    </dgm:pt>
    <dgm:pt modelId="{4775FA25-6FF2-432B-A1D3-20BE6416E3B5}">
      <dgm:prSet/>
      <dgm:spPr/>
      <dgm:t>
        <a:bodyPr/>
        <a:lstStyle/>
        <a:p>
          <a:pPr>
            <a:lnSpc>
              <a:spcPct val="100000"/>
            </a:lnSpc>
          </a:pPr>
          <a:r>
            <a:rPr lang="en-US"/>
            <a:t>Develop alternative strategies based on the data.</a:t>
          </a:r>
        </a:p>
      </dgm:t>
    </dgm:pt>
    <dgm:pt modelId="{060B50D4-0E39-4AEB-B936-EBA651B822C4}" type="parTrans" cxnId="{EDDD2F43-4728-41B7-AA63-605FB85EF33D}">
      <dgm:prSet/>
      <dgm:spPr/>
      <dgm:t>
        <a:bodyPr/>
        <a:lstStyle/>
        <a:p>
          <a:endParaRPr lang="en-US"/>
        </a:p>
      </dgm:t>
    </dgm:pt>
    <dgm:pt modelId="{01786FD8-0A44-4D43-ABBA-D9425156EBEE}" type="sibTrans" cxnId="{EDDD2F43-4728-41B7-AA63-605FB85EF33D}">
      <dgm:prSet/>
      <dgm:spPr/>
      <dgm:t>
        <a:bodyPr/>
        <a:lstStyle/>
        <a:p>
          <a:endParaRPr lang="en-US"/>
        </a:p>
      </dgm:t>
    </dgm:pt>
    <dgm:pt modelId="{0198BF40-5C46-4E12-93DF-A8E7D9D1FC7D}">
      <dgm:prSet/>
      <dgm:spPr/>
      <dgm:t>
        <a:bodyPr/>
        <a:lstStyle/>
        <a:p>
          <a:pPr>
            <a:lnSpc>
              <a:spcPct val="100000"/>
            </a:lnSpc>
          </a:pPr>
          <a:r>
            <a:rPr lang="en-US"/>
            <a:t>Develop</a:t>
          </a:r>
        </a:p>
      </dgm:t>
    </dgm:pt>
    <dgm:pt modelId="{C216ADB8-BC42-460A-B975-53EBAF80531A}" type="parTrans" cxnId="{591C57F4-EA96-4433-B0AA-E61FCD1A0421}">
      <dgm:prSet/>
      <dgm:spPr/>
      <dgm:t>
        <a:bodyPr/>
        <a:lstStyle/>
        <a:p>
          <a:endParaRPr lang="en-US"/>
        </a:p>
      </dgm:t>
    </dgm:pt>
    <dgm:pt modelId="{3AB98C49-5E00-4387-AB56-0486F71EEE5B}" type="sibTrans" cxnId="{591C57F4-EA96-4433-B0AA-E61FCD1A0421}">
      <dgm:prSet/>
      <dgm:spPr/>
      <dgm:t>
        <a:bodyPr/>
        <a:lstStyle/>
        <a:p>
          <a:endParaRPr lang="en-US"/>
        </a:p>
      </dgm:t>
    </dgm:pt>
    <dgm:pt modelId="{520D0E45-1580-4E6D-A4F5-FE39337EDB7A}">
      <dgm:prSet/>
      <dgm:spPr/>
      <dgm:t>
        <a:bodyPr/>
        <a:lstStyle/>
        <a:p>
          <a:pPr>
            <a:lnSpc>
              <a:spcPct val="100000"/>
            </a:lnSpc>
          </a:pPr>
          <a:r>
            <a:rPr lang="en-US"/>
            <a:t>Develop a plan of action to implement the business decisions derived from the analyses.</a:t>
          </a:r>
        </a:p>
      </dgm:t>
    </dgm:pt>
    <dgm:pt modelId="{A9B7900B-3582-4308-B2A4-E45DD02C64BE}" type="parTrans" cxnId="{2559049B-2D9E-4F1A-B203-FD52F5D5226F}">
      <dgm:prSet/>
      <dgm:spPr/>
      <dgm:t>
        <a:bodyPr/>
        <a:lstStyle/>
        <a:p>
          <a:endParaRPr lang="en-US"/>
        </a:p>
      </dgm:t>
    </dgm:pt>
    <dgm:pt modelId="{55A96464-76FC-471B-8C2A-AE4577D677FE}" type="sibTrans" cxnId="{2559049B-2D9E-4F1A-B203-FD52F5D5226F}">
      <dgm:prSet/>
      <dgm:spPr/>
      <dgm:t>
        <a:bodyPr/>
        <a:lstStyle/>
        <a:p>
          <a:endParaRPr lang="en-US"/>
        </a:p>
      </dgm:t>
    </dgm:pt>
    <dgm:pt modelId="{6657CD43-9AE9-4853-BF05-7A041C430BC2}">
      <dgm:prSet/>
      <dgm:spPr/>
      <dgm:t>
        <a:bodyPr/>
        <a:lstStyle/>
        <a:p>
          <a:pPr>
            <a:lnSpc>
              <a:spcPct val="100000"/>
            </a:lnSpc>
          </a:pPr>
          <a:r>
            <a:rPr lang="en-US"/>
            <a:t>Demonstrate</a:t>
          </a:r>
        </a:p>
      </dgm:t>
    </dgm:pt>
    <dgm:pt modelId="{59A31C07-8AC2-4979-BB2E-6D00DED3BD16}" type="parTrans" cxnId="{9CD7C37C-78F7-432B-9C1C-5BAF43AF42A4}">
      <dgm:prSet/>
      <dgm:spPr/>
      <dgm:t>
        <a:bodyPr/>
        <a:lstStyle/>
        <a:p>
          <a:endParaRPr lang="en-US"/>
        </a:p>
      </dgm:t>
    </dgm:pt>
    <dgm:pt modelId="{CFD5AFF2-2773-49A9-B89D-ECD184843426}" type="sibTrans" cxnId="{9CD7C37C-78F7-432B-9C1C-5BAF43AF42A4}">
      <dgm:prSet/>
      <dgm:spPr/>
      <dgm:t>
        <a:bodyPr/>
        <a:lstStyle/>
        <a:p>
          <a:endParaRPr lang="en-US"/>
        </a:p>
      </dgm:t>
    </dgm:pt>
    <dgm:pt modelId="{3D08416F-B3C4-493E-B3DE-ABE0F04207F0}">
      <dgm:prSet/>
      <dgm:spPr/>
      <dgm:t>
        <a:bodyPr/>
        <a:lstStyle/>
        <a:p>
          <a:pPr>
            <a:lnSpc>
              <a:spcPct val="100000"/>
            </a:lnSpc>
          </a:pPr>
          <a:r>
            <a:rPr lang="en-US" dirty="0"/>
            <a:t>Demonstrate communication skills regarding data and its analysis for managers, IT professionals, programmers, statisticians, and other relevant professionals in their organization.</a:t>
          </a:r>
        </a:p>
      </dgm:t>
    </dgm:pt>
    <dgm:pt modelId="{B0959178-B4E5-43B1-8F8D-FCEF80763F5E}" type="parTrans" cxnId="{6D298037-AB06-44F3-9972-ABFDEF4FB81F}">
      <dgm:prSet/>
      <dgm:spPr/>
      <dgm:t>
        <a:bodyPr/>
        <a:lstStyle/>
        <a:p>
          <a:endParaRPr lang="en-US"/>
        </a:p>
      </dgm:t>
    </dgm:pt>
    <dgm:pt modelId="{E780C073-7A31-40BD-A348-6DFEB8D8BD06}" type="sibTrans" cxnId="{6D298037-AB06-44F3-9972-ABFDEF4FB81F}">
      <dgm:prSet/>
      <dgm:spPr/>
      <dgm:t>
        <a:bodyPr/>
        <a:lstStyle/>
        <a:p>
          <a:endParaRPr lang="en-US"/>
        </a:p>
      </dgm:t>
    </dgm:pt>
    <dgm:pt modelId="{B20DBC6E-86C8-456B-878C-2BFD83B8FBF0}">
      <dgm:prSet/>
      <dgm:spPr/>
      <dgm:t>
        <a:bodyPr/>
        <a:lstStyle/>
        <a:p>
          <a:pPr>
            <a:lnSpc>
              <a:spcPct val="100000"/>
            </a:lnSpc>
          </a:pPr>
          <a:r>
            <a:rPr lang="en-US"/>
            <a:t>Synthesize</a:t>
          </a:r>
        </a:p>
      </dgm:t>
    </dgm:pt>
    <dgm:pt modelId="{3DB4A22E-BBB6-41EC-BA15-28ED22CD43DA}" type="parTrans" cxnId="{D6075C3E-990A-430D-96BB-6DDD0CC40715}">
      <dgm:prSet/>
      <dgm:spPr/>
      <dgm:t>
        <a:bodyPr/>
        <a:lstStyle/>
        <a:p>
          <a:endParaRPr lang="en-US"/>
        </a:p>
      </dgm:t>
    </dgm:pt>
    <dgm:pt modelId="{92674BDD-B236-4F3F-AAC1-36457156A4E9}" type="sibTrans" cxnId="{D6075C3E-990A-430D-96BB-6DDD0CC40715}">
      <dgm:prSet/>
      <dgm:spPr/>
      <dgm:t>
        <a:bodyPr/>
        <a:lstStyle/>
        <a:p>
          <a:endParaRPr lang="en-US"/>
        </a:p>
      </dgm:t>
    </dgm:pt>
    <dgm:pt modelId="{1DFF8E06-7E3A-4B5E-88D0-7B82101B3DF4}">
      <dgm:prSet/>
      <dgm:spPr/>
      <dgm:t>
        <a:bodyPr/>
        <a:lstStyle/>
        <a:p>
          <a:pPr>
            <a:lnSpc>
              <a:spcPct val="100000"/>
            </a:lnSpc>
          </a:pPr>
          <a:r>
            <a:rPr lang="en-US" dirty="0"/>
            <a:t>Synthesize the ethical dimensions of data science practice.</a:t>
          </a:r>
        </a:p>
      </dgm:t>
    </dgm:pt>
    <dgm:pt modelId="{4559EA9F-2693-46C3-B3A2-8FE4C92C0EEE}" type="parTrans" cxnId="{3B15BEFD-C8CC-4CDE-AD90-1F4FF946BE48}">
      <dgm:prSet/>
      <dgm:spPr/>
      <dgm:t>
        <a:bodyPr/>
        <a:lstStyle/>
        <a:p>
          <a:endParaRPr lang="en-US"/>
        </a:p>
      </dgm:t>
    </dgm:pt>
    <dgm:pt modelId="{0E1E825B-752D-4C83-8030-D5437B6004E4}" type="sibTrans" cxnId="{3B15BEFD-C8CC-4CDE-AD90-1F4FF946BE48}">
      <dgm:prSet/>
      <dgm:spPr/>
      <dgm:t>
        <a:bodyPr/>
        <a:lstStyle/>
        <a:p>
          <a:endParaRPr lang="en-US"/>
        </a:p>
      </dgm:t>
    </dgm:pt>
    <dgm:pt modelId="{79A86AD8-9D3E-4E9D-8AA0-90A563A3DEF7}" type="pres">
      <dgm:prSet presAssocID="{3997537C-AFCF-4179-81DA-2DFC42B4B382}" presName="Name0" presStyleCnt="0">
        <dgm:presLayoutVars>
          <dgm:dir/>
          <dgm:animLvl val="lvl"/>
          <dgm:resizeHandles val="exact"/>
        </dgm:presLayoutVars>
      </dgm:prSet>
      <dgm:spPr/>
    </dgm:pt>
    <dgm:pt modelId="{C48677AA-9D89-4FF2-9E7D-656C883D3D5E}" type="pres">
      <dgm:prSet presAssocID="{B20DBC6E-86C8-456B-878C-2BFD83B8FBF0}" presName="boxAndChildren" presStyleCnt="0"/>
      <dgm:spPr/>
    </dgm:pt>
    <dgm:pt modelId="{64343D0E-ABBB-4053-B752-FFB86F7E46EF}" type="pres">
      <dgm:prSet presAssocID="{B20DBC6E-86C8-456B-878C-2BFD83B8FBF0}" presName="parentTextBox" presStyleLbl="alignNode1" presStyleIdx="0" presStyleCnt="7"/>
      <dgm:spPr/>
    </dgm:pt>
    <dgm:pt modelId="{20244773-FA16-459B-80BC-349E23300FB9}" type="pres">
      <dgm:prSet presAssocID="{B20DBC6E-86C8-456B-878C-2BFD83B8FBF0}" presName="descendantBox" presStyleLbl="bgAccFollowNode1" presStyleIdx="0" presStyleCnt="7"/>
      <dgm:spPr/>
    </dgm:pt>
    <dgm:pt modelId="{D205B223-0CB7-41CB-B2F1-8D961CDE0C62}" type="pres">
      <dgm:prSet presAssocID="{CFD5AFF2-2773-49A9-B89D-ECD184843426}" presName="sp" presStyleCnt="0"/>
      <dgm:spPr/>
    </dgm:pt>
    <dgm:pt modelId="{181778F1-63D7-4567-9C3E-8D8F1961356D}" type="pres">
      <dgm:prSet presAssocID="{6657CD43-9AE9-4853-BF05-7A041C430BC2}" presName="arrowAndChildren" presStyleCnt="0"/>
      <dgm:spPr/>
    </dgm:pt>
    <dgm:pt modelId="{3ADE546E-3938-47BD-838B-082FE680042A}" type="pres">
      <dgm:prSet presAssocID="{6657CD43-9AE9-4853-BF05-7A041C430BC2}" presName="parentTextArrow" presStyleLbl="node1" presStyleIdx="0" presStyleCnt="0"/>
      <dgm:spPr/>
    </dgm:pt>
    <dgm:pt modelId="{A312063E-06C4-4EDD-B55E-AFC0E8AC8EA5}" type="pres">
      <dgm:prSet presAssocID="{6657CD43-9AE9-4853-BF05-7A041C430BC2}" presName="arrow" presStyleLbl="alignNode1" presStyleIdx="1" presStyleCnt="7"/>
      <dgm:spPr/>
    </dgm:pt>
    <dgm:pt modelId="{BDB76640-F5A5-41BF-8812-B2B26C472069}" type="pres">
      <dgm:prSet presAssocID="{6657CD43-9AE9-4853-BF05-7A041C430BC2}" presName="descendantArrow" presStyleLbl="bgAccFollowNode1" presStyleIdx="1" presStyleCnt="7" custScaleY="152862"/>
      <dgm:spPr/>
    </dgm:pt>
    <dgm:pt modelId="{8C43B06B-5B03-40BF-9F8E-4366FFF4C839}" type="pres">
      <dgm:prSet presAssocID="{3AB98C49-5E00-4387-AB56-0486F71EEE5B}" presName="sp" presStyleCnt="0"/>
      <dgm:spPr/>
    </dgm:pt>
    <dgm:pt modelId="{408C1834-7859-4355-88F9-501FC6EC18B2}" type="pres">
      <dgm:prSet presAssocID="{0198BF40-5C46-4E12-93DF-A8E7D9D1FC7D}" presName="arrowAndChildren" presStyleCnt="0"/>
      <dgm:spPr/>
    </dgm:pt>
    <dgm:pt modelId="{7E7BA1E3-A7A0-46EC-AFF2-55757DF78EA2}" type="pres">
      <dgm:prSet presAssocID="{0198BF40-5C46-4E12-93DF-A8E7D9D1FC7D}" presName="parentTextArrow" presStyleLbl="node1" presStyleIdx="0" presStyleCnt="0"/>
      <dgm:spPr/>
    </dgm:pt>
    <dgm:pt modelId="{178106A8-56EF-4EDF-B2AD-FB8C6E6CC197}" type="pres">
      <dgm:prSet presAssocID="{0198BF40-5C46-4E12-93DF-A8E7D9D1FC7D}" presName="arrow" presStyleLbl="alignNode1" presStyleIdx="2" presStyleCnt="7"/>
      <dgm:spPr/>
    </dgm:pt>
    <dgm:pt modelId="{A7EBC67F-10AB-44D8-8478-91395FE0347B}" type="pres">
      <dgm:prSet presAssocID="{0198BF40-5C46-4E12-93DF-A8E7D9D1FC7D}" presName="descendantArrow" presStyleLbl="bgAccFollowNode1" presStyleIdx="2" presStyleCnt="7"/>
      <dgm:spPr/>
    </dgm:pt>
    <dgm:pt modelId="{6C58A17A-7D05-4D2D-8B27-E25C2607E0E7}" type="pres">
      <dgm:prSet presAssocID="{001026B6-3F40-4838-BA40-1628C29E5A6B}" presName="sp" presStyleCnt="0"/>
      <dgm:spPr/>
    </dgm:pt>
    <dgm:pt modelId="{C3F5B73D-6B8B-4459-B047-0689ED7F356D}" type="pres">
      <dgm:prSet presAssocID="{999FCAD7-97A3-4ADA-9F18-49BFC1396550}" presName="arrowAndChildren" presStyleCnt="0"/>
      <dgm:spPr/>
    </dgm:pt>
    <dgm:pt modelId="{74124D23-032D-49EE-8D36-8742262310AC}" type="pres">
      <dgm:prSet presAssocID="{999FCAD7-97A3-4ADA-9F18-49BFC1396550}" presName="parentTextArrow" presStyleLbl="node1" presStyleIdx="0" presStyleCnt="0"/>
      <dgm:spPr/>
    </dgm:pt>
    <dgm:pt modelId="{705F0419-5717-4F40-9710-95F487A850C5}" type="pres">
      <dgm:prSet presAssocID="{999FCAD7-97A3-4ADA-9F18-49BFC1396550}" presName="arrow" presStyleLbl="alignNode1" presStyleIdx="3" presStyleCnt="7"/>
      <dgm:spPr/>
    </dgm:pt>
    <dgm:pt modelId="{1A2E804F-0BC6-4218-9198-8990B2C866E0}" type="pres">
      <dgm:prSet presAssocID="{999FCAD7-97A3-4ADA-9F18-49BFC1396550}" presName="descendantArrow" presStyleLbl="bgAccFollowNode1" presStyleIdx="3" presStyleCnt="7"/>
      <dgm:spPr/>
    </dgm:pt>
    <dgm:pt modelId="{8C10D349-643D-47AB-B4B2-7D0F0A0FC6C5}" type="pres">
      <dgm:prSet presAssocID="{901521F5-CF27-44D0-9F63-4E5FB59AAB9F}" presName="sp" presStyleCnt="0"/>
      <dgm:spPr/>
    </dgm:pt>
    <dgm:pt modelId="{70EF07A6-FFAA-4F46-B0CF-278B9FED8DE0}" type="pres">
      <dgm:prSet presAssocID="{1F1C4D64-93A8-4F97-BE6A-D5B8AC6263F1}" presName="arrowAndChildren" presStyleCnt="0"/>
      <dgm:spPr/>
    </dgm:pt>
    <dgm:pt modelId="{442A2F88-7BE8-4A4C-A20B-07AB62539EB7}" type="pres">
      <dgm:prSet presAssocID="{1F1C4D64-93A8-4F97-BE6A-D5B8AC6263F1}" presName="parentTextArrow" presStyleLbl="node1" presStyleIdx="0" presStyleCnt="0"/>
      <dgm:spPr/>
    </dgm:pt>
    <dgm:pt modelId="{663B527C-D83F-4737-99BC-6B61ED3D2759}" type="pres">
      <dgm:prSet presAssocID="{1F1C4D64-93A8-4F97-BE6A-D5B8AC6263F1}" presName="arrow" presStyleLbl="alignNode1" presStyleIdx="4" presStyleCnt="7"/>
      <dgm:spPr/>
    </dgm:pt>
    <dgm:pt modelId="{048DEDC3-42E7-44BA-B716-730764D96FE1}" type="pres">
      <dgm:prSet presAssocID="{1F1C4D64-93A8-4F97-BE6A-D5B8AC6263F1}" presName="descendantArrow" presStyleLbl="bgAccFollowNode1" presStyleIdx="4" presStyleCnt="7"/>
      <dgm:spPr/>
    </dgm:pt>
    <dgm:pt modelId="{D3A8F33E-1F90-47EF-9DD9-0CD41CFE04CF}" type="pres">
      <dgm:prSet presAssocID="{1A2268AB-AF46-4267-9ED8-0D28780E7CC4}" presName="sp" presStyleCnt="0"/>
      <dgm:spPr/>
    </dgm:pt>
    <dgm:pt modelId="{2A645D10-49A7-4C16-98CC-4C54652EE910}" type="pres">
      <dgm:prSet presAssocID="{B9BD28D1-CA11-49CA-AD81-FC999039CB42}" presName="arrowAndChildren" presStyleCnt="0"/>
      <dgm:spPr/>
    </dgm:pt>
    <dgm:pt modelId="{000913C5-79E3-436F-A054-DD6BEFFD5438}" type="pres">
      <dgm:prSet presAssocID="{B9BD28D1-CA11-49CA-AD81-FC999039CB42}" presName="parentTextArrow" presStyleLbl="node1" presStyleIdx="0" presStyleCnt="0"/>
      <dgm:spPr/>
    </dgm:pt>
    <dgm:pt modelId="{D06FEFA2-9587-401E-B944-CDE153AF34DD}" type="pres">
      <dgm:prSet presAssocID="{B9BD28D1-CA11-49CA-AD81-FC999039CB42}" presName="arrow" presStyleLbl="alignNode1" presStyleIdx="5" presStyleCnt="7"/>
      <dgm:spPr/>
    </dgm:pt>
    <dgm:pt modelId="{BDD297FA-C8D6-4CCA-85E4-8071D26BEAE8}" type="pres">
      <dgm:prSet presAssocID="{B9BD28D1-CA11-49CA-AD81-FC999039CB42}" presName="descendantArrow" presStyleLbl="bgAccFollowNode1" presStyleIdx="5" presStyleCnt="7"/>
      <dgm:spPr/>
    </dgm:pt>
    <dgm:pt modelId="{4C440DD0-1DFC-429F-87B5-47693FF0682F}" type="pres">
      <dgm:prSet presAssocID="{A0B54E62-08AC-44DC-8930-5607483E5AE7}" presName="sp" presStyleCnt="0"/>
      <dgm:spPr/>
    </dgm:pt>
    <dgm:pt modelId="{8A2C0CBD-3A6E-4D6D-A258-56CEAF3C7AC8}" type="pres">
      <dgm:prSet presAssocID="{F0DA21F7-33C4-450D-8266-907EE1B3D32A}" presName="arrowAndChildren" presStyleCnt="0"/>
      <dgm:spPr/>
    </dgm:pt>
    <dgm:pt modelId="{3E03BEF8-3001-4A51-90AF-D1F4F29737F5}" type="pres">
      <dgm:prSet presAssocID="{F0DA21F7-33C4-450D-8266-907EE1B3D32A}" presName="parentTextArrow" presStyleLbl="node1" presStyleIdx="0" presStyleCnt="0"/>
      <dgm:spPr/>
    </dgm:pt>
    <dgm:pt modelId="{8436CF69-3CDD-45E6-9A61-B6B7D4889295}" type="pres">
      <dgm:prSet presAssocID="{F0DA21F7-33C4-450D-8266-907EE1B3D32A}" presName="arrow" presStyleLbl="alignNode1" presStyleIdx="6" presStyleCnt="7"/>
      <dgm:spPr/>
    </dgm:pt>
    <dgm:pt modelId="{C9708BBA-165A-4978-9D7A-BEF251E9B141}" type="pres">
      <dgm:prSet presAssocID="{F0DA21F7-33C4-450D-8266-907EE1B3D32A}" presName="descendantArrow" presStyleLbl="bgAccFollowNode1" presStyleIdx="6" presStyleCnt="7"/>
      <dgm:spPr/>
    </dgm:pt>
  </dgm:ptLst>
  <dgm:cxnLst>
    <dgm:cxn modelId="{2D478D05-BA4C-4695-B1E0-F9A32FA8CED9}" srcId="{B9BD28D1-CA11-49CA-AD81-FC999039CB42}" destId="{48F6BCE7-887A-4E8F-8D9A-AD76EDAD2A86}" srcOrd="0" destOrd="0" parTransId="{B389EB64-2329-451C-8784-E2EFA3D08C0B}" sibTransId="{741CBF1C-3EB8-4FA0-8CA5-AC973B022558}"/>
    <dgm:cxn modelId="{472A192A-9EC1-494D-9A69-5BAF15200121}" type="presOf" srcId="{1F1C4D64-93A8-4F97-BE6A-D5B8AC6263F1}" destId="{442A2F88-7BE8-4A4C-A20B-07AB62539EB7}" srcOrd="0" destOrd="0" presId="urn:microsoft.com/office/officeart/2016/7/layout/VerticalDownArrowProcess"/>
    <dgm:cxn modelId="{0E0CE42B-F418-4BB8-9840-E0DE85E20F6E}" type="presOf" srcId="{0198BF40-5C46-4E12-93DF-A8E7D9D1FC7D}" destId="{178106A8-56EF-4EDF-B2AD-FB8C6E6CC197}" srcOrd="1" destOrd="0" presId="urn:microsoft.com/office/officeart/2016/7/layout/VerticalDownArrowProcess"/>
    <dgm:cxn modelId="{6D298037-AB06-44F3-9972-ABFDEF4FB81F}" srcId="{6657CD43-9AE9-4853-BF05-7A041C430BC2}" destId="{3D08416F-B3C4-493E-B3DE-ABE0F04207F0}" srcOrd="0" destOrd="0" parTransId="{B0959178-B4E5-43B1-8F8D-FCEF80763F5E}" sibTransId="{E780C073-7A31-40BD-A348-6DFEB8D8BD06}"/>
    <dgm:cxn modelId="{82B15E39-DEE5-4033-A764-38008C48D28A}" srcId="{3997537C-AFCF-4179-81DA-2DFC42B4B382}" destId="{B9BD28D1-CA11-49CA-AD81-FC999039CB42}" srcOrd="1" destOrd="0" parTransId="{FF4EBA43-E7A4-4E21-8C89-B6DE3F783C75}" sibTransId="{1A2268AB-AF46-4267-9ED8-0D28780E7CC4}"/>
    <dgm:cxn modelId="{F156443C-5D0B-4E34-AF1B-7819437E320D}" srcId="{1F1C4D64-93A8-4F97-BE6A-D5B8AC6263F1}" destId="{F8221BF4-5832-4634-B25D-A5A31DBAFAFA}" srcOrd="0" destOrd="0" parTransId="{8EDE7B7D-9A6D-47BC-A073-3EEBE3480AB8}" sibTransId="{005046B4-A072-43BF-9210-7CCE0EE77BD9}"/>
    <dgm:cxn modelId="{D6075C3E-990A-430D-96BB-6DDD0CC40715}" srcId="{3997537C-AFCF-4179-81DA-2DFC42B4B382}" destId="{B20DBC6E-86C8-456B-878C-2BFD83B8FBF0}" srcOrd="6" destOrd="0" parTransId="{3DB4A22E-BBB6-41EC-BA15-28ED22CD43DA}" sibTransId="{92674BDD-B236-4F3F-AAC1-36457156A4E9}"/>
    <dgm:cxn modelId="{B9E2CA40-9714-4C74-BA0A-EC38EC952327}" type="presOf" srcId="{3D08416F-B3C4-493E-B3DE-ABE0F04207F0}" destId="{BDB76640-F5A5-41BF-8812-B2B26C472069}" srcOrd="0" destOrd="0" presId="urn:microsoft.com/office/officeart/2016/7/layout/VerticalDownArrowProcess"/>
    <dgm:cxn modelId="{52352F43-87A3-45C7-AA9C-7B26867C7595}" type="presOf" srcId="{F0DA21F7-33C4-450D-8266-907EE1B3D32A}" destId="{3E03BEF8-3001-4A51-90AF-D1F4F29737F5}" srcOrd="0" destOrd="0" presId="urn:microsoft.com/office/officeart/2016/7/layout/VerticalDownArrowProcess"/>
    <dgm:cxn modelId="{EDDD2F43-4728-41B7-AA63-605FB85EF33D}" srcId="{999FCAD7-97A3-4ADA-9F18-49BFC1396550}" destId="{4775FA25-6FF2-432B-A1D3-20BE6416E3B5}" srcOrd="0" destOrd="0" parTransId="{060B50D4-0E39-4AEB-B936-EBA651B822C4}" sibTransId="{01786FD8-0A44-4D43-ABBA-D9425156EBEE}"/>
    <dgm:cxn modelId="{2EF00F44-D5AF-47F5-933A-CEB1FC6AB511}" srcId="{3997537C-AFCF-4179-81DA-2DFC42B4B382}" destId="{999FCAD7-97A3-4ADA-9F18-49BFC1396550}" srcOrd="3" destOrd="0" parTransId="{701986BB-FEBF-4F04-9DC5-A97C732C29AB}" sibTransId="{001026B6-3F40-4838-BA40-1628C29E5A6B}"/>
    <dgm:cxn modelId="{DA9EE24E-3D8D-4B51-9676-F019EA195678}" type="presOf" srcId="{48F6BCE7-887A-4E8F-8D9A-AD76EDAD2A86}" destId="{BDD297FA-C8D6-4CCA-85E4-8071D26BEAE8}" srcOrd="0" destOrd="0" presId="urn:microsoft.com/office/officeart/2016/7/layout/VerticalDownArrowProcess"/>
    <dgm:cxn modelId="{9CD7C37C-78F7-432B-9C1C-5BAF43AF42A4}" srcId="{3997537C-AFCF-4179-81DA-2DFC42B4B382}" destId="{6657CD43-9AE9-4853-BF05-7A041C430BC2}" srcOrd="5" destOrd="0" parTransId="{59A31C07-8AC2-4979-BB2E-6D00DED3BD16}" sibTransId="{CFD5AFF2-2773-49A9-B89D-ECD184843426}"/>
    <dgm:cxn modelId="{902E4E7D-2259-45EB-861D-4EF9EF623BBC}" type="presOf" srcId="{B20DBC6E-86C8-456B-878C-2BFD83B8FBF0}" destId="{64343D0E-ABBB-4053-B752-FFB86F7E46EF}" srcOrd="0" destOrd="0" presId="urn:microsoft.com/office/officeart/2016/7/layout/VerticalDownArrowProcess"/>
    <dgm:cxn modelId="{A40BB67D-D0B8-4CBE-A44C-AB02DBB923FC}" type="presOf" srcId="{1F1C4D64-93A8-4F97-BE6A-D5B8AC6263F1}" destId="{663B527C-D83F-4737-99BC-6B61ED3D2759}" srcOrd="1" destOrd="0" presId="urn:microsoft.com/office/officeart/2016/7/layout/VerticalDownArrowProcess"/>
    <dgm:cxn modelId="{3F00E18B-FBB9-48C5-85F1-53D348E20865}" type="presOf" srcId="{B9BD28D1-CA11-49CA-AD81-FC999039CB42}" destId="{000913C5-79E3-436F-A054-DD6BEFFD5438}" srcOrd="0" destOrd="0" presId="urn:microsoft.com/office/officeart/2016/7/layout/VerticalDownArrowProcess"/>
    <dgm:cxn modelId="{B4546D8D-5376-4427-A7D6-77029599B59C}" type="presOf" srcId="{999FCAD7-97A3-4ADA-9F18-49BFC1396550}" destId="{74124D23-032D-49EE-8D36-8742262310AC}" srcOrd="0" destOrd="0" presId="urn:microsoft.com/office/officeart/2016/7/layout/VerticalDownArrowProcess"/>
    <dgm:cxn modelId="{2559049B-2D9E-4F1A-B203-FD52F5D5226F}" srcId="{0198BF40-5C46-4E12-93DF-A8E7D9D1FC7D}" destId="{520D0E45-1580-4E6D-A4F5-FE39337EDB7A}" srcOrd="0" destOrd="0" parTransId="{A9B7900B-3582-4308-B2A4-E45DD02C64BE}" sibTransId="{55A96464-76FC-471B-8C2A-AE4577D677FE}"/>
    <dgm:cxn modelId="{36858B9C-B820-41F4-9846-49E5ACDC7775}" type="presOf" srcId="{6657CD43-9AE9-4853-BF05-7A041C430BC2}" destId="{A312063E-06C4-4EDD-B55E-AFC0E8AC8EA5}" srcOrd="1" destOrd="0" presId="urn:microsoft.com/office/officeart/2016/7/layout/VerticalDownArrowProcess"/>
    <dgm:cxn modelId="{9A6793AA-D13D-4547-8492-3590967C9709}" type="presOf" srcId="{6657CD43-9AE9-4853-BF05-7A041C430BC2}" destId="{3ADE546E-3938-47BD-838B-082FE680042A}" srcOrd="0" destOrd="0" presId="urn:microsoft.com/office/officeart/2016/7/layout/VerticalDownArrowProcess"/>
    <dgm:cxn modelId="{B8FB2AB1-D194-4388-BD59-3CA5066080D6}" type="presOf" srcId="{F8221BF4-5832-4634-B25D-A5A31DBAFAFA}" destId="{048DEDC3-42E7-44BA-B716-730764D96FE1}" srcOrd="0" destOrd="0" presId="urn:microsoft.com/office/officeart/2016/7/layout/VerticalDownArrowProcess"/>
    <dgm:cxn modelId="{B76830B5-6302-466B-B432-554C4AF1C5E7}" type="presOf" srcId="{4775FA25-6FF2-432B-A1D3-20BE6416E3B5}" destId="{1A2E804F-0BC6-4218-9198-8990B2C866E0}" srcOrd="0" destOrd="0" presId="urn:microsoft.com/office/officeart/2016/7/layout/VerticalDownArrowProcess"/>
    <dgm:cxn modelId="{FE59F8B8-09B0-4C24-81EE-5BF0ECADD2AF}" type="presOf" srcId="{520D0E45-1580-4E6D-A4F5-FE39337EDB7A}" destId="{A7EBC67F-10AB-44D8-8478-91395FE0347B}" srcOrd="0" destOrd="0" presId="urn:microsoft.com/office/officeart/2016/7/layout/VerticalDownArrowProcess"/>
    <dgm:cxn modelId="{ED5764C2-E3CA-4E66-A423-16869CF02500}" type="presOf" srcId="{F0DA21F7-33C4-450D-8266-907EE1B3D32A}" destId="{8436CF69-3CDD-45E6-9A61-B6B7D4889295}" srcOrd="1" destOrd="0" presId="urn:microsoft.com/office/officeart/2016/7/layout/VerticalDownArrowProcess"/>
    <dgm:cxn modelId="{6BF23AD1-71AC-4B4F-A798-826D31DB581F}" type="presOf" srcId="{1DFF8E06-7E3A-4B5E-88D0-7B82101B3DF4}" destId="{20244773-FA16-459B-80BC-349E23300FB9}" srcOrd="0" destOrd="0" presId="urn:microsoft.com/office/officeart/2016/7/layout/VerticalDownArrowProcess"/>
    <dgm:cxn modelId="{50C8F2D4-ADA7-4EC6-BB10-B7B0512040C7}" srcId="{3997537C-AFCF-4179-81DA-2DFC42B4B382}" destId="{1F1C4D64-93A8-4F97-BE6A-D5B8AC6263F1}" srcOrd="2" destOrd="0" parTransId="{CB60CEE5-60F5-431E-AB53-6B5594273570}" sibTransId="{901521F5-CF27-44D0-9F63-4E5FB59AAB9F}"/>
    <dgm:cxn modelId="{118932D7-109E-4E10-A59D-BFEBD13FF342}" type="presOf" srcId="{3997537C-AFCF-4179-81DA-2DFC42B4B382}" destId="{79A86AD8-9D3E-4E9D-8AA0-90A563A3DEF7}" srcOrd="0" destOrd="0" presId="urn:microsoft.com/office/officeart/2016/7/layout/VerticalDownArrowProcess"/>
    <dgm:cxn modelId="{0F8255DC-BC00-422E-9F88-0742A8378750}" type="presOf" srcId="{B9BD28D1-CA11-49CA-AD81-FC999039CB42}" destId="{D06FEFA2-9587-401E-B944-CDE153AF34DD}" srcOrd="1" destOrd="0" presId="urn:microsoft.com/office/officeart/2016/7/layout/VerticalDownArrowProcess"/>
    <dgm:cxn modelId="{8C89DADD-A460-48FB-8416-8E0F9BA4446F}" type="presOf" srcId="{999FCAD7-97A3-4ADA-9F18-49BFC1396550}" destId="{705F0419-5717-4F40-9710-95F487A850C5}" srcOrd="1" destOrd="0" presId="urn:microsoft.com/office/officeart/2016/7/layout/VerticalDownArrowProcess"/>
    <dgm:cxn modelId="{65F939E0-7130-4622-852B-160FAF9763BC}" srcId="{3997537C-AFCF-4179-81DA-2DFC42B4B382}" destId="{F0DA21F7-33C4-450D-8266-907EE1B3D32A}" srcOrd="0" destOrd="0" parTransId="{411C188B-4A68-4E54-862C-6A0764B9DFF6}" sibTransId="{A0B54E62-08AC-44DC-8930-5607483E5AE7}"/>
    <dgm:cxn modelId="{1E98A7EF-B08D-4ED2-8EEA-93F7C68DE755}" type="presOf" srcId="{DEEF1A20-A5B0-4146-BDD0-A74484174ACD}" destId="{C9708BBA-165A-4978-9D7A-BEF251E9B141}" srcOrd="0" destOrd="0" presId="urn:microsoft.com/office/officeart/2016/7/layout/VerticalDownArrowProcess"/>
    <dgm:cxn modelId="{591C57F4-EA96-4433-B0AA-E61FCD1A0421}" srcId="{3997537C-AFCF-4179-81DA-2DFC42B4B382}" destId="{0198BF40-5C46-4E12-93DF-A8E7D9D1FC7D}" srcOrd="4" destOrd="0" parTransId="{C216ADB8-BC42-460A-B975-53EBAF80531A}" sibTransId="{3AB98C49-5E00-4387-AB56-0486F71EEE5B}"/>
    <dgm:cxn modelId="{FC3781FA-D6F9-4504-8913-97491859308A}" type="presOf" srcId="{0198BF40-5C46-4E12-93DF-A8E7D9D1FC7D}" destId="{7E7BA1E3-A7A0-46EC-AFF2-55757DF78EA2}" srcOrd="0" destOrd="0" presId="urn:microsoft.com/office/officeart/2016/7/layout/VerticalDownArrowProcess"/>
    <dgm:cxn modelId="{3B15BEFD-C8CC-4CDE-AD90-1F4FF946BE48}" srcId="{B20DBC6E-86C8-456B-878C-2BFD83B8FBF0}" destId="{1DFF8E06-7E3A-4B5E-88D0-7B82101B3DF4}" srcOrd="0" destOrd="0" parTransId="{4559EA9F-2693-46C3-B3A2-8FE4C92C0EEE}" sibTransId="{0E1E825B-752D-4C83-8030-D5437B6004E4}"/>
    <dgm:cxn modelId="{D0CDA1FE-46AD-485F-83A4-6B3AC267A11D}" srcId="{F0DA21F7-33C4-450D-8266-907EE1B3D32A}" destId="{DEEF1A20-A5B0-4146-BDD0-A74484174ACD}" srcOrd="0" destOrd="0" parTransId="{06F6CB85-ABB5-42F2-8F19-ECAF5AE9294E}" sibTransId="{9AECF8AE-56E4-4C50-A9C8-ED3ADE941D90}"/>
    <dgm:cxn modelId="{D135E6D6-83A3-444B-9175-46A962382748}" type="presParOf" srcId="{79A86AD8-9D3E-4E9D-8AA0-90A563A3DEF7}" destId="{C48677AA-9D89-4FF2-9E7D-656C883D3D5E}" srcOrd="0" destOrd="0" presId="urn:microsoft.com/office/officeart/2016/7/layout/VerticalDownArrowProcess"/>
    <dgm:cxn modelId="{C417D25A-801A-4528-8F97-163B9CE8167A}" type="presParOf" srcId="{C48677AA-9D89-4FF2-9E7D-656C883D3D5E}" destId="{64343D0E-ABBB-4053-B752-FFB86F7E46EF}" srcOrd="0" destOrd="0" presId="urn:microsoft.com/office/officeart/2016/7/layout/VerticalDownArrowProcess"/>
    <dgm:cxn modelId="{1F17FB19-EDDE-4C14-9E93-9D00EB25320C}" type="presParOf" srcId="{C48677AA-9D89-4FF2-9E7D-656C883D3D5E}" destId="{20244773-FA16-459B-80BC-349E23300FB9}" srcOrd="1" destOrd="0" presId="urn:microsoft.com/office/officeart/2016/7/layout/VerticalDownArrowProcess"/>
    <dgm:cxn modelId="{79C13F51-D504-4A03-A77F-95894580121F}" type="presParOf" srcId="{79A86AD8-9D3E-4E9D-8AA0-90A563A3DEF7}" destId="{D205B223-0CB7-41CB-B2F1-8D961CDE0C62}" srcOrd="1" destOrd="0" presId="urn:microsoft.com/office/officeart/2016/7/layout/VerticalDownArrowProcess"/>
    <dgm:cxn modelId="{C6DE18E9-F3F9-4135-93C0-1B76E9CD182B}" type="presParOf" srcId="{79A86AD8-9D3E-4E9D-8AA0-90A563A3DEF7}" destId="{181778F1-63D7-4567-9C3E-8D8F1961356D}" srcOrd="2" destOrd="0" presId="urn:microsoft.com/office/officeart/2016/7/layout/VerticalDownArrowProcess"/>
    <dgm:cxn modelId="{46FDE7AC-00A2-4AE8-84A4-95889570EB4F}" type="presParOf" srcId="{181778F1-63D7-4567-9C3E-8D8F1961356D}" destId="{3ADE546E-3938-47BD-838B-082FE680042A}" srcOrd="0" destOrd="0" presId="urn:microsoft.com/office/officeart/2016/7/layout/VerticalDownArrowProcess"/>
    <dgm:cxn modelId="{FAF2F474-CEA2-4C30-B093-D1FE38E9CA3A}" type="presParOf" srcId="{181778F1-63D7-4567-9C3E-8D8F1961356D}" destId="{A312063E-06C4-4EDD-B55E-AFC0E8AC8EA5}" srcOrd="1" destOrd="0" presId="urn:microsoft.com/office/officeart/2016/7/layout/VerticalDownArrowProcess"/>
    <dgm:cxn modelId="{4301498B-B1F9-47C3-A06C-BB043767E8DE}" type="presParOf" srcId="{181778F1-63D7-4567-9C3E-8D8F1961356D}" destId="{BDB76640-F5A5-41BF-8812-B2B26C472069}" srcOrd="2" destOrd="0" presId="urn:microsoft.com/office/officeart/2016/7/layout/VerticalDownArrowProcess"/>
    <dgm:cxn modelId="{66500810-12B6-431D-9297-11D96B5BA969}" type="presParOf" srcId="{79A86AD8-9D3E-4E9D-8AA0-90A563A3DEF7}" destId="{8C43B06B-5B03-40BF-9F8E-4366FFF4C839}" srcOrd="3" destOrd="0" presId="urn:microsoft.com/office/officeart/2016/7/layout/VerticalDownArrowProcess"/>
    <dgm:cxn modelId="{911F948B-6E8D-4146-99D4-72AAE9BA3C06}" type="presParOf" srcId="{79A86AD8-9D3E-4E9D-8AA0-90A563A3DEF7}" destId="{408C1834-7859-4355-88F9-501FC6EC18B2}" srcOrd="4" destOrd="0" presId="urn:microsoft.com/office/officeart/2016/7/layout/VerticalDownArrowProcess"/>
    <dgm:cxn modelId="{DBF8A6AF-502B-4722-B9DE-F05FD7AB3C0E}" type="presParOf" srcId="{408C1834-7859-4355-88F9-501FC6EC18B2}" destId="{7E7BA1E3-A7A0-46EC-AFF2-55757DF78EA2}" srcOrd="0" destOrd="0" presId="urn:microsoft.com/office/officeart/2016/7/layout/VerticalDownArrowProcess"/>
    <dgm:cxn modelId="{B15DB292-F4A7-4CB7-96CC-7B70B5E074AA}" type="presParOf" srcId="{408C1834-7859-4355-88F9-501FC6EC18B2}" destId="{178106A8-56EF-4EDF-B2AD-FB8C6E6CC197}" srcOrd="1" destOrd="0" presId="urn:microsoft.com/office/officeart/2016/7/layout/VerticalDownArrowProcess"/>
    <dgm:cxn modelId="{3882B964-2E9F-41EB-B056-CFF784C46DB9}" type="presParOf" srcId="{408C1834-7859-4355-88F9-501FC6EC18B2}" destId="{A7EBC67F-10AB-44D8-8478-91395FE0347B}" srcOrd="2" destOrd="0" presId="urn:microsoft.com/office/officeart/2016/7/layout/VerticalDownArrowProcess"/>
    <dgm:cxn modelId="{FAC17F5F-0095-4159-B083-0FF683100846}" type="presParOf" srcId="{79A86AD8-9D3E-4E9D-8AA0-90A563A3DEF7}" destId="{6C58A17A-7D05-4D2D-8B27-E25C2607E0E7}" srcOrd="5" destOrd="0" presId="urn:microsoft.com/office/officeart/2016/7/layout/VerticalDownArrowProcess"/>
    <dgm:cxn modelId="{568FBEC0-E574-481A-A134-090F91EFE4FD}" type="presParOf" srcId="{79A86AD8-9D3E-4E9D-8AA0-90A563A3DEF7}" destId="{C3F5B73D-6B8B-4459-B047-0689ED7F356D}" srcOrd="6" destOrd="0" presId="urn:microsoft.com/office/officeart/2016/7/layout/VerticalDownArrowProcess"/>
    <dgm:cxn modelId="{C1F66268-9A8E-411C-80DF-F9C2D3359591}" type="presParOf" srcId="{C3F5B73D-6B8B-4459-B047-0689ED7F356D}" destId="{74124D23-032D-49EE-8D36-8742262310AC}" srcOrd="0" destOrd="0" presId="urn:microsoft.com/office/officeart/2016/7/layout/VerticalDownArrowProcess"/>
    <dgm:cxn modelId="{A14A83D1-86B4-4A1F-9BD6-7890DA8AA539}" type="presParOf" srcId="{C3F5B73D-6B8B-4459-B047-0689ED7F356D}" destId="{705F0419-5717-4F40-9710-95F487A850C5}" srcOrd="1" destOrd="0" presId="urn:microsoft.com/office/officeart/2016/7/layout/VerticalDownArrowProcess"/>
    <dgm:cxn modelId="{A81273F4-3837-4054-B3F5-B6D28B86177B}" type="presParOf" srcId="{C3F5B73D-6B8B-4459-B047-0689ED7F356D}" destId="{1A2E804F-0BC6-4218-9198-8990B2C866E0}" srcOrd="2" destOrd="0" presId="urn:microsoft.com/office/officeart/2016/7/layout/VerticalDownArrowProcess"/>
    <dgm:cxn modelId="{1CBC5963-C6E9-4735-ACCE-4FF9577B9AD4}" type="presParOf" srcId="{79A86AD8-9D3E-4E9D-8AA0-90A563A3DEF7}" destId="{8C10D349-643D-47AB-B4B2-7D0F0A0FC6C5}" srcOrd="7" destOrd="0" presId="urn:microsoft.com/office/officeart/2016/7/layout/VerticalDownArrowProcess"/>
    <dgm:cxn modelId="{92BF0BBA-8163-48C5-82D3-1AFFFB67CD93}" type="presParOf" srcId="{79A86AD8-9D3E-4E9D-8AA0-90A563A3DEF7}" destId="{70EF07A6-FFAA-4F46-B0CF-278B9FED8DE0}" srcOrd="8" destOrd="0" presId="urn:microsoft.com/office/officeart/2016/7/layout/VerticalDownArrowProcess"/>
    <dgm:cxn modelId="{C9EB09A7-FF4D-496A-AEEE-8563275FCDE4}" type="presParOf" srcId="{70EF07A6-FFAA-4F46-B0CF-278B9FED8DE0}" destId="{442A2F88-7BE8-4A4C-A20B-07AB62539EB7}" srcOrd="0" destOrd="0" presId="urn:microsoft.com/office/officeart/2016/7/layout/VerticalDownArrowProcess"/>
    <dgm:cxn modelId="{EE8FD229-4018-42B8-BC4E-7A0BED141118}" type="presParOf" srcId="{70EF07A6-FFAA-4F46-B0CF-278B9FED8DE0}" destId="{663B527C-D83F-4737-99BC-6B61ED3D2759}" srcOrd="1" destOrd="0" presId="urn:microsoft.com/office/officeart/2016/7/layout/VerticalDownArrowProcess"/>
    <dgm:cxn modelId="{134CACB7-D74E-40CA-A228-EAEC470D1499}" type="presParOf" srcId="{70EF07A6-FFAA-4F46-B0CF-278B9FED8DE0}" destId="{048DEDC3-42E7-44BA-B716-730764D96FE1}" srcOrd="2" destOrd="0" presId="urn:microsoft.com/office/officeart/2016/7/layout/VerticalDownArrowProcess"/>
    <dgm:cxn modelId="{2D360736-8163-4CDF-88D5-BD8A183FB1D9}" type="presParOf" srcId="{79A86AD8-9D3E-4E9D-8AA0-90A563A3DEF7}" destId="{D3A8F33E-1F90-47EF-9DD9-0CD41CFE04CF}" srcOrd="9" destOrd="0" presId="urn:microsoft.com/office/officeart/2016/7/layout/VerticalDownArrowProcess"/>
    <dgm:cxn modelId="{DD7D4B1D-FF69-408E-BC94-77AA512EBF6A}" type="presParOf" srcId="{79A86AD8-9D3E-4E9D-8AA0-90A563A3DEF7}" destId="{2A645D10-49A7-4C16-98CC-4C54652EE910}" srcOrd="10" destOrd="0" presId="urn:microsoft.com/office/officeart/2016/7/layout/VerticalDownArrowProcess"/>
    <dgm:cxn modelId="{24083F32-0BE6-4FEE-B489-79F2DF9B22E1}" type="presParOf" srcId="{2A645D10-49A7-4C16-98CC-4C54652EE910}" destId="{000913C5-79E3-436F-A054-DD6BEFFD5438}" srcOrd="0" destOrd="0" presId="urn:microsoft.com/office/officeart/2016/7/layout/VerticalDownArrowProcess"/>
    <dgm:cxn modelId="{A1C15F9C-110E-441D-816C-A2486E327B90}" type="presParOf" srcId="{2A645D10-49A7-4C16-98CC-4C54652EE910}" destId="{D06FEFA2-9587-401E-B944-CDE153AF34DD}" srcOrd="1" destOrd="0" presId="urn:microsoft.com/office/officeart/2016/7/layout/VerticalDownArrowProcess"/>
    <dgm:cxn modelId="{AA1EE4D3-1C15-466E-9537-6CCA5C85E88F}" type="presParOf" srcId="{2A645D10-49A7-4C16-98CC-4C54652EE910}" destId="{BDD297FA-C8D6-4CCA-85E4-8071D26BEAE8}" srcOrd="2" destOrd="0" presId="urn:microsoft.com/office/officeart/2016/7/layout/VerticalDownArrowProcess"/>
    <dgm:cxn modelId="{23874F32-2E9A-44FE-8E54-62AD6F77FA74}" type="presParOf" srcId="{79A86AD8-9D3E-4E9D-8AA0-90A563A3DEF7}" destId="{4C440DD0-1DFC-429F-87B5-47693FF0682F}" srcOrd="11" destOrd="0" presId="urn:microsoft.com/office/officeart/2016/7/layout/VerticalDownArrowProcess"/>
    <dgm:cxn modelId="{45C0EB97-E044-48EB-8C00-7ED7188B4438}" type="presParOf" srcId="{79A86AD8-9D3E-4E9D-8AA0-90A563A3DEF7}" destId="{8A2C0CBD-3A6E-4D6D-A258-56CEAF3C7AC8}" srcOrd="12" destOrd="0" presId="urn:microsoft.com/office/officeart/2016/7/layout/VerticalDownArrowProcess"/>
    <dgm:cxn modelId="{36D77CEB-D944-4159-AD95-08A8DAABFC7E}" type="presParOf" srcId="{8A2C0CBD-3A6E-4D6D-A258-56CEAF3C7AC8}" destId="{3E03BEF8-3001-4A51-90AF-D1F4F29737F5}" srcOrd="0" destOrd="0" presId="urn:microsoft.com/office/officeart/2016/7/layout/VerticalDownArrowProcess"/>
    <dgm:cxn modelId="{7FBA4247-39FD-4664-B2A9-8AF1974EB083}" type="presParOf" srcId="{8A2C0CBD-3A6E-4D6D-A258-56CEAF3C7AC8}" destId="{8436CF69-3CDD-45E6-9A61-B6B7D4889295}" srcOrd="1" destOrd="0" presId="urn:microsoft.com/office/officeart/2016/7/layout/VerticalDownArrowProcess"/>
    <dgm:cxn modelId="{2DFB12C8-17EC-4109-B8A6-7305AA365438}" type="presParOf" srcId="{8A2C0CBD-3A6E-4D6D-A258-56CEAF3C7AC8}" destId="{C9708BBA-165A-4978-9D7A-BEF251E9B141}"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4542D9-EEBD-4130-9CB8-532E4F076C4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B47C6F3-FEF6-4BFB-B050-AEC1557819CC}">
      <dgm:prSet custT="1"/>
      <dgm:spPr/>
      <dgm:t>
        <a:bodyPr/>
        <a:lstStyle/>
        <a:p>
          <a:pPr>
            <a:lnSpc>
              <a:spcPct val="100000"/>
            </a:lnSpc>
          </a:pPr>
          <a:r>
            <a:rPr lang="en-US" sz="4000" b="1" dirty="0"/>
            <a:t>Reflection </a:t>
          </a:r>
          <a:endParaRPr lang="en-US" sz="4000" dirty="0"/>
        </a:p>
      </dgm:t>
    </dgm:pt>
    <dgm:pt modelId="{726033BA-6097-4DE2-A7B2-1264DDBAB92B}" type="parTrans" cxnId="{FC629B24-1611-472A-84F8-D33F78836B37}">
      <dgm:prSet/>
      <dgm:spPr/>
      <dgm:t>
        <a:bodyPr/>
        <a:lstStyle/>
        <a:p>
          <a:endParaRPr lang="en-US"/>
        </a:p>
      </dgm:t>
    </dgm:pt>
    <dgm:pt modelId="{6B05EAB1-D5D5-4F60-8ADE-B28E78B704B7}" type="sibTrans" cxnId="{FC629B24-1611-472A-84F8-D33F78836B37}">
      <dgm:prSet/>
      <dgm:spPr/>
      <dgm:t>
        <a:bodyPr/>
        <a:lstStyle/>
        <a:p>
          <a:endParaRPr lang="en-US"/>
        </a:p>
      </dgm:t>
    </dgm:pt>
    <dgm:pt modelId="{40971BD3-B459-486B-8EA6-BD1EEA37A7D2}">
      <dgm:prSet/>
      <dgm:spPr/>
      <dgm:t>
        <a:bodyPr/>
        <a:lstStyle/>
        <a:p>
          <a:pPr>
            <a:lnSpc>
              <a:spcPct val="100000"/>
            </a:lnSpc>
          </a:pPr>
          <a:r>
            <a:rPr lang="en-US" dirty="0"/>
            <a:t>Text mining algorithms are as good as the data </a:t>
          </a:r>
        </a:p>
      </dgm:t>
    </dgm:pt>
    <dgm:pt modelId="{60370EBC-3FDE-4B76-B14E-F5D983413532}" type="parTrans" cxnId="{03F03436-A553-4CC7-80C3-B7659C5A4A1A}">
      <dgm:prSet/>
      <dgm:spPr/>
      <dgm:t>
        <a:bodyPr/>
        <a:lstStyle/>
        <a:p>
          <a:endParaRPr lang="en-US"/>
        </a:p>
      </dgm:t>
    </dgm:pt>
    <dgm:pt modelId="{DFC2E4B1-3FFE-420F-B37A-B37CB86CF794}" type="sibTrans" cxnId="{03F03436-A553-4CC7-80C3-B7659C5A4A1A}">
      <dgm:prSet/>
      <dgm:spPr/>
      <dgm:t>
        <a:bodyPr/>
        <a:lstStyle/>
        <a:p>
          <a:endParaRPr lang="en-US"/>
        </a:p>
      </dgm:t>
    </dgm:pt>
    <dgm:pt modelId="{512D9C87-35B3-4FCA-B6F6-48BD287AD159}">
      <dgm:prSet/>
      <dgm:spPr/>
      <dgm:t>
        <a:bodyPr/>
        <a:lstStyle/>
        <a:p>
          <a:pPr>
            <a:lnSpc>
              <a:spcPct val="100000"/>
            </a:lnSpc>
          </a:pPr>
          <a:r>
            <a:rPr lang="en-US" dirty="0"/>
            <a:t>Investing the time to collect the right data, understand the data and applying the correct pre-processing steps important</a:t>
          </a:r>
        </a:p>
      </dgm:t>
    </dgm:pt>
    <dgm:pt modelId="{956C54DC-AE24-4E6B-B852-34089E43F8A1}" type="parTrans" cxnId="{A22769DF-0498-42C9-9867-24E978634538}">
      <dgm:prSet/>
      <dgm:spPr/>
      <dgm:t>
        <a:bodyPr/>
        <a:lstStyle/>
        <a:p>
          <a:endParaRPr lang="en-US"/>
        </a:p>
      </dgm:t>
    </dgm:pt>
    <dgm:pt modelId="{62B6A9AB-1DEF-4393-8BF7-E5BB252614EE}" type="sibTrans" cxnId="{A22769DF-0498-42C9-9867-24E978634538}">
      <dgm:prSet/>
      <dgm:spPr/>
      <dgm:t>
        <a:bodyPr/>
        <a:lstStyle/>
        <a:p>
          <a:endParaRPr lang="en-US"/>
        </a:p>
      </dgm:t>
    </dgm:pt>
    <dgm:pt modelId="{1EC60D34-23CC-4ED1-A12E-D99DF4086B54}">
      <dgm:prSet/>
      <dgm:spPr/>
      <dgm:t>
        <a:bodyPr/>
        <a:lstStyle/>
        <a:p>
          <a:pPr>
            <a:lnSpc>
              <a:spcPct val="100000"/>
            </a:lnSpc>
          </a:pPr>
          <a:r>
            <a:rPr lang="en-US" dirty="0"/>
            <a:t>Choice of Algorithm depends on the Data being analyzed as well as the type of Classification</a:t>
          </a:r>
        </a:p>
      </dgm:t>
    </dgm:pt>
    <dgm:pt modelId="{A0E86C02-A88C-48EC-8431-D19E7F0E53EF}" type="parTrans" cxnId="{91EB0714-045D-4B7C-8884-32EF21474A15}">
      <dgm:prSet/>
      <dgm:spPr/>
      <dgm:t>
        <a:bodyPr/>
        <a:lstStyle/>
        <a:p>
          <a:endParaRPr lang="en-US"/>
        </a:p>
      </dgm:t>
    </dgm:pt>
    <dgm:pt modelId="{AA526383-985E-4D56-9FC2-EED731C7C60A}" type="sibTrans" cxnId="{91EB0714-045D-4B7C-8884-32EF21474A15}">
      <dgm:prSet/>
      <dgm:spPr/>
      <dgm:t>
        <a:bodyPr/>
        <a:lstStyle/>
        <a:p>
          <a:endParaRPr lang="en-US"/>
        </a:p>
      </dgm:t>
    </dgm:pt>
    <dgm:pt modelId="{3807C34E-92EC-4644-A7E4-7F6597ED6C13}">
      <dgm:prSet/>
      <dgm:spPr/>
      <dgm:t>
        <a:bodyPr/>
        <a:lstStyle/>
        <a:p>
          <a:pPr>
            <a:lnSpc>
              <a:spcPct val="100000"/>
            </a:lnSpc>
          </a:pPr>
          <a:r>
            <a:rPr lang="en-US" dirty="0"/>
            <a:t>The key take away from this course was that the choice of the Algorithm and the Vectorization Options are very critical and  depend entirely on both the Data and the Classification !!</a:t>
          </a:r>
        </a:p>
      </dgm:t>
    </dgm:pt>
    <dgm:pt modelId="{2019F771-7FE4-45BE-8D10-EC11B4FA3C4B}" type="parTrans" cxnId="{FC762EEB-E96C-43F0-88F0-08B66B8FFD52}">
      <dgm:prSet/>
      <dgm:spPr/>
      <dgm:t>
        <a:bodyPr/>
        <a:lstStyle/>
        <a:p>
          <a:endParaRPr lang="en-US"/>
        </a:p>
      </dgm:t>
    </dgm:pt>
    <dgm:pt modelId="{68E13AFC-E5C1-408C-B397-4115CB080C8D}" type="sibTrans" cxnId="{FC762EEB-E96C-43F0-88F0-08B66B8FFD52}">
      <dgm:prSet/>
      <dgm:spPr/>
      <dgm:t>
        <a:bodyPr/>
        <a:lstStyle/>
        <a:p>
          <a:endParaRPr lang="en-US"/>
        </a:p>
      </dgm:t>
    </dgm:pt>
    <dgm:pt modelId="{0BD79D42-D892-49B4-839A-E5CE5BF72E77}">
      <dgm:prSet/>
      <dgm:spPr/>
      <dgm:t>
        <a:bodyPr/>
        <a:lstStyle/>
        <a:p>
          <a:pPr>
            <a:lnSpc>
              <a:spcPct val="100000"/>
            </a:lnSpc>
          </a:pPr>
          <a:endParaRPr lang="en-US" dirty="0"/>
        </a:p>
      </dgm:t>
    </dgm:pt>
    <dgm:pt modelId="{05910A34-EB44-4F3F-8733-3C8001254DBF}" type="parTrans" cxnId="{0212FDCB-A070-4F1A-B9A4-8677B730A5FF}">
      <dgm:prSet/>
      <dgm:spPr/>
      <dgm:t>
        <a:bodyPr/>
        <a:lstStyle/>
        <a:p>
          <a:endParaRPr lang="en-US"/>
        </a:p>
      </dgm:t>
    </dgm:pt>
    <dgm:pt modelId="{F2E5BDFA-B2FF-4B52-BFC3-7C9BB0F578C6}" type="sibTrans" cxnId="{0212FDCB-A070-4F1A-B9A4-8677B730A5FF}">
      <dgm:prSet/>
      <dgm:spPr/>
      <dgm:t>
        <a:bodyPr/>
        <a:lstStyle/>
        <a:p>
          <a:endParaRPr lang="en-US"/>
        </a:p>
      </dgm:t>
    </dgm:pt>
    <dgm:pt modelId="{B7BC02E7-0758-4A33-A369-45B0429C3CC3}">
      <dgm:prSet/>
      <dgm:spPr/>
      <dgm:t>
        <a:bodyPr/>
        <a:lstStyle/>
        <a:p>
          <a:pPr>
            <a:lnSpc>
              <a:spcPct val="100000"/>
            </a:lnSpc>
          </a:pPr>
          <a:r>
            <a:rPr lang="en-US" dirty="0"/>
            <a:t>Different Algorithms have different predictive capabilities</a:t>
          </a:r>
        </a:p>
      </dgm:t>
    </dgm:pt>
    <dgm:pt modelId="{1FC4FCCF-A424-45AD-B125-970EBD43A6E4}" type="parTrans" cxnId="{69E4CB87-4585-4EDE-9010-27C8F0D63430}">
      <dgm:prSet/>
      <dgm:spPr/>
      <dgm:t>
        <a:bodyPr/>
        <a:lstStyle/>
        <a:p>
          <a:endParaRPr lang="en-US"/>
        </a:p>
      </dgm:t>
    </dgm:pt>
    <dgm:pt modelId="{8B1F0999-8F87-4936-9FD7-A9E1A147899B}" type="sibTrans" cxnId="{69E4CB87-4585-4EDE-9010-27C8F0D63430}">
      <dgm:prSet/>
      <dgm:spPr/>
      <dgm:t>
        <a:bodyPr/>
        <a:lstStyle/>
        <a:p>
          <a:endParaRPr lang="en-US"/>
        </a:p>
      </dgm:t>
    </dgm:pt>
    <dgm:pt modelId="{F4773774-99EC-488C-8D96-9A55EB1F3CED}" type="pres">
      <dgm:prSet presAssocID="{7A4542D9-EEBD-4130-9CB8-532E4F076C41}" presName="root" presStyleCnt="0">
        <dgm:presLayoutVars>
          <dgm:dir/>
          <dgm:resizeHandles val="exact"/>
        </dgm:presLayoutVars>
      </dgm:prSet>
      <dgm:spPr/>
    </dgm:pt>
    <dgm:pt modelId="{82480D70-CBC3-4AEA-8B4F-7C766D8BFA88}" type="pres">
      <dgm:prSet presAssocID="{EB47C6F3-FEF6-4BFB-B050-AEC1557819CC}" presName="compNode" presStyleCnt="0"/>
      <dgm:spPr/>
    </dgm:pt>
    <dgm:pt modelId="{3624883E-702D-4B0A-9943-791263B1470A}" type="pres">
      <dgm:prSet presAssocID="{EB47C6F3-FEF6-4BFB-B050-AEC1557819CC}" presName="bgRect" presStyleLbl="bgShp" presStyleIdx="0" presStyleCnt="4" custScaleY="145667"/>
      <dgm:spPr/>
    </dgm:pt>
    <dgm:pt modelId="{D944BD97-12C4-4FD2-857D-3228844C7AEB}" type="pres">
      <dgm:prSet presAssocID="{EB47C6F3-FEF6-4BFB-B050-AEC1557819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ought bubble"/>
        </a:ext>
      </dgm:extLst>
    </dgm:pt>
    <dgm:pt modelId="{5C75C499-C428-47CE-863F-96DB57B84CF9}" type="pres">
      <dgm:prSet presAssocID="{EB47C6F3-FEF6-4BFB-B050-AEC1557819CC}" presName="spaceRect" presStyleCnt="0"/>
      <dgm:spPr/>
    </dgm:pt>
    <dgm:pt modelId="{D5197894-0FDF-4A79-A202-28A4C4B5478E}" type="pres">
      <dgm:prSet presAssocID="{EB47C6F3-FEF6-4BFB-B050-AEC1557819CC}" presName="parTx" presStyleLbl="revTx" presStyleIdx="0" presStyleCnt="6">
        <dgm:presLayoutVars>
          <dgm:chMax val="0"/>
          <dgm:chPref val="0"/>
        </dgm:presLayoutVars>
      </dgm:prSet>
      <dgm:spPr/>
    </dgm:pt>
    <dgm:pt modelId="{4B1B8AF1-69C3-49B5-9D4C-E7A3F14CAA71}" type="pres">
      <dgm:prSet presAssocID="{6B05EAB1-D5D5-4F60-8ADE-B28E78B704B7}" presName="sibTrans" presStyleCnt="0"/>
      <dgm:spPr/>
    </dgm:pt>
    <dgm:pt modelId="{BD5196A1-6978-48EC-BD13-C42D6FE5B7EE}" type="pres">
      <dgm:prSet presAssocID="{40971BD3-B459-486B-8EA6-BD1EEA37A7D2}" presName="compNode" presStyleCnt="0"/>
      <dgm:spPr/>
    </dgm:pt>
    <dgm:pt modelId="{8AA93E56-7395-4EDA-85FE-24C7464E1F24}" type="pres">
      <dgm:prSet presAssocID="{40971BD3-B459-486B-8EA6-BD1EEA37A7D2}" presName="bgRect" presStyleLbl="bgShp" presStyleIdx="1" presStyleCnt="4" custScaleY="172568"/>
      <dgm:spPr/>
    </dgm:pt>
    <dgm:pt modelId="{22C2C02E-5C14-4AD7-A8EA-CADDDE30C44B}" type="pres">
      <dgm:prSet presAssocID="{40971BD3-B459-486B-8EA6-BD1EEA37A7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4C7BC4D-558C-4071-8440-770F058C67A5}" type="pres">
      <dgm:prSet presAssocID="{40971BD3-B459-486B-8EA6-BD1EEA37A7D2}" presName="spaceRect" presStyleCnt="0"/>
      <dgm:spPr/>
    </dgm:pt>
    <dgm:pt modelId="{5534BCE8-71A3-4CDE-B6E7-CB43DCF84CC4}" type="pres">
      <dgm:prSet presAssocID="{40971BD3-B459-486B-8EA6-BD1EEA37A7D2}" presName="parTx" presStyleLbl="revTx" presStyleIdx="1" presStyleCnt="6">
        <dgm:presLayoutVars>
          <dgm:chMax val="0"/>
          <dgm:chPref val="0"/>
        </dgm:presLayoutVars>
      </dgm:prSet>
      <dgm:spPr/>
    </dgm:pt>
    <dgm:pt modelId="{8FC861BD-3D85-4752-8CD9-7CEBBA7D047F}" type="pres">
      <dgm:prSet presAssocID="{40971BD3-B459-486B-8EA6-BD1EEA37A7D2}" presName="desTx" presStyleLbl="revTx" presStyleIdx="2" presStyleCnt="6">
        <dgm:presLayoutVars/>
      </dgm:prSet>
      <dgm:spPr/>
    </dgm:pt>
    <dgm:pt modelId="{309AB914-EE3D-459A-AC2C-5425AF81D709}" type="pres">
      <dgm:prSet presAssocID="{DFC2E4B1-3FFE-420F-B37A-B37CB86CF794}" presName="sibTrans" presStyleCnt="0"/>
      <dgm:spPr/>
    </dgm:pt>
    <dgm:pt modelId="{9F4CD4C1-6642-443B-832D-5A91FA78C197}" type="pres">
      <dgm:prSet presAssocID="{1EC60D34-23CC-4ED1-A12E-D99DF4086B54}" presName="compNode" presStyleCnt="0"/>
      <dgm:spPr/>
    </dgm:pt>
    <dgm:pt modelId="{49CC9077-E205-4DC8-895E-4CB34DA3EC81}" type="pres">
      <dgm:prSet presAssocID="{1EC60D34-23CC-4ED1-A12E-D99DF4086B54}" presName="bgRect" presStyleLbl="bgShp" presStyleIdx="2" presStyleCnt="4" custScaleY="180526"/>
      <dgm:spPr/>
    </dgm:pt>
    <dgm:pt modelId="{9C67B363-B2B6-4FE0-B80A-7E4475A0EFA0}" type="pres">
      <dgm:prSet presAssocID="{1EC60D34-23CC-4ED1-A12E-D99DF4086B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72FA003-8AA7-4659-ADD0-CE14C1E26675}" type="pres">
      <dgm:prSet presAssocID="{1EC60D34-23CC-4ED1-A12E-D99DF4086B54}" presName="spaceRect" presStyleCnt="0"/>
      <dgm:spPr/>
    </dgm:pt>
    <dgm:pt modelId="{B0ADCFC9-7A0C-4F37-96D0-5C77E83C3608}" type="pres">
      <dgm:prSet presAssocID="{1EC60D34-23CC-4ED1-A12E-D99DF4086B54}" presName="parTx" presStyleLbl="revTx" presStyleIdx="3" presStyleCnt="6">
        <dgm:presLayoutVars>
          <dgm:chMax val="0"/>
          <dgm:chPref val="0"/>
        </dgm:presLayoutVars>
      </dgm:prSet>
      <dgm:spPr/>
    </dgm:pt>
    <dgm:pt modelId="{3BEAC774-0B1F-48F3-A8C5-8C87D88CACF7}" type="pres">
      <dgm:prSet presAssocID="{1EC60D34-23CC-4ED1-A12E-D99DF4086B54}" presName="desTx" presStyleLbl="revTx" presStyleIdx="4" presStyleCnt="6">
        <dgm:presLayoutVars/>
      </dgm:prSet>
      <dgm:spPr/>
    </dgm:pt>
    <dgm:pt modelId="{6D8C43DE-35D0-4D26-871A-44A9737D390B}" type="pres">
      <dgm:prSet presAssocID="{AA526383-985E-4D56-9FC2-EED731C7C60A}" presName="sibTrans" presStyleCnt="0"/>
      <dgm:spPr/>
    </dgm:pt>
    <dgm:pt modelId="{D03BE6D2-0FA1-445A-BC32-2C9B97D1BF89}" type="pres">
      <dgm:prSet presAssocID="{3807C34E-92EC-4644-A7E4-7F6597ED6C13}" presName="compNode" presStyleCnt="0"/>
      <dgm:spPr/>
    </dgm:pt>
    <dgm:pt modelId="{CFFFD51C-58E1-44BA-AB21-2230882C13BC}" type="pres">
      <dgm:prSet presAssocID="{3807C34E-92EC-4644-A7E4-7F6597ED6C13}" presName="bgRect" presStyleLbl="bgShp" presStyleIdx="3" presStyleCnt="4" custScaleY="203193"/>
      <dgm:spPr/>
    </dgm:pt>
    <dgm:pt modelId="{A96FE485-FFE6-4649-80EC-B4D4A17A31C3}" type="pres">
      <dgm:prSet presAssocID="{3807C34E-92EC-4644-A7E4-7F6597ED6C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8A012C69-FC67-4DC6-91EE-EF4613F494BC}" type="pres">
      <dgm:prSet presAssocID="{3807C34E-92EC-4644-A7E4-7F6597ED6C13}" presName="spaceRect" presStyleCnt="0"/>
      <dgm:spPr/>
    </dgm:pt>
    <dgm:pt modelId="{76F185B4-3509-49CB-9FCA-AC2C6955649D}" type="pres">
      <dgm:prSet presAssocID="{3807C34E-92EC-4644-A7E4-7F6597ED6C13}" presName="parTx" presStyleLbl="revTx" presStyleIdx="5" presStyleCnt="6" custScaleY="120844">
        <dgm:presLayoutVars>
          <dgm:chMax val="0"/>
          <dgm:chPref val="0"/>
        </dgm:presLayoutVars>
      </dgm:prSet>
      <dgm:spPr/>
    </dgm:pt>
  </dgm:ptLst>
  <dgm:cxnLst>
    <dgm:cxn modelId="{91EB0714-045D-4B7C-8884-32EF21474A15}" srcId="{7A4542D9-EEBD-4130-9CB8-532E4F076C41}" destId="{1EC60D34-23CC-4ED1-A12E-D99DF4086B54}" srcOrd="2" destOrd="0" parTransId="{A0E86C02-A88C-48EC-8431-D19E7F0E53EF}" sibTransId="{AA526383-985E-4D56-9FC2-EED731C7C60A}"/>
    <dgm:cxn modelId="{0EABA818-B7B6-4E30-A106-F1AAD9A66397}" type="presOf" srcId="{7A4542D9-EEBD-4130-9CB8-532E4F076C41}" destId="{F4773774-99EC-488C-8D96-9A55EB1F3CED}" srcOrd="0" destOrd="0" presId="urn:microsoft.com/office/officeart/2018/2/layout/IconVerticalSolidList"/>
    <dgm:cxn modelId="{FC629B24-1611-472A-84F8-D33F78836B37}" srcId="{7A4542D9-EEBD-4130-9CB8-532E4F076C41}" destId="{EB47C6F3-FEF6-4BFB-B050-AEC1557819CC}" srcOrd="0" destOrd="0" parTransId="{726033BA-6097-4DE2-A7B2-1264DDBAB92B}" sibTransId="{6B05EAB1-D5D5-4F60-8ADE-B28E78B704B7}"/>
    <dgm:cxn modelId="{03F03436-A553-4CC7-80C3-B7659C5A4A1A}" srcId="{7A4542D9-EEBD-4130-9CB8-532E4F076C41}" destId="{40971BD3-B459-486B-8EA6-BD1EEA37A7D2}" srcOrd="1" destOrd="0" parTransId="{60370EBC-3FDE-4B76-B14E-F5D983413532}" sibTransId="{DFC2E4B1-3FFE-420F-B37A-B37CB86CF794}"/>
    <dgm:cxn modelId="{A4AB7639-1BE6-4723-8295-13E6ABCA5E84}" type="presOf" srcId="{0BD79D42-D892-49B4-839A-E5CE5BF72E77}" destId="{3BEAC774-0B1F-48F3-A8C5-8C87D88CACF7}" srcOrd="0" destOrd="1" presId="urn:microsoft.com/office/officeart/2018/2/layout/IconVerticalSolidList"/>
    <dgm:cxn modelId="{B4D80E3A-6899-4523-8ABB-B757BC0CB86B}" type="presOf" srcId="{1EC60D34-23CC-4ED1-A12E-D99DF4086B54}" destId="{B0ADCFC9-7A0C-4F37-96D0-5C77E83C3608}" srcOrd="0" destOrd="0" presId="urn:microsoft.com/office/officeart/2018/2/layout/IconVerticalSolidList"/>
    <dgm:cxn modelId="{35E64862-0E8F-4029-B2AF-0E498182D1E2}" type="presOf" srcId="{B7BC02E7-0758-4A33-A369-45B0429C3CC3}" destId="{3BEAC774-0B1F-48F3-A8C5-8C87D88CACF7}" srcOrd="0" destOrd="0" presId="urn:microsoft.com/office/officeart/2018/2/layout/IconVerticalSolidList"/>
    <dgm:cxn modelId="{7735EF65-992A-41D1-8712-29ABD95A619E}" type="presOf" srcId="{EB47C6F3-FEF6-4BFB-B050-AEC1557819CC}" destId="{D5197894-0FDF-4A79-A202-28A4C4B5478E}" srcOrd="0" destOrd="0" presId="urn:microsoft.com/office/officeart/2018/2/layout/IconVerticalSolidList"/>
    <dgm:cxn modelId="{BFA42167-4A82-4AE0-9045-F277DD2F38D3}" type="presOf" srcId="{40971BD3-B459-486B-8EA6-BD1EEA37A7D2}" destId="{5534BCE8-71A3-4CDE-B6E7-CB43DCF84CC4}" srcOrd="0" destOrd="0" presId="urn:microsoft.com/office/officeart/2018/2/layout/IconVerticalSolidList"/>
    <dgm:cxn modelId="{3F4BF66B-92CC-4089-91A2-8D732EEA6A89}" type="presOf" srcId="{512D9C87-35B3-4FCA-B6F6-48BD287AD159}" destId="{8FC861BD-3D85-4752-8CD9-7CEBBA7D047F}" srcOrd="0" destOrd="0" presId="urn:microsoft.com/office/officeart/2018/2/layout/IconVerticalSolidList"/>
    <dgm:cxn modelId="{C53A997F-F510-4903-ABF6-E134CC691281}" type="presOf" srcId="{3807C34E-92EC-4644-A7E4-7F6597ED6C13}" destId="{76F185B4-3509-49CB-9FCA-AC2C6955649D}" srcOrd="0" destOrd="0" presId="urn:microsoft.com/office/officeart/2018/2/layout/IconVerticalSolidList"/>
    <dgm:cxn modelId="{69E4CB87-4585-4EDE-9010-27C8F0D63430}" srcId="{1EC60D34-23CC-4ED1-A12E-D99DF4086B54}" destId="{B7BC02E7-0758-4A33-A369-45B0429C3CC3}" srcOrd="0" destOrd="0" parTransId="{1FC4FCCF-A424-45AD-B125-970EBD43A6E4}" sibTransId="{8B1F0999-8F87-4936-9FD7-A9E1A147899B}"/>
    <dgm:cxn modelId="{0212FDCB-A070-4F1A-B9A4-8677B730A5FF}" srcId="{1EC60D34-23CC-4ED1-A12E-D99DF4086B54}" destId="{0BD79D42-D892-49B4-839A-E5CE5BF72E77}" srcOrd="1" destOrd="0" parTransId="{05910A34-EB44-4F3F-8733-3C8001254DBF}" sibTransId="{F2E5BDFA-B2FF-4B52-BFC3-7C9BB0F578C6}"/>
    <dgm:cxn modelId="{A22769DF-0498-42C9-9867-24E978634538}" srcId="{40971BD3-B459-486B-8EA6-BD1EEA37A7D2}" destId="{512D9C87-35B3-4FCA-B6F6-48BD287AD159}" srcOrd="0" destOrd="0" parTransId="{956C54DC-AE24-4E6B-B852-34089E43F8A1}" sibTransId="{62B6A9AB-1DEF-4393-8BF7-E5BB252614EE}"/>
    <dgm:cxn modelId="{FC762EEB-E96C-43F0-88F0-08B66B8FFD52}" srcId="{7A4542D9-EEBD-4130-9CB8-532E4F076C41}" destId="{3807C34E-92EC-4644-A7E4-7F6597ED6C13}" srcOrd="3" destOrd="0" parTransId="{2019F771-7FE4-45BE-8D10-EC11B4FA3C4B}" sibTransId="{68E13AFC-E5C1-408C-B397-4115CB080C8D}"/>
    <dgm:cxn modelId="{5E7F2023-8559-4880-9047-CE27B3431C14}" type="presParOf" srcId="{F4773774-99EC-488C-8D96-9A55EB1F3CED}" destId="{82480D70-CBC3-4AEA-8B4F-7C766D8BFA88}" srcOrd="0" destOrd="0" presId="urn:microsoft.com/office/officeart/2018/2/layout/IconVerticalSolidList"/>
    <dgm:cxn modelId="{D22DD802-B135-4A1F-B0B3-4F26479CB133}" type="presParOf" srcId="{82480D70-CBC3-4AEA-8B4F-7C766D8BFA88}" destId="{3624883E-702D-4B0A-9943-791263B1470A}" srcOrd="0" destOrd="0" presId="urn:microsoft.com/office/officeart/2018/2/layout/IconVerticalSolidList"/>
    <dgm:cxn modelId="{98C4D072-5011-4740-ADD0-9675EB2C7F51}" type="presParOf" srcId="{82480D70-CBC3-4AEA-8B4F-7C766D8BFA88}" destId="{D944BD97-12C4-4FD2-857D-3228844C7AEB}" srcOrd="1" destOrd="0" presId="urn:microsoft.com/office/officeart/2018/2/layout/IconVerticalSolidList"/>
    <dgm:cxn modelId="{0997331C-591E-4250-AF2F-EC355E09DCF3}" type="presParOf" srcId="{82480D70-CBC3-4AEA-8B4F-7C766D8BFA88}" destId="{5C75C499-C428-47CE-863F-96DB57B84CF9}" srcOrd="2" destOrd="0" presId="urn:microsoft.com/office/officeart/2018/2/layout/IconVerticalSolidList"/>
    <dgm:cxn modelId="{60E9DAB1-BA2F-4173-AEEF-3F2F3AF67EDE}" type="presParOf" srcId="{82480D70-CBC3-4AEA-8B4F-7C766D8BFA88}" destId="{D5197894-0FDF-4A79-A202-28A4C4B5478E}" srcOrd="3" destOrd="0" presId="urn:microsoft.com/office/officeart/2018/2/layout/IconVerticalSolidList"/>
    <dgm:cxn modelId="{C59F868F-82B0-416A-A836-27892E2DC365}" type="presParOf" srcId="{F4773774-99EC-488C-8D96-9A55EB1F3CED}" destId="{4B1B8AF1-69C3-49B5-9D4C-E7A3F14CAA71}" srcOrd="1" destOrd="0" presId="urn:microsoft.com/office/officeart/2018/2/layout/IconVerticalSolidList"/>
    <dgm:cxn modelId="{7C7629B5-147A-4184-87CD-4A70DF5D9CE7}" type="presParOf" srcId="{F4773774-99EC-488C-8D96-9A55EB1F3CED}" destId="{BD5196A1-6978-48EC-BD13-C42D6FE5B7EE}" srcOrd="2" destOrd="0" presId="urn:microsoft.com/office/officeart/2018/2/layout/IconVerticalSolidList"/>
    <dgm:cxn modelId="{4F3347BE-9124-4A27-A712-F5212EE07F7A}" type="presParOf" srcId="{BD5196A1-6978-48EC-BD13-C42D6FE5B7EE}" destId="{8AA93E56-7395-4EDA-85FE-24C7464E1F24}" srcOrd="0" destOrd="0" presId="urn:microsoft.com/office/officeart/2018/2/layout/IconVerticalSolidList"/>
    <dgm:cxn modelId="{EE39850E-0C44-4E03-A92F-264E7D81B355}" type="presParOf" srcId="{BD5196A1-6978-48EC-BD13-C42D6FE5B7EE}" destId="{22C2C02E-5C14-4AD7-A8EA-CADDDE30C44B}" srcOrd="1" destOrd="0" presId="urn:microsoft.com/office/officeart/2018/2/layout/IconVerticalSolidList"/>
    <dgm:cxn modelId="{DAB53E00-230E-45F5-A40B-CA41634E2E01}" type="presParOf" srcId="{BD5196A1-6978-48EC-BD13-C42D6FE5B7EE}" destId="{64C7BC4D-558C-4071-8440-770F058C67A5}" srcOrd="2" destOrd="0" presId="urn:microsoft.com/office/officeart/2018/2/layout/IconVerticalSolidList"/>
    <dgm:cxn modelId="{74D81ED5-8EC2-4A27-9D14-C2BD61B37EBB}" type="presParOf" srcId="{BD5196A1-6978-48EC-BD13-C42D6FE5B7EE}" destId="{5534BCE8-71A3-4CDE-B6E7-CB43DCF84CC4}" srcOrd="3" destOrd="0" presId="urn:microsoft.com/office/officeart/2018/2/layout/IconVerticalSolidList"/>
    <dgm:cxn modelId="{605C4EFB-31C6-4C8E-BF0F-572A8F46C24B}" type="presParOf" srcId="{BD5196A1-6978-48EC-BD13-C42D6FE5B7EE}" destId="{8FC861BD-3D85-4752-8CD9-7CEBBA7D047F}" srcOrd="4" destOrd="0" presId="urn:microsoft.com/office/officeart/2018/2/layout/IconVerticalSolidList"/>
    <dgm:cxn modelId="{E42D4089-B400-47D6-9D55-106B655B258B}" type="presParOf" srcId="{F4773774-99EC-488C-8D96-9A55EB1F3CED}" destId="{309AB914-EE3D-459A-AC2C-5425AF81D709}" srcOrd="3" destOrd="0" presId="urn:microsoft.com/office/officeart/2018/2/layout/IconVerticalSolidList"/>
    <dgm:cxn modelId="{6A868DAA-50AE-4A94-B584-53F4A34BD8FE}" type="presParOf" srcId="{F4773774-99EC-488C-8D96-9A55EB1F3CED}" destId="{9F4CD4C1-6642-443B-832D-5A91FA78C197}" srcOrd="4" destOrd="0" presId="urn:microsoft.com/office/officeart/2018/2/layout/IconVerticalSolidList"/>
    <dgm:cxn modelId="{E4FE1BE3-E444-4314-AA4C-0007442CB767}" type="presParOf" srcId="{9F4CD4C1-6642-443B-832D-5A91FA78C197}" destId="{49CC9077-E205-4DC8-895E-4CB34DA3EC81}" srcOrd="0" destOrd="0" presId="urn:microsoft.com/office/officeart/2018/2/layout/IconVerticalSolidList"/>
    <dgm:cxn modelId="{471DD7D3-07A2-44DB-83D5-B93C4F10A525}" type="presParOf" srcId="{9F4CD4C1-6642-443B-832D-5A91FA78C197}" destId="{9C67B363-B2B6-4FE0-B80A-7E4475A0EFA0}" srcOrd="1" destOrd="0" presId="urn:microsoft.com/office/officeart/2018/2/layout/IconVerticalSolidList"/>
    <dgm:cxn modelId="{951D718B-8C80-4DF9-A51A-16FD253BB9A5}" type="presParOf" srcId="{9F4CD4C1-6642-443B-832D-5A91FA78C197}" destId="{E72FA003-8AA7-4659-ADD0-CE14C1E26675}" srcOrd="2" destOrd="0" presId="urn:microsoft.com/office/officeart/2018/2/layout/IconVerticalSolidList"/>
    <dgm:cxn modelId="{D0F9A700-9BC3-42C8-A87B-306AECA53F26}" type="presParOf" srcId="{9F4CD4C1-6642-443B-832D-5A91FA78C197}" destId="{B0ADCFC9-7A0C-4F37-96D0-5C77E83C3608}" srcOrd="3" destOrd="0" presId="urn:microsoft.com/office/officeart/2018/2/layout/IconVerticalSolidList"/>
    <dgm:cxn modelId="{A8E1CE20-2381-4F83-8ED9-A61FA82619DE}" type="presParOf" srcId="{9F4CD4C1-6642-443B-832D-5A91FA78C197}" destId="{3BEAC774-0B1F-48F3-A8C5-8C87D88CACF7}" srcOrd="4" destOrd="0" presId="urn:microsoft.com/office/officeart/2018/2/layout/IconVerticalSolidList"/>
    <dgm:cxn modelId="{B314486A-35D8-46E4-8C82-26C114DF9A10}" type="presParOf" srcId="{F4773774-99EC-488C-8D96-9A55EB1F3CED}" destId="{6D8C43DE-35D0-4D26-871A-44A9737D390B}" srcOrd="5" destOrd="0" presId="urn:microsoft.com/office/officeart/2018/2/layout/IconVerticalSolidList"/>
    <dgm:cxn modelId="{D620A38E-C0CA-4CAE-8EFE-5CE3F73F26C5}" type="presParOf" srcId="{F4773774-99EC-488C-8D96-9A55EB1F3CED}" destId="{D03BE6D2-0FA1-445A-BC32-2C9B97D1BF89}" srcOrd="6" destOrd="0" presId="urn:microsoft.com/office/officeart/2018/2/layout/IconVerticalSolidList"/>
    <dgm:cxn modelId="{42A14F19-AB19-4C90-8E9E-D784EABF7CB4}" type="presParOf" srcId="{D03BE6D2-0FA1-445A-BC32-2C9B97D1BF89}" destId="{CFFFD51C-58E1-44BA-AB21-2230882C13BC}" srcOrd="0" destOrd="0" presId="urn:microsoft.com/office/officeart/2018/2/layout/IconVerticalSolidList"/>
    <dgm:cxn modelId="{71196F20-9297-439B-93BD-0FD1C1B23BC7}" type="presParOf" srcId="{D03BE6D2-0FA1-445A-BC32-2C9B97D1BF89}" destId="{A96FE485-FFE6-4649-80EC-B4D4A17A31C3}" srcOrd="1" destOrd="0" presId="urn:microsoft.com/office/officeart/2018/2/layout/IconVerticalSolidList"/>
    <dgm:cxn modelId="{69F1FAE2-82F8-438B-BE51-F3296E5168B6}" type="presParOf" srcId="{D03BE6D2-0FA1-445A-BC32-2C9B97D1BF89}" destId="{8A012C69-FC67-4DC6-91EE-EF4613F494BC}" srcOrd="2" destOrd="0" presId="urn:microsoft.com/office/officeart/2018/2/layout/IconVerticalSolidList"/>
    <dgm:cxn modelId="{E5B4F29D-5E5F-470E-AC92-DD5447A97D33}" type="presParOf" srcId="{D03BE6D2-0FA1-445A-BC32-2C9B97D1BF89}" destId="{76F185B4-3509-49CB-9FCA-AC2C69556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4542D9-EEBD-4130-9CB8-532E4F076C4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B47C6F3-FEF6-4BFB-B050-AEC1557819CC}">
      <dgm:prSet custT="1"/>
      <dgm:spPr/>
      <dgm:t>
        <a:bodyPr/>
        <a:lstStyle/>
        <a:p>
          <a:pPr>
            <a:lnSpc>
              <a:spcPct val="100000"/>
            </a:lnSpc>
          </a:pPr>
          <a:r>
            <a:rPr lang="en-US" sz="4000" b="1" dirty="0"/>
            <a:t>Reflection </a:t>
          </a:r>
          <a:endParaRPr lang="en-US" sz="4000" dirty="0"/>
        </a:p>
      </dgm:t>
    </dgm:pt>
    <dgm:pt modelId="{726033BA-6097-4DE2-A7B2-1264DDBAB92B}" type="parTrans" cxnId="{FC629B24-1611-472A-84F8-D33F78836B37}">
      <dgm:prSet/>
      <dgm:spPr/>
      <dgm:t>
        <a:bodyPr/>
        <a:lstStyle/>
        <a:p>
          <a:endParaRPr lang="en-US"/>
        </a:p>
      </dgm:t>
    </dgm:pt>
    <dgm:pt modelId="{6B05EAB1-D5D5-4F60-8ADE-B28E78B704B7}" type="sibTrans" cxnId="{FC629B24-1611-472A-84F8-D33F78836B37}">
      <dgm:prSet/>
      <dgm:spPr/>
      <dgm:t>
        <a:bodyPr/>
        <a:lstStyle/>
        <a:p>
          <a:endParaRPr lang="en-US"/>
        </a:p>
      </dgm:t>
    </dgm:pt>
    <dgm:pt modelId="{1EC60D34-23CC-4ED1-A12E-D99DF4086B54}">
      <dgm:prSet/>
      <dgm:spPr/>
      <dgm:t>
        <a:bodyPr/>
        <a:lstStyle/>
        <a:p>
          <a:pPr>
            <a:lnSpc>
              <a:spcPct val="100000"/>
            </a:lnSpc>
          </a:pPr>
          <a:r>
            <a:rPr lang="en-US" dirty="0"/>
            <a:t> Classification Algorithm were able to predict the Gender of the Customer with a relatively high accuracy of 85%. </a:t>
          </a:r>
        </a:p>
      </dgm:t>
    </dgm:pt>
    <dgm:pt modelId="{A0E86C02-A88C-48EC-8431-D19E7F0E53EF}" type="parTrans" cxnId="{91EB0714-045D-4B7C-8884-32EF21474A15}">
      <dgm:prSet/>
      <dgm:spPr/>
      <dgm:t>
        <a:bodyPr/>
        <a:lstStyle/>
        <a:p>
          <a:endParaRPr lang="en-US"/>
        </a:p>
      </dgm:t>
    </dgm:pt>
    <dgm:pt modelId="{AA526383-985E-4D56-9FC2-EED731C7C60A}" type="sibTrans" cxnId="{91EB0714-045D-4B7C-8884-32EF21474A15}">
      <dgm:prSet/>
      <dgm:spPr/>
      <dgm:t>
        <a:bodyPr/>
        <a:lstStyle/>
        <a:p>
          <a:endParaRPr lang="en-US"/>
        </a:p>
      </dgm:t>
    </dgm:pt>
    <dgm:pt modelId="{3807C34E-92EC-4644-A7E4-7F6597ED6C13}">
      <dgm:prSet/>
      <dgm:spPr/>
      <dgm:t>
        <a:bodyPr/>
        <a:lstStyle/>
        <a:p>
          <a:pPr>
            <a:lnSpc>
              <a:spcPct val="100000"/>
            </a:lnSpc>
          </a:pPr>
          <a:r>
            <a:rPr lang="en-US" dirty="0"/>
            <a:t>Data Mining Algorithms provided to be extremely useful for any Retail Store, helping them analyze their buyers and their spending habits which will help  improve future Black Friday Sales.</a:t>
          </a:r>
        </a:p>
      </dgm:t>
    </dgm:pt>
    <dgm:pt modelId="{2019F771-7FE4-45BE-8D10-EC11B4FA3C4B}" type="parTrans" cxnId="{FC762EEB-E96C-43F0-88F0-08B66B8FFD52}">
      <dgm:prSet/>
      <dgm:spPr/>
      <dgm:t>
        <a:bodyPr/>
        <a:lstStyle/>
        <a:p>
          <a:endParaRPr lang="en-US"/>
        </a:p>
      </dgm:t>
    </dgm:pt>
    <dgm:pt modelId="{68E13AFC-E5C1-408C-B397-4115CB080C8D}" type="sibTrans" cxnId="{FC762EEB-E96C-43F0-88F0-08B66B8FFD52}">
      <dgm:prSet/>
      <dgm:spPr/>
      <dgm:t>
        <a:bodyPr/>
        <a:lstStyle/>
        <a:p>
          <a:endParaRPr lang="en-US"/>
        </a:p>
      </dgm:t>
    </dgm:pt>
    <dgm:pt modelId="{40971BD3-B459-486B-8EA6-BD1EEA37A7D2}">
      <dgm:prSet/>
      <dgm:spPr/>
      <dgm:t>
        <a:bodyPr/>
        <a:lstStyle/>
        <a:p>
          <a:pPr>
            <a:lnSpc>
              <a:spcPct val="100000"/>
            </a:lnSpc>
          </a:pPr>
          <a:r>
            <a:rPr lang="en-US" dirty="0"/>
            <a:t>Association Rules Mining proved to be very value data mining tool since it could identify some important rules such as the population of buyer for each purchase category. </a:t>
          </a:r>
        </a:p>
      </dgm:t>
    </dgm:pt>
    <dgm:pt modelId="{DFC2E4B1-3FFE-420F-B37A-B37CB86CF794}" type="sibTrans" cxnId="{03F03436-A553-4CC7-80C3-B7659C5A4A1A}">
      <dgm:prSet/>
      <dgm:spPr/>
      <dgm:t>
        <a:bodyPr/>
        <a:lstStyle/>
        <a:p>
          <a:endParaRPr lang="en-US"/>
        </a:p>
      </dgm:t>
    </dgm:pt>
    <dgm:pt modelId="{60370EBC-3FDE-4B76-B14E-F5D983413532}" type="parTrans" cxnId="{03F03436-A553-4CC7-80C3-B7659C5A4A1A}">
      <dgm:prSet/>
      <dgm:spPr/>
      <dgm:t>
        <a:bodyPr/>
        <a:lstStyle/>
        <a:p>
          <a:endParaRPr lang="en-US"/>
        </a:p>
      </dgm:t>
    </dgm:pt>
    <dgm:pt modelId="{F4773774-99EC-488C-8D96-9A55EB1F3CED}" type="pres">
      <dgm:prSet presAssocID="{7A4542D9-EEBD-4130-9CB8-532E4F076C41}" presName="root" presStyleCnt="0">
        <dgm:presLayoutVars>
          <dgm:dir/>
          <dgm:resizeHandles val="exact"/>
        </dgm:presLayoutVars>
      </dgm:prSet>
      <dgm:spPr/>
    </dgm:pt>
    <dgm:pt modelId="{82480D70-CBC3-4AEA-8B4F-7C766D8BFA88}" type="pres">
      <dgm:prSet presAssocID="{EB47C6F3-FEF6-4BFB-B050-AEC1557819CC}" presName="compNode" presStyleCnt="0"/>
      <dgm:spPr/>
    </dgm:pt>
    <dgm:pt modelId="{3624883E-702D-4B0A-9943-791263B1470A}" type="pres">
      <dgm:prSet presAssocID="{EB47C6F3-FEF6-4BFB-B050-AEC1557819CC}" presName="bgRect" presStyleLbl="bgShp" presStyleIdx="0" presStyleCnt="4" custScaleY="145667"/>
      <dgm:spPr/>
    </dgm:pt>
    <dgm:pt modelId="{D944BD97-12C4-4FD2-857D-3228844C7AEB}" type="pres">
      <dgm:prSet presAssocID="{EB47C6F3-FEF6-4BFB-B050-AEC1557819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ought bubble"/>
        </a:ext>
      </dgm:extLst>
    </dgm:pt>
    <dgm:pt modelId="{5C75C499-C428-47CE-863F-96DB57B84CF9}" type="pres">
      <dgm:prSet presAssocID="{EB47C6F3-FEF6-4BFB-B050-AEC1557819CC}" presName="spaceRect" presStyleCnt="0"/>
      <dgm:spPr/>
    </dgm:pt>
    <dgm:pt modelId="{D5197894-0FDF-4A79-A202-28A4C4B5478E}" type="pres">
      <dgm:prSet presAssocID="{EB47C6F3-FEF6-4BFB-B050-AEC1557819CC}" presName="parTx" presStyleLbl="revTx" presStyleIdx="0" presStyleCnt="4">
        <dgm:presLayoutVars>
          <dgm:chMax val="0"/>
          <dgm:chPref val="0"/>
        </dgm:presLayoutVars>
      </dgm:prSet>
      <dgm:spPr/>
    </dgm:pt>
    <dgm:pt modelId="{4B1B8AF1-69C3-49B5-9D4C-E7A3F14CAA71}" type="pres">
      <dgm:prSet presAssocID="{6B05EAB1-D5D5-4F60-8ADE-B28E78B704B7}" presName="sibTrans" presStyleCnt="0"/>
      <dgm:spPr/>
    </dgm:pt>
    <dgm:pt modelId="{BD5196A1-6978-48EC-BD13-C42D6FE5B7EE}" type="pres">
      <dgm:prSet presAssocID="{40971BD3-B459-486B-8EA6-BD1EEA37A7D2}" presName="compNode" presStyleCnt="0"/>
      <dgm:spPr/>
    </dgm:pt>
    <dgm:pt modelId="{8AA93E56-7395-4EDA-85FE-24C7464E1F24}" type="pres">
      <dgm:prSet presAssocID="{40971BD3-B459-486B-8EA6-BD1EEA37A7D2}" presName="bgRect" presStyleLbl="bgShp" presStyleIdx="1" presStyleCnt="4" custScaleY="172568"/>
      <dgm:spPr/>
    </dgm:pt>
    <dgm:pt modelId="{22C2C02E-5C14-4AD7-A8EA-CADDDE30C44B}" type="pres">
      <dgm:prSet presAssocID="{40971BD3-B459-486B-8EA6-BD1EEA37A7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4C7BC4D-558C-4071-8440-770F058C67A5}" type="pres">
      <dgm:prSet presAssocID="{40971BD3-B459-486B-8EA6-BD1EEA37A7D2}" presName="spaceRect" presStyleCnt="0"/>
      <dgm:spPr/>
    </dgm:pt>
    <dgm:pt modelId="{5534BCE8-71A3-4CDE-B6E7-CB43DCF84CC4}" type="pres">
      <dgm:prSet presAssocID="{40971BD3-B459-486B-8EA6-BD1EEA37A7D2}" presName="parTx" presStyleLbl="revTx" presStyleIdx="1" presStyleCnt="4">
        <dgm:presLayoutVars>
          <dgm:chMax val="0"/>
          <dgm:chPref val="0"/>
        </dgm:presLayoutVars>
      </dgm:prSet>
      <dgm:spPr/>
    </dgm:pt>
    <dgm:pt modelId="{309AB914-EE3D-459A-AC2C-5425AF81D709}" type="pres">
      <dgm:prSet presAssocID="{DFC2E4B1-3FFE-420F-B37A-B37CB86CF794}" presName="sibTrans" presStyleCnt="0"/>
      <dgm:spPr/>
    </dgm:pt>
    <dgm:pt modelId="{9F4CD4C1-6642-443B-832D-5A91FA78C197}" type="pres">
      <dgm:prSet presAssocID="{1EC60D34-23CC-4ED1-A12E-D99DF4086B54}" presName="compNode" presStyleCnt="0"/>
      <dgm:spPr/>
    </dgm:pt>
    <dgm:pt modelId="{49CC9077-E205-4DC8-895E-4CB34DA3EC81}" type="pres">
      <dgm:prSet presAssocID="{1EC60D34-23CC-4ED1-A12E-D99DF4086B54}" presName="bgRect" presStyleLbl="bgShp" presStyleIdx="2" presStyleCnt="4" custScaleY="180526"/>
      <dgm:spPr/>
    </dgm:pt>
    <dgm:pt modelId="{9C67B363-B2B6-4FE0-B80A-7E4475A0EFA0}" type="pres">
      <dgm:prSet presAssocID="{1EC60D34-23CC-4ED1-A12E-D99DF4086B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72FA003-8AA7-4659-ADD0-CE14C1E26675}" type="pres">
      <dgm:prSet presAssocID="{1EC60D34-23CC-4ED1-A12E-D99DF4086B54}" presName="spaceRect" presStyleCnt="0"/>
      <dgm:spPr/>
    </dgm:pt>
    <dgm:pt modelId="{B0ADCFC9-7A0C-4F37-96D0-5C77E83C3608}" type="pres">
      <dgm:prSet presAssocID="{1EC60D34-23CC-4ED1-A12E-D99DF4086B54}" presName="parTx" presStyleLbl="revTx" presStyleIdx="2" presStyleCnt="4">
        <dgm:presLayoutVars>
          <dgm:chMax val="0"/>
          <dgm:chPref val="0"/>
        </dgm:presLayoutVars>
      </dgm:prSet>
      <dgm:spPr/>
    </dgm:pt>
    <dgm:pt modelId="{6D8C43DE-35D0-4D26-871A-44A9737D390B}" type="pres">
      <dgm:prSet presAssocID="{AA526383-985E-4D56-9FC2-EED731C7C60A}" presName="sibTrans" presStyleCnt="0"/>
      <dgm:spPr/>
    </dgm:pt>
    <dgm:pt modelId="{D03BE6D2-0FA1-445A-BC32-2C9B97D1BF89}" type="pres">
      <dgm:prSet presAssocID="{3807C34E-92EC-4644-A7E4-7F6597ED6C13}" presName="compNode" presStyleCnt="0"/>
      <dgm:spPr/>
    </dgm:pt>
    <dgm:pt modelId="{CFFFD51C-58E1-44BA-AB21-2230882C13BC}" type="pres">
      <dgm:prSet presAssocID="{3807C34E-92EC-4644-A7E4-7F6597ED6C13}" presName="bgRect" presStyleLbl="bgShp" presStyleIdx="3" presStyleCnt="4" custScaleY="203193"/>
      <dgm:spPr/>
    </dgm:pt>
    <dgm:pt modelId="{A96FE485-FFE6-4649-80EC-B4D4A17A31C3}" type="pres">
      <dgm:prSet presAssocID="{3807C34E-92EC-4644-A7E4-7F6597ED6C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8A012C69-FC67-4DC6-91EE-EF4613F494BC}" type="pres">
      <dgm:prSet presAssocID="{3807C34E-92EC-4644-A7E4-7F6597ED6C13}" presName="spaceRect" presStyleCnt="0"/>
      <dgm:spPr/>
    </dgm:pt>
    <dgm:pt modelId="{76F185B4-3509-49CB-9FCA-AC2C6955649D}" type="pres">
      <dgm:prSet presAssocID="{3807C34E-92EC-4644-A7E4-7F6597ED6C13}" presName="parTx" presStyleLbl="revTx" presStyleIdx="3" presStyleCnt="4" custScaleY="147759">
        <dgm:presLayoutVars>
          <dgm:chMax val="0"/>
          <dgm:chPref val="0"/>
        </dgm:presLayoutVars>
      </dgm:prSet>
      <dgm:spPr/>
    </dgm:pt>
  </dgm:ptLst>
  <dgm:cxnLst>
    <dgm:cxn modelId="{91EB0714-045D-4B7C-8884-32EF21474A15}" srcId="{7A4542D9-EEBD-4130-9CB8-532E4F076C41}" destId="{1EC60D34-23CC-4ED1-A12E-D99DF4086B54}" srcOrd="2" destOrd="0" parTransId="{A0E86C02-A88C-48EC-8431-D19E7F0E53EF}" sibTransId="{AA526383-985E-4D56-9FC2-EED731C7C60A}"/>
    <dgm:cxn modelId="{0EABA818-B7B6-4E30-A106-F1AAD9A66397}" type="presOf" srcId="{7A4542D9-EEBD-4130-9CB8-532E4F076C41}" destId="{F4773774-99EC-488C-8D96-9A55EB1F3CED}" srcOrd="0" destOrd="0" presId="urn:microsoft.com/office/officeart/2018/2/layout/IconVerticalSolidList"/>
    <dgm:cxn modelId="{FC629B24-1611-472A-84F8-D33F78836B37}" srcId="{7A4542D9-EEBD-4130-9CB8-532E4F076C41}" destId="{EB47C6F3-FEF6-4BFB-B050-AEC1557819CC}" srcOrd="0" destOrd="0" parTransId="{726033BA-6097-4DE2-A7B2-1264DDBAB92B}" sibTransId="{6B05EAB1-D5D5-4F60-8ADE-B28E78B704B7}"/>
    <dgm:cxn modelId="{03F03436-A553-4CC7-80C3-B7659C5A4A1A}" srcId="{7A4542D9-EEBD-4130-9CB8-532E4F076C41}" destId="{40971BD3-B459-486B-8EA6-BD1EEA37A7D2}" srcOrd="1" destOrd="0" parTransId="{60370EBC-3FDE-4B76-B14E-F5D983413532}" sibTransId="{DFC2E4B1-3FFE-420F-B37A-B37CB86CF794}"/>
    <dgm:cxn modelId="{B4D80E3A-6899-4523-8ABB-B757BC0CB86B}" type="presOf" srcId="{1EC60D34-23CC-4ED1-A12E-D99DF4086B54}" destId="{B0ADCFC9-7A0C-4F37-96D0-5C77E83C3608}" srcOrd="0" destOrd="0" presId="urn:microsoft.com/office/officeart/2018/2/layout/IconVerticalSolidList"/>
    <dgm:cxn modelId="{7735EF65-992A-41D1-8712-29ABD95A619E}" type="presOf" srcId="{EB47C6F3-FEF6-4BFB-B050-AEC1557819CC}" destId="{D5197894-0FDF-4A79-A202-28A4C4B5478E}" srcOrd="0" destOrd="0" presId="urn:microsoft.com/office/officeart/2018/2/layout/IconVerticalSolidList"/>
    <dgm:cxn modelId="{BFA42167-4A82-4AE0-9045-F277DD2F38D3}" type="presOf" srcId="{40971BD3-B459-486B-8EA6-BD1EEA37A7D2}" destId="{5534BCE8-71A3-4CDE-B6E7-CB43DCF84CC4}" srcOrd="0" destOrd="0" presId="urn:microsoft.com/office/officeart/2018/2/layout/IconVerticalSolidList"/>
    <dgm:cxn modelId="{C53A997F-F510-4903-ABF6-E134CC691281}" type="presOf" srcId="{3807C34E-92EC-4644-A7E4-7F6597ED6C13}" destId="{76F185B4-3509-49CB-9FCA-AC2C6955649D}" srcOrd="0" destOrd="0" presId="urn:microsoft.com/office/officeart/2018/2/layout/IconVerticalSolidList"/>
    <dgm:cxn modelId="{FC762EEB-E96C-43F0-88F0-08B66B8FFD52}" srcId="{7A4542D9-EEBD-4130-9CB8-532E4F076C41}" destId="{3807C34E-92EC-4644-A7E4-7F6597ED6C13}" srcOrd="3" destOrd="0" parTransId="{2019F771-7FE4-45BE-8D10-EC11B4FA3C4B}" sibTransId="{68E13AFC-E5C1-408C-B397-4115CB080C8D}"/>
    <dgm:cxn modelId="{5E7F2023-8559-4880-9047-CE27B3431C14}" type="presParOf" srcId="{F4773774-99EC-488C-8D96-9A55EB1F3CED}" destId="{82480D70-CBC3-4AEA-8B4F-7C766D8BFA88}" srcOrd="0" destOrd="0" presId="urn:microsoft.com/office/officeart/2018/2/layout/IconVerticalSolidList"/>
    <dgm:cxn modelId="{D22DD802-B135-4A1F-B0B3-4F26479CB133}" type="presParOf" srcId="{82480D70-CBC3-4AEA-8B4F-7C766D8BFA88}" destId="{3624883E-702D-4B0A-9943-791263B1470A}" srcOrd="0" destOrd="0" presId="urn:microsoft.com/office/officeart/2018/2/layout/IconVerticalSolidList"/>
    <dgm:cxn modelId="{98C4D072-5011-4740-ADD0-9675EB2C7F51}" type="presParOf" srcId="{82480D70-CBC3-4AEA-8B4F-7C766D8BFA88}" destId="{D944BD97-12C4-4FD2-857D-3228844C7AEB}" srcOrd="1" destOrd="0" presId="urn:microsoft.com/office/officeart/2018/2/layout/IconVerticalSolidList"/>
    <dgm:cxn modelId="{0997331C-591E-4250-AF2F-EC355E09DCF3}" type="presParOf" srcId="{82480D70-CBC3-4AEA-8B4F-7C766D8BFA88}" destId="{5C75C499-C428-47CE-863F-96DB57B84CF9}" srcOrd="2" destOrd="0" presId="urn:microsoft.com/office/officeart/2018/2/layout/IconVerticalSolidList"/>
    <dgm:cxn modelId="{60E9DAB1-BA2F-4173-AEEF-3F2F3AF67EDE}" type="presParOf" srcId="{82480D70-CBC3-4AEA-8B4F-7C766D8BFA88}" destId="{D5197894-0FDF-4A79-A202-28A4C4B5478E}" srcOrd="3" destOrd="0" presId="urn:microsoft.com/office/officeart/2018/2/layout/IconVerticalSolidList"/>
    <dgm:cxn modelId="{C59F868F-82B0-416A-A836-27892E2DC365}" type="presParOf" srcId="{F4773774-99EC-488C-8D96-9A55EB1F3CED}" destId="{4B1B8AF1-69C3-49B5-9D4C-E7A3F14CAA71}" srcOrd="1" destOrd="0" presId="urn:microsoft.com/office/officeart/2018/2/layout/IconVerticalSolidList"/>
    <dgm:cxn modelId="{7C7629B5-147A-4184-87CD-4A70DF5D9CE7}" type="presParOf" srcId="{F4773774-99EC-488C-8D96-9A55EB1F3CED}" destId="{BD5196A1-6978-48EC-BD13-C42D6FE5B7EE}" srcOrd="2" destOrd="0" presId="urn:microsoft.com/office/officeart/2018/2/layout/IconVerticalSolidList"/>
    <dgm:cxn modelId="{4F3347BE-9124-4A27-A712-F5212EE07F7A}" type="presParOf" srcId="{BD5196A1-6978-48EC-BD13-C42D6FE5B7EE}" destId="{8AA93E56-7395-4EDA-85FE-24C7464E1F24}" srcOrd="0" destOrd="0" presId="urn:microsoft.com/office/officeart/2018/2/layout/IconVerticalSolidList"/>
    <dgm:cxn modelId="{EE39850E-0C44-4E03-A92F-264E7D81B355}" type="presParOf" srcId="{BD5196A1-6978-48EC-BD13-C42D6FE5B7EE}" destId="{22C2C02E-5C14-4AD7-A8EA-CADDDE30C44B}" srcOrd="1" destOrd="0" presId="urn:microsoft.com/office/officeart/2018/2/layout/IconVerticalSolidList"/>
    <dgm:cxn modelId="{DAB53E00-230E-45F5-A40B-CA41634E2E01}" type="presParOf" srcId="{BD5196A1-6978-48EC-BD13-C42D6FE5B7EE}" destId="{64C7BC4D-558C-4071-8440-770F058C67A5}" srcOrd="2" destOrd="0" presId="urn:microsoft.com/office/officeart/2018/2/layout/IconVerticalSolidList"/>
    <dgm:cxn modelId="{74D81ED5-8EC2-4A27-9D14-C2BD61B37EBB}" type="presParOf" srcId="{BD5196A1-6978-48EC-BD13-C42D6FE5B7EE}" destId="{5534BCE8-71A3-4CDE-B6E7-CB43DCF84CC4}" srcOrd="3" destOrd="0" presId="urn:microsoft.com/office/officeart/2018/2/layout/IconVerticalSolidList"/>
    <dgm:cxn modelId="{E42D4089-B400-47D6-9D55-106B655B258B}" type="presParOf" srcId="{F4773774-99EC-488C-8D96-9A55EB1F3CED}" destId="{309AB914-EE3D-459A-AC2C-5425AF81D709}" srcOrd="3" destOrd="0" presId="urn:microsoft.com/office/officeart/2018/2/layout/IconVerticalSolidList"/>
    <dgm:cxn modelId="{6A868DAA-50AE-4A94-B584-53F4A34BD8FE}" type="presParOf" srcId="{F4773774-99EC-488C-8D96-9A55EB1F3CED}" destId="{9F4CD4C1-6642-443B-832D-5A91FA78C197}" srcOrd="4" destOrd="0" presId="urn:microsoft.com/office/officeart/2018/2/layout/IconVerticalSolidList"/>
    <dgm:cxn modelId="{E4FE1BE3-E444-4314-AA4C-0007442CB767}" type="presParOf" srcId="{9F4CD4C1-6642-443B-832D-5A91FA78C197}" destId="{49CC9077-E205-4DC8-895E-4CB34DA3EC81}" srcOrd="0" destOrd="0" presId="urn:microsoft.com/office/officeart/2018/2/layout/IconVerticalSolidList"/>
    <dgm:cxn modelId="{471DD7D3-07A2-44DB-83D5-B93C4F10A525}" type="presParOf" srcId="{9F4CD4C1-6642-443B-832D-5A91FA78C197}" destId="{9C67B363-B2B6-4FE0-B80A-7E4475A0EFA0}" srcOrd="1" destOrd="0" presId="urn:microsoft.com/office/officeart/2018/2/layout/IconVerticalSolidList"/>
    <dgm:cxn modelId="{951D718B-8C80-4DF9-A51A-16FD253BB9A5}" type="presParOf" srcId="{9F4CD4C1-6642-443B-832D-5A91FA78C197}" destId="{E72FA003-8AA7-4659-ADD0-CE14C1E26675}" srcOrd="2" destOrd="0" presId="urn:microsoft.com/office/officeart/2018/2/layout/IconVerticalSolidList"/>
    <dgm:cxn modelId="{D0F9A700-9BC3-42C8-A87B-306AECA53F26}" type="presParOf" srcId="{9F4CD4C1-6642-443B-832D-5A91FA78C197}" destId="{B0ADCFC9-7A0C-4F37-96D0-5C77E83C3608}" srcOrd="3" destOrd="0" presId="urn:microsoft.com/office/officeart/2018/2/layout/IconVerticalSolidList"/>
    <dgm:cxn modelId="{B314486A-35D8-46E4-8C82-26C114DF9A10}" type="presParOf" srcId="{F4773774-99EC-488C-8D96-9A55EB1F3CED}" destId="{6D8C43DE-35D0-4D26-871A-44A9737D390B}" srcOrd="5" destOrd="0" presId="urn:microsoft.com/office/officeart/2018/2/layout/IconVerticalSolidList"/>
    <dgm:cxn modelId="{D620A38E-C0CA-4CAE-8EFE-5CE3F73F26C5}" type="presParOf" srcId="{F4773774-99EC-488C-8D96-9A55EB1F3CED}" destId="{D03BE6D2-0FA1-445A-BC32-2C9B97D1BF89}" srcOrd="6" destOrd="0" presId="urn:microsoft.com/office/officeart/2018/2/layout/IconVerticalSolidList"/>
    <dgm:cxn modelId="{42A14F19-AB19-4C90-8E9E-D784EABF7CB4}" type="presParOf" srcId="{D03BE6D2-0FA1-445A-BC32-2C9B97D1BF89}" destId="{CFFFD51C-58E1-44BA-AB21-2230882C13BC}" srcOrd="0" destOrd="0" presId="urn:microsoft.com/office/officeart/2018/2/layout/IconVerticalSolidList"/>
    <dgm:cxn modelId="{71196F20-9297-439B-93BD-0FD1C1B23BC7}" type="presParOf" srcId="{D03BE6D2-0FA1-445A-BC32-2C9B97D1BF89}" destId="{A96FE485-FFE6-4649-80EC-B4D4A17A31C3}" srcOrd="1" destOrd="0" presId="urn:microsoft.com/office/officeart/2018/2/layout/IconVerticalSolidList"/>
    <dgm:cxn modelId="{69F1FAE2-82F8-438B-BE51-F3296E5168B6}" type="presParOf" srcId="{D03BE6D2-0FA1-445A-BC32-2C9B97D1BF89}" destId="{8A012C69-FC67-4DC6-91EE-EF4613F494BC}" srcOrd="2" destOrd="0" presId="urn:microsoft.com/office/officeart/2018/2/layout/IconVerticalSolidList"/>
    <dgm:cxn modelId="{E5B4F29D-5E5F-470E-AC92-DD5447A97D33}" type="presParOf" srcId="{D03BE6D2-0FA1-445A-BC32-2C9B97D1BF89}" destId="{76F185B4-3509-49CB-9FCA-AC2C69556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4542D9-EEBD-4130-9CB8-532E4F076C4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B47C6F3-FEF6-4BFB-B050-AEC1557819CC}">
      <dgm:prSet custT="1"/>
      <dgm:spPr/>
      <dgm:t>
        <a:bodyPr/>
        <a:lstStyle/>
        <a:p>
          <a:pPr>
            <a:lnSpc>
              <a:spcPct val="100000"/>
            </a:lnSpc>
          </a:pPr>
          <a:r>
            <a:rPr lang="en-US" sz="4000" b="1" dirty="0"/>
            <a:t>Reflection </a:t>
          </a:r>
          <a:endParaRPr lang="en-US" sz="4000" dirty="0"/>
        </a:p>
      </dgm:t>
    </dgm:pt>
    <dgm:pt modelId="{726033BA-6097-4DE2-A7B2-1264DDBAB92B}" type="parTrans" cxnId="{FC629B24-1611-472A-84F8-D33F78836B37}">
      <dgm:prSet/>
      <dgm:spPr/>
      <dgm:t>
        <a:bodyPr/>
        <a:lstStyle/>
        <a:p>
          <a:endParaRPr lang="en-US"/>
        </a:p>
      </dgm:t>
    </dgm:pt>
    <dgm:pt modelId="{6B05EAB1-D5D5-4F60-8ADE-B28E78B704B7}" type="sibTrans" cxnId="{FC629B24-1611-472A-84F8-D33F78836B37}">
      <dgm:prSet/>
      <dgm:spPr/>
      <dgm:t>
        <a:bodyPr/>
        <a:lstStyle/>
        <a:p>
          <a:endParaRPr lang="en-US"/>
        </a:p>
      </dgm:t>
    </dgm:pt>
    <dgm:pt modelId="{40971BD3-B459-486B-8EA6-BD1EEA37A7D2}">
      <dgm:prSet/>
      <dgm:spPr/>
      <dgm:t>
        <a:bodyPr/>
        <a:lstStyle/>
        <a:p>
          <a:pPr>
            <a:lnSpc>
              <a:spcPct val="100000"/>
            </a:lnSpc>
          </a:pPr>
          <a:r>
            <a:rPr lang="en-US" dirty="0"/>
            <a:t>Data is the most important asset to any Data Scientist</a:t>
          </a:r>
        </a:p>
      </dgm:t>
    </dgm:pt>
    <dgm:pt modelId="{DFC2E4B1-3FFE-420F-B37A-B37CB86CF794}" type="sibTrans" cxnId="{03F03436-A553-4CC7-80C3-B7659C5A4A1A}">
      <dgm:prSet/>
      <dgm:spPr/>
      <dgm:t>
        <a:bodyPr/>
        <a:lstStyle/>
        <a:p>
          <a:endParaRPr lang="en-US"/>
        </a:p>
      </dgm:t>
    </dgm:pt>
    <dgm:pt modelId="{60370EBC-3FDE-4B76-B14E-F5D983413532}" type="parTrans" cxnId="{03F03436-A553-4CC7-80C3-B7659C5A4A1A}">
      <dgm:prSet/>
      <dgm:spPr/>
      <dgm:t>
        <a:bodyPr/>
        <a:lstStyle/>
        <a:p>
          <a:endParaRPr lang="en-US"/>
        </a:p>
      </dgm:t>
    </dgm:pt>
    <dgm:pt modelId="{008B0512-250B-428A-9F85-903EC781DA79}">
      <dgm:prSet/>
      <dgm:spPr/>
      <dgm:t>
        <a:bodyPr/>
        <a:lstStyle/>
        <a:p>
          <a:pPr>
            <a:lnSpc>
              <a:spcPct val="100000"/>
            </a:lnSpc>
          </a:pPr>
          <a:r>
            <a:rPr lang="en-US" dirty="0"/>
            <a:t> Investing enough time to understand the data and designing the conceptual and normalized data model is the foundation to any database</a:t>
          </a:r>
        </a:p>
      </dgm:t>
    </dgm:pt>
    <dgm:pt modelId="{594679A4-EBB9-4DCD-8F56-3FDD401622AB}" type="parTrans" cxnId="{8187A8F7-1DCC-4321-AA4E-E0F4FD22D6EE}">
      <dgm:prSet/>
      <dgm:spPr/>
      <dgm:t>
        <a:bodyPr/>
        <a:lstStyle/>
        <a:p>
          <a:endParaRPr lang="en-US"/>
        </a:p>
      </dgm:t>
    </dgm:pt>
    <dgm:pt modelId="{E276AC1F-5A65-4A10-B7FE-5F0CFB98F523}" type="sibTrans" cxnId="{8187A8F7-1DCC-4321-AA4E-E0F4FD22D6EE}">
      <dgm:prSet/>
      <dgm:spPr/>
      <dgm:t>
        <a:bodyPr/>
        <a:lstStyle/>
        <a:p>
          <a:endParaRPr lang="en-US"/>
        </a:p>
      </dgm:t>
    </dgm:pt>
    <dgm:pt modelId="{3807C34E-92EC-4644-A7E4-7F6597ED6C13}">
      <dgm:prSet/>
      <dgm:spPr/>
      <dgm:t>
        <a:bodyPr/>
        <a:lstStyle/>
        <a:p>
          <a:pPr>
            <a:lnSpc>
              <a:spcPct val="100000"/>
            </a:lnSpc>
          </a:pPr>
          <a:r>
            <a:rPr lang="en-US" dirty="0"/>
            <a:t>The database design needs to be flexible enough to accommodate changes to the business rules easily</a:t>
          </a:r>
        </a:p>
      </dgm:t>
    </dgm:pt>
    <dgm:pt modelId="{68E13AFC-E5C1-408C-B397-4115CB080C8D}" type="sibTrans" cxnId="{FC762EEB-E96C-43F0-88F0-08B66B8FFD52}">
      <dgm:prSet/>
      <dgm:spPr/>
      <dgm:t>
        <a:bodyPr/>
        <a:lstStyle/>
        <a:p>
          <a:endParaRPr lang="en-US"/>
        </a:p>
      </dgm:t>
    </dgm:pt>
    <dgm:pt modelId="{2019F771-7FE4-45BE-8D10-EC11B4FA3C4B}" type="parTrans" cxnId="{FC762EEB-E96C-43F0-88F0-08B66B8FFD52}">
      <dgm:prSet/>
      <dgm:spPr/>
      <dgm:t>
        <a:bodyPr/>
        <a:lstStyle/>
        <a:p>
          <a:endParaRPr lang="en-US"/>
        </a:p>
      </dgm:t>
    </dgm:pt>
    <dgm:pt modelId="{F4773774-99EC-488C-8D96-9A55EB1F3CED}" type="pres">
      <dgm:prSet presAssocID="{7A4542D9-EEBD-4130-9CB8-532E4F076C41}" presName="root" presStyleCnt="0">
        <dgm:presLayoutVars>
          <dgm:dir/>
          <dgm:resizeHandles val="exact"/>
        </dgm:presLayoutVars>
      </dgm:prSet>
      <dgm:spPr/>
    </dgm:pt>
    <dgm:pt modelId="{82480D70-CBC3-4AEA-8B4F-7C766D8BFA88}" type="pres">
      <dgm:prSet presAssocID="{EB47C6F3-FEF6-4BFB-B050-AEC1557819CC}" presName="compNode" presStyleCnt="0"/>
      <dgm:spPr/>
    </dgm:pt>
    <dgm:pt modelId="{3624883E-702D-4B0A-9943-791263B1470A}" type="pres">
      <dgm:prSet presAssocID="{EB47C6F3-FEF6-4BFB-B050-AEC1557819CC}" presName="bgRect" presStyleLbl="bgShp" presStyleIdx="0" presStyleCnt="4" custScaleY="145667" custLinFactNeighborX="2" custLinFactNeighborY="20868"/>
      <dgm:spPr/>
    </dgm:pt>
    <dgm:pt modelId="{D944BD97-12C4-4FD2-857D-3228844C7AEB}" type="pres">
      <dgm:prSet presAssocID="{EB47C6F3-FEF6-4BFB-B050-AEC1557819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ought bubble"/>
        </a:ext>
      </dgm:extLst>
    </dgm:pt>
    <dgm:pt modelId="{5C75C499-C428-47CE-863F-96DB57B84CF9}" type="pres">
      <dgm:prSet presAssocID="{EB47C6F3-FEF6-4BFB-B050-AEC1557819CC}" presName="spaceRect" presStyleCnt="0"/>
      <dgm:spPr/>
    </dgm:pt>
    <dgm:pt modelId="{D5197894-0FDF-4A79-A202-28A4C4B5478E}" type="pres">
      <dgm:prSet presAssocID="{EB47C6F3-FEF6-4BFB-B050-AEC1557819CC}" presName="parTx" presStyleLbl="revTx" presStyleIdx="0" presStyleCnt="4">
        <dgm:presLayoutVars>
          <dgm:chMax val="0"/>
          <dgm:chPref val="0"/>
        </dgm:presLayoutVars>
      </dgm:prSet>
      <dgm:spPr/>
    </dgm:pt>
    <dgm:pt modelId="{4B1B8AF1-69C3-49B5-9D4C-E7A3F14CAA71}" type="pres">
      <dgm:prSet presAssocID="{6B05EAB1-D5D5-4F60-8ADE-B28E78B704B7}" presName="sibTrans" presStyleCnt="0"/>
      <dgm:spPr/>
    </dgm:pt>
    <dgm:pt modelId="{BD5196A1-6978-48EC-BD13-C42D6FE5B7EE}" type="pres">
      <dgm:prSet presAssocID="{40971BD3-B459-486B-8EA6-BD1EEA37A7D2}" presName="compNode" presStyleCnt="0"/>
      <dgm:spPr/>
    </dgm:pt>
    <dgm:pt modelId="{8AA93E56-7395-4EDA-85FE-24C7464E1F24}" type="pres">
      <dgm:prSet presAssocID="{40971BD3-B459-486B-8EA6-BD1EEA37A7D2}" presName="bgRect" presStyleLbl="bgShp" presStyleIdx="1" presStyleCnt="4" custScaleY="53556"/>
      <dgm:spPr/>
    </dgm:pt>
    <dgm:pt modelId="{22C2C02E-5C14-4AD7-A8EA-CADDDE30C44B}" type="pres">
      <dgm:prSet presAssocID="{40971BD3-B459-486B-8EA6-BD1EEA37A7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4C7BC4D-558C-4071-8440-770F058C67A5}" type="pres">
      <dgm:prSet presAssocID="{40971BD3-B459-486B-8EA6-BD1EEA37A7D2}" presName="spaceRect" presStyleCnt="0"/>
      <dgm:spPr/>
    </dgm:pt>
    <dgm:pt modelId="{5534BCE8-71A3-4CDE-B6E7-CB43DCF84CC4}" type="pres">
      <dgm:prSet presAssocID="{40971BD3-B459-486B-8EA6-BD1EEA37A7D2}" presName="parTx" presStyleLbl="revTx" presStyleIdx="1" presStyleCnt="4">
        <dgm:presLayoutVars>
          <dgm:chMax val="0"/>
          <dgm:chPref val="0"/>
        </dgm:presLayoutVars>
      </dgm:prSet>
      <dgm:spPr/>
    </dgm:pt>
    <dgm:pt modelId="{309AB914-EE3D-459A-AC2C-5425AF81D709}" type="pres">
      <dgm:prSet presAssocID="{DFC2E4B1-3FFE-420F-B37A-B37CB86CF794}" presName="sibTrans" presStyleCnt="0"/>
      <dgm:spPr/>
    </dgm:pt>
    <dgm:pt modelId="{86196204-CF82-4491-AC35-93933B78ED87}" type="pres">
      <dgm:prSet presAssocID="{008B0512-250B-428A-9F85-903EC781DA79}" presName="compNode" presStyleCnt="0"/>
      <dgm:spPr/>
    </dgm:pt>
    <dgm:pt modelId="{A55D03FC-6D35-43D8-9BEF-E7A9D119891B}" type="pres">
      <dgm:prSet presAssocID="{008B0512-250B-428A-9F85-903EC781DA79}" presName="bgRect" presStyleLbl="bgShp" presStyleIdx="2" presStyleCnt="4"/>
      <dgm:spPr/>
    </dgm:pt>
    <dgm:pt modelId="{A8B2F1B4-9867-4B00-990C-F4205CCFA361}" type="pres">
      <dgm:prSet presAssocID="{008B0512-250B-428A-9F85-903EC781DA79}" presName="iconRect" presStyleLbl="node1" presStyleIdx="2" presStyleCnt="4"/>
      <dgm:spPr/>
    </dgm:pt>
    <dgm:pt modelId="{99FAECE8-E6C5-4322-819F-0D8431D188FD}" type="pres">
      <dgm:prSet presAssocID="{008B0512-250B-428A-9F85-903EC781DA79}" presName="spaceRect" presStyleCnt="0"/>
      <dgm:spPr/>
    </dgm:pt>
    <dgm:pt modelId="{9A03F838-CC11-4785-B776-AADBA2A297F4}" type="pres">
      <dgm:prSet presAssocID="{008B0512-250B-428A-9F85-903EC781DA79}" presName="parTx" presStyleLbl="revTx" presStyleIdx="2" presStyleCnt="4">
        <dgm:presLayoutVars>
          <dgm:chMax val="0"/>
          <dgm:chPref val="0"/>
        </dgm:presLayoutVars>
      </dgm:prSet>
      <dgm:spPr/>
    </dgm:pt>
    <dgm:pt modelId="{569A0927-D71F-4ECD-B402-F8E14C5CE35E}" type="pres">
      <dgm:prSet presAssocID="{E276AC1F-5A65-4A10-B7FE-5F0CFB98F523}" presName="sibTrans" presStyleCnt="0"/>
      <dgm:spPr/>
    </dgm:pt>
    <dgm:pt modelId="{D03BE6D2-0FA1-445A-BC32-2C9B97D1BF89}" type="pres">
      <dgm:prSet presAssocID="{3807C34E-92EC-4644-A7E4-7F6597ED6C13}" presName="compNode" presStyleCnt="0"/>
      <dgm:spPr/>
    </dgm:pt>
    <dgm:pt modelId="{CFFFD51C-58E1-44BA-AB21-2230882C13BC}" type="pres">
      <dgm:prSet presAssocID="{3807C34E-92EC-4644-A7E4-7F6597ED6C13}" presName="bgRect" presStyleLbl="bgShp" presStyleIdx="3" presStyleCnt="4" custScaleY="77673"/>
      <dgm:spPr/>
    </dgm:pt>
    <dgm:pt modelId="{A96FE485-FFE6-4649-80EC-B4D4A17A31C3}" type="pres">
      <dgm:prSet presAssocID="{3807C34E-92EC-4644-A7E4-7F6597ED6C13}"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8A012C69-FC67-4DC6-91EE-EF4613F494BC}" type="pres">
      <dgm:prSet presAssocID="{3807C34E-92EC-4644-A7E4-7F6597ED6C13}" presName="spaceRect" presStyleCnt="0"/>
      <dgm:spPr/>
    </dgm:pt>
    <dgm:pt modelId="{76F185B4-3509-49CB-9FCA-AC2C6955649D}" type="pres">
      <dgm:prSet presAssocID="{3807C34E-92EC-4644-A7E4-7F6597ED6C13}" presName="parTx" presStyleLbl="revTx" presStyleIdx="3" presStyleCnt="4" custScaleY="147759">
        <dgm:presLayoutVars>
          <dgm:chMax val="0"/>
          <dgm:chPref val="0"/>
        </dgm:presLayoutVars>
      </dgm:prSet>
      <dgm:spPr/>
    </dgm:pt>
  </dgm:ptLst>
  <dgm:cxnLst>
    <dgm:cxn modelId="{0EABA818-B7B6-4E30-A106-F1AAD9A66397}" type="presOf" srcId="{7A4542D9-EEBD-4130-9CB8-532E4F076C41}" destId="{F4773774-99EC-488C-8D96-9A55EB1F3CED}" srcOrd="0" destOrd="0" presId="urn:microsoft.com/office/officeart/2018/2/layout/IconVerticalSolidList"/>
    <dgm:cxn modelId="{FC629B24-1611-472A-84F8-D33F78836B37}" srcId="{7A4542D9-EEBD-4130-9CB8-532E4F076C41}" destId="{EB47C6F3-FEF6-4BFB-B050-AEC1557819CC}" srcOrd="0" destOrd="0" parTransId="{726033BA-6097-4DE2-A7B2-1264DDBAB92B}" sibTransId="{6B05EAB1-D5D5-4F60-8ADE-B28E78B704B7}"/>
    <dgm:cxn modelId="{03F03436-A553-4CC7-80C3-B7659C5A4A1A}" srcId="{7A4542D9-EEBD-4130-9CB8-532E4F076C41}" destId="{40971BD3-B459-486B-8EA6-BD1EEA37A7D2}" srcOrd="1" destOrd="0" parTransId="{60370EBC-3FDE-4B76-B14E-F5D983413532}" sibTransId="{DFC2E4B1-3FFE-420F-B37A-B37CB86CF794}"/>
    <dgm:cxn modelId="{7735EF65-992A-41D1-8712-29ABD95A619E}" type="presOf" srcId="{EB47C6F3-FEF6-4BFB-B050-AEC1557819CC}" destId="{D5197894-0FDF-4A79-A202-28A4C4B5478E}" srcOrd="0" destOrd="0" presId="urn:microsoft.com/office/officeart/2018/2/layout/IconVerticalSolidList"/>
    <dgm:cxn modelId="{BFA42167-4A82-4AE0-9045-F277DD2F38D3}" type="presOf" srcId="{40971BD3-B459-486B-8EA6-BD1EEA37A7D2}" destId="{5534BCE8-71A3-4CDE-B6E7-CB43DCF84CC4}" srcOrd="0" destOrd="0" presId="urn:microsoft.com/office/officeart/2018/2/layout/IconVerticalSolidList"/>
    <dgm:cxn modelId="{C53A997F-F510-4903-ABF6-E134CC691281}" type="presOf" srcId="{3807C34E-92EC-4644-A7E4-7F6597ED6C13}" destId="{76F185B4-3509-49CB-9FCA-AC2C6955649D}" srcOrd="0" destOrd="0" presId="urn:microsoft.com/office/officeart/2018/2/layout/IconVerticalSolidList"/>
    <dgm:cxn modelId="{FA305FBC-39D5-4090-83A9-A38350C3C539}" type="presOf" srcId="{008B0512-250B-428A-9F85-903EC781DA79}" destId="{9A03F838-CC11-4785-B776-AADBA2A297F4}" srcOrd="0" destOrd="0" presId="urn:microsoft.com/office/officeart/2018/2/layout/IconVerticalSolidList"/>
    <dgm:cxn modelId="{FC762EEB-E96C-43F0-88F0-08B66B8FFD52}" srcId="{7A4542D9-EEBD-4130-9CB8-532E4F076C41}" destId="{3807C34E-92EC-4644-A7E4-7F6597ED6C13}" srcOrd="3" destOrd="0" parTransId="{2019F771-7FE4-45BE-8D10-EC11B4FA3C4B}" sibTransId="{68E13AFC-E5C1-408C-B397-4115CB080C8D}"/>
    <dgm:cxn modelId="{8187A8F7-1DCC-4321-AA4E-E0F4FD22D6EE}" srcId="{7A4542D9-EEBD-4130-9CB8-532E4F076C41}" destId="{008B0512-250B-428A-9F85-903EC781DA79}" srcOrd="2" destOrd="0" parTransId="{594679A4-EBB9-4DCD-8F56-3FDD401622AB}" sibTransId="{E276AC1F-5A65-4A10-B7FE-5F0CFB98F523}"/>
    <dgm:cxn modelId="{5E7F2023-8559-4880-9047-CE27B3431C14}" type="presParOf" srcId="{F4773774-99EC-488C-8D96-9A55EB1F3CED}" destId="{82480D70-CBC3-4AEA-8B4F-7C766D8BFA88}" srcOrd="0" destOrd="0" presId="urn:microsoft.com/office/officeart/2018/2/layout/IconVerticalSolidList"/>
    <dgm:cxn modelId="{D22DD802-B135-4A1F-B0B3-4F26479CB133}" type="presParOf" srcId="{82480D70-CBC3-4AEA-8B4F-7C766D8BFA88}" destId="{3624883E-702D-4B0A-9943-791263B1470A}" srcOrd="0" destOrd="0" presId="urn:microsoft.com/office/officeart/2018/2/layout/IconVerticalSolidList"/>
    <dgm:cxn modelId="{98C4D072-5011-4740-ADD0-9675EB2C7F51}" type="presParOf" srcId="{82480D70-CBC3-4AEA-8B4F-7C766D8BFA88}" destId="{D944BD97-12C4-4FD2-857D-3228844C7AEB}" srcOrd="1" destOrd="0" presId="urn:microsoft.com/office/officeart/2018/2/layout/IconVerticalSolidList"/>
    <dgm:cxn modelId="{0997331C-591E-4250-AF2F-EC355E09DCF3}" type="presParOf" srcId="{82480D70-CBC3-4AEA-8B4F-7C766D8BFA88}" destId="{5C75C499-C428-47CE-863F-96DB57B84CF9}" srcOrd="2" destOrd="0" presId="urn:microsoft.com/office/officeart/2018/2/layout/IconVerticalSolidList"/>
    <dgm:cxn modelId="{60E9DAB1-BA2F-4173-AEEF-3F2F3AF67EDE}" type="presParOf" srcId="{82480D70-CBC3-4AEA-8B4F-7C766D8BFA88}" destId="{D5197894-0FDF-4A79-A202-28A4C4B5478E}" srcOrd="3" destOrd="0" presId="urn:microsoft.com/office/officeart/2018/2/layout/IconVerticalSolidList"/>
    <dgm:cxn modelId="{C59F868F-82B0-416A-A836-27892E2DC365}" type="presParOf" srcId="{F4773774-99EC-488C-8D96-9A55EB1F3CED}" destId="{4B1B8AF1-69C3-49B5-9D4C-E7A3F14CAA71}" srcOrd="1" destOrd="0" presId="urn:microsoft.com/office/officeart/2018/2/layout/IconVerticalSolidList"/>
    <dgm:cxn modelId="{7C7629B5-147A-4184-87CD-4A70DF5D9CE7}" type="presParOf" srcId="{F4773774-99EC-488C-8D96-9A55EB1F3CED}" destId="{BD5196A1-6978-48EC-BD13-C42D6FE5B7EE}" srcOrd="2" destOrd="0" presId="urn:microsoft.com/office/officeart/2018/2/layout/IconVerticalSolidList"/>
    <dgm:cxn modelId="{4F3347BE-9124-4A27-A712-F5212EE07F7A}" type="presParOf" srcId="{BD5196A1-6978-48EC-BD13-C42D6FE5B7EE}" destId="{8AA93E56-7395-4EDA-85FE-24C7464E1F24}" srcOrd="0" destOrd="0" presId="urn:microsoft.com/office/officeart/2018/2/layout/IconVerticalSolidList"/>
    <dgm:cxn modelId="{EE39850E-0C44-4E03-A92F-264E7D81B355}" type="presParOf" srcId="{BD5196A1-6978-48EC-BD13-C42D6FE5B7EE}" destId="{22C2C02E-5C14-4AD7-A8EA-CADDDE30C44B}" srcOrd="1" destOrd="0" presId="urn:microsoft.com/office/officeart/2018/2/layout/IconVerticalSolidList"/>
    <dgm:cxn modelId="{DAB53E00-230E-45F5-A40B-CA41634E2E01}" type="presParOf" srcId="{BD5196A1-6978-48EC-BD13-C42D6FE5B7EE}" destId="{64C7BC4D-558C-4071-8440-770F058C67A5}" srcOrd="2" destOrd="0" presId="urn:microsoft.com/office/officeart/2018/2/layout/IconVerticalSolidList"/>
    <dgm:cxn modelId="{74D81ED5-8EC2-4A27-9D14-C2BD61B37EBB}" type="presParOf" srcId="{BD5196A1-6978-48EC-BD13-C42D6FE5B7EE}" destId="{5534BCE8-71A3-4CDE-B6E7-CB43DCF84CC4}" srcOrd="3" destOrd="0" presId="urn:microsoft.com/office/officeart/2018/2/layout/IconVerticalSolidList"/>
    <dgm:cxn modelId="{E42D4089-B400-47D6-9D55-106B655B258B}" type="presParOf" srcId="{F4773774-99EC-488C-8D96-9A55EB1F3CED}" destId="{309AB914-EE3D-459A-AC2C-5425AF81D709}" srcOrd="3" destOrd="0" presId="urn:microsoft.com/office/officeart/2018/2/layout/IconVerticalSolidList"/>
    <dgm:cxn modelId="{E1122FBE-8B82-4491-8AD2-E7C33D48D750}" type="presParOf" srcId="{F4773774-99EC-488C-8D96-9A55EB1F3CED}" destId="{86196204-CF82-4491-AC35-93933B78ED87}" srcOrd="4" destOrd="0" presId="urn:microsoft.com/office/officeart/2018/2/layout/IconVerticalSolidList"/>
    <dgm:cxn modelId="{CAFCFD17-8388-4854-9D3A-1D51D9A95565}" type="presParOf" srcId="{86196204-CF82-4491-AC35-93933B78ED87}" destId="{A55D03FC-6D35-43D8-9BEF-E7A9D119891B}" srcOrd="0" destOrd="0" presId="urn:microsoft.com/office/officeart/2018/2/layout/IconVerticalSolidList"/>
    <dgm:cxn modelId="{A2D592EC-4C49-4969-954E-91C7103F974B}" type="presParOf" srcId="{86196204-CF82-4491-AC35-93933B78ED87}" destId="{A8B2F1B4-9867-4B00-990C-F4205CCFA361}" srcOrd="1" destOrd="0" presId="urn:microsoft.com/office/officeart/2018/2/layout/IconVerticalSolidList"/>
    <dgm:cxn modelId="{FE7D7A69-0CAB-4588-A7C4-4BE7AC32D027}" type="presParOf" srcId="{86196204-CF82-4491-AC35-93933B78ED87}" destId="{99FAECE8-E6C5-4322-819F-0D8431D188FD}" srcOrd="2" destOrd="0" presId="urn:microsoft.com/office/officeart/2018/2/layout/IconVerticalSolidList"/>
    <dgm:cxn modelId="{BC5DD726-1C90-48E9-9B35-693910A72EE4}" type="presParOf" srcId="{86196204-CF82-4491-AC35-93933B78ED87}" destId="{9A03F838-CC11-4785-B776-AADBA2A297F4}" srcOrd="3" destOrd="0" presId="urn:microsoft.com/office/officeart/2018/2/layout/IconVerticalSolidList"/>
    <dgm:cxn modelId="{3DF30971-5359-40E6-9F38-4F5F7343E668}" type="presParOf" srcId="{F4773774-99EC-488C-8D96-9A55EB1F3CED}" destId="{569A0927-D71F-4ECD-B402-F8E14C5CE35E}" srcOrd="5" destOrd="0" presId="urn:microsoft.com/office/officeart/2018/2/layout/IconVerticalSolidList"/>
    <dgm:cxn modelId="{D620A38E-C0CA-4CAE-8EFE-5CE3F73F26C5}" type="presParOf" srcId="{F4773774-99EC-488C-8D96-9A55EB1F3CED}" destId="{D03BE6D2-0FA1-445A-BC32-2C9B97D1BF89}" srcOrd="6" destOrd="0" presId="urn:microsoft.com/office/officeart/2018/2/layout/IconVerticalSolidList"/>
    <dgm:cxn modelId="{42A14F19-AB19-4C90-8E9E-D784EABF7CB4}" type="presParOf" srcId="{D03BE6D2-0FA1-445A-BC32-2C9B97D1BF89}" destId="{CFFFD51C-58E1-44BA-AB21-2230882C13BC}" srcOrd="0" destOrd="0" presId="urn:microsoft.com/office/officeart/2018/2/layout/IconVerticalSolidList"/>
    <dgm:cxn modelId="{71196F20-9297-439B-93BD-0FD1C1B23BC7}" type="presParOf" srcId="{D03BE6D2-0FA1-445A-BC32-2C9B97D1BF89}" destId="{A96FE485-FFE6-4649-80EC-B4D4A17A31C3}" srcOrd="1" destOrd="0" presId="urn:microsoft.com/office/officeart/2018/2/layout/IconVerticalSolidList"/>
    <dgm:cxn modelId="{69F1FAE2-82F8-438B-BE51-F3296E5168B6}" type="presParOf" srcId="{D03BE6D2-0FA1-445A-BC32-2C9B97D1BF89}" destId="{8A012C69-FC67-4DC6-91EE-EF4613F494BC}" srcOrd="2" destOrd="0" presId="urn:microsoft.com/office/officeart/2018/2/layout/IconVerticalSolidList"/>
    <dgm:cxn modelId="{E5B4F29D-5E5F-470E-AC92-DD5447A97D33}" type="presParOf" srcId="{D03BE6D2-0FA1-445A-BC32-2C9B97D1BF89}" destId="{76F185B4-3509-49CB-9FCA-AC2C695564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F415D-6728-4254-8607-E507F292A232}">
      <dsp:nvSpPr>
        <dsp:cNvPr id="0" name=""/>
        <dsp:cNvSpPr/>
      </dsp:nvSpPr>
      <dsp:spPr>
        <a:xfrm>
          <a:off x="0" y="435456"/>
          <a:ext cx="5098256" cy="155843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Master of Science in Applied Data Science program at Syracuse University is interdisciplinary curriculum that focuses on delivering organizational insight and driving business strategy by using data capture, management, mining and analysis skills. </a:t>
          </a:r>
        </a:p>
      </dsp:txBody>
      <dsp:txXfrm>
        <a:off x="76077" y="511533"/>
        <a:ext cx="4946102" cy="1406285"/>
      </dsp:txXfrm>
    </dsp:sp>
    <dsp:sp modelId="{DDFA3871-8A0C-4418-80CB-1FB35E9F3761}">
      <dsp:nvSpPr>
        <dsp:cNvPr id="0" name=""/>
        <dsp:cNvSpPr/>
      </dsp:nvSpPr>
      <dsp:spPr>
        <a:xfrm>
          <a:off x="0" y="2045736"/>
          <a:ext cx="5098256" cy="1558439"/>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main goal of the program is to provide a mixture of technical and theoretical skills for today’s professionals.</a:t>
          </a:r>
        </a:p>
      </dsp:txBody>
      <dsp:txXfrm>
        <a:off x="76077" y="2121813"/>
        <a:ext cx="4946102" cy="1406285"/>
      </dsp:txXfrm>
    </dsp:sp>
    <dsp:sp modelId="{39B9C8D1-DDC6-43AA-890B-72B9D26EDA05}">
      <dsp:nvSpPr>
        <dsp:cNvPr id="0" name=""/>
        <dsp:cNvSpPr/>
      </dsp:nvSpPr>
      <dsp:spPr>
        <a:xfrm>
          <a:off x="0" y="3656016"/>
          <a:ext cx="5098256" cy="1558439"/>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program focuses on data science but also  includes an understanding of how to  procure, analyze and manage data in order to make informed decisions. </a:t>
          </a:r>
        </a:p>
      </dsp:txBody>
      <dsp:txXfrm>
        <a:off x="76077" y="3732093"/>
        <a:ext cx="4946102" cy="1406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43D0E-ABBB-4053-B752-FFB86F7E46EF}">
      <dsp:nvSpPr>
        <dsp:cNvPr id="0" name=""/>
        <dsp:cNvSpPr/>
      </dsp:nvSpPr>
      <dsp:spPr>
        <a:xfrm>
          <a:off x="0" y="3421095"/>
          <a:ext cx="1885950" cy="363726"/>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29" tIns="92456" rIns="134129" bIns="92456" numCol="1" spcCol="1270" anchor="ctr" anchorCtr="0">
          <a:noAutofit/>
        </a:bodyPr>
        <a:lstStyle/>
        <a:p>
          <a:pPr marL="0" lvl="0" indent="0" algn="ctr" defTabSz="577850">
            <a:lnSpc>
              <a:spcPct val="100000"/>
            </a:lnSpc>
            <a:spcBef>
              <a:spcPct val="0"/>
            </a:spcBef>
            <a:spcAft>
              <a:spcPct val="35000"/>
            </a:spcAft>
            <a:buNone/>
          </a:pPr>
          <a:r>
            <a:rPr lang="en-US" sz="1300" kern="1200"/>
            <a:t>Synthesize</a:t>
          </a:r>
        </a:p>
      </dsp:txBody>
      <dsp:txXfrm>
        <a:off x="0" y="3421095"/>
        <a:ext cx="1885950" cy="363726"/>
      </dsp:txXfrm>
    </dsp:sp>
    <dsp:sp modelId="{20244773-FA16-459B-80BC-349E23300FB9}">
      <dsp:nvSpPr>
        <dsp:cNvPr id="0" name=""/>
        <dsp:cNvSpPr/>
      </dsp:nvSpPr>
      <dsp:spPr>
        <a:xfrm>
          <a:off x="1885950" y="3421095"/>
          <a:ext cx="5657850" cy="363726"/>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768" tIns="139700" rIns="114768" bIns="139700" numCol="1" spcCol="1270" anchor="ctr" anchorCtr="0">
          <a:noAutofit/>
        </a:bodyPr>
        <a:lstStyle/>
        <a:p>
          <a:pPr marL="0" lvl="0" indent="0" algn="l" defTabSz="488950">
            <a:lnSpc>
              <a:spcPct val="100000"/>
            </a:lnSpc>
            <a:spcBef>
              <a:spcPct val="0"/>
            </a:spcBef>
            <a:spcAft>
              <a:spcPct val="35000"/>
            </a:spcAft>
            <a:buNone/>
          </a:pPr>
          <a:r>
            <a:rPr lang="en-US" sz="1100" kern="1200" dirty="0"/>
            <a:t>Synthesize the ethical dimensions of data science practice.</a:t>
          </a:r>
        </a:p>
      </dsp:txBody>
      <dsp:txXfrm>
        <a:off x="1885950" y="3421095"/>
        <a:ext cx="5657850" cy="363726"/>
      </dsp:txXfrm>
    </dsp:sp>
    <dsp:sp modelId="{A312063E-06C4-4EDD-B55E-AFC0E8AC8EA5}">
      <dsp:nvSpPr>
        <dsp:cNvPr id="0" name=""/>
        <dsp:cNvSpPr/>
      </dsp:nvSpPr>
      <dsp:spPr>
        <a:xfrm rot="10800000">
          <a:off x="0" y="2867140"/>
          <a:ext cx="1885950" cy="559410"/>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29" tIns="92456" rIns="134129" bIns="92456" numCol="1" spcCol="1270" anchor="ctr" anchorCtr="0">
          <a:noAutofit/>
        </a:bodyPr>
        <a:lstStyle/>
        <a:p>
          <a:pPr marL="0" lvl="0" indent="0" algn="ctr" defTabSz="577850">
            <a:lnSpc>
              <a:spcPct val="100000"/>
            </a:lnSpc>
            <a:spcBef>
              <a:spcPct val="0"/>
            </a:spcBef>
            <a:spcAft>
              <a:spcPct val="35000"/>
            </a:spcAft>
            <a:buNone/>
          </a:pPr>
          <a:r>
            <a:rPr lang="en-US" sz="1300" kern="1200"/>
            <a:t>Demonstrate</a:t>
          </a:r>
        </a:p>
      </dsp:txBody>
      <dsp:txXfrm rot="-10800000">
        <a:off x="0" y="2867140"/>
        <a:ext cx="1885950" cy="363617"/>
      </dsp:txXfrm>
    </dsp:sp>
    <dsp:sp modelId="{BDB76640-F5A5-41BF-8812-B2B26C472069}">
      <dsp:nvSpPr>
        <dsp:cNvPr id="0" name=""/>
        <dsp:cNvSpPr/>
      </dsp:nvSpPr>
      <dsp:spPr>
        <a:xfrm>
          <a:off x="1885950" y="2771033"/>
          <a:ext cx="5657850" cy="555832"/>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768" tIns="139700" rIns="114768" bIns="139700" numCol="1" spcCol="1270" anchor="ctr" anchorCtr="0">
          <a:noAutofit/>
        </a:bodyPr>
        <a:lstStyle/>
        <a:p>
          <a:pPr marL="0" lvl="0" indent="0" algn="l" defTabSz="488950">
            <a:lnSpc>
              <a:spcPct val="100000"/>
            </a:lnSpc>
            <a:spcBef>
              <a:spcPct val="0"/>
            </a:spcBef>
            <a:spcAft>
              <a:spcPct val="35000"/>
            </a:spcAft>
            <a:buNone/>
          </a:pPr>
          <a:r>
            <a:rPr lang="en-US" sz="1100" kern="1200" dirty="0"/>
            <a:t>Demonstrate communication skills regarding data and its analysis for managers, IT professionals, programmers, statisticians, and other relevant professionals in their organization.</a:t>
          </a:r>
        </a:p>
      </dsp:txBody>
      <dsp:txXfrm>
        <a:off x="1885950" y="2771033"/>
        <a:ext cx="5657850" cy="555832"/>
      </dsp:txXfrm>
    </dsp:sp>
    <dsp:sp modelId="{178106A8-56EF-4EDF-B2AD-FB8C6E6CC197}">
      <dsp:nvSpPr>
        <dsp:cNvPr id="0" name=""/>
        <dsp:cNvSpPr/>
      </dsp:nvSpPr>
      <dsp:spPr>
        <a:xfrm rot="10800000">
          <a:off x="0" y="2217078"/>
          <a:ext cx="1885950" cy="559410"/>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29" tIns="92456" rIns="134129" bIns="92456" numCol="1" spcCol="1270" anchor="ctr" anchorCtr="0">
          <a:noAutofit/>
        </a:bodyPr>
        <a:lstStyle/>
        <a:p>
          <a:pPr marL="0" lvl="0" indent="0" algn="ctr" defTabSz="577850">
            <a:lnSpc>
              <a:spcPct val="100000"/>
            </a:lnSpc>
            <a:spcBef>
              <a:spcPct val="0"/>
            </a:spcBef>
            <a:spcAft>
              <a:spcPct val="35000"/>
            </a:spcAft>
            <a:buNone/>
          </a:pPr>
          <a:r>
            <a:rPr lang="en-US" sz="1300" kern="1200"/>
            <a:t>Develop</a:t>
          </a:r>
        </a:p>
      </dsp:txBody>
      <dsp:txXfrm rot="-10800000">
        <a:off x="0" y="2217078"/>
        <a:ext cx="1885950" cy="363617"/>
      </dsp:txXfrm>
    </dsp:sp>
    <dsp:sp modelId="{A7EBC67F-10AB-44D8-8478-91395FE0347B}">
      <dsp:nvSpPr>
        <dsp:cNvPr id="0" name=""/>
        <dsp:cNvSpPr/>
      </dsp:nvSpPr>
      <dsp:spPr>
        <a:xfrm>
          <a:off x="1885950" y="2217078"/>
          <a:ext cx="5657850" cy="363617"/>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768" tIns="139700" rIns="114768" bIns="139700" numCol="1" spcCol="1270" anchor="ctr" anchorCtr="0">
          <a:noAutofit/>
        </a:bodyPr>
        <a:lstStyle/>
        <a:p>
          <a:pPr marL="0" lvl="0" indent="0" algn="l" defTabSz="488950">
            <a:lnSpc>
              <a:spcPct val="100000"/>
            </a:lnSpc>
            <a:spcBef>
              <a:spcPct val="0"/>
            </a:spcBef>
            <a:spcAft>
              <a:spcPct val="35000"/>
            </a:spcAft>
            <a:buNone/>
          </a:pPr>
          <a:r>
            <a:rPr lang="en-US" sz="1100" kern="1200"/>
            <a:t>Develop a plan of action to implement the business decisions derived from the analyses.</a:t>
          </a:r>
        </a:p>
      </dsp:txBody>
      <dsp:txXfrm>
        <a:off x="1885950" y="2217078"/>
        <a:ext cx="5657850" cy="363617"/>
      </dsp:txXfrm>
    </dsp:sp>
    <dsp:sp modelId="{705F0419-5717-4F40-9710-95F487A850C5}">
      <dsp:nvSpPr>
        <dsp:cNvPr id="0" name=""/>
        <dsp:cNvSpPr/>
      </dsp:nvSpPr>
      <dsp:spPr>
        <a:xfrm rot="10800000">
          <a:off x="0" y="1663123"/>
          <a:ext cx="1885950" cy="559410"/>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29" tIns="92456" rIns="134129" bIns="92456" numCol="1" spcCol="1270" anchor="ctr" anchorCtr="0">
          <a:noAutofit/>
        </a:bodyPr>
        <a:lstStyle/>
        <a:p>
          <a:pPr marL="0" lvl="0" indent="0" algn="ctr" defTabSz="577850">
            <a:lnSpc>
              <a:spcPct val="100000"/>
            </a:lnSpc>
            <a:spcBef>
              <a:spcPct val="0"/>
            </a:spcBef>
            <a:spcAft>
              <a:spcPct val="35000"/>
            </a:spcAft>
            <a:buNone/>
          </a:pPr>
          <a:r>
            <a:rPr lang="en-US" sz="1300" kern="1200"/>
            <a:t>Develop</a:t>
          </a:r>
        </a:p>
      </dsp:txBody>
      <dsp:txXfrm rot="-10800000">
        <a:off x="0" y="1663123"/>
        <a:ext cx="1885950" cy="363617"/>
      </dsp:txXfrm>
    </dsp:sp>
    <dsp:sp modelId="{1A2E804F-0BC6-4218-9198-8990B2C866E0}">
      <dsp:nvSpPr>
        <dsp:cNvPr id="0" name=""/>
        <dsp:cNvSpPr/>
      </dsp:nvSpPr>
      <dsp:spPr>
        <a:xfrm>
          <a:off x="1885950" y="1663123"/>
          <a:ext cx="5657850" cy="363617"/>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768" tIns="139700" rIns="114768" bIns="139700" numCol="1" spcCol="1270" anchor="ctr" anchorCtr="0">
          <a:noAutofit/>
        </a:bodyPr>
        <a:lstStyle/>
        <a:p>
          <a:pPr marL="0" lvl="0" indent="0" algn="l" defTabSz="488950">
            <a:lnSpc>
              <a:spcPct val="100000"/>
            </a:lnSpc>
            <a:spcBef>
              <a:spcPct val="0"/>
            </a:spcBef>
            <a:spcAft>
              <a:spcPct val="35000"/>
            </a:spcAft>
            <a:buNone/>
          </a:pPr>
          <a:r>
            <a:rPr lang="en-US" sz="1100" kern="1200"/>
            <a:t>Develop alternative strategies based on the data.</a:t>
          </a:r>
        </a:p>
      </dsp:txBody>
      <dsp:txXfrm>
        <a:off x="1885950" y="1663123"/>
        <a:ext cx="5657850" cy="363617"/>
      </dsp:txXfrm>
    </dsp:sp>
    <dsp:sp modelId="{663B527C-D83F-4737-99BC-6B61ED3D2759}">
      <dsp:nvSpPr>
        <dsp:cNvPr id="0" name=""/>
        <dsp:cNvSpPr/>
      </dsp:nvSpPr>
      <dsp:spPr>
        <a:xfrm rot="10800000">
          <a:off x="0" y="1109168"/>
          <a:ext cx="1885950" cy="559410"/>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29" tIns="92456" rIns="134129" bIns="92456" numCol="1" spcCol="1270" anchor="ctr" anchorCtr="0">
          <a:noAutofit/>
        </a:bodyPr>
        <a:lstStyle/>
        <a:p>
          <a:pPr marL="0" lvl="0" indent="0" algn="ctr" defTabSz="577850">
            <a:lnSpc>
              <a:spcPct val="100000"/>
            </a:lnSpc>
            <a:spcBef>
              <a:spcPct val="0"/>
            </a:spcBef>
            <a:spcAft>
              <a:spcPct val="35000"/>
            </a:spcAft>
            <a:buNone/>
          </a:pPr>
          <a:r>
            <a:rPr lang="en-US" sz="1300" kern="1200"/>
            <a:t>Identify</a:t>
          </a:r>
        </a:p>
      </dsp:txBody>
      <dsp:txXfrm rot="-10800000">
        <a:off x="0" y="1109168"/>
        <a:ext cx="1885950" cy="363617"/>
      </dsp:txXfrm>
    </dsp:sp>
    <dsp:sp modelId="{048DEDC3-42E7-44BA-B716-730764D96FE1}">
      <dsp:nvSpPr>
        <dsp:cNvPr id="0" name=""/>
        <dsp:cNvSpPr/>
      </dsp:nvSpPr>
      <dsp:spPr>
        <a:xfrm>
          <a:off x="1885950" y="1109168"/>
          <a:ext cx="5657850" cy="363617"/>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768" tIns="139700" rIns="114768" bIns="139700" numCol="1" spcCol="1270" anchor="ctr" anchorCtr="0">
          <a:noAutofit/>
        </a:bodyPr>
        <a:lstStyle/>
        <a:p>
          <a:pPr marL="0" lvl="0" indent="0" algn="l" defTabSz="488950">
            <a:lnSpc>
              <a:spcPct val="100000"/>
            </a:lnSpc>
            <a:spcBef>
              <a:spcPct val="0"/>
            </a:spcBef>
            <a:spcAft>
              <a:spcPct val="35000"/>
            </a:spcAft>
            <a:buNone/>
          </a:pPr>
          <a:r>
            <a:rPr lang="en-US" sz="1100" kern="1200"/>
            <a:t>Identify patterns in data via visualization, statistical analysis, and data mining.</a:t>
          </a:r>
        </a:p>
      </dsp:txBody>
      <dsp:txXfrm>
        <a:off x="1885950" y="1109168"/>
        <a:ext cx="5657850" cy="363617"/>
      </dsp:txXfrm>
    </dsp:sp>
    <dsp:sp modelId="{D06FEFA2-9587-401E-B944-CDE153AF34DD}">
      <dsp:nvSpPr>
        <dsp:cNvPr id="0" name=""/>
        <dsp:cNvSpPr/>
      </dsp:nvSpPr>
      <dsp:spPr>
        <a:xfrm rot="10800000">
          <a:off x="0" y="555213"/>
          <a:ext cx="1885950" cy="559410"/>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29" tIns="92456" rIns="134129" bIns="92456" numCol="1" spcCol="1270" anchor="ctr" anchorCtr="0">
          <a:noAutofit/>
        </a:bodyPr>
        <a:lstStyle/>
        <a:p>
          <a:pPr marL="0" lvl="0" indent="0" algn="ctr" defTabSz="577850">
            <a:lnSpc>
              <a:spcPct val="100000"/>
            </a:lnSpc>
            <a:spcBef>
              <a:spcPct val="0"/>
            </a:spcBef>
            <a:spcAft>
              <a:spcPct val="35000"/>
            </a:spcAft>
            <a:buNone/>
          </a:pPr>
          <a:r>
            <a:rPr lang="en-US" sz="1300" kern="1200"/>
            <a:t>Collect and organize</a:t>
          </a:r>
        </a:p>
      </dsp:txBody>
      <dsp:txXfrm rot="-10800000">
        <a:off x="0" y="555213"/>
        <a:ext cx="1885950" cy="363617"/>
      </dsp:txXfrm>
    </dsp:sp>
    <dsp:sp modelId="{BDD297FA-C8D6-4CCA-85E4-8071D26BEAE8}">
      <dsp:nvSpPr>
        <dsp:cNvPr id="0" name=""/>
        <dsp:cNvSpPr/>
      </dsp:nvSpPr>
      <dsp:spPr>
        <a:xfrm>
          <a:off x="1885950" y="555213"/>
          <a:ext cx="5657850" cy="363617"/>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768" tIns="139700" rIns="114768" bIns="139700" numCol="1" spcCol="1270" anchor="ctr" anchorCtr="0">
          <a:noAutofit/>
        </a:bodyPr>
        <a:lstStyle/>
        <a:p>
          <a:pPr marL="0" lvl="0" indent="0" algn="l" defTabSz="488950">
            <a:lnSpc>
              <a:spcPct val="100000"/>
            </a:lnSpc>
            <a:spcBef>
              <a:spcPct val="0"/>
            </a:spcBef>
            <a:spcAft>
              <a:spcPct val="35000"/>
            </a:spcAft>
            <a:buNone/>
          </a:pPr>
          <a:r>
            <a:rPr lang="en-US" sz="1100" kern="1200"/>
            <a:t>Collect and organize data.</a:t>
          </a:r>
        </a:p>
      </dsp:txBody>
      <dsp:txXfrm>
        <a:off x="1885950" y="555213"/>
        <a:ext cx="5657850" cy="363617"/>
      </dsp:txXfrm>
    </dsp:sp>
    <dsp:sp modelId="{8436CF69-3CDD-45E6-9A61-B6B7D4889295}">
      <dsp:nvSpPr>
        <dsp:cNvPr id="0" name=""/>
        <dsp:cNvSpPr/>
      </dsp:nvSpPr>
      <dsp:spPr>
        <a:xfrm rot="10800000">
          <a:off x="0" y="1258"/>
          <a:ext cx="1885950" cy="559410"/>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29" tIns="92456" rIns="134129" bIns="92456" numCol="1" spcCol="1270" anchor="ctr" anchorCtr="0">
          <a:noAutofit/>
        </a:bodyPr>
        <a:lstStyle/>
        <a:p>
          <a:pPr marL="0" lvl="0" indent="0" algn="ctr" defTabSz="577850">
            <a:lnSpc>
              <a:spcPct val="100000"/>
            </a:lnSpc>
            <a:spcBef>
              <a:spcPct val="0"/>
            </a:spcBef>
            <a:spcAft>
              <a:spcPct val="35000"/>
            </a:spcAft>
            <a:buNone/>
          </a:pPr>
          <a:r>
            <a:rPr lang="en-US" sz="1300" kern="1200"/>
            <a:t>Describe</a:t>
          </a:r>
        </a:p>
      </dsp:txBody>
      <dsp:txXfrm rot="-10800000">
        <a:off x="0" y="1258"/>
        <a:ext cx="1885950" cy="363617"/>
      </dsp:txXfrm>
    </dsp:sp>
    <dsp:sp modelId="{C9708BBA-165A-4978-9D7A-BEF251E9B141}">
      <dsp:nvSpPr>
        <dsp:cNvPr id="0" name=""/>
        <dsp:cNvSpPr/>
      </dsp:nvSpPr>
      <dsp:spPr>
        <a:xfrm>
          <a:off x="1885950" y="1258"/>
          <a:ext cx="5657850" cy="363617"/>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768" tIns="139700" rIns="114768" bIns="139700" numCol="1" spcCol="1270" anchor="ctr" anchorCtr="0">
          <a:noAutofit/>
        </a:bodyPr>
        <a:lstStyle/>
        <a:p>
          <a:pPr marL="0" lvl="0" indent="0" algn="l" defTabSz="488950">
            <a:lnSpc>
              <a:spcPct val="100000"/>
            </a:lnSpc>
            <a:spcBef>
              <a:spcPct val="0"/>
            </a:spcBef>
            <a:spcAft>
              <a:spcPct val="35000"/>
            </a:spcAft>
            <a:buNone/>
          </a:pPr>
          <a:r>
            <a:rPr lang="en-US" sz="1100" kern="1200"/>
            <a:t>Describe a broad overview of the major practice areas of data science.</a:t>
          </a:r>
        </a:p>
      </dsp:txBody>
      <dsp:txXfrm>
        <a:off x="1885950" y="1258"/>
        <a:ext cx="5657850" cy="3636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4883E-702D-4B0A-9943-791263B1470A}">
      <dsp:nvSpPr>
        <dsp:cNvPr id="0" name=""/>
        <dsp:cNvSpPr/>
      </dsp:nvSpPr>
      <dsp:spPr>
        <a:xfrm>
          <a:off x="0" y="255910"/>
          <a:ext cx="5098256" cy="10008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4BD97-12C4-4FD2-857D-3228844C7AEB}">
      <dsp:nvSpPr>
        <dsp:cNvPr id="0" name=""/>
        <dsp:cNvSpPr/>
      </dsp:nvSpPr>
      <dsp:spPr>
        <a:xfrm>
          <a:off x="207847" y="567397"/>
          <a:ext cx="378274" cy="377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197894-0FDF-4A79-A202-28A4C4B5478E}">
      <dsp:nvSpPr>
        <dsp:cNvPr id="0" name=""/>
        <dsp:cNvSpPr/>
      </dsp:nvSpPr>
      <dsp:spPr>
        <a:xfrm>
          <a:off x="793970" y="412799"/>
          <a:ext cx="4248266" cy="758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1778000">
            <a:lnSpc>
              <a:spcPct val="100000"/>
            </a:lnSpc>
            <a:spcBef>
              <a:spcPct val="0"/>
            </a:spcBef>
            <a:spcAft>
              <a:spcPct val="35000"/>
            </a:spcAft>
            <a:buNone/>
          </a:pPr>
          <a:r>
            <a:rPr lang="en-US" sz="4000" b="1" kern="1200" dirty="0"/>
            <a:t>Reflection </a:t>
          </a:r>
          <a:endParaRPr lang="en-US" sz="4000" kern="1200" dirty="0"/>
        </a:p>
      </dsp:txBody>
      <dsp:txXfrm>
        <a:off x="793970" y="412799"/>
        <a:ext cx="4248266" cy="758576"/>
      </dsp:txXfrm>
    </dsp:sp>
    <dsp:sp modelId="{8AA93E56-7395-4EDA-85FE-24C7464E1F24}">
      <dsp:nvSpPr>
        <dsp:cNvPr id="0" name=""/>
        <dsp:cNvSpPr/>
      </dsp:nvSpPr>
      <dsp:spPr>
        <a:xfrm>
          <a:off x="0" y="1446433"/>
          <a:ext cx="5098256" cy="11857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2C02E-5C14-4AD7-A8EA-CADDDE30C44B}">
      <dsp:nvSpPr>
        <dsp:cNvPr id="0" name=""/>
        <dsp:cNvSpPr/>
      </dsp:nvSpPr>
      <dsp:spPr>
        <a:xfrm>
          <a:off x="207847" y="1850338"/>
          <a:ext cx="378274" cy="377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34BCE8-71A3-4CDE-B6E7-CB43DCF84CC4}">
      <dsp:nvSpPr>
        <dsp:cNvPr id="0" name=""/>
        <dsp:cNvSpPr/>
      </dsp:nvSpPr>
      <dsp:spPr>
        <a:xfrm>
          <a:off x="793970" y="1695741"/>
          <a:ext cx="2294215" cy="758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622300">
            <a:lnSpc>
              <a:spcPct val="100000"/>
            </a:lnSpc>
            <a:spcBef>
              <a:spcPct val="0"/>
            </a:spcBef>
            <a:spcAft>
              <a:spcPct val="35000"/>
            </a:spcAft>
            <a:buNone/>
          </a:pPr>
          <a:r>
            <a:rPr lang="en-US" sz="1400" kern="1200" dirty="0"/>
            <a:t>Text mining algorithms are as good as the data </a:t>
          </a:r>
        </a:p>
      </dsp:txBody>
      <dsp:txXfrm>
        <a:off x="793970" y="1695741"/>
        <a:ext cx="2294215" cy="758576"/>
      </dsp:txXfrm>
    </dsp:sp>
    <dsp:sp modelId="{8FC861BD-3D85-4752-8CD9-7CEBBA7D047F}">
      <dsp:nvSpPr>
        <dsp:cNvPr id="0" name=""/>
        <dsp:cNvSpPr/>
      </dsp:nvSpPr>
      <dsp:spPr>
        <a:xfrm>
          <a:off x="3088185" y="1695741"/>
          <a:ext cx="1970313" cy="758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488950">
            <a:lnSpc>
              <a:spcPct val="100000"/>
            </a:lnSpc>
            <a:spcBef>
              <a:spcPct val="0"/>
            </a:spcBef>
            <a:spcAft>
              <a:spcPct val="35000"/>
            </a:spcAft>
            <a:buNone/>
          </a:pPr>
          <a:r>
            <a:rPr lang="en-US" sz="1100" kern="1200" dirty="0"/>
            <a:t>Investing the time to collect the right data, understand the data and applying the correct pre-processing steps important</a:t>
          </a:r>
        </a:p>
      </dsp:txBody>
      <dsp:txXfrm>
        <a:off x="3088185" y="1695741"/>
        <a:ext cx="1970313" cy="758576"/>
      </dsp:txXfrm>
    </dsp:sp>
    <dsp:sp modelId="{49CC9077-E205-4DC8-895E-4CB34DA3EC81}">
      <dsp:nvSpPr>
        <dsp:cNvPr id="0" name=""/>
        <dsp:cNvSpPr/>
      </dsp:nvSpPr>
      <dsp:spPr>
        <a:xfrm>
          <a:off x="0" y="2821793"/>
          <a:ext cx="5098256" cy="124039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7B363-B2B6-4FE0-B80A-7E4475A0EFA0}">
      <dsp:nvSpPr>
        <dsp:cNvPr id="0" name=""/>
        <dsp:cNvSpPr/>
      </dsp:nvSpPr>
      <dsp:spPr>
        <a:xfrm>
          <a:off x="207847" y="3253038"/>
          <a:ext cx="378274" cy="377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ADCFC9-7A0C-4F37-96D0-5C77E83C3608}">
      <dsp:nvSpPr>
        <dsp:cNvPr id="0" name=""/>
        <dsp:cNvSpPr/>
      </dsp:nvSpPr>
      <dsp:spPr>
        <a:xfrm>
          <a:off x="793970" y="3098440"/>
          <a:ext cx="2294215" cy="758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622300">
            <a:lnSpc>
              <a:spcPct val="100000"/>
            </a:lnSpc>
            <a:spcBef>
              <a:spcPct val="0"/>
            </a:spcBef>
            <a:spcAft>
              <a:spcPct val="35000"/>
            </a:spcAft>
            <a:buNone/>
          </a:pPr>
          <a:r>
            <a:rPr lang="en-US" sz="1400" kern="1200" dirty="0"/>
            <a:t>Choice of Algorithm depends on the Data being analyzed as well as the type of Classification</a:t>
          </a:r>
        </a:p>
      </dsp:txBody>
      <dsp:txXfrm>
        <a:off x="793970" y="3098440"/>
        <a:ext cx="2294215" cy="758576"/>
      </dsp:txXfrm>
    </dsp:sp>
    <dsp:sp modelId="{3BEAC774-0B1F-48F3-A8C5-8C87D88CACF7}">
      <dsp:nvSpPr>
        <dsp:cNvPr id="0" name=""/>
        <dsp:cNvSpPr/>
      </dsp:nvSpPr>
      <dsp:spPr>
        <a:xfrm>
          <a:off x="3088185" y="3098440"/>
          <a:ext cx="1970313" cy="758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488950">
            <a:lnSpc>
              <a:spcPct val="100000"/>
            </a:lnSpc>
            <a:spcBef>
              <a:spcPct val="0"/>
            </a:spcBef>
            <a:spcAft>
              <a:spcPct val="35000"/>
            </a:spcAft>
            <a:buNone/>
          </a:pPr>
          <a:r>
            <a:rPr lang="en-US" sz="1100" kern="1200" dirty="0"/>
            <a:t>Different Algorithms have different predictive capabilities</a:t>
          </a:r>
        </a:p>
        <a:p>
          <a:pPr marL="0" lvl="0" indent="0" algn="l" defTabSz="488950">
            <a:lnSpc>
              <a:spcPct val="100000"/>
            </a:lnSpc>
            <a:spcBef>
              <a:spcPct val="0"/>
            </a:spcBef>
            <a:spcAft>
              <a:spcPct val="35000"/>
            </a:spcAft>
            <a:buNone/>
          </a:pPr>
          <a:endParaRPr lang="en-US" sz="1100" kern="1200" dirty="0"/>
        </a:p>
      </dsp:txBody>
      <dsp:txXfrm>
        <a:off x="3088185" y="3098440"/>
        <a:ext cx="1970313" cy="758576"/>
      </dsp:txXfrm>
    </dsp:sp>
    <dsp:sp modelId="{CFFFD51C-58E1-44BA-AB21-2230882C13BC}">
      <dsp:nvSpPr>
        <dsp:cNvPr id="0" name=""/>
        <dsp:cNvSpPr/>
      </dsp:nvSpPr>
      <dsp:spPr>
        <a:xfrm>
          <a:off x="0" y="4251832"/>
          <a:ext cx="5098256" cy="13961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FE485-FFE6-4649-80EC-B4D4A17A31C3}">
      <dsp:nvSpPr>
        <dsp:cNvPr id="0" name=""/>
        <dsp:cNvSpPr/>
      </dsp:nvSpPr>
      <dsp:spPr>
        <a:xfrm>
          <a:off x="207847" y="4760950"/>
          <a:ext cx="378274" cy="377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F185B4-3509-49CB-9FCA-AC2C6955649D}">
      <dsp:nvSpPr>
        <dsp:cNvPr id="0" name=""/>
        <dsp:cNvSpPr/>
      </dsp:nvSpPr>
      <dsp:spPr>
        <a:xfrm>
          <a:off x="793970" y="4527293"/>
          <a:ext cx="4264528" cy="91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622300">
            <a:lnSpc>
              <a:spcPct val="100000"/>
            </a:lnSpc>
            <a:spcBef>
              <a:spcPct val="0"/>
            </a:spcBef>
            <a:spcAft>
              <a:spcPct val="35000"/>
            </a:spcAft>
            <a:buNone/>
          </a:pPr>
          <a:r>
            <a:rPr lang="en-US" sz="1400" kern="1200" dirty="0"/>
            <a:t>The key take away from this course was that the choice of the Algorithm and the Vectorization Options are very critical and  depend entirely on both the Data and the Classification !!</a:t>
          </a:r>
        </a:p>
      </dsp:txBody>
      <dsp:txXfrm>
        <a:off x="793970" y="4527293"/>
        <a:ext cx="4264528" cy="916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4883E-702D-4B0A-9943-791263B1470A}">
      <dsp:nvSpPr>
        <dsp:cNvPr id="0" name=""/>
        <dsp:cNvSpPr/>
      </dsp:nvSpPr>
      <dsp:spPr>
        <a:xfrm>
          <a:off x="0" y="269048"/>
          <a:ext cx="5098256" cy="9954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4BD97-12C4-4FD2-857D-3228844C7AEB}">
      <dsp:nvSpPr>
        <dsp:cNvPr id="0" name=""/>
        <dsp:cNvSpPr/>
      </dsp:nvSpPr>
      <dsp:spPr>
        <a:xfrm>
          <a:off x="206715" y="578837"/>
          <a:ext cx="376214" cy="3758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197894-0FDF-4A79-A202-28A4C4B5478E}">
      <dsp:nvSpPr>
        <dsp:cNvPr id="0" name=""/>
        <dsp:cNvSpPr/>
      </dsp:nvSpPr>
      <dsp:spPr>
        <a:xfrm>
          <a:off x="789645" y="425082"/>
          <a:ext cx="4248266" cy="758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1778000">
            <a:lnSpc>
              <a:spcPct val="100000"/>
            </a:lnSpc>
            <a:spcBef>
              <a:spcPct val="0"/>
            </a:spcBef>
            <a:spcAft>
              <a:spcPct val="35000"/>
            </a:spcAft>
            <a:buNone/>
          </a:pPr>
          <a:r>
            <a:rPr lang="en-US" sz="4000" b="1" kern="1200" dirty="0"/>
            <a:t>Reflection </a:t>
          </a:r>
          <a:endParaRPr lang="en-US" sz="4000" kern="1200" dirty="0"/>
        </a:p>
      </dsp:txBody>
      <dsp:txXfrm>
        <a:off x="789645" y="425082"/>
        <a:ext cx="4248266" cy="758576"/>
      </dsp:txXfrm>
    </dsp:sp>
    <dsp:sp modelId="{8AA93E56-7395-4EDA-85FE-24C7464E1F24}">
      <dsp:nvSpPr>
        <dsp:cNvPr id="0" name=""/>
        <dsp:cNvSpPr/>
      </dsp:nvSpPr>
      <dsp:spPr>
        <a:xfrm>
          <a:off x="0" y="1454118"/>
          <a:ext cx="5098256" cy="117925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2C02E-5C14-4AD7-A8EA-CADDDE30C44B}">
      <dsp:nvSpPr>
        <dsp:cNvPr id="0" name=""/>
        <dsp:cNvSpPr/>
      </dsp:nvSpPr>
      <dsp:spPr>
        <a:xfrm>
          <a:off x="206715" y="1855823"/>
          <a:ext cx="376214" cy="3758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34BCE8-71A3-4CDE-B6E7-CB43DCF84CC4}">
      <dsp:nvSpPr>
        <dsp:cNvPr id="0" name=""/>
        <dsp:cNvSpPr/>
      </dsp:nvSpPr>
      <dsp:spPr>
        <a:xfrm>
          <a:off x="789645" y="1702068"/>
          <a:ext cx="4266795" cy="758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622300">
            <a:lnSpc>
              <a:spcPct val="100000"/>
            </a:lnSpc>
            <a:spcBef>
              <a:spcPct val="0"/>
            </a:spcBef>
            <a:spcAft>
              <a:spcPct val="35000"/>
            </a:spcAft>
            <a:buNone/>
          </a:pPr>
          <a:r>
            <a:rPr lang="en-US" sz="1400" kern="1200" dirty="0"/>
            <a:t>Association Rules Mining proved to be very value data mining tool since it could identify some important rules such as the population of buyer for each purchase category. </a:t>
          </a:r>
        </a:p>
      </dsp:txBody>
      <dsp:txXfrm>
        <a:off x="789645" y="1702068"/>
        <a:ext cx="4266795" cy="758576"/>
      </dsp:txXfrm>
    </dsp:sp>
    <dsp:sp modelId="{49CC9077-E205-4DC8-895E-4CB34DA3EC81}">
      <dsp:nvSpPr>
        <dsp:cNvPr id="0" name=""/>
        <dsp:cNvSpPr/>
      </dsp:nvSpPr>
      <dsp:spPr>
        <a:xfrm>
          <a:off x="0" y="2823019"/>
          <a:ext cx="5098256" cy="123363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7B363-B2B6-4FE0-B80A-7E4475A0EFA0}">
      <dsp:nvSpPr>
        <dsp:cNvPr id="0" name=""/>
        <dsp:cNvSpPr/>
      </dsp:nvSpPr>
      <dsp:spPr>
        <a:xfrm>
          <a:off x="206715" y="3251914"/>
          <a:ext cx="376214" cy="3758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ADCFC9-7A0C-4F37-96D0-5C77E83C3608}">
      <dsp:nvSpPr>
        <dsp:cNvPr id="0" name=""/>
        <dsp:cNvSpPr/>
      </dsp:nvSpPr>
      <dsp:spPr>
        <a:xfrm>
          <a:off x="789645" y="3098159"/>
          <a:ext cx="4266795" cy="758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622300">
            <a:lnSpc>
              <a:spcPct val="100000"/>
            </a:lnSpc>
            <a:spcBef>
              <a:spcPct val="0"/>
            </a:spcBef>
            <a:spcAft>
              <a:spcPct val="35000"/>
            </a:spcAft>
            <a:buNone/>
          </a:pPr>
          <a:r>
            <a:rPr lang="en-US" sz="1400" kern="1200" dirty="0"/>
            <a:t> Classification Algorithm were able to predict the Gender of the Customer with a relatively high accuracy of 85%. </a:t>
          </a:r>
        </a:p>
      </dsp:txBody>
      <dsp:txXfrm>
        <a:off x="789645" y="3098159"/>
        <a:ext cx="4266795" cy="758576"/>
      </dsp:txXfrm>
    </dsp:sp>
    <dsp:sp modelId="{CFFFD51C-58E1-44BA-AB21-2230882C13BC}">
      <dsp:nvSpPr>
        <dsp:cNvPr id="0" name=""/>
        <dsp:cNvSpPr/>
      </dsp:nvSpPr>
      <dsp:spPr>
        <a:xfrm>
          <a:off x="0" y="4246301"/>
          <a:ext cx="5098256" cy="138853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FE485-FFE6-4649-80EC-B4D4A17A31C3}">
      <dsp:nvSpPr>
        <dsp:cNvPr id="0" name=""/>
        <dsp:cNvSpPr/>
      </dsp:nvSpPr>
      <dsp:spPr>
        <a:xfrm>
          <a:off x="206715" y="4752645"/>
          <a:ext cx="376214" cy="3758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F185B4-3509-49CB-9FCA-AC2C6955649D}">
      <dsp:nvSpPr>
        <dsp:cNvPr id="0" name=""/>
        <dsp:cNvSpPr/>
      </dsp:nvSpPr>
      <dsp:spPr>
        <a:xfrm>
          <a:off x="789645" y="4417745"/>
          <a:ext cx="4266795" cy="112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3" tIns="80283" rIns="80283" bIns="80283" numCol="1" spcCol="1270" anchor="ctr" anchorCtr="0">
          <a:noAutofit/>
        </a:bodyPr>
        <a:lstStyle/>
        <a:p>
          <a:pPr marL="0" lvl="0" indent="0" algn="l" defTabSz="622300">
            <a:lnSpc>
              <a:spcPct val="100000"/>
            </a:lnSpc>
            <a:spcBef>
              <a:spcPct val="0"/>
            </a:spcBef>
            <a:spcAft>
              <a:spcPct val="35000"/>
            </a:spcAft>
            <a:buNone/>
          </a:pPr>
          <a:r>
            <a:rPr lang="en-US" sz="1400" kern="1200" dirty="0"/>
            <a:t>Data Mining Algorithms provided to be extremely useful for any Retail Store, helping them analyze their buyers and their spending habits which will help  improve future Black Friday Sales.</a:t>
          </a:r>
        </a:p>
      </dsp:txBody>
      <dsp:txXfrm>
        <a:off x="789645" y="4417745"/>
        <a:ext cx="4266795" cy="1120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4883E-702D-4B0A-9943-791263B1470A}">
      <dsp:nvSpPr>
        <dsp:cNvPr id="0" name=""/>
        <dsp:cNvSpPr/>
      </dsp:nvSpPr>
      <dsp:spPr>
        <a:xfrm>
          <a:off x="0" y="218968"/>
          <a:ext cx="5098256" cy="15117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4BD97-12C4-4FD2-857D-3228844C7AEB}">
      <dsp:nvSpPr>
        <dsp:cNvPr id="0" name=""/>
        <dsp:cNvSpPr/>
      </dsp:nvSpPr>
      <dsp:spPr>
        <a:xfrm>
          <a:off x="313932" y="472869"/>
          <a:ext cx="570785" cy="5707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197894-0FDF-4A79-A202-28A4C4B5478E}">
      <dsp:nvSpPr>
        <dsp:cNvPr id="0" name=""/>
        <dsp:cNvSpPr/>
      </dsp:nvSpPr>
      <dsp:spPr>
        <a:xfrm>
          <a:off x="1198649" y="239366"/>
          <a:ext cx="3899606" cy="1037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33" tIns="109833" rIns="109833" bIns="109833" numCol="1" spcCol="1270" anchor="ctr" anchorCtr="0">
          <a:noAutofit/>
        </a:bodyPr>
        <a:lstStyle/>
        <a:p>
          <a:pPr marL="0" lvl="0" indent="0" algn="l" defTabSz="1778000">
            <a:lnSpc>
              <a:spcPct val="100000"/>
            </a:lnSpc>
            <a:spcBef>
              <a:spcPct val="0"/>
            </a:spcBef>
            <a:spcAft>
              <a:spcPct val="35000"/>
            </a:spcAft>
            <a:buNone/>
          </a:pPr>
          <a:r>
            <a:rPr lang="en-US" sz="4000" b="1" kern="1200" dirty="0"/>
            <a:t>Reflection </a:t>
          </a:r>
          <a:endParaRPr lang="en-US" sz="4000" kern="1200" dirty="0"/>
        </a:p>
      </dsp:txBody>
      <dsp:txXfrm>
        <a:off x="1198649" y="239366"/>
        <a:ext cx="3899606" cy="1037792"/>
      </dsp:txXfrm>
    </dsp:sp>
    <dsp:sp modelId="{8AA93E56-7395-4EDA-85FE-24C7464E1F24}">
      <dsp:nvSpPr>
        <dsp:cNvPr id="0" name=""/>
        <dsp:cNvSpPr/>
      </dsp:nvSpPr>
      <dsp:spPr>
        <a:xfrm>
          <a:off x="0" y="2014566"/>
          <a:ext cx="5098256" cy="5557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2C02E-5C14-4AD7-A8EA-CADDDE30C44B}">
      <dsp:nvSpPr>
        <dsp:cNvPr id="0" name=""/>
        <dsp:cNvSpPr/>
      </dsp:nvSpPr>
      <dsp:spPr>
        <a:xfrm>
          <a:off x="313932" y="2007073"/>
          <a:ext cx="570785" cy="5707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34BCE8-71A3-4CDE-B6E7-CB43DCF84CC4}">
      <dsp:nvSpPr>
        <dsp:cNvPr id="0" name=""/>
        <dsp:cNvSpPr/>
      </dsp:nvSpPr>
      <dsp:spPr>
        <a:xfrm>
          <a:off x="1198649" y="1773570"/>
          <a:ext cx="3899606" cy="1037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33" tIns="109833" rIns="109833" bIns="109833" numCol="1" spcCol="1270" anchor="ctr" anchorCtr="0">
          <a:noAutofit/>
        </a:bodyPr>
        <a:lstStyle/>
        <a:p>
          <a:pPr marL="0" lvl="0" indent="0" algn="l" defTabSz="666750">
            <a:lnSpc>
              <a:spcPct val="100000"/>
            </a:lnSpc>
            <a:spcBef>
              <a:spcPct val="0"/>
            </a:spcBef>
            <a:spcAft>
              <a:spcPct val="35000"/>
            </a:spcAft>
            <a:buNone/>
          </a:pPr>
          <a:r>
            <a:rPr lang="en-US" sz="1500" kern="1200" dirty="0"/>
            <a:t>Data is the most important asset to any Data Scientist</a:t>
          </a:r>
        </a:p>
      </dsp:txBody>
      <dsp:txXfrm>
        <a:off x="1198649" y="1773570"/>
        <a:ext cx="3899606" cy="1037792"/>
      </dsp:txXfrm>
    </dsp:sp>
    <dsp:sp modelId="{A55D03FC-6D35-43D8-9BEF-E7A9D119891B}">
      <dsp:nvSpPr>
        <dsp:cNvPr id="0" name=""/>
        <dsp:cNvSpPr/>
      </dsp:nvSpPr>
      <dsp:spPr>
        <a:xfrm>
          <a:off x="0" y="3070810"/>
          <a:ext cx="5098256" cy="10377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2F1B4-9867-4B00-990C-F4205CCFA361}">
      <dsp:nvSpPr>
        <dsp:cNvPr id="0" name=""/>
        <dsp:cNvSpPr/>
      </dsp:nvSpPr>
      <dsp:spPr>
        <a:xfrm>
          <a:off x="313932" y="3304313"/>
          <a:ext cx="570785" cy="570785"/>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03F838-CC11-4785-B776-AADBA2A297F4}">
      <dsp:nvSpPr>
        <dsp:cNvPr id="0" name=""/>
        <dsp:cNvSpPr/>
      </dsp:nvSpPr>
      <dsp:spPr>
        <a:xfrm>
          <a:off x="1198649" y="3070810"/>
          <a:ext cx="3899606" cy="1037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33" tIns="109833" rIns="109833" bIns="109833" numCol="1" spcCol="1270" anchor="ctr" anchorCtr="0">
          <a:noAutofit/>
        </a:bodyPr>
        <a:lstStyle/>
        <a:p>
          <a:pPr marL="0" lvl="0" indent="0" algn="l" defTabSz="666750">
            <a:lnSpc>
              <a:spcPct val="100000"/>
            </a:lnSpc>
            <a:spcBef>
              <a:spcPct val="0"/>
            </a:spcBef>
            <a:spcAft>
              <a:spcPct val="35000"/>
            </a:spcAft>
            <a:buNone/>
          </a:pPr>
          <a:r>
            <a:rPr lang="en-US" sz="1500" kern="1200" dirty="0"/>
            <a:t> Investing enough time to understand the data and designing the conceptual and normalized data model is the foundation to any database</a:t>
          </a:r>
        </a:p>
      </dsp:txBody>
      <dsp:txXfrm>
        <a:off x="1198649" y="3070810"/>
        <a:ext cx="3899606" cy="1037792"/>
      </dsp:txXfrm>
    </dsp:sp>
    <dsp:sp modelId="{CFFFD51C-58E1-44BA-AB21-2230882C13BC}">
      <dsp:nvSpPr>
        <dsp:cNvPr id="0" name=""/>
        <dsp:cNvSpPr/>
      </dsp:nvSpPr>
      <dsp:spPr>
        <a:xfrm>
          <a:off x="0" y="4731724"/>
          <a:ext cx="5098256" cy="8060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FE485-FFE6-4649-80EC-B4D4A17A31C3}">
      <dsp:nvSpPr>
        <dsp:cNvPr id="0" name=""/>
        <dsp:cNvSpPr/>
      </dsp:nvSpPr>
      <dsp:spPr>
        <a:xfrm>
          <a:off x="313932" y="4849373"/>
          <a:ext cx="570785" cy="5707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F185B4-3509-49CB-9FCA-AC2C6955649D}">
      <dsp:nvSpPr>
        <dsp:cNvPr id="0" name=""/>
        <dsp:cNvSpPr/>
      </dsp:nvSpPr>
      <dsp:spPr>
        <a:xfrm>
          <a:off x="1198649" y="4368050"/>
          <a:ext cx="3899606" cy="1533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33" tIns="109833" rIns="109833" bIns="109833" numCol="1" spcCol="1270" anchor="ctr" anchorCtr="0">
          <a:noAutofit/>
        </a:bodyPr>
        <a:lstStyle/>
        <a:p>
          <a:pPr marL="0" lvl="0" indent="0" algn="l" defTabSz="666750">
            <a:lnSpc>
              <a:spcPct val="100000"/>
            </a:lnSpc>
            <a:spcBef>
              <a:spcPct val="0"/>
            </a:spcBef>
            <a:spcAft>
              <a:spcPct val="35000"/>
            </a:spcAft>
            <a:buNone/>
          </a:pPr>
          <a:r>
            <a:rPr lang="en-US" sz="1500" kern="1200" dirty="0"/>
            <a:t>The database design needs to be flexible enough to accommodate changes to the business rules easily</a:t>
          </a:r>
        </a:p>
      </dsp:txBody>
      <dsp:txXfrm>
        <a:off x="1198649" y="4368050"/>
        <a:ext cx="3899606" cy="15334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7/21/2019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7/21/2019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4724E-7CB4-4288-908A-97852378BB2E}" type="slidenum">
              <a:rPr lang="en-US" smtClean="0"/>
              <a:t>1</a:t>
            </a:fld>
            <a:endParaRPr lang="en-US"/>
          </a:p>
        </p:txBody>
      </p:sp>
    </p:spTree>
    <p:extLst>
      <p:ext uri="{BB962C8B-B14F-4D97-AF65-F5344CB8AC3E}">
        <p14:creationId xmlns:p14="http://schemas.microsoft.com/office/powerpoint/2010/main" val="2022274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4B538-B6B1-4227-B73C-618CAEFD6AFC}" type="datetime1">
              <a:rPr lang="en-US" smtClean="0"/>
              <a:pPr/>
              <a:t>7/21/2019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87532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78DB6-D1E9-41A9-B216-C4ADD9C2164D}" type="datetime1">
              <a:rPr lang="en-US" smtClean="0"/>
              <a:t>7/21/2019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28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F22D1-D595-4ACA-9158-EA62FCCCC51B}" type="datetime1">
              <a:rPr lang="en-US" smtClean="0"/>
              <a:t>7/21/2019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9" name="Picture 8">
            <a:extLst>
              <a:ext uri="{FF2B5EF4-FFF2-40B4-BE49-F238E27FC236}">
                <a16:creationId xmlns:a16="http://schemas.microsoft.com/office/drawing/2014/main" id="{B2F02629-D4B6-446F-B925-29A3FC4538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54339" y="6454929"/>
            <a:ext cx="1989245" cy="302418"/>
          </a:xfrm>
          <a:prstGeom prst="rect">
            <a:avLst/>
          </a:prstGeom>
        </p:spPr>
      </p:pic>
    </p:spTree>
    <p:extLst>
      <p:ext uri="{BB962C8B-B14F-4D97-AF65-F5344CB8AC3E}">
        <p14:creationId xmlns:p14="http://schemas.microsoft.com/office/powerpoint/2010/main" val="3006852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42900" y="4960137"/>
            <a:ext cx="5829300" cy="1463040"/>
          </a:xfrm>
        </p:spPr>
        <p:txBody>
          <a:bodyPr anchor="ctr">
            <a:normAutofit/>
          </a:bodyPr>
          <a:lstStyle>
            <a:lvl1pPr algn="r">
              <a:defRPr sz="4200" spc="200" baseline="0">
                <a:solidFill>
                  <a:srgbClr val="EE5612"/>
                </a:solidFill>
              </a:defRPr>
            </a:lvl1pPr>
          </a:lstStyle>
          <a:p>
            <a:r>
              <a:rPr lang="en-US" dirty="0"/>
              <a:t>Click to edit Master Title</a:t>
            </a:r>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7/21/2019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8315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8065" y="5520046"/>
            <a:ext cx="2647686" cy="402519"/>
          </a:xfrm>
          <a:prstGeom prst="rect">
            <a:avLst/>
          </a:prstGeom>
        </p:spPr>
      </p:pic>
    </p:spTree>
    <p:extLst>
      <p:ext uri="{BB962C8B-B14F-4D97-AF65-F5344CB8AC3E}">
        <p14:creationId xmlns:p14="http://schemas.microsoft.com/office/powerpoint/2010/main" val="418122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4960138"/>
            <a:ext cx="5829300" cy="1463040"/>
          </a:xfrm>
        </p:spPr>
        <p:txBody>
          <a:bodyPr anchor="ctr">
            <a:normAutofit/>
          </a:bodyPr>
          <a:lstStyle>
            <a:lvl1pPr algn="r">
              <a:defRPr sz="4200" spc="200" baseline="0">
                <a:solidFill>
                  <a:srgbClr val="EE5612"/>
                </a:solidFill>
              </a:defRPr>
            </a:lvl1pPr>
          </a:lstStyle>
          <a:p>
            <a:r>
              <a:rPr lang="en-US" dirty="0"/>
              <a:t>Click to edit Master Title</a:t>
            </a:r>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7/21/2019</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552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3925" y="5572367"/>
            <a:ext cx="2647686" cy="40251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4DB54-D908-476A-B7DE-76ED373D8996}" type="datetime1">
              <a:rPr lang="en-US" smtClean="0"/>
              <a:t>7/21/2019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979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4B538-B6B1-4227-B73C-618CAEFD6AFC}" type="datetime1">
              <a:rPr lang="en-US" smtClean="0"/>
              <a:pPr/>
              <a:t>7/21/2019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3668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1A7C89-EADD-4531-BAC9-4E0A273DF350}" type="datetime1">
              <a:rPr lang="en-US" smtClean="0"/>
              <a:t>7/21/2019</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261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82357-D158-470D-AD20-0063E9FBD795}" type="datetime1">
              <a:rPr lang="en-US" smtClean="0"/>
              <a:t>7/21/2019</a:t>
            </a:fld>
            <a:endParaRPr lang="en-US" dirty="0"/>
          </a:p>
        </p:txBody>
      </p:sp>
      <p:sp>
        <p:nvSpPr>
          <p:cNvPr id="8" name="Footer Placeholder 7"/>
          <p:cNvSpPr>
            <a:spLocks noGrp="1"/>
          </p:cNvSpPr>
          <p:nvPr>
            <p:ph type="ftr" sz="quarter" idx="11"/>
          </p:nvPr>
        </p:nvSpPr>
        <p:spPr/>
        <p:txBody>
          <a:bodyPr/>
          <a:lstStyle/>
          <a:p>
            <a:r>
              <a:rPr lang="en-US"/>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35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85D31-BBD7-40AE-9312-CE893F084601}" type="datetime1">
              <a:rPr lang="en-US" smtClean="0"/>
              <a:t>7/21/2019</a:t>
            </a:fld>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702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34B538-B6B1-4227-B73C-618CAEFD6AFC}" type="datetime1">
              <a:rPr lang="en-US" smtClean="0"/>
              <a:pPr/>
              <a:t>7/21/2019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26935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ACE935D-E818-44FA-A758-DE0FC8E1B300}" type="datetime1">
              <a:rPr lang="en-US" smtClean="0"/>
              <a:t>7/21/2019</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47190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4B538-B6B1-4227-B73C-618CAEFD6AFC}" type="datetime1">
              <a:rPr lang="en-US" smtClean="0"/>
              <a:pPr/>
              <a:t>7/21/2019</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666162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434B538-B6B1-4227-B73C-618CAEFD6AFC}" type="datetime1">
              <a:rPr lang="en-US" smtClean="0"/>
              <a:pPr/>
              <a:t>7/21/2019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School of Information Studies | Syracuse University</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269F11-B3E2-493C-8079-3AFD8EDA918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54339" y="6454929"/>
            <a:ext cx="1989245" cy="302418"/>
          </a:xfrm>
          <a:prstGeom prst="rect">
            <a:avLst/>
          </a:prstGeom>
        </p:spPr>
      </p:pic>
    </p:spTree>
    <p:extLst>
      <p:ext uri="{BB962C8B-B14F-4D97-AF65-F5344CB8AC3E}">
        <p14:creationId xmlns:p14="http://schemas.microsoft.com/office/powerpoint/2010/main" val="137804365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660" r:id="rId13"/>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hyperlink" Target="https://www.kisspng.com/png-advanced-data-mining-java-data-mining-computer-sci-6297230/" TargetMode="External"/><Relationship Id="rId2" Type="http://schemas.openxmlformats.org/officeDocument/2006/relationships/hyperlink" Target="https://www.pngkey.com/detail/u2e6y3a9a9y3i1i1_word-cloud-and-text-mining-i-have-a/" TargetMode="External"/><Relationship Id="rId1" Type="http://schemas.openxmlformats.org/officeDocument/2006/relationships/slideLayout" Target="../slideLayouts/slideLayout2.xml"/><Relationship Id="rId4" Type="http://schemas.openxmlformats.org/officeDocument/2006/relationships/hyperlink" Target="https://pngriver.com/download-database-free-png-image-82326/"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8538" y="4015410"/>
            <a:ext cx="6149009" cy="2447524"/>
          </a:xfrm>
        </p:spPr>
        <p:txBody>
          <a:bodyPr>
            <a:normAutofit/>
          </a:bodyPr>
          <a:lstStyle/>
          <a:p>
            <a:pPr algn="l"/>
            <a:r>
              <a:rPr lang="en-US" sz="2400" dirty="0"/>
              <a:t>           </a:t>
            </a:r>
            <a:r>
              <a:rPr lang="en-US" sz="2800" b="1" dirty="0">
                <a:latin typeface="Arial" panose="020B0604020202020204" pitchFamily="34" charset="0"/>
                <a:cs typeface="Arial" panose="020B0604020202020204" pitchFamily="34" charset="0"/>
              </a:rPr>
              <a:t>Master of Science </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Applied Data Science</a:t>
            </a:r>
            <a:br>
              <a:rPr lang="en-US" sz="2400" b="1" dirty="0"/>
            </a:br>
            <a:br>
              <a:rPr lang="en-US" sz="2400" b="1" dirty="0"/>
            </a:br>
            <a:r>
              <a:rPr lang="en-US" sz="2000" b="1" dirty="0">
                <a:latin typeface="Bahnschrift SemiBold" panose="020B0502040204020203" pitchFamily="34" charset="0"/>
                <a:cs typeface="Arial" panose="020B0604020202020204" pitchFamily="34" charset="0"/>
              </a:rPr>
              <a:t>Portfolio Milestone : Rebecca Karunakaran</a:t>
            </a:r>
            <a:br>
              <a:rPr lang="en-US" sz="2000" dirty="0"/>
            </a:br>
            <a:endParaRPr lang="en-US" sz="2000" dirty="0"/>
          </a:p>
        </p:txBody>
      </p:sp>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rcRect t="12428" b="12428"/>
          <a:stretch>
            <a:fillRect/>
          </a:stretch>
        </p:blipFill>
        <p:spPr>
          <a:xfrm>
            <a:off x="2286" y="1"/>
            <a:ext cx="9141714" cy="3776869"/>
          </a:xfrm>
        </p:spPr>
      </p:pic>
    </p:spTree>
    <p:extLst>
      <p:ext uri="{BB962C8B-B14F-4D97-AF65-F5344CB8AC3E}">
        <p14:creationId xmlns:p14="http://schemas.microsoft.com/office/powerpoint/2010/main" val="425128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DCB831-B639-4E4B-ADC6-71E3EB49CD28}"/>
              </a:ext>
            </a:extLst>
          </p:cNvPr>
          <p:cNvSpPr>
            <a:spLocks noGrp="1"/>
          </p:cNvSpPr>
          <p:nvPr>
            <p:ph type="title"/>
          </p:nvPr>
        </p:nvSpPr>
        <p:spPr>
          <a:xfrm>
            <a:off x="369277" y="605896"/>
            <a:ext cx="2499464" cy="5646208"/>
          </a:xfrm>
        </p:spPr>
        <p:txBody>
          <a:bodyPr anchor="ctr">
            <a:normAutofit/>
          </a:bodyPr>
          <a:lstStyle/>
          <a:p>
            <a:r>
              <a:rPr lang="en-US" sz="3200" b="1" dirty="0">
                <a:solidFill>
                  <a:srgbClr val="FFFFFF"/>
                </a:solidFill>
              </a:rPr>
              <a:t>    </a:t>
            </a:r>
            <a:r>
              <a:rPr lang="en-US" sz="4000" b="1" dirty="0">
                <a:solidFill>
                  <a:srgbClr val="FFFFFF"/>
                </a:solidFill>
              </a:rPr>
              <a:t>IST 736 </a:t>
            </a:r>
            <a:br>
              <a:rPr lang="en-US" sz="4000" b="1" dirty="0">
                <a:solidFill>
                  <a:srgbClr val="FFFFFF"/>
                </a:solidFill>
              </a:rPr>
            </a:br>
            <a:r>
              <a:rPr lang="en-US" sz="4000" b="1" dirty="0">
                <a:solidFill>
                  <a:srgbClr val="FFFFFF"/>
                </a:solidFill>
              </a:rPr>
              <a:t>Text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A1114C8-189F-4147-B8B6-8D327AAA698C}"/>
              </a:ext>
            </a:extLst>
          </p:cNvPr>
          <p:cNvSpPr>
            <a:spLocks noGrp="1"/>
          </p:cNvSpPr>
          <p:nvPr>
            <p:ph idx="1"/>
          </p:nvPr>
        </p:nvSpPr>
        <p:spPr>
          <a:xfrm>
            <a:off x="3556512" y="605896"/>
            <a:ext cx="4810247" cy="5646208"/>
          </a:xfrm>
        </p:spPr>
        <p:txBody>
          <a:bodyPr anchor="ctr">
            <a:normAutofit/>
          </a:bodyPr>
          <a:lstStyle/>
          <a:p>
            <a:pPr marL="0" indent="0">
              <a:buNone/>
            </a:pPr>
            <a:endParaRPr lang="en-US" b="1" dirty="0"/>
          </a:p>
          <a:p>
            <a:pPr marL="0" indent="0">
              <a:buNone/>
            </a:pPr>
            <a:endParaRPr lang="en-US" b="1" dirty="0"/>
          </a:p>
          <a:p>
            <a:pPr marL="0" indent="0">
              <a:buNone/>
            </a:pPr>
            <a:endParaRPr lang="en-US" b="1" dirty="0"/>
          </a:p>
          <a:p>
            <a:pPr marL="0" indent="0">
              <a:buNone/>
            </a:pPr>
            <a:r>
              <a:rPr lang="en-US" sz="2400" b="1" dirty="0"/>
              <a:t>Gender Analysis – Algorithms</a:t>
            </a:r>
          </a:p>
          <a:p>
            <a:pPr marL="0" indent="0">
              <a:buNone/>
            </a:pPr>
            <a:r>
              <a:rPr lang="en" dirty="0"/>
              <a:t>SVM and MNB classifiers </a:t>
            </a:r>
            <a:r>
              <a:rPr lang="en-US" dirty="0"/>
              <a:t>were used to predict the gender for the speaking lines</a:t>
            </a:r>
          </a:p>
          <a:p>
            <a:pPr marL="0" indent="0">
              <a:buNone/>
            </a:pPr>
            <a:r>
              <a:rPr lang="en-US" dirty="0"/>
              <a:t>Three vectorization options were analyzed- </a:t>
            </a:r>
          </a:p>
          <a:p>
            <a:pPr marL="457200" indent="-457200">
              <a:buFont typeface="+mj-lt"/>
              <a:buAutoNum type="arabicPeriod"/>
            </a:pPr>
            <a:r>
              <a:rPr lang="en-US" dirty="0"/>
              <a:t>N-gram Count Vectorizer</a:t>
            </a:r>
          </a:p>
          <a:p>
            <a:pPr marL="457200" indent="-457200">
              <a:buFont typeface="+mj-lt"/>
              <a:buAutoNum type="arabicPeriod"/>
            </a:pPr>
            <a:r>
              <a:rPr lang="en-US" dirty="0"/>
              <a:t>N-gram Boolean Vectorizer </a:t>
            </a:r>
          </a:p>
          <a:p>
            <a:pPr marL="457200" indent="-457200">
              <a:buFont typeface="+mj-lt"/>
              <a:buAutoNum type="arabicPeriod"/>
            </a:pPr>
            <a:r>
              <a:rPr lang="en-US" dirty="0"/>
              <a:t>N-gram TfidfVectorizer</a:t>
            </a:r>
          </a:p>
          <a:p>
            <a:pPr marL="0" indent="0">
              <a:buNone/>
            </a:pPr>
            <a:r>
              <a:rPr lang="en-US" dirty="0"/>
              <a:t>Using hold-out method using 70% of data from Training and 30% for Testing, MNB scored higher with 59% accuracy for Gender Classification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p:txBody>
      </p:sp>
      <p:sp>
        <p:nvSpPr>
          <p:cNvPr id="4" name="Footer Placeholder 3">
            <a:extLst>
              <a:ext uri="{FF2B5EF4-FFF2-40B4-BE49-F238E27FC236}">
                <a16:creationId xmlns:a16="http://schemas.microsoft.com/office/drawing/2014/main" id="{153A7455-27F1-4FC7-A5C3-7B23F7643B05}"/>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C78A9868-EA96-4538-8688-0146A4FA886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10</a:t>
            </a:fld>
            <a:endParaRPr lang="en-US">
              <a:solidFill>
                <a:schemeClr val="tx2"/>
              </a:solidFill>
            </a:endParaRPr>
          </a:p>
        </p:txBody>
      </p:sp>
      <p:pic>
        <p:nvPicPr>
          <p:cNvPr id="9" name="Google Shape;206;p27">
            <a:extLst>
              <a:ext uri="{FF2B5EF4-FFF2-40B4-BE49-F238E27FC236}">
                <a16:creationId xmlns:a16="http://schemas.microsoft.com/office/drawing/2014/main" id="{9F2A071E-543F-4C36-B30C-AEB7CFC454F0}"/>
              </a:ext>
            </a:extLst>
          </p:cNvPr>
          <p:cNvPicPr preferRelativeResize="0"/>
          <p:nvPr/>
        </p:nvPicPr>
        <p:blipFill>
          <a:blip r:embed="rId2">
            <a:alphaModFix/>
          </a:blip>
          <a:stretch>
            <a:fillRect/>
          </a:stretch>
        </p:blipFill>
        <p:spPr>
          <a:xfrm>
            <a:off x="3599115" y="5043980"/>
            <a:ext cx="4810247" cy="874643"/>
          </a:xfrm>
          <a:prstGeom prst="rect">
            <a:avLst/>
          </a:prstGeom>
          <a:noFill/>
          <a:ln>
            <a:noFill/>
          </a:ln>
        </p:spPr>
      </p:pic>
    </p:spTree>
    <p:extLst>
      <p:ext uri="{BB962C8B-B14F-4D97-AF65-F5344CB8AC3E}">
        <p14:creationId xmlns:p14="http://schemas.microsoft.com/office/powerpoint/2010/main" val="268601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4322064-3E77-4DA5-AA92-C2092A4686F5}"/>
              </a:ext>
            </a:extLst>
          </p:cNvPr>
          <p:cNvSpPr>
            <a:spLocks noGrp="1"/>
          </p:cNvSpPr>
          <p:nvPr>
            <p:ph type="title"/>
          </p:nvPr>
        </p:nvSpPr>
        <p:spPr>
          <a:xfrm>
            <a:off x="369277" y="516835"/>
            <a:ext cx="2506445" cy="5772840"/>
          </a:xfrm>
        </p:spPr>
        <p:txBody>
          <a:bodyPr anchor="ctr">
            <a:normAutofit/>
          </a:bodyPr>
          <a:lstStyle/>
          <a:p>
            <a:r>
              <a:rPr lang="en-US" sz="3200" b="1" dirty="0">
                <a:solidFill>
                  <a:srgbClr val="FFFFFF"/>
                </a:solidFill>
              </a:rPr>
              <a:t>    </a:t>
            </a:r>
            <a:r>
              <a:rPr lang="en-US" sz="4000" b="1" dirty="0">
                <a:solidFill>
                  <a:srgbClr val="FFFFFF"/>
                </a:solidFill>
              </a:rPr>
              <a:t>IST 736 </a:t>
            </a:r>
            <a:br>
              <a:rPr lang="en-US" sz="4000" b="1" dirty="0">
                <a:solidFill>
                  <a:srgbClr val="FFFFFF"/>
                </a:solidFill>
              </a:rPr>
            </a:br>
            <a:r>
              <a:rPr lang="en-US" sz="4000" b="1" dirty="0">
                <a:solidFill>
                  <a:srgbClr val="FFFFFF"/>
                </a:solidFill>
              </a:rPr>
              <a:t>Text Mining</a:t>
            </a:r>
            <a:endParaRPr lang="en-US" sz="4000" dirty="0">
              <a:solidFill>
                <a:srgbClr val="FFFFFF"/>
              </a:solidFill>
            </a:endParaRPr>
          </a:p>
        </p:txBody>
      </p:sp>
      <p:sp>
        <p:nvSpPr>
          <p:cNvPr id="25" name="Rectangle 2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A81CB443-C19B-4D5D-A178-F3D9DAFD424D}"/>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BF05568A-E2ED-47D0-ABF5-9CA084A525E1}"/>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11</a:t>
            </a:fld>
            <a:endParaRPr lang="en-US">
              <a:solidFill>
                <a:schemeClr val="tx2"/>
              </a:solidFill>
            </a:endParaRPr>
          </a:p>
        </p:txBody>
      </p:sp>
      <p:graphicFrame>
        <p:nvGraphicFramePr>
          <p:cNvPr id="16" name="Content Placeholder 2">
            <a:extLst>
              <a:ext uri="{FF2B5EF4-FFF2-40B4-BE49-F238E27FC236}">
                <a16:creationId xmlns:a16="http://schemas.microsoft.com/office/drawing/2014/main" id="{F76BB3AE-D0FF-4A15-A92D-5D66E6371E2D}"/>
              </a:ext>
            </a:extLst>
          </p:cNvPr>
          <p:cNvGraphicFramePr>
            <a:graphicFrameLocks noGrp="1"/>
          </p:cNvGraphicFramePr>
          <p:nvPr>
            <p:ph idx="1"/>
            <p:extLst>
              <p:ext uri="{D42A27DB-BD31-4B8C-83A1-F6EECF244321}">
                <p14:modId xmlns:p14="http://schemas.microsoft.com/office/powerpoint/2010/main" val="2430168378"/>
              </p:ext>
            </p:extLst>
          </p:nvPr>
        </p:nvGraphicFramePr>
        <p:xfrm>
          <a:off x="3556397" y="33091"/>
          <a:ext cx="5098256" cy="5903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30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DCB831-B639-4E4B-ADC6-71E3EB49CD28}"/>
              </a:ext>
            </a:extLst>
          </p:cNvPr>
          <p:cNvSpPr>
            <a:spLocks noGrp="1"/>
          </p:cNvSpPr>
          <p:nvPr>
            <p:ph type="title"/>
          </p:nvPr>
        </p:nvSpPr>
        <p:spPr>
          <a:xfrm>
            <a:off x="369277" y="605896"/>
            <a:ext cx="2445187" cy="5646208"/>
          </a:xfrm>
        </p:spPr>
        <p:txBody>
          <a:bodyPr anchor="ctr">
            <a:normAutofit/>
          </a:bodyPr>
          <a:lstStyle/>
          <a:p>
            <a:r>
              <a:rPr lang="en-US" sz="3200" b="1" dirty="0">
                <a:solidFill>
                  <a:srgbClr val="FFFFFF"/>
                </a:solidFill>
              </a:rPr>
              <a:t>    </a:t>
            </a:r>
            <a:r>
              <a:rPr lang="en-US" sz="4000" b="1" dirty="0">
                <a:solidFill>
                  <a:srgbClr val="FFFFFF"/>
                </a:solidFill>
              </a:rPr>
              <a:t>IST 736 </a:t>
            </a:r>
            <a:br>
              <a:rPr lang="en-US" sz="4000" b="1" dirty="0">
                <a:solidFill>
                  <a:srgbClr val="FFFFFF"/>
                </a:solidFill>
              </a:rPr>
            </a:br>
            <a:r>
              <a:rPr lang="en-US" sz="4000" b="1" dirty="0">
                <a:solidFill>
                  <a:srgbClr val="FFFFFF"/>
                </a:solidFill>
              </a:rPr>
              <a:t>Text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A1114C8-189F-4147-B8B6-8D327AAA698C}"/>
              </a:ext>
            </a:extLst>
          </p:cNvPr>
          <p:cNvSpPr>
            <a:spLocks noGrp="1"/>
          </p:cNvSpPr>
          <p:nvPr>
            <p:ph idx="1"/>
          </p:nvPr>
        </p:nvSpPr>
        <p:spPr>
          <a:xfrm>
            <a:off x="3556512" y="1499937"/>
            <a:ext cx="5170205" cy="4752167"/>
          </a:xfrm>
        </p:spPr>
        <p:txBody>
          <a:bodyPr anchor="ctr">
            <a:normAutofit fontScale="40000" lnSpcReduction="20000"/>
          </a:bodyPr>
          <a:lstStyle/>
          <a:p>
            <a:pPr marL="0" indent="0">
              <a:buNone/>
            </a:pPr>
            <a:r>
              <a:rPr lang="en-US" sz="7400" b="1" dirty="0"/>
              <a:t>Learning Goals</a:t>
            </a:r>
            <a:endParaRPr lang="en-US" sz="2400" b="1" dirty="0"/>
          </a:p>
          <a:p>
            <a:pPr marL="292608" lvl="1" indent="0">
              <a:buNone/>
            </a:pPr>
            <a:endParaRPr lang="en-US" sz="2400" b="1" dirty="0"/>
          </a:p>
          <a:p>
            <a:pPr marL="292608" lvl="1" indent="0">
              <a:buNone/>
            </a:pPr>
            <a:endParaRPr lang="en-US" sz="2400" b="1" dirty="0"/>
          </a:p>
          <a:p>
            <a:pPr marL="292608" lvl="1" indent="0">
              <a:buNone/>
            </a:pPr>
            <a:endParaRPr lang="en-US" sz="2400" b="1" dirty="0"/>
          </a:p>
          <a:p>
            <a:pPr lvl="1"/>
            <a:r>
              <a:rPr lang="en-US" sz="5000" dirty="0"/>
              <a:t>Applying standard preprocessing techniques to clean and</a:t>
            </a:r>
            <a:r>
              <a:rPr lang="en-US" sz="5000" b="1" dirty="0"/>
              <a:t> organize</a:t>
            </a:r>
            <a:r>
              <a:rPr lang="en-US" sz="5000" dirty="0"/>
              <a:t> the data</a:t>
            </a:r>
          </a:p>
          <a:p>
            <a:pPr lvl="1"/>
            <a:endParaRPr lang="en-US" sz="5000" dirty="0"/>
          </a:p>
          <a:p>
            <a:pPr lvl="1"/>
            <a:r>
              <a:rPr lang="en-US" sz="5000" dirty="0"/>
              <a:t>Learning to </a:t>
            </a:r>
            <a:r>
              <a:rPr lang="en-US" sz="5000" b="1" dirty="0"/>
              <a:t>collect </a:t>
            </a:r>
            <a:r>
              <a:rPr lang="en-US" sz="5000" dirty="0"/>
              <a:t>the necessary data </a:t>
            </a:r>
          </a:p>
          <a:p>
            <a:pPr lvl="1"/>
            <a:endParaRPr lang="en-US" sz="5000" dirty="0"/>
          </a:p>
          <a:p>
            <a:pPr lvl="1"/>
            <a:r>
              <a:rPr lang="en-US" sz="5000" b="1" dirty="0"/>
              <a:t>Visualizing</a:t>
            </a:r>
            <a:r>
              <a:rPr lang="en-US" sz="5000" dirty="0"/>
              <a:t> and analyzing the data via Word Clouds and Word Frequency Distribution Plots</a:t>
            </a:r>
          </a:p>
          <a:p>
            <a:pPr lvl="1"/>
            <a:endParaRPr lang="en-US" sz="5000" dirty="0"/>
          </a:p>
          <a:p>
            <a:pPr lvl="1"/>
            <a:r>
              <a:rPr lang="en-US" sz="5000" dirty="0"/>
              <a:t>Applying multiple </a:t>
            </a:r>
            <a:r>
              <a:rPr lang="en-US" sz="5000" b="1" dirty="0"/>
              <a:t>text mining algorithms</a:t>
            </a:r>
            <a:r>
              <a:rPr lang="en-US" sz="5000" dirty="0"/>
              <a:t> such as SVM and Naïve Bayes </a:t>
            </a:r>
          </a:p>
          <a:p>
            <a:pPr marL="201168" lvl="1" indent="0">
              <a:buNone/>
            </a:pPr>
            <a:endParaRPr lang="en-US" sz="5000" dirty="0"/>
          </a:p>
          <a:p>
            <a:pPr lvl="1"/>
            <a:r>
              <a:rPr lang="en-US" sz="5000" dirty="0"/>
              <a:t> Interpreting the results to gain </a:t>
            </a:r>
            <a:r>
              <a:rPr lang="en-US" sz="5000" b="1" dirty="0"/>
              <a:t>meaning insights</a:t>
            </a:r>
            <a:r>
              <a:rPr lang="en-US" sz="5000" dirty="0"/>
              <a:t> from the results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p:txBody>
      </p:sp>
      <p:sp>
        <p:nvSpPr>
          <p:cNvPr id="4" name="Footer Placeholder 3">
            <a:extLst>
              <a:ext uri="{FF2B5EF4-FFF2-40B4-BE49-F238E27FC236}">
                <a16:creationId xmlns:a16="http://schemas.microsoft.com/office/drawing/2014/main" id="{153A7455-27F1-4FC7-A5C3-7B23F7643B05}"/>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C78A9868-EA96-4538-8688-0146A4FA886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12</a:t>
            </a:fld>
            <a:endParaRPr lang="en-US">
              <a:solidFill>
                <a:schemeClr val="tx2"/>
              </a:solidFill>
            </a:endParaRPr>
          </a:p>
        </p:txBody>
      </p:sp>
    </p:spTree>
    <p:extLst>
      <p:ext uri="{BB962C8B-B14F-4D97-AF65-F5344CB8AC3E}">
        <p14:creationId xmlns:p14="http://schemas.microsoft.com/office/powerpoint/2010/main" val="209251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 y="0"/>
            <a:ext cx="343855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F19EA2-BB6D-4EDD-80B9-CABD522BE223}"/>
              </a:ext>
            </a:extLst>
          </p:cNvPr>
          <p:cNvSpPr>
            <a:spLocks noGrp="1"/>
          </p:cNvSpPr>
          <p:nvPr>
            <p:ph type="title"/>
          </p:nvPr>
        </p:nvSpPr>
        <p:spPr>
          <a:xfrm>
            <a:off x="380104" y="1051560"/>
            <a:ext cx="2744434" cy="2926080"/>
          </a:xfrm>
        </p:spPr>
        <p:txBody>
          <a:bodyPr vert="horz" lIns="91440" tIns="45720" rIns="91440" bIns="45720" rtlCol="0" anchor="b">
            <a:normAutofit/>
          </a:bodyPr>
          <a:lstStyle/>
          <a:p>
            <a:r>
              <a:rPr lang="en-US" sz="2800" b="1" dirty="0">
                <a:solidFill>
                  <a:srgbClr val="FFFFFF"/>
                </a:solidFill>
              </a:rPr>
              <a:t>      </a:t>
            </a:r>
            <a:r>
              <a:rPr lang="en-US" sz="4000" b="1" dirty="0">
                <a:solidFill>
                  <a:srgbClr val="FFFFFF"/>
                </a:solidFill>
              </a:rPr>
              <a:t>IST 565 </a:t>
            </a:r>
            <a:br>
              <a:rPr lang="en-US" sz="4000" b="1" dirty="0">
                <a:solidFill>
                  <a:srgbClr val="FFFFFF"/>
                </a:solidFill>
              </a:rPr>
            </a:br>
            <a:r>
              <a:rPr lang="en-US" sz="4000" b="1" dirty="0">
                <a:solidFill>
                  <a:srgbClr val="FFFFFF"/>
                </a:solidFill>
              </a:rPr>
              <a:t> Data Mining</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981F2DBE-BC69-49C2-9B1F-4436504C90CB}"/>
              </a:ext>
            </a:extLst>
          </p:cNvPr>
          <p:cNvSpPr>
            <a:spLocks noGrp="1"/>
          </p:cNvSpPr>
          <p:nvPr>
            <p:ph type="sldNum" sz="quarter" idx="12"/>
          </p:nvPr>
        </p:nvSpPr>
        <p:spPr>
          <a:xfrm>
            <a:off x="365107" y="6459785"/>
            <a:ext cx="544168" cy="365125"/>
          </a:xfrm>
        </p:spPr>
        <p:txBody>
          <a:bodyPr vert="horz" lIns="91440" tIns="45720" rIns="91440" bIns="45720" rtlCol="0" anchor="ctr">
            <a:normAutofit/>
          </a:bodyPr>
          <a:lstStyle/>
          <a:p>
            <a:pPr algn="l" defTabSz="914400">
              <a:spcAft>
                <a:spcPts val="600"/>
              </a:spcAft>
            </a:pPr>
            <a:fld id="{4FAB73BC-B049-4115-A692-8D63A059BFB8}" type="slidenum">
              <a:rPr lang="en-US" smtClean="0"/>
              <a:pPr algn="l" defTabSz="914400">
                <a:spcAft>
                  <a:spcPts val="600"/>
                </a:spcAft>
              </a:pPr>
              <a:t>13</a:t>
            </a:fld>
            <a:endParaRPr lang="en-US"/>
          </a:p>
        </p:txBody>
      </p:sp>
      <p:sp>
        <p:nvSpPr>
          <p:cNvPr id="23" name="Rectangle 22">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6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CD20D0BD-74B4-45B0-9B52-D399CABBE562}"/>
              </a:ext>
            </a:extLst>
          </p:cNvPr>
          <p:cNvSpPr>
            <a:spLocks noGrp="1"/>
          </p:cNvSpPr>
          <p:nvPr>
            <p:ph type="ftr" sz="quarter" idx="11"/>
          </p:nvPr>
        </p:nvSpPr>
        <p:spPr>
          <a:xfrm>
            <a:off x="3642851" y="6459785"/>
            <a:ext cx="5362000" cy="365125"/>
          </a:xfrm>
          <a:effectLst>
            <a:outerShdw blurRad="50800" dist="38100" dir="2700000" algn="tl" rotWithShape="0">
              <a:prstClr val="black">
                <a:alpha val="43000"/>
              </a:prstClr>
            </a:outerShdw>
          </a:effectLst>
        </p:spPr>
        <p:txBody>
          <a:bodyPr vert="horz" lIns="91440" tIns="45720" rIns="91440" bIns="45720" rtlCol="0" anchor="ctr">
            <a:normAutofit/>
          </a:bodyPr>
          <a:lstStyle/>
          <a:p>
            <a:pPr algn="r" defTabSz="914400">
              <a:spcAft>
                <a:spcPts val="600"/>
              </a:spcAft>
            </a:pPr>
            <a:r>
              <a:rPr lang="en-US" kern="1200" cap="all" baseline="0">
                <a:solidFill>
                  <a:srgbClr val="FFFFFF"/>
                </a:solidFill>
                <a:latin typeface="+mn-lt"/>
                <a:ea typeface="+mn-ea"/>
                <a:cs typeface="+mn-cs"/>
              </a:rPr>
              <a:t>School of Information Studies | Syracuse University</a:t>
            </a:r>
          </a:p>
        </p:txBody>
      </p:sp>
      <p:pic>
        <p:nvPicPr>
          <p:cNvPr id="13" name="Content Placeholder 12">
            <a:extLst>
              <a:ext uri="{FF2B5EF4-FFF2-40B4-BE49-F238E27FC236}">
                <a16:creationId xmlns:a16="http://schemas.microsoft.com/office/drawing/2014/main" id="{08972074-D3EE-4E74-A45B-7E58B76EE0A1}"/>
              </a:ext>
            </a:extLst>
          </p:cNvPr>
          <p:cNvPicPr>
            <a:picLocks noGrp="1" noChangeAspect="1"/>
          </p:cNvPicPr>
          <p:nvPr>
            <p:ph idx="1"/>
          </p:nvPr>
        </p:nvPicPr>
        <p:blipFill>
          <a:blip r:embed="rId2"/>
          <a:stretch>
            <a:fillRect/>
          </a:stretch>
        </p:blipFill>
        <p:spPr>
          <a:xfrm>
            <a:off x="3946697" y="807368"/>
            <a:ext cx="4932260" cy="5080228"/>
          </a:xfrm>
        </p:spPr>
      </p:pic>
    </p:spTree>
    <p:extLst>
      <p:ext uri="{BB962C8B-B14F-4D97-AF65-F5344CB8AC3E}">
        <p14:creationId xmlns:p14="http://schemas.microsoft.com/office/powerpoint/2010/main" val="310591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983BED-BCFC-4486-8ACB-BEC1A47B25D2}"/>
              </a:ext>
            </a:extLst>
          </p:cNvPr>
          <p:cNvSpPr>
            <a:spLocks noGrp="1"/>
          </p:cNvSpPr>
          <p:nvPr>
            <p:ph type="title"/>
          </p:nvPr>
        </p:nvSpPr>
        <p:spPr>
          <a:xfrm>
            <a:off x="369277" y="605896"/>
            <a:ext cx="2668828" cy="5646208"/>
          </a:xfrm>
        </p:spPr>
        <p:txBody>
          <a:bodyPr anchor="ctr">
            <a:normAutofit/>
          </a:bodyPr>
          <a:lstStyle/>
          <a:p>
            <a:r>
              <a:rPr lang="en-US" sz="4000" b="1" dirty="0">
                <a:solidFill>
                  <a:srgbClr val="FFFFFF"/>
                </a:solidFill>
              </a:rPr>
              <a:t>    IST 565  Data Mining</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0AAD7B-861E-4305-8D3E-AD112552CE92}"/>
              </a:ext>
            </a:extLst>
          </p:cNvPr>
          <p:cNvSpPr>
            <a:spLocks noGrp="1"/>
          </p:cNvSpPr>
          <p:nvPr>
            <p:ph idx="1"/>
          </p:nvPr>
        </p:nvSpPr>
        <p:spPr>
          <a:xfrm>
            <a:off x="3556512" y="605896"/>
            <a:ext cx="4810247" cy="5646208"/>
          </a:xfrm>
        </p:spPr>
        <p:txBody>
          <a:bodyPr anchor="ctr">
            <a:normAutofit/>
          </a:bodyPr>
          <a:lstStyle/>
          <a:p>
            <a:r>
              <a:rPr lang="en-US" sz="2400" b="1" dirty="0"/>
              <a:t>PROJECT MOTIVATION</a:t>
            </a:r>
          </a:p>
          <a:p>
            <a:r>
              <a:rPr lang="en-US" dirty="0">
                <a:solidFill>
                  <a:schemeClr val="tx1"/>
                </a:solidFill>
              </a:rPr>
              <a:t>Black Friday is the busiest shopping day of the year pulling in records sales for the Retail Industry. Stores are very motivated to determined who their customers and what do they shop for on Black Friday.</a:t>
            </a:r>
          </a:p>
          <a:p>
            <a:r>
              <a:rPr lang="en-US" sz="2400" b="1" dirty="0"/>
              <a:t>PROJECT GOAL </a:t>
            </a:r>
          </a:p>
          <a:p>
            <a:r>
              <a:rPr lang="en-US" dirty="0"/>
              <a:t>The goal of the project was to use data mining to analyze a sample dataset from a Retail store to  find out who the best customers are, what pushes them to shop, how much do they spend? The use the information to train models to predict the Gender of the Customers for future Black Friday Sales.</a:t>
            </a:r>
          </a:p>
          <a:p>
            <a:r>
              <a:rPr lang="en-US" dirty="0"/>
              <a:t>R Studio was used to conduct the Analysis</a:t>
            </a:r>
          </a:p>
          <a:p>
            <a:endParaRPr lang="en-US" dirty="0"/>
          </a:p>
        </p:txBody>
      </p:sp>
      <p:sp>
        <p:nvSpPr>
          <p:cNvPr id="4" name="Footer Placeholder 3">
            <a:extLst>
              <a:ext uri="{FF2B5EF4-FFF2-40B4-BE49-F238E27FC236}">
                <a16:creationId xmlns:a16="http://schemas.microsoft.com/office/drawing/2014/main" id="{0183F246-4336-4945-BABF-EED614E82B57}"/>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41C78BFC-7EEC-4119-97E2-2C1AE639F9F0}"/>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14</a:t>
            </a:fld>
            <a:endParaRPr lang="en-US">
              <a:solidFill>
                <a:schemeClr val="tx2"/>
              </a:solidFill>
            </a:endParaRPr>
          </a:p>
        </p:txBody>
      </p:sp>
    </p:spTree>
    <p:extLst>
      <p:ext uri="{BB962C8B-B14F-4D97-AF65-F5344CB8AC3E}">
        <p14:creationId xmlns:p14="http://schemas.microsoft.com/office/powerpoint/2010/main" val="184845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F00618-6366-4CF5-B796-8BF89BFB2394}"/>
              </a:ext>
            </a:extLst>
          </p:cNvPr>
          <p:cNvSpPr>
            <a:spLocks noGrp="1"/>
          </p:cNvSpPr>
          <p:nvPr>
            <p:ph type="title"/>
          </p:nvPr>
        </p:nvSpPr>
        <p:spPr>
          <a:xfrm>
            <a:off x="369277" y="605896"/>
            <a:ext cx="2656512" cy="5646208"/>
          </a:xfrm>
        </p:spPr>
        <p:txBody>
          <a:bodyPr anchor="ctr">
            <a:normAutofit/>
          </a:bodyPr>
          <a:lstStyle/>
          <a:p>
            <a:r>
              <a:rPr lang="en-US" sz="4000" b="1" dirty="0">
                <a:solidFill>
                  <a:srgbClr val="FFFFFF"/>
                </a:solidFill>
              </a:rPr>
              <a:t>    IST 565  Data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B12A166-8C7B-490C-AC1C-F0839B79CF48}"/>
              </a:ext>
            </a:extLst>
          </p:cNvPr>
          <p:cNvSpPr>
            <a:spLocks noGrp="1"/>
          </p:cNvSpPr>
          <p:nvPr>
            <p:ph idx="1"/>
          </p:nvPr>
        </p:nvSpPr>
        <p:spPr>
          <a:xfrm>
            <a:off x="3839747" y="2278775"/>
            <a:ext cx="4810247" cy="4147920"/>
          </a:xfrm>
        </p:spPr>
        <p:txBody>
          <a:bodyPr anchor="ctr">
            <a:normAutofit fontScale="25000" lnSpcReduction="20000"/>
          </a:bodyPr>
          <a:lstStyle/>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5100" b="1" dirty="0"/>
          </a:p>
          <a:p>
            <a:pPr marL="0" indent="0">
              <a:buNone/>
            </a:pPr>
            <a:endParaRPr lang="en-US" sz="5100" b="1" dirty="0"/>
          </a:p>
          <a:p>
            <a:pPr marL="0" indent="0">
              <a:buNone/>
            </a:pPr>
            <a:r>
              <a:rPr lang="en-US" sz="9600" b="1" dirty="0"/>
              <a:t>Data Collection</a:t>
            </a:r>
          </a:p>
          <a:p>
            <a:pPr marL="0" indent="0">
              <a:buNone/>
            </a:pPr>
            <a:endParaRPr lang="en-US" sz="3800" b="1" dirty="0"/>
          </a:p>
          <a:p>
            <a:pPr marL="0" indent="0">
              <a:buNone/>
            </a:pPr>
            <a:r>
              <a:rPr lang="en-US" sz="8000" dirty="0"/>
              <a:t>The Data for this analysis was chosen from a sample Black Friday Sales Dataset from Kaggle and has – </a:t>
            </a:r>
          </a:p>
          <a:p>
            <a:pPr marL="0" indent="0">
              <a:buNone/>
            </a:pPr>
            <a:endParaRPr lang="en-US" sz="8000" dirty="0"/>
          </a:p>
          <a:p>
            <a:pPr lvl="1"/>
            <a:r>
              <a:rPr lang="en-US" sz="8000" dirty="0"/>
              <a:t> Variety of attributes both discrete and continuous </a:t>
            </a:r>
          </a:p>
          <a:p>
            <a:pPr lvl="1"/>
            <a:endParaRPr lang="en-US" sz="8000" dirty="0"/>
          </a:p>
          <a:p>
            <a:pPr lvl="1"/>
            <a:r>
              <a:rPr lang="en-US" sz="8000" dirty="0"/>
              <a:t>12 Variables and about 530k observations</a:t>
            </a:r>
          </a:p>
          <a:p>
            <a:pPr lvl="1"/>
            <a:endParaRPr lang="en-US" sz="8000" dirty="0"/>
          </a:p>
          <a:p>
            <a:pPr lvl="1"/>
            <a:r>
              <a:rPr lang="en-US" sz="8000" dirty="0"/>
              <a:t>Relatively clean dataset</a:t>
            </a:r>
          </a:p>
          <a:p>
            <a:pPr marL="201168" lvl="1" indent="0">
              <a:buNone/>
            </a:pPr>
            <a:endParaRPr lang="en-US" sz="9600" dirty="0"/>
          </a:p>
          <a:p>
            <a:pPr marL="0" indent="0">
              <a:buNone/>
            </a:pPr>
            <a:r>
              <a:rPr lang="en-US" sz="8000" dirty="0"/>
              <a:t>Standard data Preprocessing options were applied.</a:t>
            </a:r>
          </a:p>
          <a:p>
            <a:pPr marL="0" indent="0">
              <a:buNone/>
            </a:pPr>
            <a:endParaRPr lang="en-US" sz="3800" b="1" dirty="0"/>
          </a:p>
          <a:p>
            <a:pPr marL="0" indent="0">
              <a:buNone/>
            </a:pPr>
            <a:endParaRPr lang="en-US" sz="3800" dirty="0"/>
          </a:p>
          <a:p>
            <a:pPr marL="0" indent="0">
              <a:buNone/>
            </a:pPr>
            <a:endParaRPr lang="en-US" sz="3800" dirty="0"/>
          </a:p>
          <a:p>
            <a:pPr marL="0" indent="0">
              <a:buNone/>
            </a:pPr>
            <a:endParaRPr lang="en-US" sz="3800" dirty="0"/>
          </a:p>
          <a:p>
            <a:pPr marL="0" indent="0">
              <a:buNone/>
            </a:pPr>
            <a:endParaRPr lang="en-US" sz="3800" dirty="0"/>
          </a:p>
          <a:p>
            <a:pPr marL="0" indent="0">
              <a:buNone/>
            </a:pPr>
            <a:r>
              <a:rPr lang="en-US" sz="2400" b="1"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sp>
        <p:nvSpPr>
          <p:cNvPr id="4" name="Footer Placeholder 3">
            <a:extLst>
              <a:ext uri="{FF2B5EF4-FFF2-40B4-BE49-F238E27FC236}">
                <a16:creationId xmlns:a16="http://schemas.microsoft.com/office/drawing/2014/main" id="{B067EBE9-AD3E-496B-8C27-7CD96719DE02}"/>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dirty="0">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0BBEAD09-F2A5-4874-9330-A32A4CF3984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15</a:t>
            </a:fld>
            <a:endParaRPr lang="en-US">
              <a:solidFill>
                <a:schemeClr val="tx2"/>
              </a:solidFill>
            </a:endParaRPr>
          </a:p>
        </p:txBody>
      </p:sp>
      <p:sp>
        <p:nvSpPr>
          <p:cNvPr id="9" name="Rectangle 4">
            <a:extLst>
              <a:ext uri="{FF2B5EF4-FFF2-40B4-BE49-F238E27FC236}">
                <a16:creationId xmlns:a16="http://schemas.microsoft.com/office/drawing/2014/main" id="{6B866CFD-832F-411E-83C4-E7C2678DB84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6769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F00618-6366-4CF5-B796-8BF89BFB2394}"/>
              </a:ext>
            </a:extLst>
          </p:cNvPr>
          <p:cNvSpPr>
            <a:spLocks noGrp="1"/>
          </p:cNvSpPr>
          <p:nvPr>
            <p:ph type="title"/>
          </p:nvPr>
        </p:nvSpPr>
        <p:spPr>
          <a:xfrm>
            <a:off x="369277" y="605896"/>
            <a:ext cx="2656512" cy="5646208"/>
          </a:xfrm>
        </p:spPr>
        <p:txBody>
          <a:bodyPr anchor="ctr">
            <a:normAutofit/>
          </a:bodyPr>
          <a:lstStyle/>
          <a:p>
            <a:r>
              <a:rPr lang="en-US" sz="4000" b="1" dirty="0">
                <a:solidFill>
                  <a:srgbClr val="FFFFFF"/>
                </a:solidFill>
              </a:rPr>
              <a:t>    IST 565  Data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B12A166-8C7B-490C-AC1C-F0839B79CF48}"/>
              </a:ext>
            </a:extLst>
          </p:cNvPr>
          <p:cNvSpPr>
            <a:spLocks noGrp="1"/>
          </p:cNvSpPr>
          <p:nvPr>
            <p:ph idx="1"/>
          </p:nvPr>
        </p:nvSpPr>
        <p:spPr>
          <a:xfrm>
            <a:off x="3360542" y="704680"/>
            <a:ext cx="5392171" cy="5433385"/>
          </a:xfrm>
        </p:spPr>
        <p:txBody>
          <a:bodyPr anchor="ctr">
            <a:normAutofit fontScale="25000" lnSpcReduction="20000"/>
          </a:bodyPr>
          <a:lstStyle/>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9600" b="1" dirty="0"/>
          </a:p>
          <a:p>
            <a:pPr marL="0" indent="0">
              <a:buNone/>
            </a:pPr>
            <a:r>
              <a:rPr lang="en-US" sz="9600" b="1" dirty="0"/>
              <a:t>Data Visualization</a:t>
            </a:r>
          </a:p>
          <a:p>
            <a:pPr marL="0" indent="0">
              <a:buNone/>
            </a:pPr>
            <a:r>
              <a:rPr lang="en-US" sz="8000" b="1" dirty="0"/>
              <a:t>Purchase habits based on the Age Bracket </a:t>
            </a:r>
          </a:p>
          <a:p>
            <a:pPr marL="0" indent="0">
              <a:buNone/>
            </a:pPr>
            <a:r>
              <a:rPr lang="en-US" sz="8000" dirty="0"/>
              <a:t>The majority of the buyers were in the Age Bracket 36-45 followed by buyers in the Age Bracket  26-35. This makes sense because people in this group typically are employed and have spending power</a:t>
            </a:r>
            <a:endParaRPr lang="en-US" sz="9600" b="1" dirty="0"/>
          </a:p>
          <a:p>
            <a:pPr marL="0" indent="0">
              <a:buNone/>
            </a:pPr>
            <a:endParaRPr lang="en-US" sz="9600" dirty="0"/>
          </a:p>
          <a:p>
            <a:pPr marL="0" indent="0">
              <a:buNone/>
            </a:pPr>
            <a:endParaRPr lang="en-US" sz="3800" b="1" dirty="0"/>
          </a:p>
          <a:p>
            <a:pPr marL="0" indent="0">
              <a:buNone/>
            </a:pPr>
            <a:endParaRPr lang="en-US" sz="3800" b="1" dirty="0"/>
          </a:p>
          <a:p>
            <a:pPr marL="0" indent="0">
              <a:buNone/>
            </a:pPr>
            <a:endParaRPr lang="en-US" sz="3800" dirty="0"/>
          </a:p>
          <a:p>
            <a:pPr marL="0" indent="0">
              <a:buNone/>
            </a:pPr>
            <a:endParaRPr lang="en-US" sz="3800" dirty="0"/>
          </a:p>
          <a:p>
            <a:pPr marL="0" indent="0">
              <a:buNone/>
            </a:pPr>
            <a:endParaRPr lang="en-US" sz="3800" dirty="0"/>
          </a:p>
          <a:p>
            <a:pPr marL="0" indent="0">
              <a:buNone/>
            </a:pPr>
            <a:endParaRPr lang="en-US" sz="3800" dirty="0"/>
          </a:p>
          <a:p>
            <a:pPr marL="0" indent="0">
              <a:buNone/>
            </a:pPr>
            <a:r>
              <a:rPr lang="en-US" sz="2400" b="1"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sp>
        <p:nvSpPr>
          <p:cNvPr id="4" name="Footer Placeholder 3">
            <a:extLst>
              <a:ext uri="{FF2B5EF4-FFF2-40B4-BE49-F238E27FC236}">
                <a16:creationId xmlns:a16="http://schemas.microsoft.com/office/drawing/2014/main" id="{B067EBE9-AD3E-496B-8C27-7CD96719DE02}"/>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dirty="0">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0BBEAD09-F2A5-4874-9330-A32A4CF3984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16</a:t>
            </a:fld>
            <a:endParaRPr lang="en-US">
              <a:solidFill>
                <a:schemeClr val="tx2"/>
              </a:solidFill>
            </a:endParaRPr>
          </a:p>
        </p:txBody>
      </p:sp>
      <p:sp>
        <p:nvSpPr>
          <p:cNvPr id="9" name="Rectangle 4">
            <a:extLst>
              <a:ext uri="{FF2B5EF4-FFF2-40B4-BE49-F238E27FC236}">
                <a16:creationId xmlns:a16="http://schemas.microsoft.com/office/drawing/2014/main" id="{6B866CFD-832F-411E-83C4-E7C2678DB84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39D78E37-1D9E-4313-8FFA-6531FCCDF9BA}"/>
              </a:ext>
            </a:extLst>
          </p:cNvPr>
          <p:cNvSpPr>
            <a:spLocks noChangeArrowheads="1"/>
          </p:cNvSpPr>
          <p:nvPr/>
        </p:nvSpPr>
        <p:spPr bwMode="auto">
          <a:xfrm>
            <a:off x="341824" y="33089"/>
            <a:ext cx="90974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C748DD5A-F266-45BC-92F2-5BF17BCED0D7}"/>
              </a:ext>
            </a:extLst>
          </p:cNvPr>
          <p:cNvGraphicFramePr>
            <a:graphicFrameLocks/>
          </p:cNvGraphicFramePr>
          <p:nvPr>
            <p:extLst>
              <p:ext uri="{D42A27DB-BD31-4B8C-83A1-F6EECF244321}">
                <p14:modId xmlns:p14="http://schemas.microsoft.com/office/powerpoint/2010/main" val="647018539"/>
              </p:ext>
            </p:extLst>
          </p:nvPr>
        </p:nvGraphicFramePr>
        <p:xfrm>
          <a:off x="3510327" y="3137843"/>
          <a:ext cx="5392171" cy="3114261"/>
        </p:xfrm>
        <a:graphic>
          <a:graphicData uri="http://schemas.openxmlformats.org/presentationml/2006/ole">
            <mc:AlternateContent xmlns:mc="http://schemas.openxmlformats.org/markup-compatibility/2006">
              <mc:Choice xmlns:v="urn:schemas-microsoft-com:vml" Requires="v">
                <p:oleObj spid="_x0000_s2082" name="Picture" r:id="rId3" imgW="0" imgH="0" progId="StaticMetafile">
                  <p:embed/>
                </p:oleObj>
              </mc:Choice>
              <mc:Fallback>
                <p:oleObj name="Picture" r:id="rId3" imgW="0" imgH="0" progId="StaticMetafile">
                  <p:embed/>
                  <p:pic>
                    <p:nvPicPr>
                      <p:cNvPr id="0" name="rectole0000000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327" y="3137843"/>
                        <a:ext cx="5392171" cy="3114261"/>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70759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F00618-6366-4CF5-B796-8BF89BFB2394}"/>
              </a:ext>
            </a:extLst>
          </p:cNvPr>
          <p:cNvSpPr>
            <a:spLocks noGrp="1"/>
          </p:cNvSpPr>
          <p:nvPr>
            <p:ph type="title"/>
          </p:nvPr>
        </p:nvSpPr>
        <p:spPr>
          <a:xfrm>
            <a:off x="369277" y="605896"/>
            <a:ext cx="2656512" cy="5646208"/>
          </a:xfrm>
        </p:spPr>
        <p:txBody>
          <a:bodyPr anchor="ctr">
            <a:normAutofit/>
          </a:bodyPr>
          <a:lstStyle/>
          <a:p>
            <a:r>
              <a:rPr lang="en-US" sz="4000" b="1" dirty="0">
                <a:solidFill>
                  <a:srgbClr val="FFFFFF"/>
                </a:solidFill>
              </a:rPr>
              <a:t>    IST 565  Data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B12A166-8C7B-490C-AC1C-F0839B79CF48}"/>
              </a:ext>
            </a:extLst>
          </p:cNvPr>
          <p:cNvSpPr>
            <a:spLocks noGrp="1"/>
          </p:cNvSpPr>
          <p:nvPr>
            <p:ph idx="1"/>
          </p:nvPr>
        </p:nvSpPr>
        <p:spPr>
          <a:xfrm>
            <a:off x="3522467" y="1219200"/>
            <a:ext cx="5392171" cy="4990299"/>
          </a:xfrm>
        </p:spPr>
        <p:txBody>
          <a:bodyPr anchor="ctr">
            <a:normAutofit fontScale="25000" lnSpcReduction="20000"/>
          </a:bodyPr>
          <a:lstStyle/>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9600" b="1" dirty="0"/>
          </a:p>
          <a:p>
            <a:pPr marL="0" indent="0">
              <a:buNone/>
            </a:pPr>
            <a:r>
              <a:rPr lang="en-US" sz="9600" b="1" dirty="0"/>
              <a:t>Data Visualization</a:t>
            </a:r>
            <a:endParaRPr lang="en-US" sz="8000" b="1" dirty="0"/>
          </a:p>
          <a:p>
            <a:pPr marL="0" indent="0">
              <a:buNone/>
            </a:pPr>
            <a:r>
              <a:rPr lang="en-US" sz="8000" b="1" dirty="0"/>
              <a:t>Purchase habits based on Gender</a:t>
            </a:r>
            <a:endParaRPr lang="en-US" sz="8000" dirty="0"/>
          </a:p>
          <a:p>
            <a:pPr marL="0" indent="0">
              <a:buNone/>
            </a:pPr>
            <a:r>
              <a:rPr lang="en-US" sz="8000" dirty="0"/>
              <a:t>Surprisingly Male buyers were clearly the biggest spenders</a:t>
            </a:r>
          </a:p>
          <a:p>
            <a:pPr marL="0" indent="0">
              <a:buNone/>
            </a:pPr>
            <a:r>
              <a:rPr lang="en-US" sz="8000" dirty="0"/>
              <a:t>Also, the Category 2 which is “Electronics” had the greatest number of buyers which is not a surprise since most buyers were Men.</a:t>
            </a:r>
          </a:p>
          <a:p>
            <a:pPr marL="0" indent="0">
              <a:buNone/>
            </a:pPr>
            <a:r>
              <a:rPr lang="en-US" sz="8000" dirty="0"/>
              <a:t> </a:t>
            </a:r>
          </a:p>
          <a:p>
            <a:pPr marL="0" indent="0">
              <a:buNone/>
            </a:pPr>
            <a:endParaRPr lang="en-US" sz="9600" b="1" dirty="0"/>
          </a:p>
          <a:p>
            <a:pPr marL="0" indent="0">
              <a:buNone/>
            </a:pPr>
            <a:endParaRPr lang="en-US" sz="9600" dirty="0"/>
          </a:p>
          <a:p>
            <a:pPr marL="0" indent="0">
              <a:buNone/>
            </a:pPr>
            <a:endParaRPr lang="en-US" sz="3800" b="1" dirty="0"/>
          </a:p>
          <a:p>
            <a:pPr marL="0" indent="0">
              <a:buNone/>
            </a:pPr>
            <a:endParaRPr lang="en-US" sz="3800" b="1" dirty="0"/>
          </a:p>
          <a:p>
            <a:pPr marL="0" indent="0">
              <a:buNone/>
            </a:pPr>
            <a:endParaRPr lang="en-US" sz="3800" dirty="0"/>
          </a:p>
          <a:p>
            <a:pPr marL="0" indent="0">
              <a:buNone/>
            </a:pPr>
            <a:endParaRPr lang="en-US" sz="3800" dirty="0"/>
          </a:p>
          <a:p>
            <a:pPr marL="0" indent="0">
              <a:buNone/>
            </a:pPr>
            <a:endParaRPr lang="en-US" sz="3800" dirty="0"/>
          </a:p>
          <a:p>
            <a:pPr marL="0" indent="0">
              <a:buNone/>
            </a:pPr>
            <a:endParaRPr lang="en-US" sz="3800" dirty="0"/>
          </a:p>
          <a:p>
            <a:pPr marL="0" indent="0">
              <a:buNone/>
            </a:pPr>
            <a:r>
              <a:rPr lang="en-US" sz="2400" b="1"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sp>
        <p:nvSpPr>
          <p:cNvPr id="4" name="Footer Placeholder 3">
            <a:extLst>
              <a:ext uri="{FF2B5EF4-FFF2-40B4-BE49-F238E27FC236}">
                <a16:creationId xmlns:a16="http://schemas.microsoft.com/office/drawing/2014/main" id="{B067EBE9-AD3E-496B-8C27-7CD96719DE02}"/>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dirty="0">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0BBEAD09-F2A5-4874-9330-A32A4CF3984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17</a:t>
            </a:fld>
            <a:endParaRPr lang="en-US">
              <a:solidFill>
                <a:schemeClr val="tx2"/>
              </a:solidFill>
            </a:endParaRPr>
          </a:p>
        </p:txBody>
      </p:sp>
      <p:sp>
        <p:nvSpPr>
          <p:cNvPr id="9" name="Rectangle 4">
            <a:extLst>
              <a:ext uri="{FF2B5EF4-FFF2-40B4-BE49-F238E27FC236}">
                <a16:creationId xmlns:a16="http://schemas.microsoft.com/office/drawing/2014/main" id="{6B866CFD-832F-411E-83C4-E7C2678DB84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39D78E37-1D9E-4313-8FFA-6531FCCDF9BA}"/>
              </a:ext>
            </a:extLst>
          </p:cNvPr>
          <p:cNvSpPr>
            <a:spLocks noChangeArrowheads="1"/>
          </p:cNvSpPr>
          <p:nvPr/>
        </p:nvSpPr>
        <p:spPr bwMode="auto">
          <a:xfrm>
            <a:off x="341824" y="33089"/>
            <a:ext cx="90974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D9B6A97E-7EDC-4545-B622-168CC7BCA5EA}"/>
              </a:ext>
            </a:extLst>
          </p:cNvPr>
          <p:cNvSpPr>
            <a:spLocks noChangeArrowheads="1"/>
          </p:cNvSpPr>
          <p:nvPr/>
        </p:nvSpPr>
        <p:spPr bwMode="auto">
          <a:xfrm>
            <a:off x="161925" y="714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DA00D8E7-352E-48AD-8C2A-5A02DA46B9FF}"/>
              </a:ext>
            </a:extLst>
          </p:cNvPr>
          <p:cNvGraphicFramePr>
            <a:graphicFrameLocks/>
          </p:cNvGraphicFramePr>
          <p:nvPr>
            <p:extLst>
              <p:ext uri="{D42A27DB-BD31-4B8C-83A1-F6EECF244321}">
                <p14:modId xmlns:p14="http://schemas.microsoft.com/office/powerpoint/2010/main" val="586882480"/>
              </p:ext>
            </p:extLst>
          </p:nvPr>
        </p:nvGraphicFramePr>
        <p:xfrm>
          <a:off x="3863108" y="3320716"/>
          <a:ext cx="4769060" cy="2931388"/>
        </p:xfrm>
        <a:graphic>
          <a:graphicData uri="http://schemas.openxmlformats.org/presentationml/2006/ole">
            <mc:AlternateContent xmlns:mc="http://schemas.openxmlformats.org/markup-compatibility/2006">
              <mc:Choice xmlns:v="urn:schemas-microsoft-com:vml" Requires="v">
                <p:oleObj spid="_x0000_s4128" name="Picture" r:id="rId3" imgW="0" imgH="0" progId="StaticMetafile">
                  <p:embed/>
                </p:oleObj>
              </mc:Choice>
              <mc:Fallback>
                <p:oleObj name="Picture" r:id="rId3" imgW="0" imgH="0" progId="StaticMetafile">
                  <p:embed/>
                  <p:pic>
                    <p:nvPicPr>
                      <p:cNvPr id="0" name="rectole00000000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108" y="3320716"/>
                        <a:ext cx="4769060" cy="2931388"/>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25224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F00618-6366-4CF5-B796-8BF89BFB2394}"/>
              </a:ext>
            </a:extLst>
          </p:cNvPr>
          <p:cNvSpPr>
            <a:spLocks noGrp="1"/>
          </p:cNvSpPr>
          <p:nvPr>
            <p:ph type="title"/>
          </p:nvPr>
        </p:nvSpPr>
        <p:spPr>
          <a:xfrm>
            <a:off x="369277" y="605896"/>
            <a:ext cx="2656512" cy="5646208"/>
          </a:xfrm>
        </p:spPr>
        <p:txBody>
          <a:bodyPr anchor="ctr">
            <a:normAutofit/>
          </a:bodyPr>
          <a:lstStyle/>
          <a:p>
            <a:r>
              <a:rPr lang="en-US" sz="4000" b="1" dirty="0">
                <a:solidFill>
                  <a:srgbClr val="FFFFFF"/>
                </a:solidFill>
              </a:rPr>
              <a:t>    IST 565  Data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B12A166-8C7B-490C-AC1C-F0839B79CF48}"/>
              </a:ext>
            </a:extLst>
          </p:cNvPr>
          <p:cNvSpPr>
            <a:spLocks noGrp="1"/>
          </p:cNvSpPr>
          <p:nvPr>
            <p:ph idx="1"/>
          </p:nvPr>
        </p:nvSpPr>
        <p:spPr>
          <a:xfrm>
            <a:off x="3522467" y="4432189"/>
            <a:ext cx="5392171" cy="1777310"/>
          </a:xfrm>
        </p:spPr>
        <p:txBody>
          <a:bodyPr anchor="ctr">
            <a:normAutofit fontScale="25000" lnSpcReduction="20000"/>
          </a:bodyPr>
          <a:lstStyle/>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9600" b="1" dirty="0"/>
          </a:p>
          <a:p>
            <a:pPr marL="0" indent="0">
              <a:buNone/>
            </a:pPr>
            <a:endParaRPr lang="en-US" sz="9600" b="1" dirty="0"/>
          </a:p>
          <a:p>
            <a:pPr marL="0" indent="0">
              <a:buNone/>
            </a:pPr>
            <a:r>
              <a:rPr lang="en-US" sz="9600" b="1" dirty="0"/>
              <a:t>Algorithms</a:t>
            </a:r>
            <a:r>
              <a:rPr lang="en-US" sz="8000" b="1" dirty="0"/>
              <a:t> - Association Rules Mining</a:t>
            </a:r>
          </a:p>
          <a:p>
            <a:pPr lvl="0"/>
            <a:r>
              <a:rPr lang="en-US" sz="8000" dirty="0"/>
              <a:t>Association Rule Mining using the Apriori Algorithm was used as Supervised Learning Method to find out which attributes contributes to a given Purchase Category.</a:t>
            </a:r>
          </a:p>
          <a:p>
            <a:pPr lvl="0"/>
            <a:r>
              <a:rPr lang="en-US" sz="8000" dirty="0"/>
              <a:t>Insights gained from these rules</a:t>
            </a:r>
          </a:p>
          <a:p>
            <a:pPr lvl="0"/>
            <a:endParaRPr lang="en-US" sz="8000" dirty="0"/>
          </a:p>
          <a:p>
            <a:pPr lvl="1"/>
            <a:r>
              <a:rPr lang="en-US" sz="7000" dirty="0"/>
              <a:t>  Male shopper have a high probability of making Large Purchases ($25000 - $12000)  while Female shoppers tend to make medium purchases ($5000 - $ 8000).</a:t>
            </a:r>
          </a:p>
          <a:p>
            <a:pPr lvl="1"/>
            <a:r>
              <a:rPr lang="en-US" sz="7000" dirty="0"/>
              <a:t>  Buyers that live in City Category “C” tend to make Large Purchases indicating that it may be an affluent City. </a:t>
            </a:r>
          </a:p>
          <a:p>
            <a:pPr lvl="1"/>
            <a:r>
              <a:rPr lang="en-US" sz="7000" dirty="0"/>
              <a:t>  Buyer in the Age Group of 26-35 and 36-45 are more likely to make Large purchases ($25000 - $12000) where as buyers in the Age Group 45-50 (Rule 15) are more likely to make Medium Purchases ($5000 - $ 8000).</a:t>
            </a:r>
          </a:p>
          <a:p>
            <a:pPr lvl="0"/>
            <a:r>
              <a:rPr lang="en-US" dirty="0"/>
              <a:t>.</a:t>
            </a:r>
          </a:p>
          <a:p>
            <a:pPr marL="0" indent="0">
              <a:buNone/>
            </a:pPr>
            <a:endParaRPr lang="en-US" sz="8000" dirty="0"/>
          </a:p>
          <a:p>
            <a:pPr marL="0" indent="0">
              <a:buNone/>
            </a:pPr>
            <a:r>
              <a:rPr lang="en-US" sz="8000" dirty="0"/>
              <a:t> </a:t>
            </a:r>
          </a:p>
          <a:p>
            <a:pPr marL="0" indent="0">
              <a:buNone/>
            </a:pPr>
            <a:endParaRPr lang="en-US" sz="9600" b="1" dirty="0"/>
          </a:p>
          <a:p>
            <a:pPr marL="0" indent="0">
              <a:buNone/>
            </a:pPr>
            <a:endParaRPr lang="en-US" sz="9600" dirty="0"/>
          </a:p>
          <a:p>
            <a:pPr marL="0" indent="0">
              <a:buNone/>
            </a:pPr>
            <a:endParaRPr lang="en-US" sz="3800" b="1" dirty="0"/>
          </a:p>
          <a:p>
            <a:pPr marL="0" indent="0">
              <a:buNone/>
            </a:pPr>
            <a:endParaRPr lang="en-US" sz="3800" b="1" dirty="0"/>
          </a:p>
          <a:p>
            <a:pPr marL="0" indent="0">
              <a:buNone/>
            </a:pPr>
            <a:endParaRPr lang="en-US" sz="3800" dirty="0"/>
          </a:p>
          <a:p>
            <a:pPr marL="0" indent="0">
              <a:buNone/>
            </a:pPr>
            <a:endParaRPr lang="en-US" sz="3800" dirty="0"/>
          </a:p>
          <a:p>
            <a:pPr marL="0" indent="0">
              <a:buNone/>
            </a:pPr>
            <a:endParaRPr lang="en-US" sz="3800" dirty="0"/>
          </a:p>
          <a:p>
            <a:pPr marL="0" indent="0">
              <a:buNone/>
            </a:pPr>
            <a:endParaRPr lang="en-US" sz="3800" dirty="0"/>
          </a:p>
          <a:p>
            <a:pPr marL="0" indent="0">
              <a:buNone/>
            </a:pPr>
            <a:r>
              <a:rPr lang="en-US" sz="2400" b="1"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sp>
        <p:nvSpPr>
          <p:cNvPr id="4" name="Footer Placeholder 3">
            <a:extLst>
              <a:ext uri="{FF2B5EF4-FFF2-40B4-BE49-F238E27FC236}">
                <a16:creationId xmlns:a16="http://schemas.microsoft.com/office/drawing/2014/main" id="{B067EBE9-AD3E-496B-8C27-7CD96719DE02}"/>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dirty="0">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0BBEAD09-F2A5-4874-9330-A32A4CF3984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18</a:t>
            </a:fld>
            <a:endParaRPr lang="en-US">
              <a:solidFill>
                <a:schemeClr val="tx2"/>
              </a:solidFill>
            </a:endParaRPr>
          </a:p>
        </p:txBody>
      </p:sp>
      <p:sp>
        <p:nvSpPr>
          <p:cNvPr id="9" name="Rectangle 4">
            <a:extLst>
              <a:ext uri="{FF2B5EF4-FFF2-40B4-BE49-F238E27FC236}">
                <a16:creationId xmlns:a16="http://schemas.microsoft.com/office/drawing/2014/main" id="{6B866CFD-832F-411E-83C4-E7C2678DB84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39D78E37-1D9E-4313-8FFA-6531FCCDF9BA}"/>
              </a:ext>
            </a:extLst>
          </p:cNvPr>
          <p:cNvSpPr>
            <a:spLocks noChangeArrowheads="1"/>
          </p:cNvSpPr>
          <p:nvPr/>
        </p:nvSpPr>
        <p:spPr bwMode="auto">
          <a:xfrm>
            <a:off x="341824" y="33089"/>
            <a:ext cx="90974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D9B6A97E-7EDC-4545-B622-168CC7BCA5EA}"/>
              </a:ext>
            </a:extLst>
          </p:cNvPr>
          <p:cNvSpPr>
            <a:spLocks noChangeArrowheads="1"/>
          </p:cNvSpPr>
          <p:nvPr/>
        </p:nvSpPr>
        <p:spPr bwMode="auto">
          <a:xfrm>
            <a:off x="161925" y="714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1284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F00618-6366-4CF5-B796-8BF89BFB2394}"/>
              </a:ext>
            </a:extLst>
          </p:cNvPr>
          <p:cNvSpPr>
            <a:spLocks noGrp="1"/>
          </p:cNvSpPr>
          <p:nvPr>
            <p:ph type="title"/>
          </p:nvPr>
        </p:nvSpPr>
        <p:spPr>
          <a:xfrm>
            <a:off x="369277" y="605896"/>
            <a:ext cx="2656512" cy="5646208"/>
          </a:xfrm>
        </p:spPr>
        <p:txBody>
          <a:bodyPr anchor="ctr">
            <a:normAutofit/>
          </a:bodyPr>
          <a:lstStyle/>
          <a:p>
            <a:r>
              <a:rPr lang="en-US" sz="4000" b="1" dirty="0">
                <a:solidFill>
                  <a:srgbClr val="FFFFFF"/>
                </a:solidFill>
              </a:rPr>
              <a:t>    IST 565  Data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B12A166-8C7B-490C-AC1C-F0839B79CF48}"/>
              </a:ext>
            </a:extLst>
          </p:cNvPr>
          <p:cNvSpPr>
            <a:spLocks noGrp="1"/>
          </p:cNvSpPr>
          <p:nvPr>
            <p:ph idx="1"/>
          </p:nvPr>
        </p:nvSpPr>
        <p:spPr>
          <a:xfrm>
            <a:off x="3359744" y="3211902"/>
            <a:ext cx="5392171" cy="1777310"/>
          </a:xfrm>
        </p:spPr>
        <p:txBody>
          <a:bodyPr anchor="ctr">
            <a:normAutofit fontScale="25000" lnSpcReduction="20000"/>
          </a:bodyPr>
          <a:lstStyle/>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9600" b="1" dirty="0"/>
          </a:p>
          <a:p>
            <a:pPr marL="0" indent="0">
              <a:buNone/>
            </a:pPr>
            <a:endParaRPr lang="en-US" sz="9600" b="1" dirty="0"/>
          </a:p>
          <a:p>
            <a:pPr marL="0" indent="0">
              <a:buNone/>
            </a:pPr>
            <a:endParaRPr lang="en-US" sz="9600" b="1" dirty="0"/>
          </a:p>
          <a:p>
            <a:pPr marL="0" indent="0">
              <a:buNone/>
            </a:pPr>
            <a:endParaRPr lang="en-US" sz="9600" b="1" dirty="0"/>
          </a:p>
          <a:p>
            <a:pPr marL="0" indent="0">
              <a:buNone/>
            </a:pPr>
            <a:endParaRPr lang="en-US" sz="9600" b="1" dirty="0"/>
          </a:p>
          <a:p>
            <a:pPr marL="0" indent="0">
              <a:buNone/>
            </a:pPr>
            <a:r>
              <a:rPr lang="en-US" sz="9600" b="1" dirty="0"/>
              <a:t>Algorithms</a:t>
            </a:r>
            <a:r>
              <a:rPr lang="en-US" sz="8000" b="1" dirty="0"/>
              <a:t> - Classification</a:t>
            </a:r>
          </a:p>
          <a:p>
            <a:r>
              <a:rPr lang="en-US" sz="8000" dirty="0"/>
              <a:t>Four classification Algorithms - Random Forest, Naïve Bayes, </a:t>
            </a:r>
            <a:r>
              <a:rPr lang="en-US" sz="8000" dirty="0" err="1"/>
              <a:t>Knn</a:t>
            </a:r>
            <a:r>
              <a:rPr lang="en-US" sz="8000" dirty="0"/>
              <a:t> and Support Vector Machine were trained using various parameters </a:t>
            </a:r>
            <a:r>
              <a:rPr lang="en-US" sz="8000" b="1" dirty="0"/>
              <a:t>predict the Gender of the buyer</a:t>
            </a:r>
            <a:r>
              <a:rPr lang="en-US" b="1" dirty="0"/>
              <a:t>.. </a:t>
            </a:r>
          </a:p>
          <a:p>
            <a:r>
              <a:rPr lang="en-US" sz="8000" b="1" dirty="0"/>
              <a:t>Insights</a:t>
            </a:r>
            <a:endParaRPr lang="en-US" b="1" dirty="0"/>
          </a:p>
          <a:p>
            <a:pPr lvl="1"/>
            <a:r>
              <a:rPr lang="en-US" sz="7200" dirty="0"/>
              <a:t>Random Forest had the highest Accuracy  of 85% which is expected to see because Random Forest uses Ensemble technique which improves the predictive performance. </a:t>
            </a:r>
          </a:p>
          <a:p>
            <a:pPr lvl="1"/>
            <a:r>
              <a:rPr lang="en-US" sz="7200" dirty="0"/>
              <a:t>Random Forest also had the fastest execution speed while SVM had the slowest execution speed.</a:t>
            </a:r>
          </a:p>
          <a:p>
            <a:pPr lvl="1"/>
            <a:endParaRPr lang="en-US" sz="7200" dirty="0"/>
          </a:p>
          <a:p>
            <a:pPr lvl="1"/>
            <a:endParaRPr lang="en-US" dirty="0"/>
          </a:p>
          <a:p>
            <a:pPr marL="0" indent="0">
              <a:buNone/>
            </a:pPr>
            <a:endParaRPr lang="en-US" sz="8000" dirty="0"/>
          </a:p>
          <a:p>
            <a:pPr marL="0" indent="0">
              <a:buNone/>
            </a:pPr>
            <a:r>
              <a:rPr lang="en-US" sz="8000" dirty="0"/>
              <a:t> </a:t>
            </a:r>
          </a:p>
          <a:p>
            <a:pPr marL="0" indent="0">
              <a:buNone/>
            </a:pPr>
            <a:endParaRPr lang="en-US" sz="9600" b="1" dirty="0"/>
          </a:p>
          <a:p>
            <a:pPr marL="0" indent="0">
              <a:buNone/>
            </a:pPr>
            <a:endParaRPr lang="en-US" sz="9600" dirty="0"/>
          </a:p>
          <a:p>
            <a:pPr marL="0" indent="0">
              <a:buNone/>
            </a:pPr>
            <a:endParaRPr lang="en-US" sz="3800" b="1" dirty="0"/>
          </a:p>
          <a:p>
            <a:pPr marL="0" indent="0">
              <a:buNone/>
            </a:pPr>
            <a:endParaRPr lang="en-US" sz="3800" b="1" dirty="0"/>
          </a:p>
          <a:p>
            <a:pPr marL="0" indent="0">
              <a:buNone/>
            </a:pPr>
            <a:endParaRPr lang="en-US" sz="3800" dirty="0"/>
          </a:p>
          <a:p>
            <a:pPr marL="0" indent="0">
              <a:buNone/>
            </a:pPr>
            <a:endParaRPr lang="en-US" sz="3800" dirty="0"/>
          </a:p>
          <a:p>
            <a:pPr marL="0" indent="0">
              <a:buNone/>
            </a:pPr>
            <a:endParaRPr lang="en-US" sz="3800" dirty="0"/>
          </a:p>
          <a:p>
            <a:pPr marL="0" indent="0">
              <a:buNone/>
            </a:pPr>
            <a:endParaRPr lang="en-US" sz="3800" dirty="0"/>
          </a:p>
          <a:p>
            <a:pPr marL="0" indent="0">
              <a:buNone/>
            </a:pPr>
            <a:r>
              <a:rPr lang="en-US" sz="2400" b="1"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sp>
        <p:nvSpPr>
          <p:cNvPr id="4" name="Footer Placeholder 3">
            <a:extLst>
              <a:ext uri="{FF2B5EF4-FFF2-40B4-BE49-F238E27FC236}">
                <a16:creationId xmlns:a16="http://schemas.microsoft.com/office/drawing/2014/main" id="{B067EBE9-AD3E-496B-8C27-7CD96719DE02}"/>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dirty="0">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0BBEAD09-F2A5-4874-9330-A32A4CF3984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19</a:t>
            </a:fld>
            <a:endParaRPr lang="en-US">
              <a:solidFill>
                <a:schemeClr val="tx2"/>
              </a:solidFill>
            </a:endParaRPr>
          </a:p>
        </p:txBody>
      </p:sp>
      <p:sp>
        <p:nvSpPr>
          <p:cNvPr id="9" name="Rectangle 4">
            <a:extLst>
              <a:ext uri="{FF2B5EF4-FFF2-40B4-BE49-F238E27FC236}">
                <a16:creationId xmlns:a16="http://schemas.microsoft.com/office/drawing/2014/main" id="{6B866CFD-832F-411E-83C4-E7C2678DB84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39D78E37-1D9E-4313-8FFA-6531FCCDF9BA}"/>
              </a:ext>
            </a:extLst>
          </p:cNvPr>
          <p:cNvSpPr>
            <a:spLocks noChangeArrowheads="1"/>
          </p:cNvSpPr>
          <p:nvPr/>
        </p:nvSpPr>
        <p:spPr bwMode="auto">
          <a:xfrm>
            <a:off x="341824" y="33089"/>
            <a:ext cx="90974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D9B6A97E-7EDC-4545-B622-168CC7BCA5EA}"/>
              </a:ext>
            </a:extLst>
          </p:cNvPr>
          <p:cNvSpPr>
            <a:spLocks noChangeArrowheads="1"/>
          </p:cNvSpPr>
          <p:nvPr/>
        </p:nvSpPr>
        <p:spPr bwMode="auto">
          <a:xfrm>
            <a:off x="161925" y="714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B49F19A4-3955-4895-946E-F5FB0095AECB}"/>
              </a:ext>
            </a:extLst>
          </p:cNvPr>
          <p:cNvGraphicFramePr>
            <a:graphicFrameLocks noGrp="1"/>
          </p:cNvGraphicFramePr>
          <p:nvPr>
            <p:extLst>
              <p:ext uri="{D42A27DB-BD31-4B8C-83A1-F6EECF244321}">
                <p14:modId xmlns:p14="http://schemas.microsoft.com/office/powerpoint/2010/main" val="2018209103"/>
              </p:ext>
            </p:extLst>
          </p:nvPr>
        </p:nvGraphicFramePr>
        <p:xfrm>
          <a:off x="3556512" y="4610454"/>
          <a:ext cx="5118237" cy="1114044"/>
        </p:xfrm>
        <a:graphic>
          <a:graphicData uri="http://schemas.openxmlformats.org/drawingml/2006/table">
            <a:tbl>
              <a:tblPr firstRow="1" firstCol="1" bandRow="1">
                <a:tableStyleId>{5C22544A-7EE6-4342-B048-85BDC9FD1C3A}</a:tableStyleId>
              </a:tblPr>
              <a:tblGrid>
                <a:gridCol w="1706079">
                  <a:extLst>
                    <a:ext uri="{9D8B030D-6E8A-4147-A177-3AD203B41FA5}">
                      <a16:colId xmlns:a16="http://schemas.microsoft.com/office/drawing/2014/main" val="2918572252"/>
                    </a:ext>
                  </a:extLst>
                </a:gridCol>
                <a:gridCol w="1706079">
                  <a:extLst>
                    <a:ext uri="{9D8B030D-6E8A-4147-A177-3AD203B41FA5}">
                      <a16:colId xmlns:a16="http://schemas.microsoft.com/office/drawing/2014/main" val="4157272890"/>
                    </a:ext>
                  </a:extLst>
                </a:gridCol>
                <a:gridCol w="1706079">
                  <a:extLst>
                    <a:ext uri="{9D8B030D-6E8A-4147-A177-3AD203B41FA5}">
                      <a16:colId xmlns:a16="http://schemas.microsoft.com/office/drawing/2014/main" val="3254333785"/>
                    </a:ext>
                  </a:extLst>
                </a:gridCol>
              </a:tblGrid>
              <a:tr h="106216">
                <a:tc>
                  <a:txBody>
                    <a:bodyPr/>
                    <a:lstStyle/>
                    <a:p>
                      <a:pPr marL="0" marR="0">
                        <a:lnSpc>
                          <a:spcPct val="106000"/>
                        </a:lnSpc>
                        <a:spcBef>
                          <a:spcPts val="0"/>
                        </a:spcBef>
                        <a:spcAft>
                          <a:spcPts val="0"/>
                        </a:spcAft>
                      </a:pPr>
                      <a:r>
                        <a:rPr lang="en-US" sz="12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4619096"/>
                  </a:ext>
                </a:extLst>
              </a:tr>
              <a:tr h="106216">
                <a:tc>
                  <a:txBody>
                    <a:bodyPr/>
                    <a:lstStyle/>
                    <a:p>
                      <a:pPr marL="0" marR="0">
                        <a:lnSpc>
                          <a:spcPct val="106000"/>
                        </a:lnSpc>
                        <a:spcBef>
                          <a:spcPts val="0"/>
                        </a:spcBef>
                        <a:spcAft>
                          <a:spcPts val="0"/>
                        </a:spcAft>
                      </a:pPr>
                      <a:r>
                        <a:rPr lang="en-US" sz="12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dirty="0" err="1">
                          <a:effectLst/>
                        </a:rPr>
                        <a:t>Mtry</a:t>
                      </a:r>
                      <a:r>
                        <a:rPr lang="en-US" sz="1200" dirty="0">
                          <a:effectLst/>
                        </a:rPr>
                        <a:t>, </a:t>
                      </a:r>
                      <a:r>
                        <a:rPr lang="en-US" sz="1200" dirty="0" err="1">
                          <a:effectLst/>
                        </a:rPr>
                        <a:t>Ntree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85.39%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2577391"/>
                  </a:ext>
                </a:extLst>
              </a:tr>
              <a:tr h="106216">
                <a:tc>
                  <a:txBody>
                    <a:bodyPr/>
                    <a:lstStyle/>
                    <a:p>
                      <a:pPr marL="0" marR="0">
                        <a:lnSpc>
                          <a:spcPct val="106000"/>
                        </a:lnSpc>
                        <a:spcBef>
                          <a:spcPts val="0"/>
                        </a:spcBef>
                        <a:spcAft>
                          <a:spcPts val="0"/>
                        </a:spcAft>
                      </a:pPr>
                      <a:r>
                        <a:rPr lang="en-US" sz="1200">
                          <a:effectLst/>
                        </a:rPr>
                        <a:t>Naïve 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Usekernel, Adjust, fL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75.25%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8644063"/>
                  </a:ext>
                </a:extLst>
              </a:tr>
              <a:tr h="106216">
                <a:tc>
                  <a:txBody>
                    <a:bodyPr/>
                    <a:lstStyle/>
                    <a:p>
                      <a:pPr marL="0" marR="0">
                        <a:lnSpc>
                          <a:spcPct val="106000"/>
                        </a:lnSpc>
                        <a:spcBef>
                          <a:spcPts val="0"/>
                        </a:spcBef>
                        <a:spcAft>
                          <a:spcPts val="0"/>
                        </a:spcAft>
                      </a:pPr>
                      <a:r>
                        <a:rPr lang="en-US" sz="1200">
                          <a:effectLst/>
                        </a:rPr>
                        <a:t>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84.55%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3597325"/>
                  </a:ext>
                </a:extLst>
              </a:tr>
              <a:tr h="106216">
                <a:tc>
                  <a:txBody>
                    <a:bodyPr/>
                    <a:lstStyle/>
                    <a:p>
                      <a:pPr marL="0" marR="0">
                        <a:lnSpc>
                          <a:spcPct val="106000"/>
                        </a:lnSpc>
                        <a:spcBef>
                          <a:spcPts val="0"/>
                        </a:spcBef>
                        <a:spcAft>
                          <a:spcPts val="0"/>
                        </a:spcAft>
                      </a:pPr>
                      <a:r>
                        <a:rPr lang="en-US" sz="1200">
                          <a:effectLst/>
                        </a:rPr>
                        <a:t>Linear 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75.70%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6754253"/>
                  </a:ext>
                </a:extLst>
              </a:tr>
              <a:tr h="106216">
                <a:tc>
                  <a:txBody>
                    <a:bodyPr/>
                    <a:lstStyle/>
                    <a:p>
                      <a:pPr marL="0" marR="0">
                        <a:lnSpc>
                          <a:spcPct val="106000"/>
                        </a:lnSpc>
                        <a:spcBef>
                          <a:spcPts val="0"/>
                        </a:spcBef>
                        <a:spcAft>
                          <a:spcPts val="0"/>
                        </a:spcAft>
                      </a:pPr>
                      <a:r>
                        <a:rPr lang="en-US" sz="1200">
                          <a:effectLst/>
                        </a:rPr>
                        <a:t>Radial 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a:effectLst/>
                        </a:rPr>
                        <a:t>C, Sigma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pPr>
                      <a:r>
                        <a:rPr lang="en-US" sz="1200" dirty="0">
                          <a:effectLst/>
                        </a:rPr>
                        <a:t>75.13%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2450315"/>
                  </a:ext>
                </a:extLst>
              </a:tr>
            </a:tbl>
          </a:graphicData>
        </a:graphic>
      </p:graphicFrame>
    </p:spTree>
    <p:extLst>
      <p:ext uri="{BB962C8B-B14F-4D97-AF65-F5344CB8AC3E}">
        <p14:creationId xmlns:p14="http://schemas.microsoft.com/office/powerpoint/2010/main" val="195432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A6B80C-70C9-468B-8F22-3FC0BEC29233}"/>
              </a:ext>
            </a:extLst>
          </p:cNvPr>
          <p:cNvSpPr>
            <a:spLocks noGrp="1"/>
          </p:cNvSpPr>
          <p:nvPr>
            <p:ph type="title"/>
          </p:nvPr>
        </p:nvSpPr>
        <p:spPr>
          <a:xfrm>
            <a:off x="369277" y="516835"/>
            <a:ext cx="2313633" cy="5772840"/>
          </a:xfrm>
        </p:spPr>
        <p:txBody>
          <a:bodyPr anchor="ctr">
            <a:normAutofit/>
          </a:bodyPr>
          <a:lstStyle/>
          <a:p>
            <a:r>
              <a:rPr lang="en-US" sz="3100" b="1" dirty="0">
                <a:solidFill>
                  <a:srgbClr val="FFFFFF"/>
                </a:solidFill>
              </a:rPr>
              <a:t>Introduction</a:t>
            </a:r>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52D1BAEB-7B27-4D41-8775-1415A7C519ED}"/>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88B5B6AD-7CBB-49CC-96AB-383CA7E0ED4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2</a:t>
            </a:fld>
            <a:endParaRPr lang="en-US">
              <a:solidFill>
                <a:schemeClr val="tx2"/>
              </a:solidFill>
            </a:endParaRPr>
          </a:p>
        </p:txBody>
      </p:sp>
      <p:graphicFrame>
        <p:nvGraphicFramePr>
          <p:cNvPr id="7" name="Content Placeholder 2">
            <a:extLst>
              <a:ext uri="{FF2B5EF4-FFF2-40B4-BE49-F238E27FC236}">
                <a16:creationId xmlns:a16="http://schemas.microsoft.com/office/drawing/2014/main" id="{DEDFA564-2A74-4798-8F5A-C428DAC876DB}"/>
              </a:ext>
            </a:extLst>
          </p:cNvPr>
          <p:cNvGraphicFramePr>
            <a:graphicFrameLocks noGrp="1"/>
          </p:cNvGraphicFramePr>
          <p:nvPr>
            <p:ph idx="1"/>
            <p:extLst>
              <p:ext uri="{D42A27DB-BD31-4B8C-83A1-F6EECF244321}">
                <p14:modId xmlns:p14="http://schemas.microsoft.com/office/powerpoint/2010/main" val="1893973922"/>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591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4322064-3E77-4DA5-AA92-C2092A4686F5}"/>
              </a:ext>
            </a:extLst>
          </p:cNvPr>
          <p:cNvSpPr>
            <a:spLocks noGrp="1"/>
          </p:cNvSpPr>
          <p:nvPr>
            <p:ph type="title"/>
          </p:nvPr>
        </p:nvSpPr>
        <p:spPr>
          <a:xfrm>
            <a:off x="369277" y="516835"/>
            <a:ext cx="2708782" cy="5772840"/>
          </a:xfrm>
        </p:spPr>
        <p:txBody>
          <a:bodyPr anchor="ctr">
            <a:normAutofit/>
          </a:bodyPr>
          <a:lstStyle/>
          <a:p>
            <a:r>
              <a:rPr lang="en-US" sz="3200" b="1" dirty="0">
                <a:solidFill>
                  <a:srgbClr val="FFFFFF"/>
                </a:solidFill>
              </a:rPr>
              <a:t>   </a:t>
            </a:r>
            <a:r>
              <a:rPr lang="en-US" sz="4000" b="1" dirty="0">
                <a:solidFill>
                  <a:srgbClr val="FFFFFF"/>
                </a:solidFill>
              </a:rPr>
              <a:t>  IST 565  Data Mining</a:t>
            </a:r>
            <a:endParaRPr lang="en-US" sz="4000" dirty="0">
              <a:solidFill>
                <a:srgbClr val="FFFFFF"/>
              </a:solidFill>
            </a:endParaRPr>
          </a:p>
        </p:txBody>
      </p:sp>
      <p:sp>
        <p:nvSpPr>
          <p:cNvPr id="25" name="Rectangle 2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A81CB443-C19B-4D5D-A178-F3D9DAFD424D}"/>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BF05568A-E2ED-47D0-ABF5-9CA084A525E1}"/>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20</a:t>
            </a:fld>
            <a:endParaRPr lang="en-US">
              <a:solidFill>
                <a:schemeClr val="tx2"/>
              </a:solidFill>
            </a:endParaRPr>
          </a:p>
        </p:txBody>
      </p:sp>
      <p:graphicFrame>
        <p:nvGraphicFramePr>
          <p:cNvPr id="16" name="Content Placeholder 2">
            <a:extLst>
              <a:ext uri="{FF2B5EF4-FFF2-40B4-BE49-F238E27FC236}">
                <a16:creationId xmlns:a16="http://schemas.microsoft.com/office/drawing/2014/main" id="{F76BB3AE-D0FF-4A15-A92D-5D66E6371E2D}"/>
              </a:ext>
            </a:extLst>
          </p:cNvPr>
          <p:cNvGraphicFramePr>
            <a:graphicFrameLocks noGrp="1"/>
          </p:cNvGraphicFramePr>
          <p:nvPr>
            <p:ph idx="1"/>
            <p:extLst>
              <p:ext uri="{D42A27DB-BD31-4B8C-83A1-F6EECF244321}">
                <p14:modId xmlns:p14="http://schemas.microsoft.com/office/powerpoint/2010/main" val="1481320766"/>
              </p:ext>
            </p:extLst>
          </p:nvPr>
        </p:nvGraphicFramePr>
        <p:xfrm>
          <a:off x="3556397" y="33091"/>
          <a:ext cx="5098256" cy="5903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371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DCB831-B639-4E4B-ADC6-71E3EB49CD28}"/>
              </a:ext>
            </a:extLst>
          </p:cNvPr>
          <p:cNvSpPr>
            <a:spLocks noGrp="1"/>
          </p:cNvSpPr>
          <p:nvPr>
            <p:ph type="title"/>
          </p:nvPr>
        </p:nvSpPr>
        <p:spPr>
          <a:xfrm>
            <a:off x="326302" y="605896"/>
            <a:ext cx="2663797" cy="5646208"/>
          </a:xfrm>
        </p:spPr>
        <p:txBody>
          <a:bodyPr anchor="ctr">
            <a:normAutofit/>
          </a:bodyPr>
          <a:lstStyle/>
          <a:p>
            <a:r>
              <a:rPr lang="en-US" sz="3200" b="1" dirty="0">
                <a:solidFill>
                  <a:srgbClr val="FFFFFF"/>
                </a:solidFill>
              </a:rPr>
              <a:t>      </a:t>
            </a:r>
            <a:r>
              <a:rPr lang="en-US" sz="4000" b="1" dirty="0">
                <a:solidFill>
                  <a:srgbClr val="FFFFFF"/>
                </a:solidFill>
              </a:rPr>
              <a:t>IST 565 </a:t>
            </a:r>
            <a:br>
              <a:rPr lang="en-US" sz="4000" b="1" dirty="0">
                <a:solidFill>
                  <a:srgbClr val="FFFFFF"/>
                </a:solidFill>
              </a:rPr>
            </a:br>
            <a:r>
              <a:rPr lang="en-US" sz="4000" b="1" dirty="0">
                <a:solidFill>
                  <a:srgbClr val="FFFFFF"/>
                </a:solidFill>
              </a:rPr>
              <a:t> Data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A1114C8-189F-4147-B8B6-8D327AAA698C}"/>
              </a:ext>
            </a:extLst>
          </p:cNvPr>
          <p:cNvSpPr>
            <a:spLocks noGrp="1"/>
          </p:cNvSpPr>
          <p:nvPr>
            <p:ph idx="1"/>
          </p:nvPr>
        </p:nvSpPr>
        <p:spPr>
          <a:xfrm>
            <a:off x="3556512" y="1245704"/>
            <a:ext cx="5170205" cy="5006401"/>
          </a:xfrm>
        </p:spPr>
        <p:txBody>
          <a:bodyPr anchor="ctr">
            <a:normAutofit fontScale="62500" lnSpcReduction="20000"/>
          </a:bodyPr>
          <a:lstStyle/>
          <a:p>
            <a:pPr marL="0" indent="0">
              <a:buNone/>
            </a:pPr>
            <a:r>
              <a:rPr lang="en-US" sz="3800" b="1" dirty="0"/>
              <a:t>Learning Goals</a:t>
            </a:r>
            <a:endParaRPr lang="en-US" sz="2400" b="1" dirty="0"/>
          </a:p>
          <a:p>
            <a:pPr marL="292608" lvl="1" indent="0">
              <a:buNone/>
            </a:pPr>
            <a:endParaRPr lang="en-US" sz="2400" b="1" dirty="0"/>
          </a:p>
          <a:p>
            <a:pPr marL="292608" lvl="1" indent="0">
              <a:buNone/>
            </a:pPr>
            <a:endParaRPr lang="en-US" sz="2400" b="1" dirty="0"/>
          </a:p>
          <a:p>
            <a:pPr marL="0" indent="0">
              <a:buNone/>
            </a:pPr>
            <a:r>
              <a:rPr lang="en-US" sz="3200" dirty="0"/>
              <a:t>This project provided an opportunity to demonstrated several leaning goals such as –</a:t>
            </a:r>
          </a:p>
          <a:p>
            <a:endParaRPr lang="en-US" sz="3200" dirty="0"/>
          </a:p>
          <a:p>
            <a:pPr lvl="1"/>
            <a:r>
              <a:rPr lang="en-US" sz="3200" dirty="0"/>
              <a:t> </a:t>
            </a:r>
            <a:r>
              <a:rPr lang="en-US" sz="3200" b="1" dirty="0"/>
              <a:t>collect </a:t>
            </a:r>
            <a:r>
              <a:rPr lang="en-US" sz="3200" dirty="0"/>
              <a:t>the necessary data</a:t>
            </a:r>
          </a:p>
          <a:p>
            <a:pPr marL="201168" lvl="1" indent="0">
              <a:buNone/>
            </a:pPr>
            <a:endParaRPr lang="en-US" sz="3200" dirty="0"/>
          </a:p>
          <a:p>
            <a:pPr lvl="1"/>
            <a:r>
              <a:rPr lang="en-US" sz="3200" dirty="0"/>
              <a:t>applying standard preprocessing techniques to clean and </a:t>
            </a:r>
            <a:r>
              <a:rPr lang="en-US" sz="3200" b="1" dirty="0"/>
              <a:t>organize</a:t>
            </a:r>
            <a:r>
              <a:rPr lang="en-US" sz="3200" dirty="0"/>
              <a:t> the data</a:t>
            </a:r>
          </a:p>
          <a:p>
            <a:pPr marL="201168" lvl="1" indent="0">
              <a:buNone/>
            </a:pPr>
            <a:endParaRPr lang="en-US" sz="3200" dirty="0"/>
          </a:p>
          <a:p>
            <a:pPr lvl="1"/>
            <a:r>
              <a:rPr lang="en-US" sz="3200" dirty="0"/>
              <a:t> </a:t>
            </a:r>
            <a:r>
              <a:rPr lang="en-US" sz="3200" b="1" dirty="0"/>
              <a:t>visualize</a:t>
            </a:r>
            <a:r>
              <a:rPr lang="en-US" sz="3200" dirty="0"/>
              <a:t> the data using pie charts and bar charts </a:t>
            </a:r>
          </a:p>
          <a:p>
            <a:pPr lvl="1"/>
            <a:endParaRPr lang="en-US" sz="3200" dirty="0"/>
          </a:p>
          <a:p>
            <a:pPr lvl="1"/>
            <a:r>
              <a:rPr lang="en-US" sz="3200" dirty="0"/>
              <a:t> applying several </a:t>
            </a:r>
            <a:r>
              <a:rPr lang="en-US" sz="3200" b="1" dirty="0"/>
              <a:t>data mining algorithms</a:t>
            </a:r>
            <a:r>
              <a:rPr lang="en-US" sz="3200" dirty="0"/>
              <a:t>  like Random Forest, </a:t>
            </a:r>
            <a:r>
              <a:rPr lang="en-US" sz="3200" dirty="0" err="1"/>
              <a:t>knn</a:t>
            </a:r>
            <a:r>
              <a:rPr lang="en-US" sz="3200" dirty="0"/>
              <a:t>, Naïve Bayes and SVM to analyze their predictive performance and accuracy against the Black Friday Sales Data.</a:t>
            </a:r>
          </a:p>
          <a:p>
            <a:pPr marL="201168"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p:txBody>
      </p:sp>
      <p:sp>
        <p:nvSpPr>
          <p:cNvPr id="4" name="Footer Placeholder 3">
            <a:extLst>
              <a:ext uri="{FF2B5EF4-FFF2-40B4-BE49-F238E27FC236}">
                <a16:creationId xmlns:a16="http://schemas.microsoft.com/office/drawing/2014/main" id="{153A7455-27F1-4FC7-A5C3-7B23F7643B05}"/>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C78A9868-EA96-4538-8688-0146A4FA886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21</a:t>
            </a:fld>
            <a:endParaRPr lang="en-US">
              <a:solidFill>
                <a:schemeClr val="tx2"/>
              </a:solidFill>
            </a:endParaRPr>
          </a:p>
        </p:txBody>
      </p:sp>
    </p:spTree>
    <p:extLst>
      <p:ext uri="{BB962C8B-B14F-4D97-AF65-F5344CB8AC3E}">
        <p14:creationId xmlns:p14="http://schemas.microsoft.com/office/powerpoint/2010/main" val="1780927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 y="0"/>
            <a:ext cx="343855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F19EA2-BB6D-4EDD-80B9-CABD522BE223}"/>
              </a:ext>
            </a:extLst>
          </p:cNvPr>
          <p:cNvSpPr>
            <a:spLocks noGrp="1"/>
          </p:cNvSpPr>
          <p:nvPr>
            <p:ph type="title"/>
          </p:nvPr>
        </p:nvSpPr>
        <p:spPr>
          <a:xfrm>
            <a:off x="1" y="1051560"/>
            <a:ext cx="3438550" cy="2926080"/>
          </a:xfrm>
        </p:spPr>
        <p:txBody>
          <a:bodyPr vert="horz" lIns="91440" tIns="45720" rIns="91440" bIns="45720" rtlCol="0" anchor="b">
            <a:normAutofit/>
          </a:bodyPr>
          <a:lstStyle/>
          <a:p>
            <a:r>
              <a:rPr lang="en-US" sz="2800" b="1" dirty="0">
                <a:solidFill>
                  <a:srgbClr val="FFFFFF"/>
                </a:solidFill>
              </a:rPr>
              <a:t>        </a:t>
            </a:r>
            <a:r>
              <a:rPr lang="en-US" sz="4000" b="1" dirty="0">
                <a:solidFill>
                  <a:srgbClr val="FFFFFF"/>
                </a:solidFill>
              </a:rPr>
              <a:t>IST 697 </a:t>
            </a:r>
            <a:br>
              <a:rPr lang="en-US" sz="4000" b="1" dirty="0">
                <a:solidFill>
                  <a:srgbClr val="FFFFFF"/>
                </a:solidFill>
              </a:rPr>
            </a:br>
            <a:r>
              <a:rPr lang="en-US" sz="3200" b="1" dirty="0">
                <a:solidFill>
                  <a:srgbClr val="FFFFFF"/>
                </a:solidFill>
              </a:rPr>
              <a:t>Data   Administration</a:t>
            </a:r>
            <a:endParaRPr lang="en-US" sz="3200" dirty="0">
              <a:solidFill>
                <a:srgbClr val="FFFFFF"/>
              </a:solidFill>
            </a:endParaRPr>
          </a:p>
        </p:txBody>
      </p:sp>
      <p:sp>
        <p:nvSpPr>
          <p:cNvPr id="5" name="Slide Number Placeholder 4">
            <a:extLst>
              <a:ext uri="{FF2B5EF4-FFF2-40B4-BE49-F238E27FC236}">
                <a16:creationId xmlns:a16="http://schemas.microsoft.com/office/drawing/2014/main" id="{981F2DBE-BC69-49C2-9B1F-4436504C90CB}"/>
              </a:ext>
            </a:extLst>
          </p:cNvPr>
          <p:cNvSpPr>
            <a:spLocks noGrp="1"/>
          </p:cNvSpPr>
          <p:nvPr>
            <p:ph type="sldNum" sz="quarter" idx="12"/>
          </p:nvPr>
        </p:nvSpPr>
        <p:spPr>
          <a:xfrm>
            <a:off x="365107" y="6459785"/>
            <a:ext cx="544168" cy="365125"/>
          </a:xfrm>
        </p:spPr>
        <p:txBody>
          <a:bodyPr vert="horz" lIns="91440" tIns="45720" rIns="91440" bIns="45720" rtlCol="0" anchor="ctr">
            <a:normAutofit/>
          </a:bodyPr>
          <a:lstStyle/>
          <a:p>
            <a:pPr algn="l" defTabSz="914400">
              <a:spcAft>
                <a:spcPts val="600"/>
              </a:spcAft>
            </a:pPr>
            <a:fld id="{4FAB73BC-B049-4115-A692-8D63A059BFB8}" type="slidenum">
              <a:rPr lang="en-US" smtClean="0"/>
              <a:pPr algn="l" defTabSz="914400">
                <a:spcAft>
                  <a:spcPts val="600"/>
                </a:spcAft>
              </a:pPr>
              <a:t>22</a:t>
            </a:fld>
            <a:endParaRPr lang="en-US"/>
          </a:p>
        </p:txBody>
      </p:sp>
      <p:sp>
        <p:nvSpPr>
          <p:cNvPr id="23" name="Rectangle 22">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6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CD20D0BD-74B4-45B0-9B52-D399CABBE562}"/>
              </a:ext>
            </a:extLst>
          </p:cNvPr>
          <p:cNvSpPr>
            <a:spLocks noGrp="1"/>
          </p:cNvSpPr>
          <p:nvPr>
            <p:ph type="ftr" sz="quarter" idx="11"/>
          </p:nvPr>
        </p:nvSpPr>
        <p:spPr>
          <a:xfrm>
            <a:off x="3642851" y="6459785"/>
            <a:ext cx="5362000" cy="365125"/>
          </a:xfrm>
          <a:effectLst>
            <a:outerShdw blurRad="50800" dist="38100" dir="2700000" algn="tl" rotWithShape="0">
              <a:prstClr val="black">
                <a:alpha val="43000"/>
              </a:prstClr>
            </a:outerShdw>
          </a:effectLst>
        </p:spPr>
        <p:txBody>
          <a:bodyPr vert="horz" lIns="91440" tIns="45720" rIns="91440" bIns="45720" rtlCol="0" anchor="ctr">
            <a:normAutofit/>
          </a:bodyPr>
          <a:lstStyle/>
          <a:p>
            <a:pPr algn="r" defTabSz="914400">
              <a:spcAft>
                <a:spcPts val="600"/>
              </a:spcAft>
            </a:pPr>
            <a:r>
              <a:rPr lang="en-US" kern="1200" cap="all" baseline="0">
                <a:solidFill>
                  <a:srgbClr val="FFFFFF"/>
                </a:solidFill>
                <a:latin typeface="+mn-lt"/>
                <a:ea typeface="+mn-ea"/>
                <a:cs typeface="+mn-cs"/>
              </a:rPr>
              <a:t>School of Information Studies | Syracuse University</a:t>
            </a:r>
          </a:p>
        </p:txBody>
      </p:sp>
      <p:pic>
        <p:nvPicPr>
          <p:cNvPr id="8" name="Content Placeholder 7">
            <a:extLst>
              <a:ext uri="{FF2B5EF4-FFF2-40B4-BE49-F238E27FC236}">
                <a16:creationId xmlns:a16="http://schemas.microsoft.com/office/drawing/2014/main" id="{F1C8F8B0-9BA6-4030-8C82-7AB1BD97399A}"/>
              </a:ext>
            </a:extLst>
          </p:cNvPr>
          <p:cNvPicPr>
            <a:picLocks noGrp="1" noChangeAspect="1"/>
          </p:cNvPicPr>
          <p:nvPr>
            <p:ph idx="1"/>
          </p:nvPr>
        </p:nvPicPr>
        <p:blipFill>
          <a:blip r:embed="rId2"/>
          <a:stretch>
            <a:fillRect/>
          </a:stretch>
        </p:blipFill>
        <p:spPr>
          <a:xfrm>
            <a:off x="4570820" y="840458"/>
            <a:ext cx="3438496" cy="4767413"/>
          </a:xfrm>
        </p:spPr>
      </p:pic>
    </p:spTree>
    <p:extLst>
      <p:ext uri="{BB962C8B-B14F-4D97-AF65-F5344CB8AC3E}">
        <p14:creationId xmlns:p14="http://schemas.microsoft.com/office/powerpoint/2010/main" val="1462006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983BED-BCFC-4486-8ACB-BEC1A47B25D2}"/>
              </a:ext>
            </a:extLst>
          </p:cNvPr>
          <p:cNvSpPr>
            <a:spLocks noGrp="1"/>
          </p:cNvSpPr>
          <p:nvPr>
            <p:ph type="title"/>
          </p:nvPr>
        </p:nvSpPr>
        <p:spPr>
          <a:xfrm>
            <a:off x="0" y="605896"/>
            <a:ext cx="3192379" cy="5646208"/>
          </a:xfrm>
        </p:spPr>
        <p:txBody>
          <a:bodyPr anchor="ctr">
            <a:normAutofit/>
          </a:bodyPr>
          <a:lstStyle/>
          <a:p>
            <a:r>
              <a:rPr lang="en-US" sz="4000" b="1" dirty="0">
                <a:solidFill>
                  <a:srgbClr val="FFFFFF"/>
                </a:solidFill>
              </a:rPr>
              <a:t>    </a:t>
            </a:r>
            <a:r>
              <a:rPr lang="en-US" sz="2800" b="1" dirty="0">
                <a:solidFill>
                  <a:srgbClr val="FFFFFF"/>
                </a:solidFill>
              </a:rPr>
              <a:t>IST 697</a:t>
            </a:r>
            <a:br>
              <a:rPr lang="en-US" sz="2800" b="1" dirty="0">
                <a:solidFill>
                  <a:srgbClr val="FFFFFF"/>
                </a:solidFill>
              </a:rPr>
            </a:br>
            <a:r>
              <a:rPr lang="en-US" sz="2800" b="1" dirty="0" err="1">
                <a:solidFill>
                  <a:srgbClr val="FFFFFF"/>
                </a:solidFill>
              </a:rPr>
              <a:t>DataAdministration</a:t>
            </a:r>
            <a:endParaRPr lang="en-US" sz="2800" b="1"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0AAD7B-861E-4305-8D3E-AD112552CE92}"/>
              </a:ext>
            </a:extLst>
          </p:cNvPr>
          <p:cNvSpPr>
            <a:spLocks noGrp="1"/>
          </p:cNvSpPr>
          <p:nvPr>
            <p:ph idx="1"/>
          </p:nvPr>
        </p:nvSpPr>
        <p:spPr>
          <a:xfrm>
            <a:off x="3556512" y="605895"/>
            <a:ext cx="5391200" cy="6006939"/>
          </a:xfrm>
        </p:spPr>
        <p:txBody>
          <a:bodyPr anchor="ctr">
            <a:normAutofit/>
          </a:bodyPr>
          <a:lstStyle/>
          <a:p>
            <a:r>
              <a:rPr lang="en-US" sz="2400" b="1" dirty="0"/>
              <a:t>PROJECT MOTIVATION</a:t>
            </a:r>
          </a:p>
          <a:p>
            <a:r>
              <a:rPr lang="en-US" dirty="0"/>
              <a:t>A local Karate Studio wants a Martial Arts Software  tool to automate and streamline administrative tasks</a:t>
            </a:r>
          </a:p>
          <a:p>
            <a:endParaRPr lang="en-US" dirty="0"/>
          </a:p>
          <a:p>
            <a:r>
              <a:rPr lang="en-US" sz="2400" b="1" dirty="0"/>
              <a:t>PROJECT GOAL </a:t>
            </a:r>
          </a:p>
          <a:p>
            <a:r>
              <a:rPr lang="en-US" dirty="0"/>
              <a:t>Develop a software tool to</a:t>
            </a:r>
          </a:p>
          <a:p>
            <a:pPr marL="635508" lvl="1" indent="-342900">
              <a:buFont typeface="+mj-lt"/>
              <a:buAutoNum type="arabicPeriod"/>
            </a:pPr>
            <a:r>
              <a:rPr lang="en-US" dirty="0"/>
              <a:t>Create and Maintain information about the Studios</a:t>
            </a:r>
          </a:p>
          <a:p>
            <a:pPr marL="635508" lvl="1" indent="-342900">
              <a:buFont typeface="+mj-lt"/>
              <a:buAutoNum type="arabicPeriod"/>
            </a:pPr>
            <a:r>
              <a:rPr lang="en-US" dirty="0"/>
              <a:t>Create and Maintain  Class Schedules</a:t>
            </a:r>
          </a:p>
          <a:p>
            <a:pPr marL="635508" lvl="1" indent="-342900">
              <a:buFont typeface="+mj-lt"/>
              <a:buAutoNum type="arabicPeriod"/>
            </a:pPr>
            <a:r>
              <a:rPr lang="en-US" dirty="0"/>
              <a:t>Create and Maintain Employee Information</a:t>
            </a:r>
          </a:p>
          <a:p>
            <a:pPr marL="635508" lvl="1" indent="-342900">
              <a:buFont typeface="+mj-lt"/>
              <a:buAutoNum type="arabicPeriod"/>
            </a:pPr>
            <a:r>
              <a:rPr lang="en-US" dirty="0"/>
              <a:t>Create  and Maintain Student Information</a:t>
            </a:r>
          </a:p>
          <a:p>
            <a:pPr marL="635508" lvl="1" indent="-342900">
              <a:buFont typeface="+mj-lt"/>
              <a:buAutoNum type="arabicPeriod"/>
            </a:pPr>
            <a:r>
              <a:rPr lang="en-US" dirty="0"/>
              <a:t>Schedule Events at the Studio Locations</a:t>
            </a:r>
          </a:p>
          <a:p>
            <a:pPr marL="292608" lvl="1" indent="0">
              <a:buNone/>
            </a:pPr>
            <a:endParaRPr lang="en-US" dirty="0"/>
          </a:p>
          <a:p>
            <a:pPr marL="292608" lvl="1" indent="0">
              <a:buNone/>
            </a:pPr>
            <a:r>
              <a:rPr lang="en-US" dirty="0"/>
              <a:t>MS SQL was used for the database implementation and MS Access was used to implement the User Interface</a:t>
            </a:r>
          </a:p>
          <a:p>
            <a:endParaRPr lang="en-US" dirty="0"/>
          </a:p>
        </p:txBody>
      </p:sp>
      <p:sp>
        <p:nvSpPr>
          <p:cNvPr id="4" name="Footer Placeholder 3">
            <a:extLst>
              <a:ext uri="{FF2B5EF4-FFF2-40B4-BE49-F238E27FC236}">
                <a16:creationId xmlns:a16="http://schemas.microsoft.com/office/drawing/2014/main" id="{0183F246-4336-4945-BABF-EED614E82B57}"/>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41C78BFC-7EEC-4119-97E2-2C1AE639F9F0}"/>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23</a:t>
            </a:fld>
            <a:endParaRPr lang="en-US">
              <a:solidFill>
                <a:schemeClr val="tx2"/>
              </a:solidFill>
            </a:endParaRPr>
          </a:p>
        </p:txBody>
      </p:sp>
    </p:spTree>
    <p:extLst>
      <p:ext uri="{BB962C8B-B14F-4D97-AF65-F5344CB8AC3E}">
        <p14:creationId xmlns:p14="http://schemas.microsoft.com/office/powerpoint/2010/main" val="3477317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0AAD7B-861E-4305-8D3E-AD112552CE92}"/>
              </a:ext>
            </a:extLst>
          </p:cNvPr>
          <p:cNvSpPr>
            <a:spLocks noGrp="1"/>
          </p:cNvSpPr>
          <p:nvPr>
            <p:ph idx="1"/>
          </p:nvPr>
        </p:nvSpPr>
        <p:spPr>
          <a:xfrm>
            <a:off x="3556512" y="33090"/>
            <a:ext cx="5391200" cy="7056823"/>
          </a:xfrm>
        </p:spPr>
        <p:txBody>
          <a:bodyPr anchor="ctr">
            <a:normAutofit/>
          </a:bodyPr>
          <a:lstStyle/>
          <a:p>
            <a:pPr marL="0" indent="0">
              <a:buNone/>
            </a:pPr>
            <a:endParaRPr lang="en-US" sz="2400" b="1" dirty="0"/>
          </a:p>
          <a:p>
            <a:pPr marL="0" indent="0">
              <a:buNone/>
            </a:pPr>
            <a:endParaRPr lang="en-US" sz="2400" b="1" dirty="0"/>
          </a:p>
          <a:p>
            <a:pPr marL="0" indent="0">
              <a:buNone/>
            </a:pPr>
            <a:endParaRPr lang="en-US" sz="2400" b="1" dirty="0"/>
          </a:p>
          <a:p>
            <a:r>
              <a:rPr lang="en-US" sz="2400" b="1" dirty="0"/>
              <a:t>Normalized Logical Model</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dirty="0"/>
          </a:p>
          <a:p>
            <a:endParaRPr lang="en-US" sz="2400" b="1" dirty="0"/>
          </a:p>
          <a:p>
            <a:endParaRPr lang="en-US" sz="2400" dirty="0"/>
          </a:p>
          <a:p>
            <a:endParaRPr lang="en-US" dirty="0"/>
          </a:p>
          <a:p>
            <a:endParaRPr lang="en-US" dirty="0"/>
          </a:p>
        </p:txBody>
      </p:sp>
      <p:sp>
        <p:nvSpPr>
          <p:cNvPr id="4" name="Footer Placeholder 3">
            <a:extLst>
              <a:ext uri="{FF2B5EF4-FFF2-40B4-BE49-F238E27FC236}">
                <a16:creationId xmlns:a16="http://schemas.microsoft.com/office/drawing/2014/main" id="{0183F246-4336-4945-BABF-EED614E82B57}"/>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41C78BFC-7EEC-4119-97E2-2C1AE639F9F0}"/>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24</a:t>
            </a:fld>
            <a:endParaRPr lang="en-US">
              <a:solidFill>
                <a:schemeClr val="tx2"/>
              </a:solidFill>
            </a:endParaRPr>
          </a:p>
        </p:txBody>
      </p:sp>
      <p:pic>
        <p:nvPicPr>
          <p:cNvPr id="9" name="Picture 8">
            <a:extLst>
              <a:ext uri="{FF2B5EF4-FFF2-40B4-BE49-F238E27FC236}">
                <a16:creationId xmlns:a16="http://schemas.microsoft.com/office/drawing/2014/main" id="{E50A3552-8538-4BC9-B843-6ADFEA26F4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280312" y="1709531"/>
            <a:ext cx="5667400" cy="5148470"/>
          </a:xfrm>
          <a:prstGeom prst="rect">
            <a:avLst/>
          </a:prstGeom>
        </p:spPr>
      </p:pic>
      <p:sp>
        <p:nvSpPr>
          <p:cNvPr id="13" name="Title 1">
            <a:extLst>
              <a:ext uri="{FF2B5EF4-FFF2-40B4-BE49-F238E27FC236}">
                <a16:creationId xmlns:a16="http://schemas.microsoft.com/office/drawing/2014/main" id="{BD081FEE-0AF7-46EF-BA79-D5E27D2CA804}"/>
              </a:ext>
            </a:extLst>
          </p:cNvPr>
          <p:cNvSpPr txBox="1">
            <a:spLocks/>
          </p:cNvSpPr>
          <p:nvPr/>
        </p:nvSpPr>
        <p:spPr>
          <a:xfrm>
            <a:off x="0" y="605896"/>
            <a:ext cx="3192379" cy="56462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a:solidFill>
                  <a:srgbClr val="FFFFFF"/>
                </a:solidFill>
              </a:rPr>
              <a:t>    </a:t>
            </a:r>
            <a:r>
              <a:rPr lang="en-US" sz="2800" b="1">
                <a:solidFill>
                  <a:srgbClr val="FFFFFF"/>
                </a:solidFill>
              </a:rPr>
              <a:t>IST 697</a:t>
            </a:r>
            <a:br>
              <a:rPr lang="en-US" sz="2800" b="1">
                <a:solidFill>
                  <a:srgbClr val="FFFFFF"/>
                </a:solidFill>
              </a:rPr>
            </a:br>
            <a:r>
              <a:rPr lang="en-US" sz="2800" b="1">
                <a:solidFill>
                  <a:srgbClr val="FFFFFF"/>
                </a:solidFill>
              </a:rPr>
              <a:t>DataAdministration</a:t>
            </a:r>
            <a:endParaRPr lang="en-US" sz="2800" b="1" dirty="0">
              <a:solidFill>
                <a:srgbClr val="FFFFFF"/>
              </a:solidFill>
            </a:endParaRPr>
          </a:p>
        </p:txBody>
      </p:sp>
    </p:spTree>
    <p:extLst>
      <p:ext uri="{BB962C8B-B14F-4D97-AF65-F5344CB8AC3E}">
        <p14:creationId xmlns:p14="http://schemas.microsoft.com/office/powerpoint/2010/main" val="2641383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0AAD7B-861E-4305-8D3E-AD112552CE92}"/>
              </a:ext>
            </a:extLst>
          </p:cNvPr>
          <p:cNvSpPr>
            <a:spLocks noGrp="1"/>
          </p:cNvSpPr>
          <p:nvPr>
            <p:ph idx="1"/>
          </p:nvPr>
        </p:nvSpPr>
        <p:spPr>
          <a:xfrm>
            <a:off x="3359026" y="1491916"/>
            <a:ext cx="5391200" cy="6192252"/>
          </a:xfrm>
        </p:spPr>
        <p:txBody>
          <a:bodyPr anchor="ctr">
            <a:normAutofit fontScale="77500" lnSpcReduction="20000"/>
          </a:bodyPr>
          <a:lstStyle/>
          <a:p>
            <a:pPr marL="0" indent="0">
              <a:buNone/>
            </a:pPr>
            <a:endParaRPr lang="en-US" sz="2400" b="1" dirty="0"/>
          </a:p>
          <a:p>
            <a:pPr marL="0" indent="0">
              <a:buNone/>
            </a:pPr>
            <a:endParaRPr lang="en-US" sz="2400" b="1" dirty="0"/>
          </a:p>
          <a:p>
            <a:pPr marL="0" indent="0">
              <a:buNone/>
            </a:pPr>
            <a:endParaRPr lang="en-US" sz="2400" b="1" dirty="0"/>
          </a:p>
          <a:p>
            <a:endParaRPr lang="en-US" sz="2400" b="1" dirty="0"/>
          </a:p>
          <a:p>
            <a:endParaRPr lang="en-US" sz="2400" b="1" dirty="0"/>
          </a:p>
          <a:p>
            <a:endParaRPr lang="en-US" sz="2400" b="1" dirty="0"/>
          </a:p>
          <a:p>
            <a:endParaRPr lang="en-US" sz="2400" b="1" dirty="0"/>
          </a:p>
          <a:p>
            <a:r>
              <a:rPr lang="en-US" sz="3400" b="1" dirty="0"/>
              <a:t>Implementation</a:t>
            </a:r>
          </a:p>
          <a:p>
            <a:endParaRPr lang="en-US" b="1" dirty="0"/>
          </a:p>
          <a:p>
            <a:pPr lvl="1"/>
            <a:r>
              <a:rPr lang="en-US" sz="2700" b="1" dirty="0"/>
              <a:t>MS SQL</a:t>
            </a:r>
            <a:r>
              <a:rPr lang="en-US" sz="2700" dirty="0"/>
              <a:t> was used to implement the Database Tables and Views. </a:t>
            </a:r>
          </a:p>
          <a:p>
            <a:pPr marL="201168" lvl="1" indent="0">
              <a:buNone/>
            </a:pPr>
            <a:endParaRPr lang="en-US" sz="2700" dirty="0"/>
          </a:p>
          <a:p>
            <a:pPr lvl="1"/>
            <a:r>
              <a:rPr lang="en-US" sz="2700" dirty="0"/>
              <a:t>The Business Rules were implemented using Stored Procedure and Functions. </a:t>
            </a:r>
          </a:p>
          <a:p>
            <a:pPr lvl="2"/>
            <a:r>
              <a:rPr lang="en-US" sz="2300" dirty="0"/>
              <a:t>  For example, a Stored Procedure   “</a:t>
            </a:r>
            <a:r>
              <a:rPr lang="en-US" sz="2300" dirty="0" err="1"/>
              <a:t>sp_AddModify_Employee_Info</a:t>
            </a:r>
            <a:r>
              <a:rPr lang="en-US" sz="2300" dirty="0"/>
              <a:t>” was developed to  maintain information about the employees like  address, salary and employee schedule and allows for adding and updating employee information.</a:t>
            </a:r>
          </a:p>
          <a:p>
            <a:endParaRPr lang="en-US"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dirty="0"/>
          </a:p>
          <a:p>
            <a:endParaRPr lang="en-US" sz="2400" b="1" dirty="0"/>
          </a:p>
          <a:p>
            <a:endParaRPr lang="en-US" sz="2400" dirty="0"/>
          </a:p>
          <a:p>
            <a:endParaRPr lang="en-US" dirty="0"/>
          </a:p>
          <a:p>
            <a:endParaRPr lang="en-US" dirty="0"/>
          </a:p>
        </p:txBody>
      </p:sp>
      <p:sp>
        <p:nvSpPr>
          <p:cNvPr id="4" name="Footer Placeholder 3">
            <a:extLst>
              <a:ext uri="{FF2B5EF4-FFF2-40B4-BE49-F238E27FC236}">
                <a16:creationId xmlns:a16="http://schemas.microsoft.com/office/drawing/2014/main" id="{0183F246-4336-4945-BABF-EED614E82B57}"/>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41C78BFC-7EEC-4119-97E2-2C1AE639F9F0}"/>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25</a:t>
            </a:fld>
            <a:endParaRPr lang="en-US">
              <a:solidFill>
                <a:schemeClr val="tx2"/>
              </a:solidFill>
            </a:endParaRPr>
          </a:p>
        </p:txBody>
      </p:sp>
      <p:sp>
        <p:nvSpPr>
          <p:cNvPr id="11" name="Title 1">
            <a:extLst>
              <a:ext uri="{FF2B5EF4-FFF2-40B4-BE49-F238E27FC236}">
                <a16:creationId xmlns:a16="http://schemas.microsoft.com/office/drawing/2014/main" id="{C596771A-EBC6-4941-B766-0E8073B920D5}"/>
              </a:ext>
            </a:extLst>
          </p:cNvPr>
          <p:cNvSpPr txBox="1">
            <a:spLocks/>
          </p:cNvSpPr>
          <p:nvPr/>
        </p:nvSpPr>
        <p:spPr>
          <a:xfrm>
            <a:off x="0" y="605896"/>
            <a:ext cx="3192379" cy="56462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a:solidFill>
                  <a:srgbClr val="FFFFFF"/>
                </a:solidFill>
              </a:rPr>
              <a:t>    </a:t>
            </a:r>
            <a:r>
              <a:rPr lang="en-US" sz="2800" b="1">
                <a:solidFill>
                  <a:srgbClr val="FFFFFF"/>
                </a:solidFill>
              </a:rPr>
              <a:t>IST 697</a:t>
            </a:r>
            <a:br>
              <a:rPr lang="en-US" sz="2800" b="1">
                <a:solidFill>
                  <a:srgbClr val="FFFFFF"/>
                </a:solidFill>
              </a:rPr>
            </a:br>
            <a:r>
              <a:rPr lang="en-US" sz="2800" b="1">
                <a:solidFill>
                  <a:srgbClr val="FFFFFF"/>
                </a:solidFill>
              </a:rPr>
              <a:t>DataAdministration</a:t>
            </a:r>
            <a:endParaRPr lang="en-US" sz="2800" b="1" dirty="0">
              <a:solidFill>
                <a:srgbClr val="FFFFFF"/>
              </a:solidFill>
            </a:endParaRPr>
          </a:p>
        </p:txBody>
      </p:sp>
    </p:spTree>
    <p:extLst>
      <p:ext uri="{BB962C8B-B14F-4D97-AF65-F5344CB8AC3E}">
        <p14:creationId xmlns:p14="http://schemas.microsoft.com/office/powerpoint/2010/main" val="1567441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0AAD7B-861E-4305-8D3E-AD112552CE92}"/>
              </a:ext>
            </a:extLst>
          </p:cNvPr>
          <p:cNvSpPr>
            <a:spLocks noGrp="1"/>
          </p:cNvSpPr>
          <p:nvPr>
            <p:ph idx="1"/>
          </p:nvPr>
        </p:nvSpPr>
        <p:spPr>
          <a:xfrm>
            <a:off x="3310052" y="1457739"/>
            <a:ext cx="5391200" cy="5605670"/>
          </a:xfrm>
        </p:spPr>
        <p:txBody>
          <a:bodyPr anchor="ctr">
            <a:normAutofit/>
          </a:bodyPr>
          <a:lstStyle/>
          <a:p>
            <a:pPr marL="0" indent="0">
              <a:buNone/>
            </a:pPr>
            <a:endParaRPr lang="en-US" sz="2400" b="1" dirty="0"/>
          </a:p>
          <a:p>
            <a:pPr marL="0" indent="0">
              <a:buNone/>
            </a:pPr>
            <a:endParaRPr lang="en-US" sz="2400" b="1" dirty="0"/>
          </a:p>
          <a:p>
            <a:pPr marL="0" indent="0">
              <a:buNone/>
            </a:pPr>
            <a:endParaRPr lang="en-US" sz="2400" b="1" dirty="0"/>
          </a:p>
          <a:p>
            <a:endParaRPr lang="en-US" sz="2400" b="1" dirty="0"/>
          </a:p>
          <a:p>
            <a:endParaRPr lang="en-US" sz="2400" b="1" dirty="0"/>
          </a:p>
          <a:p>
            <a:r>
              <a:rPr lang="en-US" sz="2400" b="1" dirty="0"/>
              <a:t>Implementation</a:t>
            </a:r>
          </a:p>
          <a:p>
            <a:pPr marL="0" indent="0">
              <a:buNone/>
            </a:pPr>
            <a:r>
              <a:rPr lang="en-US" b="1" dirty="0"/>
              <a:t>MS Access</a:t>
            </a:r>
            <a:r>
              <a:rPr lang="en-US" dirty="0"/>
              <a:t> was used to implement the Data Entry and Maintenance Screens  in order to add/view employees information</a:t>
            </a:r>
          </a:p>
          <a:p>
            <a:endParaRPr lang="en-US" dirty="0"/>
          </a:p>
          <a:p>
            <a:endParaRPr lang="en-US"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dirty="0"/>
          </a:p>
          <a:p>
            <a:endParaRPr lang="en-US" sz="2400" b="1" dirty="0"/>
          </a:p>
          <a:p>
            <a:endParaRPr lang="en-US" sz="2400" dirty="0"/>
          </a:p>
          <a:p>
            <a:endParaRPr lang="en-US" dirty="0"/>
          </a:p>
          <a:p>
            <a:endParaRPr lang="en-US" dirty="0"/>
          </a:p>
        </p:txBody>
      </p:sp>
      <p:sp>
        <p:nvSpPr>
          <p:cNvPr id="4" name="Footer Placeholder 3">
            <a:extLst>
              <a:ext uri="{FF2B5EF4-FFF2-40B4-BE49-F238E27FC236}">
                <a16:creationId xmlns:a16="http://schemas.microsoft.com/office/drawing/2014/main" id="{0183F246-4336-4945-BABF-EED614E82B57}"/>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41C78BFC-7EEC-4119-97E2-2C1AE639F9F0}"/>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26</a:t>
            </a:fld>
            <a:endParaRPr lang="en-US">
              <a:solidFill>
                <a:schemeClr val="tx2"/>
              </a:solidFill>
            </a:endParaRPr>
          </a:p>
        </p:txBody>
      </p:sp>
      <p:pic>
        <p:nvPicPr>
          <p:cNvPr id="11" name="Picture 10">
            <a:extLst>
              <a:ext uri="{FF2B5EF4-FFF2-40B4-BE49-F238E27FC236}">
                <a16:creationId xmlns:a16="http://schemas.microsoft.com/office/drawing/2014/main" id="{A952F468-5B43-4E65-B27E-FAF400FE18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13408" y="2171044"/>
            <a:ext cx="5939155" cy="4255651"/>
          </a:xfrm>
          <a:prstGeom prst="rect">
            <a:avLst/>
          </a:prstGeom>
          <a:noFill/>
          <a:ln>
            <a:noFill/>
          </a:ln>
        </p:spPr>
      </p:pic>
      <p:sp>
        <p:nvSpPr>
          <p:cNvPr id="13" name="Title 1">
            <a:extLst>
              <a:ext uri="{FF2B5EF4-FFF2-40B4-BE49-F238E27FC236}">
                <a16:creationId xmlns:a16="http://schemas.microsoft.com/office/drawing/2014/main" id="{368C0234-3CF3-4F73-9351-E96384D66377}"/>
              </a:ext>
            </a:extLst>
          </p:cNvPr>
          <p:cNvSpPr txBox="1">
            <a:spLocks/>
          </p:cNvSpPr>
          <p:nvPr/>
        </p:nvSpPr>
        <p:spPr>
          <a:xfrm>
            <a:off x="0" y="605896"/>
            <a:ext cx="3192379" cy="56462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a:solidFill>
                  <a:srgbClr val="FFFFFF"/>
                </a:solidFill>
              </a:rPr>
              <a:t>    </a:t>
            </a:r>
            <a:r>
              <a:rPr lang="en-US" sz="2800" b="1">
                <a:solidFill>
                  <a:srgbClr val="FFFFFF"/>
                </a:solidFill>
              </a:rPr>
              <a:t>IST 697</a:t>
            </a:r>
            <a:br>
              <a:rPr lang="en-US" sz="2800" b="1">
                <a:solidFill>
                  <a:srgbClr val="FFFFFF"/>
                </a:solidFill>
              </a:rPr>
            </a:br>
            <a:r>
              <a:rPr lang="en-US" sz="2800" b="1">
                <a:solidFill>
                  <a:srgbClr val="FFFFFF"/>
                </a:solidFill>
              </a:rPr>
              <a:t>DataAdministration</a:t>
            </a:r>
            <a:endParaRPr lang="en-US" sz="2800" b="1" dirty="0">
              <a:solidFill>
                <a:srgbClr val="FFFFFF"/>
              </a:solidFill>
            </a:endParaRPr>
          </a:p>
        </p:txBody>
      </p:sp>
    </p:spTree>
    <p:extLst>
      <p:ext uri="{BB962C8B-B14F-4D97-AF65-F5344CB8AC3E}">
        <p14:creationId xmlns:p14="http://schemas.microsoft.com/office/powerpoint/2010/main" val="3784086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0AAD7B-861E-4305-8D3E-AD112552CE92}"/>
              </a:ext>
            </a:extLst>
          </p:cNvPr>
          <p:cNvSpPr>
            <a:spLocks noGrp="1"/>
          </p:cNvSpPr>
          <p:nvPr>
            <p:ph idx="1"/>
          </p:nvPr>
        </p:nvSpPr>
        <p:spPr>
          <a:xfrm>
            <a:off x="3310052" y="1457739"/>
            <a:ext cx="5391200" cy="5605670"/>
          </a:xfrm>
        </p:spPr>
        <p:txBody>
          <a:bodyPr anchor="ctr">
            <a:normAutofit/>
          </a:bodyPr>
          <a:lstStyle/>
          <a:p>
            <a:pPr marL="0" indent="0">
              <a:buNone/>
            </a:pPr>
            <a:endParaRPr lang="en-US" sz="2400" b="1" dirty="0"/>
          </a:p>
          <a:p>
            <a:pPr marL="0" indent="0">
              <a:buNone/>
            </a:pPr>
            <a:endParaRPr lang="en-US" sz="2400" b="1" dirty="0"/>
          </a:p>
          <a:p>
            <a:pPr marL="0" indent="0">
              <a:buNone/>
            </a:pPr>
            <a:endParaRPr lang="en-US" sz="2400" b="1" dirty="0"/>
          </a:p>
          <a:p>
            <a:endParaRPr lang="en-US" sz="2400" b="1" dirty="0"/>
          </a:p>
          <a:p>
            <a:endParaRPr lang="en-US" sz="2400" b="1" dirty="0"/>
          </a:p>
          <a:p>
            <a:pPr marL="0" indent="0">
              <a:buNone/>
            </a:pPr>
            <a:r>
              <a:rPr lang="en-US" sz="2400" b="1" dirty="0"/>
              <a:t>Implementation</a:t>
            </a:r>
          </a:p>
          <a:p>
            <a:pPr marL="0" indent="0">
              <a:buNone/>
            </a:pPr>
            <a:r>
              <a:rPr lang="en-US" b="1" dirty="0"/>
              <a:t>MS Access</a:t>
            </a:r>
            <a:r>
              <a:rPr lang="en-US" dirty="0"/>
              <a:t> was used to implement Reports. </a:t>
            </a:r>
          </a:p>
          <a:p>
            <a:endParaRPr lang="en-US" dirty="0"/>
          </a:p>
          <a:p>
            <a:endParaRPr lang="en-US"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dirty="0"/>
          </a:p>
          <a:p>
            <a:endParaRPr lang="en-US" sz="2400" b="1" dirty="0"/>
          </a:p>
          <a:p>
            <a:endParaRPr lang="en-US" sz="2400" dirty="0"/>
          </a:p>
          <a:p>
            <a:endParaRPr lang="en-US" dirty="0"/>
          </a:p>
          <a:p>
            <a:endParaRPr lang="en-US" dirty="0"/>
          </a:p>
        </p:txBody>
      </p:sp>
      <p:sp>
        <p:nvSpPr>
          <p:cNvPr id="4" name="Footer Placeholder 3">
            <a:extLst>
              <a:ext uri="{FF2B5EF4-FFF2-40B4-BE49-F238E27FC236}">
                <a16:creationId xmlns:a16="http://schemas.microsoft.com/office/drawing/2014/main" id="{0183F246-4336-4945-BABF-EED614E82B57}"/>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41C78BFC-7EEC-4119-97E2-2C1AE639F9F0}"/>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27</a:t>
            </a:fld>
            <a:endParaRPr lang="en-US">
              <a:solidFill>
                <a:schemeClr val="tx2"/>
              </a:solidFill>
            </a:endParaRPr>
          </a:p>
        </p:txBody>
      </p:sp>
      <p:pic>
        <p:nvPicPr>
          <p:cNvPr id="13" name="Picture 12">
            <a:extLst>
              <a:ext uri="{FF2B5EF4-FFF2-40B4-BE49-F238E27FC236}">
                <a16:creationId xmlns:a16="http://schemas.microsoft.com/office/drawing/2014/main" id="{1D841B42-E75F-4D03-B4F0-62B74D3E2F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22092" y="1855194"/>
            <a:ext cx="5917644" cy="4969716"/>
          </a:xfrm>
          <a:prstGeom prst="rect">
            <a:avLst/>
          </a:prstGeom>
          <a:noFill/>
          <a:ln>
            <a:noFill/>
          </a:ln>
        </p:spPr>
      </p:pic>
      <p:sp>
        <p:nvSpPr>
          <p:cNvPr id="15" name="Title 1">
            <a:extLst>
              <a:ext uri="{FF2B5EF4-FFF2-40B4-BE49-F238E27FC236}">
                <a16:creationId xmlns:a16="http://schemas.microsoft.com/office/drawing/2014/main" id="{78B61352-AD30-40C2-B117-CE1DF0D603CC}"/>
              </a:ext>
            </a:extLst>
          </p:cNvPr>
          <p:cNvSpPr txBox="1">
            <a:spLocks/>
          </p:cNvSpPr>
          <p:nvPr/>
        </p:nvSpPr>
        <p:spPr>
          <a:xfrm>
            <a:off x="0" y="605896"/>
            <a:ext cx="3192379" cy="56462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a:solidFill>
                  <a:srgbClr val="FFFFFF"/>
                </a:solidFill>
              </a:rPr>
              <a:t>    </a:t>
            </a:r>
            <a:r>
              <a:rPr lang="en-US" sz="2800" b="1">
                <a:solidFill>
                  <a:srgbClr val="FFFFFF"/>
                </a:solidFill>
              </a:rPr>
              <a:t>IST 697</a:t>
            </a:r>
            <a:br>
              <a:rPr lang="en-US" sz="2800" b="1">
                <a:solidFill>
                  <a:srgbClr val="FFFFFF"/>
                </a:solidFill>
              </a:rPr>
            </a:br>
            <a:r>
              <a:rPr lang="en-US" sz="2800" b="1">
                <a:solidFill>
                  <a:srgbClr val="FFFFFF"/>
                </a:solidFill>
              </a:rPr>
              <a:t>DataAdministration</a:t>
            </a:r>
            <a:endParaRPr lang="en-US" sz="2800" b="1" dirty="0">
              <a:solidFill>
                <a:srgbClr val="FFFFFF"/>
              </a:solidFill>
            </a:endParaRPr>
          </a:p>
        </p:txBody>
      </p:sp>
    </p:spTree>
    <p:extLst>
      <p:ext uri="{BB962C8B-B14F-4D97-AF65-F5344CB8AC3E}">
        <p14:creationId xmlns:p14="http://schemas.microsoft.com/office/powerpoint/2010/main" val="591416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A81CB443-C19B-4D5D-A178-F3D9DAFD424D}"/>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BF05568A-E2ED-47D0-ABF5-9CA084A525E1}"/>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28</a:t>
            </a:fld>
            <a:endParaRPr lang="en-US">
              <a:solidFill>
                <a:schemeClr val="tx2"/>
              </a:solidFill>
            </a:endParaRPr>
          </a:p>
        </p:txBody>
      </p:sp>
      <p:graphicFrame>
        <p:nvGraphicFramePr>
          <p:cNvPr id="16" name="Content Placeholder 2">
            <a:extLst>
              <a:ext uri="{FF2B5EF4-FFF2-40B4-BE49-F238E27FC236}">
                <a16:creationId xmlns:a16="http://schemas.microsoft.com/office/drawing/2014/main" id="{F76BB3AE-D0FF-4A15-A92D-5D66E6371E2D}"/>
              </a:ext>
            </a:extLst>
          </p:cNvPr>
          <p:cNvGraphicFramePr>
            <a:graphicFrameLocks noGrp="1"/>
          </p:cNvGraphicFramePr>
          <p:nvPr>
            <p:ph idx="1"/>
            <p:extLst>
              <p:ext uri="{D42A27DB-BD31-4B8C-83A1-F6EECF244321}">
                <p14:modId xmlns:p14="http://schemas.microsoft.com/office/powerpoint/2010/main" val="75070746"/>
              </p:ext>
            </p:extLst>
          </p:nvPr>
        </p:nvGraphicFramePr>
        <p:xfrm>
          <a:off x="3556397" y="33091"/>
          <a:ext cx="5098256" cy="5903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2DAB797E-935B-44F8-A5A0-F82D411C7FC6}"/>
              </a:ext>
            </a:extLst>
          </p:cNvPr>
          <p:cNvSpPr txBox="1">
            <a:spLocks/>
          </p:cNvSpPr>
          <p:nvPr/>
        </p:nvSpPr>
        <p:spPr>
          <a:xfrm>
            <a:off x="0" y="605896"/>
            <a:ext cx="3192379" cy="56462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a:solidFill>
                  <a:srgbClr val="FFFFFF"/>
                </a:solidFill>
              </a:rPr>
              <a:t>    </a:t>
            </a:r>
            <a:r>
              <a:rPr lang="en-US" sz="2800" b="1">
                <a:solidFill>
                  <a:srgbClr val="FFFFFF"/>
                </a:solidFill>
              </a:rPr>
              <a:t>IST 697</a:t>
            </a:r>
            <a:br>
              <a:rPr lang="en-US" sz="2800" b="1">
                <a:solidFill>
                  <a:srgbClr val="FFFFFF"/>
                </a:solidFill>
              </a:rPr>
            </a:br>
            <a:r>
              <a:rPr lang="en-US" sz="2800" b="1">
                <a:solidFill>
                  <a:srgbClr val="FFFFFF"/>
                </a:solidFill>
              </a:rPr>
              <a:t>DataAdministration</a:t>
            </a:r>
            <a:endParaRPr lang="en-US" sz="2800" b="1" dirty="0">
              <a:solidFill>
                <a:srgbClr val="FFFFFF"/>
              </a:solidFill>
            </a:endParaRPr>
          </a:p>
        </p:txBody>
      </p:sp>
    </p:spTree>
    <p:extLst>
      <p:ext uri="{BB962C8B-B14F-4D97-AF65-F5344CB8AC3E}">
        <p14:creationId xmlns:p14="http://schemas.microsoft.com/office/powerpoint/2010/main" val="3731470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66EC-DFA8-4599-87B1-4F08A051EF09}"/>
              </a:ext>
            </a:extLst>
          </p:cNvPr>
          <p:cNvSpPr>
            <a:spLocks noGrp="1"/>
          </p:cNvSpPr>
          <p:nvPr>
            <p:ph type="title"/>
          </p:nvPr>
        </p:nvSpPr>
        <p:spPr/>
        <p:txBody>
          <a:bodyPr/>
          <a:lstStyle/>
          <a:p>
            <a:r>
              <a:rPr lang="en-US" dirty="0"/>
              <a:t>Image Sources</a:t>
            </a:r>
          </a:p>
        </p:txBody>
      </p:sp>
      <p:sp>
        <p:nvSpPr>
          <p:cNvPr id="5" name="Content Placeholder 4">
            <a:extLst>
              <a:ext uri="{FF2B5EF4-FFF2-40B4-BE49-F238E27FC236}">
                <a16:creationId xmlns:a16="http://schemas.microsoft.com/office/drawing/2014/main" id="{F2F019F9-1A3B-4FBE-9140-165956F7D210}"/>
              </a:ext>
            </a:extLst>
          </p:cNvPr>
          <p:cNvSpPr>
            <a:spLocks noGrp="1"/>
          </p:cNvSpPr>
          <p:nvPr>
            <p:ph idx="1"/>
          </p:nvPr>
        </p:nvSpPr>
        <p:spPr/>
        <p:txBody>
          <a:bodyPr/>
          <a:lstStyle/>
          <a:p>
            <a:r>
              <a:rPr lang="en-US" dirty="0"/>
              <a:t>Text Mining - </a:t>
            </a:r>
            <a:r>
              <a:rPr lang="en-US" dirty="0">
                <a:hlinkClick r:id="rId2"/>
              </a:rPr>
              <a:t>https://www.pngkey.com/detail/u2e6y3a9a9y3i1i1_word-cloud-and-text-mining-i-have-a/</a:t>
            </a:r>
            <a:endParaRPr lang="en-US" dirty="0"/>
          </a:p>
          <a:p>
            <a:r>
              <a:rPr lang="en-US" dirty="0"/>
              <a:t>Data Mining - </a:t>
            </a:r>
            <a:r>
              <a:rPr lang="en-US" dirty="0">
                <a:hlinkClick r:id="rId3"/>
              </a:rPr>
              <a:t>https://www.kisspng.com/png-advanced-data-mining-java-data-mining-computer-sci-6297230/</a:t>
            </a:r>
            <a:endParaRPr lang="en-US" dirty="0"/>
          </a:p>
          <a:p>
            <a:r>
              <a:rPr lang="en-US" dirty="0"/>
              <a:t>Data Administration - </a:t>
            </a:r>
            <a:r>
              <a:rPr lang="en-US" dirty="0">
                <a:hlinkClick r:id="rId4"/>
              </a:rPr>
              <a:t>https://pngriver.com/download-database-free-png-image-82326/</a:t>
            </a:r>
            <a:endParaRPr lang="en-US" dirty="0"/>
          </a:p>
          <a:p>
            <a:endParaRPr lang="en-US" dirty="0"/>
          </a:p>
          <a:p>
            <a:endParaRPr lang="en-US" dirty="0"/>
          </a:p>
          <a:p>
            <a:endParaRPr lang="en-US" dirty="0"/>
          </a:p>
        </p:txBody>
      </p:sp>
      <p:sp>
        <p:nvSpPr>
          <p:cNvPr id="3" name="Footer Placeholder 2">
            <a:extLst>
              <a:ext uri="{FF2B5EF4-FFF2-40B4-BE49-F238E27FC236}">
                <a16:creationId xmlns:a16="http://schemas.microsoft.com/office/drawing/2014/main" id="{A2BF5981-1F53-4DDD-9E20-FD907FB88142}"/>
              </a:ext>
            </a:extLst>
          </p:cNvPr>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a:extLst>
              <a:ext uri="{FF2B5EF4-FFF2-40B4-BE49-F238E27FC236}">
                <a16:creationId xmlns:a16="http://schemas.microsoft.com/office/drawing/2014/main" id="{945640C6-8A15-46B7-AD38-42B057DCC14E}"/>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265745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0FBA-AB9F-49B4-80A3-8DCBB6371528}"/>
              </a:ext>
            </a:extLst>
          </p:cNvPr>
          <p:cNvSpPr>
            <a:spLocks noGrp="1"/>
          </p:cNvSpPr>
          <p:nvPr>
            <p:ph type="title"/>
          </p:nvPr>
        </p:nvSpPr>
        <p:spPr>
          <a:xfrm>
            <a:off x="822960" y="286603"/>
            <a:ext cx="7543800" cy="1450757"/>
          </a:xfrm>
        </p:spPr>
        <p:txBody>
          <a:bodyPr>
            <a:normAutofit/>
          </a:bodyPr>
          <a:lstStyle/>
          <a:p>
            <a:r>
              <a:rPr lang="en-US" sz="4100" b="1"/>
              <a:t>7 Key Learning Goals of the Program </a:t>
            </a:r>
            <a:br>
              <a:rPr lang="en-US" sz="4100"/>
            </a:br>
            <a:endParaRPr lang="en-US" sz="4100" dirty="0"/>
          </a:p>
        </p:txBody>
      </p:sp>
      <p:sp>
        <p:nvSpPr>
          <p:cNvPr id="4" name="Footer Placeholder 3">
            <a:extLst>
              <a:ext uri="{FF2B5EF4-FFF2-40B4-BE49-F238E27FC236}">
                <a16:creationId xmlns:a16="http://schemas.microsoft.com/office/drawing/2014/main" id="{A1352ACC-042B-4DBA-85DC-541CAD1E63A5}"/>
              </a:ext>
            </a:extLst>
          </p:cNvPr>
          <p:cNvSpPr>
            <a:spLocks noGrp="1"/>
          </p:cNvSpPr>
          <p:nvPr>
            <p:ph type="ftr" sz="quarter" idx="11"/>
          </p:nvPr>
        </p:nvSpPr>
        <p:spPr>
          <a:xfrm>
            <a:off x="2764638" y="6459785"/>
            <a:ext cx="3617103" cy="365125"/>
          </a:xfrm>
        </p:spPr>
        <p:txBody>
          <a:bodyPr>
            <a:normAutofit/>
          </a:bodyPr>
          <a:lstStyle/>
          <a:p>
            <a:pPr>
              <a:spcAft>
                <a:spcPts val="600"/>
              </a:spcAft>
            </a:pPr>
            <a:r>
              <a:rPr lang="en-US"/>
              <a:t>School of Information Studies | Syracuse University</a:t>
            </a:r>
          </a:p>
        </p:txBody>
      </p:sp>
      <p:sp>
        <p:nvSpPr>
          <p:cNvPr id="5" name="Slide Number Placeholder 4">
            <a:extLst>
              <a:ext uri="{FF2B5EF4-FFF2-40B4-BE49-F238E27FC236}">
                <a16:creationId xmlns:a16="http://schemas.microsoft.com/office/drawing/2014/main" id="{A527FD03-7BF7-4EEB-8974-6CB1506CB438}"/>
              </a:ext>
            </a:extLst>
          </p:cNvPr>
          <p:cNvSpPr>
            <a:spLocks noGrp="1"/>
          </p:cNvSpPr>
          <p:nvPr>
            <p:ph type="sldNum" sz="quarter" idx="12"/>
          </p:nvPr>
        </p:nvSpPr>
        <p:spPr>
          <a:xfrm>
            <a:off x="7425343" y="6459785"/>
            <a:ext cx="984019" cy="365125"/>
          </a:xfrm>
        </p:spPr>
        <p:txBody>
          <a:bodyPr>
            <a:normAutofit/>
          </a:bodyPr>
          <a:lstStyle/>
          <a:p>
            <a:pPr>
              <a:spcAft>
                <a:spcPts val="600"/>
              </a:spcAft>
            </a:pPr>
            <a:fld id="{4FAB73BC-B049-4115-A692-8D63A059BFB8}" type="slidenum">
              <a:rPr lang="en-US"/>
              <a:pPr>
                <a:spcAft>
                  <a:spcPts val="600"/>
                </a:spcAft>
              </a:pPr>
              <a:t>3</a:t>
            </a:fld>
            <a:endParaRPr lang="en-US"/>
          </a:p>
        </p:txBody>
      </p:sp>
      <p:graphicFrame>
        <p:nvGraphicFramePr>
          <p:cNvPr id="7" name="Content Placeholder 2">
            <a:extLst>
              <a:ext uri="{FF2B5EF4-FFF2-40B4-BE49-F238E27FC236}">
                <a16:creationId xmlns:a16="http://schemas.microsoft.com/office/drawing/2014/main" id="{47CE5F59-911F-4E0F-8EDA-BAB0272CEF3E}"/>
              </a:ext>
            </a:extLst>
          </p:cNvPr>
          <p:cNvGraphicFramePr>
            <a:graphicFrameLocks noGrp="1"/>
          </p:cNvGraphicFramePr>
          <p:nvPr>
            <p:ph idx="1"/>
            <p:extLst>
              <p:ext uri="{D42A27DB-BD31-4B8C-83A1-F6EECF244321}">
                <p14:modId xmlns:p14="http://schemas.microsoft.com/office/powerpoint/2010/main" val="1237738155"/>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263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 y="0"/>
            <a:ext cx="343855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F19EA2-BB6D-4EDD-80B9-CABD522BE223}"/>
              </a:ext>
            </a:extLst>
          </p:cNvPr>
          <p:cNvSpPr>
            <a:spLocks noGrp="1"/>
          </p:cNvSpPr>
          <p:nvPr>
            <p:ph type="title"/>
          </p:nvPr>
        </p:nvSpPr>
        <p:spPr>
          <a:xfrm>
            <a:off x="380104" y="1051560"/>
            <a:ext cx="2744434" cy="2983350"/>
          </a:xfrm>
        </p:spPr>
        <p:txBody>
          <a:bodyPr vert="horz" lIns="91440" tIns="45720" rIns="91440" bIns="45720" rtlCol="0" anchor="b">
            <a:normAutofit/>
          </a:bodyPr>
          <a:lstStyle/>
          <a:p>
            <a:r>
              <a:rPr lang="en-US" sz="2800" b="1" dirty="0">
                <a:solidFill>
                  <a:srgbClr val="FFFFFF"/>
                </a:solidFill>
              </a:rPr>
              <a:t>    </a:t>
            </a:r>
            <a:r>
              <a:rPr lang="en-US" sz="4000" b="1" dirty="0">
                <a:solidFill>
                  <a:srgbClr val="FFFFFF"/>
                </a:solidFill>
              </a:rPr>
              <a:t>IST 736 </a:t>
            </a:r>
            <a:br>
              <a:rPr lang="en-US" sz="4000" b="1" dirty="0">
                <a:solidFill>
                  <a:srgbClr val="FFFFFF"/>
                </a:solidFill>
              </a:rPr>
            </a:br>
            <a:r>
              <a:rPr lang="en-US" sz="4000" b="1" dirty="0">
                <a:solidFill>
                  <a:srgbClr val="FFFFFF"/>
                </a:solidFill>
              </a:rPr>
              <a:t>Text Mining</a:t>
            </a:r>
            <a:endParaRPr lang="en-US" sz="4000" dirty="0">
              <a:solidFill>
                <a:srgbClr val="FFFFFF"/>
              </a:solidFill>
            </a:endParaRPr>
          </a:p>
        </p:txBody>
      </p:sp>
      <p:sp>
        <p:nvSpPr>
          <p:cNvPr id="5" name="Slide Number Placeholder 4">
            <a:extLst>
              <a:ext uri="{FF2B5EF4-FFF2-40B4-BE49-F238E27FC236}">
                <a16:creationId xmlns:a16="http://schemas.microsoft.com/office/drawing/2014/main" id="{981F2DBE-BC69-49C2-9B1F-4436504C90CB}"/>
              </a:ext>
            </a:extLst>
          </p:cNvPr>
          <p:cNvSpPr>
            <a:spLocks noGrp="1"/>
          </p:cNvSpPr>
          <p:nvPr>
            <p:ph type="sldNum" sz="quarter" idx="12"/>
          </p:nvPr>
        </p:nvSpPr>
        <p:spPr>
          <a:xfrm>
            <a:off x="365107" y="6459785"/>
            <a:ext cx="544168" cy="365125"/>
          </a:xfrm>
        </p:spPr>
        <p:txBody>
          <a:bodyPr vert="horz" lIns="91440" tIns="45720" rIns="91440" bIns="45720" rtlCol="0" anchor="ctr">
            <a:normAutofit/>
          </a:bodyPr>
          <a:lstStyle/>
          <a:p>
            <a:pPr algn="l" defTabSz="914400">
              <a:spcAft>
                <a:spcPts val="600"/>
              </a:spcAft>
            </a:pPr>
            <a:fld id="{4FAB73BC-B049-4115-A692-8D63A059BFB8}" type="slidenum">
              <a:rPr lang="en-US" smtClean="0"/>
              <a:pPr algn="l" defTabSz="914400">
                <a:spcAft>
                  <a:spcPts val="600"/>
                </a:spcAft>
              </a:pPr>
              <a:t>4</a:t>
            </a:fld>
            <a:endParaRPr lang="en-US"/>
          </a:p>
        </p:txBody>
      </p:sp>
      <p:pic>
        <p:nvPicPr>
          <p:cNvPr id="10" name="Content Placeholder 9">
            <a:extLst>
              <a:ext uri="{FF2B5EF4-FFF2-40B4-BE49-F238E27FC236}">
                <a16:creationId xmlns:a16="http://schemas.microsoft.com/office/drawing/2014/main" id="{03C23568-DCA2-472F-B761-C1869382BB39}"/>
              </a:ext>
            </a:extLst>
          </p:cNvPr>
          <p:cNvPicPr>
            <a:picLocks noGrp="1" noChangeAspect="1"/>
          </p:cNvPicPr>
          <p:nvPr>
            <p:ph idx="1"/>
          </p:nvPr>
        </p:nvPicPr>
        <p:blipFill rotWithShape="1">
          <a:blip r:embed="rId2"/>
          <a:srcRect l="10279" r="13527" b="-2"/>
          <a:stretch/>
        </p:blipFill>
        <p:spPr>
          <a:xfrm>
            <a:off x="4114619" y="768626"/>
            <a:ext cx="4353519" cy="5271069"/>
          </a:xfrm>
          <a:prstGeom prst="rect">
            <a:avLst/>
          </a:prstGeom>
        </p:spPr>
      </p:pic>
      <p:sp>
        <p:nvSpPr>
          <p:cNvPr id="23" name="Rectangle 22">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6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CD20D0BD-74B4-45B0-9B52-D399CABBE562}"/>
              </a:ext>
            </a:extLst>
          </p:cNvPr>
          <p:cNvSpPr>
            <a:spLocks noGrp="1"/>
          </p:cNvSpPr>
          <p:nvPr>
            <p:ph type="ftr" sz="quarter" idx="11"/>
          </p:nvPr>
        </p:nvSpPr>
        <p:spPr>
          <a:xfrm>
            <a:off x="3642851" y="6459785"/>
            <a:ext cx="5362000" cy="365125"/>
          </a:xfrm>
          <a:effectLst>
            <a:outerShdw blurRad="50800" dist="38100" dir="2700000" algn="tl" rotWithShape="0">
              <a:prstClr val="black">
                <a:alpha val="43000"/>
              </a:prstClr>
            </a:outerShdw>
          </a:effectLst>
        </p:spPr>
        <p:txBody>
          <a:bodyPr vert="horz" lIns="91440" tIns="45720" rIns="91440" bIns="45720" rtlCol="0" anchor="ctr">
            <a:normAutofit/>
          </a:bodyPr>
          <a:lstStyle/>
          <a:p>
            <a:pPr algn="r" defTabSz="914400">
              <a:spcAft>
                <a:spcPts val="600"/>
              </a:spcAft>
            </a:pPr>
            <a:r>
              <a:rPr lang="en-US" kern="1200" cap="all" baseline="0">
                <a:solidFill>
                  <a:srgbClr val="FFFFFF"/>
                </a:solidFill>
                <a:latin typeface="+mn-lt"/>
                <a:ea typeface="+mn-ea"/>
                <a:cs typeface="+mn-cs"/>
              </a:rPr>
              <a:t>School of Information Studies | Syracuse University</a:t>
            </a:r>
          </a:p>
        </p:txBody>
      </p:sp>
    </p:spTree>
    <p:extLst>
      <p:ext uri="{BB962C8B-B14F-4D97-AF65-F5344CB8AC3E}">
        <p14:creationId xmlns:p14="http://schemas.microsoft.com/office/powerpoint/2010/main" val="176595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983BED-BCFC-4486-8ACB-BEC1A47B25D2}"/>
              </a:ext>
            </a:extLst>
          </p:cNvPr>
          <p:cNvSpPr>
            <a:spLocks noGrp="1"/>
          </p:cNvSpPr>
          <p:nvPr>
            <p:ph type="title"/>
          </p:nvPr>
        </p:nvSpPr>
        <p:spPr>
          <a:xfrm>
            <a:off x="369277" y="605896"/>
            <a:ext cx="2620822" cy="5646208"/>
          </a:xfrm>
        </p:spPr>
        <p:txBody>
          <a:bodyPr anchor="ctr">
            <a:normAutofit/>
          </a:bodyPr>
          <a:lstStyle/>
          <a:p>
            <a:r>
              <a:rPr lang="en-US" sz="4000" b="1" dirty="0">
                <a:solidFill>
                  <a:srgbClr val="FFFFFF"/>
                </a:solidFill>
              </a:rPr>
              <a:t>   IST 736 </a:t>
            </a:r>
            <a:br>
              <a:rPr lang="en-US" sz="4000" b="1" dirty="0">
                <a:solidFill>
                  <a:srgbClr val="FFFFFF"/>
                </a:solidFill>
              </a:rPr>
            </a:br>
            <a:r>
              <a:rPr lang="en-US" sz="4000" b="1" dirty="0">
                <a:solidFill>
                  <a:srgbClr val="FFFFFF"/>
                </a:solidFill>
              </a:rPr>
              <a:t>Text Mining</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0AAD7B-861E-4305-8D3E-AD112552CE92}"/>
              </a:ext>
            </a:extLst>
          </p:cNvPr>
          <p:cNvSpPr>
            <a:spLocks noGrp="1"/>
          </p:cNvSpPr>
          <p:nvPr>
            <p:ph idx="1"/>
          </p:nvPr>
        </p:nvSpPr>
        <p:spPr>
          <a:xfrm>
            <a:off x="3556512" y="605896"/>
            <a:ext cx="4810247" cy="5646208"/>
          </a:xfrm>
        </p:spPr>
        <p:txBody>
          <a:bodyPr anchor="ctr">
            <a:normAutofit fontScale="92500" lnSpcReduction="10000"/>
          </a:bodyPr>
          <a:lstStyle/>
          <a:p>
            <a:r>
              <a:rPr lang="en-US" sz="2400" b="1" dirty="0"/>
              <a:t>PROJECT MOTIVATION</a:t>
            </a:r>
          </a:p>
          <a:p>
            <a:r>
              <a:rPr lang="en-US" dirty="0"/>
              <a:t>William Shakespeare may be the most-recognized playwright in the world but very little of his life is known. This has led to many conspiracy theories that suggest that Shakespeare may have been more than one person.</a:t>
            </a:r>
          </a:p>
          <a:p>
            <a:endParaRPr lang="en-US" b="1" dirty="0"/>
          </a:p>
          <a:p>
            <a:r>
              <a:rPr lang="en-US" sz="2400" b="1" dirty="0"/>
              <a:t>PROJECT GOAL </a:t>
            </a:r>
          </a:p>
          <a:p>
            <a:r>
              <a:rPr lang="en-US" dirty="0"/>
              <a:t>Analyze Shakespeare’s plays using Text Mining to see if</a:t>
            </a:r>
          </a:p>
          <a:p>
            <a:r>
              <a:rPr lang="en-US" dirty="0"/>
              <a:t>1.  there is evidence that it was written by more than one person </a:t>
            </a:r>
          </a:p>
          <a:p>
            <a:r>
              <a:rPr lang="en-US" dirty="0"/>
              <a:t>2. there is any linguistic difference between the Male and Female characters in his plays.</a:t>
            </a:r>
          </a:p>
          <a:p>
            <a:r>
              <a:rPr lang="en-US" dirty="0"/>
              <a:t>Python was used to for data analysis and modelling</a:t>
            </a:r>
          </a:p>
          <a:p>
            <a:endParaRPr lang="en-US" dirty="0"/>
          </a:p>
        </p:txBody>
      </p:sp>
      <p:sp>
        <p:nvSpPr>
          <p:cNvPr id="4" name="Footer Placeholder 3">
            <a:extLst>
              <a:ext uri="{FF2B5EF4-FFF2-40B4-BE49-F238E27FC236}">
                <a16:creationId xmlns:a16="http://schemas.microsoft.com/office/drawing/2014/main" id="{0183F246-4336-4945-BABF-EED614E82B57}"/>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41C78BFC-7EEC-4119-97E2-2C1AE639F9F0}"/>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5</a:t>
            </a:fld>
            <a:endParaRPr lang="en-US">
              <a:solidFill>
                <a:schemeClr val="tx2"/>
              </a:solidFill>
            </a:endParaRPr>
          </a:p>
        </p:txBody>
      </p:sp>
    </p:spTree>
    <p:extLst>
      <p:ext uri="{BB962C8B-B14F-4D97-AF65-F5344CB8AC3E}">
        <p14:creationId xmlns:p14="http://schemas.microsoft.com/office/powerpoint/2010/main" val="403359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F00618-6366-4CF5-B796-8BF89BFB2394}"/>
              </a:ext>
            </a:extLst>
          </p:cNvPr>
          <p:cNvSpPr>
            <a:spLocks noGrp="1"/>
          </p:cNvSpPr>
          <p:nvPr>
            <p:ph type="title"/>
          </p:nvPr>
        </p:nvSpPr>
        <p:spPr>
          <a:xfrm>
            <a:off x="369277" y="605896"/>
            <a:ext cx="2524810" cy="5646208"/>
          </a:xfrm>
        </p:spPr>
        <p:txBody>
          <a:bodyPr anchor="ctr">
            <a:normAutofit/>
          </a:bodyPr>
          <a:lstStyle/>
          <a:p>
            <a:r>
              <a:rPr lang="en-US" sz="4000" b="1" dirty="0">
                <a:solidFill>
                  <a:srgbClr val="FFFFFF"/>
                </a:solidFill>
              </a:rPr>
              <a:t>   IST 736 </a:t>
            </a:r>
            <a:br>
              <a:rPr lang="en-US" sz="4000" b="1" dirty="0">
                <a:solidFill>
                  <a:srgbClr val="FFFFFF"/>
                </a:solidFill>
              </a:rPr>
            </a:br>
            <a:r>
              <a:rPr lang="en-US" sz="4000" b="1" dirty="0">
                <a:solidFill>
                  <a:srgbClr val="FFFFFF"/>
                </a:solidFill>
              </a:rPr>
              <a:t>Text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B12A166-8C7B-490C-AC1C-F0839B79CF48}"/>
              </a:ext>
            </a:extLst>
          </p:cNvPr>
          <p:cNvSpPr>
            <a:spLocks noGrp="1"/>
          </p:cNvSpPr>
          <p:nvPr>
            <p:ph idx="1"/>
          </p:nvPr>
        </p:nvSpPr>
        <p:spPr>
          <a:xfrm>
            <a:off x="3556512" y="605896"/>
            <a:ext cx="4810247" cy="5646208"/>
          </a:xfrm>
        </p:spPr>
        <p:txBody>
          <a:bodyPr anchor="ctr">
            <a:normAutofit/>
          </a:bodyPr>
          <a:lstStyle/>
          <a:p>
            <a:pPr marL="0" indent="0">
              <a:buNone/>
            </a:pPr>
            <a:r>
              <a:rPr lang="en-US" sz="2400" b="1" dirty="0"/>
              <a:t>Data Collection </a:t>
            </a:r>
          </a:p>
          <a:p>
            <a:pPr marL="0" indent="0">
              <a:buNone/>
            </a:pPr>
            <a:r>
              <a:rPr lang="en-US" dirty="0"/>
              <a:t>Plays from each of the Categories - “Comedy”, History” and “Tragedy” were chosen to form a collection of </a:t>
            </a:r>
            <a:r>
              <a:rPr lang="en-US" b="1" dirty="0"/>
              <a:t>15 plays</a:t>
            </a:r>
            <a:r>
              <a:rPr lang="en-US" dirty="0"/>
              <a:t> that were used for the analysis.</a:t>
            </a:r>
          </a:p>
          <a:p>
            <a:pPr marL="0" indent="0">
              <a:buNone/>
            </a:pPr>
            <a:r>
              <a:rPr lang="en-US" dirty="0"/>
              <a:t>To analyze the </a:t>
            </a:r>
            <a:r>
              <a:rPr lang="en-US" b="1" dirty="0"/>
              <a:t>conspiracy theory</a:t>
            </a:r>
            <a:r>
              <a:rPr lang="en-US" dirty="0"/>
              <a:t> that Shakespeare’s works may have be written by other people, a selection of </a:t>
            </a:r>
            <a:r>
              <a:rPr lang="en-US" b="1" dirty="0"/>
              <a:t>52 Shakespeare poems </a:t>
            </a:r>
            <a:r>
              <a:rPr lang="en-US" dirty="0"/>
              <a:t>were compared against poems by  Christopher Marlowe and Edward de Vere. </a:t>
            </a:r>
          </a:p>
          <a:p>
            <a:pPr marL="0" indent="0">
              <a:buNone/>
            </a:pPr>
            <a:r>
              <a:rPr lang="en-US" dirty="0"/>
              <a:t> Standard data Preprocessing options were applied.</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sp>
        <p:nvSpPr>
          <p:cNvPr id="4" name="Footer Placeholder 3">
            <a:extLst>
              <a:ext uri="{FF2B5EF4-FFF2-40B4-BE49-F238E27FC236}">
                <a16:creationId xmlns:a16="http://schemas.microsoft.com/office/drawing/2014/main" id="{B067EBE9-AD3E-496B-8C27-7CD96719DE02}"/>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0BBEAD09-F2A5-4874-9330-A32A4CF3984E}"/>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6</a:t>
            </a:fld>
            <a:endParaRPr lang="en-US">
              <a:solidFill>
                <a:schemeClr val="tx2"/>
              </a:solidFill>
            </a:endParaRPr>
          </a:p>
        </p:txBody>
      </p:sp>
      <p:sp>
        <p:nvSpPr>
          <p:cNvPr id="9" name="Rectangle 4">
            <a:extLst>
              <a:ext uri="{FF2B5EF4-FFF2-40B4-BE49-F238E27FC236}">
                <a16:creationId xmlns:a16="http://schemas.microsoft.com/office/drawing/2014/main" id="{6B866CFD-832F-411E-83C4-E7C2678DB84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394B26D7-5A88-4D90-8CC6-31E277C784BC}"/>
              </a:ext>
            </a:extLst>
          </p:cNvPr>
          <p:cNvGraphicFramePr>
            <a:graphicFrameLocks noChangeAspect="1"/>
          </p:cNvGraphicFramePr>
          <p:nvPr>
            <p:extLst>
              <p:ext uri="{D42A27DB-BD31-4B8C-83A1-F6EECF244321}">
                <p14:modId xmlns:p14="http://schemas.microsoft.com/office/powerpoint/2010/main" val="2142612688"/>
              </p:ext>
            </p:extLst>
          </p:nvPr>
        </p:nvGraphicFramePr>
        <p:xfrm>
          <a:off x="3877674" y="4346713"/>
          <a:ext cx="4376537" cy="1905391"/>
        </p:xfrm>
        <a:graphic>
          <a:graphicData uri="http://schemas.openxmlformats.org/presentationml/2006/ole">
            <mc:AlternateContent xmlns:mc="http://schemas.openxmlformats.org/markup-compatibility/2006">
              <mc:Choice xmlns:v="urn:schemas-microsoft-com:vml" Requires="v">
                <p:oleObj spid="_x0000_s1088" name="Bitmap Image" r:id="rId3" imgW="6114286" imgH="3038095" progId="Paint.Picture">
                  <p:embed/>
                </p:oleObj>
              </mc:Choice>
              <mc:Fallback>
                <p:oleObj name="Bitmap Image" r:id="rId3" imgW="6114286" imgH="303809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674" y="4346713"/>
                        <a:ext cx="4376537" cy="1905391"/>
                      </a:xfrm>
                      <a:prstGeom prst="rect">
                        <a:avLst/>
                      </a:prstGeom>
                      <a:noFill/>
                    </p:spPr>
                  </p:pic>
                </p:oleObj>
              </mc:Fallback>
            </mc:AlternateContent>
          </a:graphicData>
        </a:graphic>
      </p:graphicFrame>
    </p:spTree>
    <p:extLst>
      <p:ext uri="{BB962C8B-B14F-4D97-AF65-F5344CB8AC3E}">
        <p14:creationId xmlns:p14="http://schemas.microsoft.com/office/powerpoint/2010/main" val="280128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AD3F7A-304E-4D55-9AC9-12A84F301346}"/>
              </a:ext>
            </a:extLst>
          </p:cNvPr>
          <p:cNvSpPr>
            <a:spLocks noGrp="1"/>
          </p:cNvSpPr>
          <p:nvPr>
            <p:ph type="title"/>
          </p:nvPr>
        </p:nvSpPr>
        <p:spPr>
          <a:xfrm>
            <a:off x="369277" y="605896"/>
            <a:ext cx="2620822" cy="5646208"/>
          </a:xfrm>
        </p:spPr>
        <p:txBody>
          <a:bodyPr anchor="ctr">
            <a:normAutofit/>
          </a:bodyPr>
          <a:lstStyle/>
          <a:p>
            <a:r>
              <a:rPr lang="en-US" sz="4000" b="1" dirty="0">
                <a:solidFill>
                  <a:srgbClr val="FFFFFF"/>
                </a:solidFill>
              </a:rPr>
              <a:t>   IST 736 </a:t>
            </a:r>
            <a:br>
              <a:rPr lang="en-US" sz="4000" b="1" dirty="0">
                <a:solidFill>
                  <a:srgbClr val="FFFFFF"/>
                </a:solidFill>
              </a:rPr>
            </a:br>
            <a:r>
              <a:rPr lang="en-US" sz="4000" b="1" dirty="0">
                <a:solidFill>
                  <a:srgbClr val="FFFFFF"/>
                </a:solidFill>
              </a:rPr>
              <a:t>Text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61F59C3-7125-42EA-AF26-93BE4B1105C5}"/>
              </a:ext>
            </a:extLst>
          </p:cNvPr>
          <p:cNvSpPr>
            <a:spLocks noGrp="1"/>
          </p:cNvSpPr>
          <p:nvPr>
            <p:ph idx="1"/>
          </p:nvPr>
        </p:nvSpPr>
        <p:spPr>
          <a:xfrm>
            <a:off x="3556512" y="225287"/>
            <a:ext cx="4810247" cy="6026817"/>
          </a:xfrm>
        </p:spPr>
        <p:txBody>
          <a:bodyPr anchor="ctr">
            <a:normAutofit/>
          </a:bodyPr>
          <a:lstStyle/>
          <a:p>
            <a:pPr marL="0" indent="0">
              <a:buNone/>
            </a:pPr>
            <a:r>
              <a:rPr lang="en-US" sz="2400" b="1" dirty="0"/>
              <a:t>Potential Authors  - Visualization</a:t>
            </a:r>
          </a:p>
          <a:p>
            <a:pPr marL="0" indent="0">
              <a:buNone/>
            </a:pPr>
            <a:r>
              <a:rPr lang="en-US" dirty="0"/>
              <a:t>Plotting the 15 plays with various clustering options (K-Means) indicate that it is most likely that </a:t>
            </a:r>
            <a:r>
              <a:rPr lang="en-US" b="1" dirty="0"/>
              <a:t>two or three authors</a:t>
            </a:r>
            <a:r>
              <a:rPr lang="en-US" dirty="0"/>
              <a:t> wrote these plays. Any more than that is improbable with the current analysis.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b="1" dirty="0"/>
          </a:p>
        </p:txBody>
      </p:sp>
      <p:sp>
        <p:nvSpPr>
          <p:cNvPr id="4" name="Footer Placeholder 3">
            <a:extLst>
              <a:ext uri="{FF2B5EF4-FFF2-40B4-BE49-F238E27FC236}">
                <a16:creationId xmlns:a16="http://schemas.microsoft.com/office/drawing/2014/main" id="{D34BFD3A-4779-46D8-B996-4FC56D628650}"/>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3AC9503B-A993-4E8A-A739-D163F031D176}"/>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7</a:t>
            </a:fld>
            <a:endParaRPr lang="en-US">
              <a:solidFill>
                <a:schemeClr val="tx2"/>
              </a:solidFill>
            </a:endParaRPr>
          </a:p>
        </p:txBody>
      </p:sp>
      <p:pic>
        <p:nvPicPr>
          <p:cNvPr id="9" name="Picture 8">
            <a:extLst>
              <a:ext uri="{FF2B5EF4-FFF2-40B4-BE49-F238E27FC236}">
                <a16:creationId xmlns:a16="http://schemas.microsoft.com/office/drawing/2014/main" id="{A1074374-F275-4873-B71C-D353C68AC4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3677" y="2915478"/>
            <a:ext cx="5411046" cy="3034748"/>
          </a:xfrm>
          <a:prstGeom prst="rect">
            <a:avLst/>
          </a:prstGeom>
          <a:noFill/>
          <a:ln>
            <a:noFill/>
          </a:ln>
        </p:spPr>
      </p:pic>
    </p:spTree>
    <p:extLst>
      <p:ext uri="{BB962C8B-B14F-4D97-AF65-F5344CB8AC3E}">
        <p14:creationId xmlns:p14="http://schemas.microsoft.com/office/powerpoint/2010/main" val="7977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AD3F7A-304E-4D55-9AC9-12A84F301346}"/>
              </a:ext>
            </a:extLst>
          </p:cNvPr>
          <p:cNvSpPr>
            <a:spLocks noGrp="1"/>
          </p:cNvSpPr>
          <p:nvPr>
            <p:ph type="title"/>
          </p:nvPr>
        </p:nvSpPr>
        <p:spPr>
          <a:xfrm>
            <a:off x="369277" y="605896"/>
            <a:ext cx="2620822" cy="5646208"/>
          </a:xfrm>
        </p:spPr>
        <p:txBody>
          <a:bodyPr anchor="ctr">
            <a:normAutofit/>
          </a:bodyPr>
          <a:lstStyle/>
          <a:p>
            <a:r>
              <a:rPr lang="en-US" sz="4000" b="1" dirty="0">
                <a:solidFill>
                  <a:srgbClr val="FFFFFF"/>
                </a:solidFill>
              </a:rPr>
              <a:t>   IST 736 </a:t>
            </a:r>
            <a:br>
              <a:rPr lang="en-US" sz="4000" b="1" dirty="0">
                <a:solidFill>
                  <a:srgbClr val="FFFFFF"/>
                </a:solidFill>
              </a:rPr>
            </a:br>
            <a:r>
              <a:rPr lang="en-US" sz="4000" b="1" dirty="0">
                <a:solidFill>
                  <a:srgbClr val="FFFFFF"/>
                </a:solidFill>
              </a:rPr>
              <a:t>Text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61F59C3-7125-42EA-AF26-93BE4B1105C5}"/>
              </a:ext>
            </a:extLst>
          </p:cNvPr>
          <p:cNvSpPr>
            <a:spLocks noGrp="1"/>
          </p:cNvSpPr>
          <p:nvPr>
            <p:ph idx="1"/>
          </p:nvPr>
        </p:nvSpPr>
        <p:spPr>
          <a:xfrm>
            <a:off x="3556512" y="605896"/>
            <a:ext cx="4810247" cy="5646208"/>
          </a:xfrm>
        </p:spPr>
        <p:txBody>
          <a:bodyPr anchor="ctr">
            <a:normAutofit/>
          </a:bodyPr>
          <a:lstStyle/>
          <a:p>
            <a:pPr marL="0" indent="0">
              <a:buNone/>
            </a:pPr>
            <a:endParaRPr lang="en-US" sz="2400" b="1" dirty="0"/>
          </a:p>
          <a:p>
            <a:pPr marL="0" indent="0">
              <a:buNone/>
            </a:pPr>
            <a:r>
              <a:rPr lang="en-US" sz="2400" b="1" dirty="0"/>
              <a:t>Potential Authors  -  Algorithms</a:t>
            </a:r>
          </a:p>
          <a:p>
            <a:pPr marL="0" indent="0">
              <a:buNone/>
            </a:pPr>
            <a:r>
              <a:rPr lang="en" dirty="0"/>
              <a:t>SVM and MNB classifiers </a:t>
            </a:r>
            <a:r>
              <a:rPr lang="en-US" dirty="0"/>
              <a:t>were used to build multiple models using different parameters and seeds</a:t>
            </a:r>
          </a:p>
          <a:p>
            <a:pPr marL="0" indent="0">
              <a:buNone/>
            </a:pPr>
            <a:r>
              <a:rPr lang="en-US" dirty="0"/>
              <a:t>The models were able to classifying Edward de Vere’s and Shakespeare’s works but not Marlowe’s. Marlowe’s works instead appeared to be confused with Shakespeare’s poems which suggested that he could </a:t>
            </a:r>
            <a:r>
              <a:rPr lang="en-US" b="1" dirty="0"/>
              <a:t> </a:t>
            </a:r>
            <a:r>
              <a:rPr lang="en-US" dirty="0"/>
              <a:t>potentially be alternate author for Shakespeare.</a:t>
            </a:r>
          </a:p>
          <a:p>
            <a:endParaRPr lang="en-US" dirty="0"/>
          </a:p>
          <a:p>
            <a:endParaRPr lang="en-US" dirty="0"/>
          </a:p>
          <a:p>
            <a:endParaRPr lang="en-US" dirty="0"/>
          </a:p>
          <a:p>
            <a:endParaRPr lang="en-US" dirty="0"/>
          </a:p>
          <a:p>
            <a:endParaRPr lang="en-US" dirty="0"/>
          </a:p>
          <a:p>
            <a:endParaRPr lang="en-US" dirty="0"/>
          </a:p>
          <a:p>
            <a:endParaRPr lang="en-US" b="1" dirty="0"/>
          </a:p>
        </p:txBody>
      </p:sp>
      <p:sp>
        <p:nvSpPr>
          <p:cNvPr id="4" name="Footer Placeholder 3">
            <a:extLst>
              <a:ext uri="{FF2B5EF4-FFF2-40B4-BE49-F238E27FC236}">
                <a16:creationId xmlns:a16="http://schemas.microsoft.com/office/drawing/2014/main" id="{D34BFD3A-4779-46D8-B996-4FC56D628650}"/>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3AC9503B-A993-4E8A-A739-D163F031D176}"/>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8</a:t>
            </a:fld>
            <a:endParaRPr lang="en-US">
              <a:solidFill>
                <a:schemeClr val="tx2"/>
              </a:solidFill>
            </a:endParaRPr>
          </a:p>
        </p:txBody>
      </p:sp>
      <p:pic>
        <p:nvPicPr>
          <p:cNvPr id="6" name="Picture 5">
            <a:extLst>
              <a:ext uri="{FF2B5EF4-FFF2-40B4-BE49-F238E27FC236}">
                <a16:creationId xmlns:a16="http://schemas.microsoft.com/office/drawing/2014/main" id="{543B37EA-2CA6-475E-B62E-EA85C310B287}"/>
              </a:ext>
            </a:extLst>
          </p:cNvPr>
          <p:cNvPicPr>
            <a:picLocks noChangeAspect="1"/>
          </p:cNvPicPr>
          <p:nvPr/>
        </p:nvPicPr>
        <p:blipFill>
          <a:blip r:embed="rId2"/>
          <a:stretch>
            <a:fillRect/>
          </a:stretch>
        </p:blipFill>
        <p:spPr>
          <a:xfrm>
            <a:off x="3228561" y="3644348"/>
            <a:ext cx="5931152" cy="2910704"/>
          </a:xfrm>
          <a:prstGeom prst="rect">
            <a:avLst/>
          </a:prstGeom>
        </p:spPr>
      </p:pic>
    </p:spTree>
    <p:extLst>
      <p:ext uri="{BB962C8B-B14F-4D97-AF65-F5344CB8AC3E}">
        <p14:creationId xmlns:p14="http://schemas.microsoft.com/office/powerpoint/2010/main" val="338869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4322064-3E77-4DA5-AA92-C2092A4686F5}"/>
              </a:ext>
            </a:extLst>
          </p:cNvPr>
          <p:cNvSpPr>
            <a:spLocks noGrp="1"/>
          </p:cNvSpPr>
          <p:nvPr>
            <p:ph type="title"/>
          </p:nvPr>
        </p:nvSpPr>
        <p:spPr>
          <a:xfrm>
            <a:off x="369277" y="605896"/>
            <a:ext cx="2620822" cy="5646208"/>
          </a:xfrm>
        </p:spPr>
        <p:txBody>
          <a:bodyPr anchor="ctr">
            <a:normAutofit/>
          </a:bodyPr>
          <a:lstStyle/>
          <a:p>
            <a:r>
              <a:rPr lang="en-US" sz="4000" b="1" dirty="0">
                <a:solidFill>
                  <a:srgbClr val="FFFFFF"/>
                </a:solidFill>
              </a:rPr>
              <a:t>   IST 736 </a:t>
            </a:r>
            <a:br>
              <a:rPr lang="en-US" sz="4000" b="1" dirty="0">
                <a:solidFill>
                  <a:srgbClr val="FFFFFF"/>
                </a:solidFill>
              </a:rPr>
            </a:br>
            <a:r>
              <a:rPr lang="en-US" sz="4000" b="1" dirty="0">
                <a:solidFill>
                  <a:srgbClr val="FFFFFF"/>
                </a:solidFill>
              </a:rPr>
              <a:t>Text Mining</a:t>
            </a:r>
            <a:endParaRPr lang="en-US" sz="40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B971C25-1C4A-495C-8AE9-A39348089C23}"/>
              </a:ext>
            </a:extLst>
          </p:cNvPr>
          <p:cNvSpPr>
            <a:spLocks noGrp="1"/>
          </p:cNvSpPr>
          <p:nvPr>
            <p:ph idx="1"/>
          </p:nvPr>
        </p:nvSpPr>
        <p:spPr>
          <a:xfrm>
            <a:off x="3556512" y="605896"/>
            <a:ext cx="4810247" cy="5646208"/>
          </a:xfrm>
        </p:spPr>
        <p:txBody>
          <a:bodyPr anchor="ctr">
            <a:normAutofit fontScale="85000" lnSpcReduction="20000"/>
          </a:bodyPr>
          <a:lstStyle/>
          <a:p>
            <a:pPr marL="0" indent="0">
              <a:buNone/>
            </a:pPr>
            <a:r>
              <a:rPr lang="en-US" sz="2800" b="1" dirty="0"/>
              <a:t>Gender Analysis - Visualization</a:t>
            </a:r>
          </a:p>
          <a:p>
            <a:pPr marL="0" indent="0">
              <a:buNone/>
            </a:pPr>
            <a:endParaRPr lang="en-US" b="1" dirty="0"/>
          </a:p>
          <a:p>
            <a:pPr marL="457200" lvl="0" indent="-317500">
              <a:spcBef>
                <a:spcPts val="0"/>
              </a:spcBef>
              <a:spcAft>
                <a:spcPts val="0"/>
              </a:spcAft>
              <a:buSzPts val="1400"/>
              <a:buChar char="●"/>
            </a:pPr>
            <a:r>
              <a:rPr lang="en-US" sz="2200" dirty="0"/>
              <a:t>Corpus with 9000 speaking line was created and the Actor and Gender were identified</a:t>
            </a:r>
          </a:p>
          <a:p>
            <a:pPr marL="457200" lvl="0" indent="-317500">
              <a:spcBef>
                <a:spcPts val="0"/>
              </a:spcBef>
              <a:spcAft>
                <a:spcPts val="0"/>
              </a:spcAft>
              <a:buSzPts val="1400"/>
              <a:buChar char="●"/>
            </a:pPr>
            <a:endParaRPr lang="en-US" sz="2200" dirty="0"/>
          </a:p>
          <a:p>
            <a:pPr marL="457200" lvl="0" indent="-317500">
              <a:spcBef>
                <a:spcPts val="0"/>
              </a:spcBef>
              <a:spcAft>
                <a:spcPts val="0"/>
              </a:spcAft>
              <a:buSzPts val="1400"/>
              <a:buChar char="●"/>
            </a:pPr>
            <a:r>
              <a:rPr lang="en-US" sz="2200" dirty="0"/>
              <a:t>Corpus was evenly split into about 4500 Male and 4500 Female speaking line</a:t>
            </a:r>
          </a:p>
          <a:p>
            <a:pPr marL="457200" lvl="0" indent="-317500">
              <a:spcBef>
                <a:spcPts val="0"/>
              </a:spcBef>
              <a:spcAft>
                <a:spcPts val="0"/>
              </a:spcAft>
              <a:buSzPts val="1400"/>
              <a:buChar char="●"/>
            </a:pPr>
            <a:endParaRPr lang="en-US" sz="2200" dirty="0"/>
          </a:p>
          <a:p>
            <a:pPr marL="457200" lvl="0" indent="-317500">
              <a:spcBef>
                <a:spcPts val="0"/>
              </a:spcBef>
              <a:spcAft>
                <a:spcPts val="0"/>
              </a:spcAft>
              <a:buSzPts val="1400"/>
              <a:buChar char="●"/>
            </a:pPr>
            <a:r>
              <a:rPr lang="en-US" sz="2200" dirty="0"/>
              <a:t> Word Frequency Analysis to determine feasibility of differentiating male characters from female ones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FFFFFF"/>
                </a:solidFill>
              </a:rPr>
              <a:t>IST 736 </a:t>
            </a:r>
            <a:br>
              <a:rPr lang="en-US" b="1" dirty="0">
                <a:solidFill>
                  <a:srgbClr val="FFFFFF"/>
                </a:solidFill>
              </a:rPr>
            </a:br>
            <a:r>
              <a:rPr lang="en-US" b="1" dirty="0">
                <a:solidFill>
                  <a:srgbClr val="FFFFFF"/>
                </a:solidFill>
              </a:rPr>
              <a:t>Text Mining</a:t>
            </a:r>
            <a:endParaRPr lang="en-US" dirty="0"/>
          </a:p>
          <a:p>
            <a:endParaRPr lang="en-US" dirty="0"/>
          </a:p>
        </p:txBody>
      </p:sp>
      <p:sp>
        <p:nvSpPr>
          <p:cNvPr id="4" name="Footer Placeholder 3">
            <a:extLst>
              <a:ext uri="{FF2B5EF4-FFF2-40B4-BE49-F238E27FC236}">
                <a16:creationId xmlns:a16="http://schemas.microsoft.com/office/drawing/2014/main" id="{A81CB443-C19B-4D5D-A178-F3D9DAFD424D}"/>
              </a:ext>
            </a:extLst>
          </p:cNvPr>
          <p:cNvSpPr>
            <a:spLocks noGrp="1"/>
          </p:cNvSpPr>
          <p:nvPr>
            <p:ph type="ftr" sz="quarter" idx="11"/>
          </p:nvPr>
        </p:nvSpPr>
        <p:spPr>
          <a:xfrm>
            <a:off x="3556512" y="6459785"/>
            <a:ext cx="3828877" cy="365125"/>
          </a:xfrm>
        </p:spPr>
        <p:txBody>
          <a:bodyPr>
            <a:normAutofit/>
          </a:bodyPr>
          <a:lstStyle/>
          <a:p>
            <a:pPr algn="l">
              <a:spcAft>
                <a:spcPts val="600"/>
              </a:spcAft>
            </a:pPr>
            <a:r>
              <a:rPr lang="en-US">
                <a:solidFill>
                  <a:schemeClr val="tx2"/>
                </a:solidFill>
              </a:rPr>
              <a:t>School of Information Studies | Syracuse University</a:t>
            </a:r>
          </a:p>
        </p:txBody>
      </p:sp>
      <p:sp>
        <p:nvSpPr>
          <p:cNvPr id="5" name="Slide Number Placeholder 4">
            <a:extLst>
              <a:ext uri="{FF2B5EF4-FFF2-40B4-BE49-F238E27FC236}">
                <a16:creationId xmlns:a16="http://schemas.microsoft.com/office/drawing/2014/main" id="{BF05568A-E2ED-47D0-ABF5-9CA084A525E1}"/>
              </a:ext>
            </a:extLst>
          </p:cNvPr>
          <p:cNvSpPr>
            <a:spLocks noGrp="1"/>
          </p:cNvSpPr>
          <p:nvPr>
            <p:ph type="sldNum" sz="quarter" idx="12"/>
          </p:nvPr>
        </p:nvSpPr>
        <p:spPr>
          <a:xfrm>
            <a:off x="7592291" y="6459785"/>
            <a:ext cx="817071" cy="365125"/>
          </a:xfrm>
        </p:spPr>
        <p:txBody>
          <a:bodyPr>
            <a:normAutofit/>
          </a:bodyPr>
          <a:lstStyle/>
          <a:p>
            <a:pPr>
              <a:spcAft>
                <a:spcPts val="600"/>
              </a:spcAft>
            </a:pPr>
            <a:fld id="{4FAB73BC-B049-4115-A692-8D63A059BFB8}" type="slidenum">
              <a:rPr lang="en-US">
                <a:solidFill>
                  <a:schemeClr val="tx2"/>
                </a:solidFill>
              </a:rPr>
              <a:pPr>
                <a:spcAft>
                  <a:spcPts val="600"/>
                </a:spcAft>
              </a:pPr>
              <a:t>9</a:t>
            </a:fld>
            <a:endParaRPr lang="en-US">
              <a:solidFill>
                <a:schemeClr val="tx2"/>
              </a:solidFill>
            </a:endParaRPr>
          </a:p>
        </p:txBody>
      </p:sp>
      <p:pic>
        <p:nvPicPr>
          <p:cNvPr id="16" name="Picture 15">
            <a:extLst>
              <a:ext uri="{FF2B5EF4-FFF2-40B4-BE49-F238E27FC236}">
                <a16:creationId xmlns:a16="http://schemas.microsoft.com/office/drawing/2014/main" id="{5D0ADB7A-B0A2-46BA-9DBF-53BD65AA3D4F}"/>
              </a:ext>
            </a:extLst>
          </p:cNvPr>
          <p:cNvPicPr>
            <a:picLocks noChangeAspect="1"/>
          </p:cNvPicPr>
          <p:nvPr/>
        </p:nvPicPr>
        <p:blipFill>
          <a:blip r:embed="rId2"/>
          <a:stretch>
            <a:fillRect/>
          </a:stretch>
        </p:blipFill>
        <p:spPr>
          <a:xfrm>
            <a:off x="3136216" y="3593432"/>
            <a:ext cx="5945363" cy="2658671"/>
          </a:xfrm>
          <a:prstGeom prst="rect">
            <a:avLst/>
          </a:prstGeom>
        </p:spPr>
      </p:pic>
    </p:spTree>
    <p:extLst>
      <p:ext uri="{BB962C8B-B14F-4D97-AF65-F5344CB8AC3E}">
        <p14:creationId xmlns:p14="http://schemas.microsoft.com/office/powerpoint/2010/main" val="2238668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4546</TotalTime>
  <Words>1921</Words>
  <Application>Microsoft Office PowerPoint</Application>
  <PresentationFormat>On-screen Show (4:3)</PresentationFormat>
  <Paragraphs>466</Paragraphs>
  <Slides>29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6" baseType="lpstr">
      <vt:lpstr>Arial</vt:lpstr>
      <vt:lpstr>Bahnschrift SemiBold</vt:lpstr>
      <vt:lpstr>Calibri</vt:lpstr>
      <vt:lpstr>Calibri Light</vt:lpstr>
      <vt:lpstr>Retrospect</vt:lpstr>
      <vt:lpstr>Picture</vt:lpstr>
      <vt:lpstr>Bitmap Image</vt:lpstr>
      <vt:lpstr>           Master of Science          Applied Data Science  Portfolio Milestone : Rebecca Karunakaran </vt:lpstr>
      <vt:lpstr>Introduction</vt:lpstr>
      <vt:lpstr>7 Key Learning Goals of the Program  </vt:lpstr>
      <vt:lpstr>    IST 736  Text Mining</vt:lpstr>
      <vt:lpstr>   IST 736  Text Mining</vt:lpstr>
      <vt:lpstr>   IST 736  Text Mining</vt:lpstr>
      <vt:lpstr>   IST 736  Text Mining</vt:lpstr>
      <vt:lpstr>   IST 736  Text Mining</vt:lpstr>
      <vt:lpstr>   IST 736  Text Mining</vt:lpstr>
      <vt:lpstr>    IST 736  Text Mining</vt:lpstr>
      <vt:lpstr>    IST 736  Text Mining</vt:lpstr>
      <vt:lpstr>    IST 736  Text Mining</vt:lpstr>
      <vt:lpstr>      IST 565   Data Mining</vt:lpstr>
      <vt:lpstr>    IST 565  Data Mining</vt:lpstr>
      <vt:lpstr>    IST 565  Data Mining</vt:lpstr>
      <vt:lpstr>    IST 565  Data Mining</vt:lpstr>
      <vt:lpstr>    IST 565  Data Mining</vt:lpstr>
      <vt:lpstr>    IST 565  Data Mining</vt:lpstr>
      <vt:lpstr>    IST 565  Data Mining</vt:lpstr>
      <vt:lpstr>     IST 565  Data Mining</vt:lpstr>
      <vt:lpstr>      IST 565   Data Mining</vt:lpstr>
      <vt:lpstr>        IST 697  Data   Administration</vt:lpstr>
      <vt:lpstr>    IST 697 DataAdministration</vt:lpstr>
      <vt:lpstr>PowerPoint Presentation</vt:lpstr>
      <vt:lpstr>PowerPoint Presentation</vt:lpstr>
      <vt:lpstr>PowerPoint Presentation</vt:lpstr>
      <vt:lpstr>PowerPoint Presentation</vt:lpstr>
      <vt:lpstr>PowerPoint Presentation</vt:lpstr>
      <vt:lpstr>Image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Master of Science          Applied Data Science  Portfolio Milestone : Rebecca Karunakaran </dc:title>
  <dc:creator>Rebecca Karunakaran</dc:creator>
  <cp:lastModifiedBy>Rebecca Karunakaran</cp:lastModifiedBy>
  <cp:revision>64</cp:revision>
  <dcterms:created xsi:type="dcterms:W3CDTF">2019-07-09T22:33:08Z</dcterms:created>
  <dcterms:modified xsi:type="dcterms:W3CDTF">2019-07-22T14:46:35Z</dcterms:modified>
</cp:coreProperties>
</file>