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roxima Nova"/>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419B00-3CB9-45B8-8B55-4D33F7C028CD}">
  <a:tblStyle styleId="{D3419B00-3CB9-45B8-8B55-4D33F7C028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lfaSlab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76cd220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76cd220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9aa87f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9aa87f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9e4439d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9e4439d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082e071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082e071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09e4439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9e4439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2a3dcecc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2a3dcecc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2a3dcec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2a3dcec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76cd220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76cd220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76cd220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76cd220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2b039a9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2b039a9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082e0715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082e0715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2b039a9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2b039a9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2b039a98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2b039a98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2b039a9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2b039a9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2b039a9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2b039a9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2b039a9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2b039a9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b039a9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2b039a9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2b039a9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2b039a9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082e0715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082e0715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76cd220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76cd220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082e0715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82e0715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082e0715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082e0715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6cd220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6cd220b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76cd220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76cd220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76cd220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76cd220b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6cd220b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6cd220b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overning.com/gov-data/census/gentrification-in-cities-governing-repor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8.png"/><Relationship Id="rId5" Type="http://schemas.openxmlformats.org/officeDocument/2006/relationships/image" Target="../media/image3.png"/><Relationship Id="rId6" Type="http://schemas.openxmlformats.org/officeDocument/2006/relationships/image" Target="../media/image28.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3.png"/><Relationship Id="rId5" Type="http://schemas.openxmlformats.org/officeDocument/2006/relationships/image" Target="../media/image35.png"/><Relationship Id="rId6" Type="http://schemas.openxmlformats.org/officeDocument/2006/relationships/image" Target="../media/image9.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06750"/>
            <a:ext cx="8520600" cy="234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Left Coast</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Looking at gentrification through its relationship with levels of economic standing, housing price, and insurance coverage.</a:t>
            </a:r>
            <a:endParaRPr/>
          </a:p>
        </p:txBody>
      </p:sp>
      <p:pic>
        <p:nvPicPr>
          <p:cNvPr id="58" name="Google Shape;58;p13"/>
          <p:cNvPicPr preferRelativeResize="0"/>
          <p:nvPr/>
        </p:nvPicPr>
        <p:blipFill>
          <a:blip r:embed="rId3">
            <a:alphaModFix/>
          </a:blip>
          <a:stretch>
            <a:fillRect/>
          </a:stretch>
        </p:blipFill>
        <p:spPr>
          <a:xfrm>
            <a:off x="0" y="0"/>
            <a:ext cx="1549350" cy="154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 </a:t>
            </a:r>
            <a:r>
              <a:rPr lang="en"/>
              <a:t>Population and </a:t>
            </a:r>
            <a:endParaRPr/>
          </a:p>
          <a:p>
            <a:pPr indent="0" lvl="0" marL="0" rtl="0" algn="l">
              <a:spcBef>
                <a:spcPts val="0"/>
              </a:spcBef>
              <a:spcAft>
                <a:spcPts val="0"/>
              </a:spcAft>
              <a:buNone/>
            </a:pPr>
            <a:r>
              <a:rPr lang="en"/>
              <a:t>Rent vs. Own</a:t>
            </a:r>
            <a:endParaRPr/>
          </a:p>
        </p:txBody>
      </p:sp>
      <p:sp>
        <p:nvSpPr>
          <p:cNvPr id="144" name="Google Shape;144;p22"/>
          <p:cNvSpPr txBox="1"/>
          <p:nvPr/>
        </p:nvSpPr>
        <p:spPr>
          <a:xfrm>
            <a:off x="487550" y="2329475"/>
            <a:ext cx="8227800" cy="234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latin typeface="Proxima Nova"/>
                <a:ea typeface="Proxima Nova"/>
                <a:cs typeface="Proxima Nova"/>
                <a:sym typeface="Proxima Nova"/>
              </a:rPr>
              <a:t>~ Live demo of Tableau Dashboard ~</a:t>
            </a:r>
            <a:endParaRPr i="1" sz="24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Association Rule Mining </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Association Rule Mining was used to find relationships among the data categories </a:t>
            </a:r>
            <a:endParaRPr/>
          </a:p>
        </p:txBody>
      </p:sp>
      <p:graphicFrame>
        <p:nvGraphicFramePr>
          <p:cNvPr id="151" name="Google Shape;151;p23"/>
          <p:cNvGraphicFramePr/>
          <p:nvPr/>
        </p:nvGraphicFramePr>
        <p:xfrm>
          <a:off x="928450" y="1663625"/>
          <a:ext cx="3000000" cy="3000000"/>
        </p:xfrm>
        <a:graphic>
          <a:graphicData uri="http://schemas.openxmlformats.org/drawingml/2006/table">
            <a:tbl>
              <a:tblPr>
                <a:noFill/>
                <a:tableStyleId>{D3419B00-3CB9-45B8-8B55-4D33F7C028CD}</a:tableStyleId>
              </a:tblPr>
              <a:tblGrid>
                <a:gridCol w="2575900"/>
                <a:gridCol w="4461700"/>
              </a:tblGrid>
              <a:tr h="408575">
                <a:tc>
                  <a:txBody>
                    <a:bodyPr/>
                    <a:lstStyle/>
                    <a:p>
                      <a:pPr indent="0" lvl="0" marL="0" rtl="0" algn="l">
                        <a:lnSpc>
                          <a:spcPct val="115000"/>
                        </a:lnSpc>
                        <a:spcBef>
                          <a:spcPts val="0"/>
                        </a:spcBef>
                        <a:spcAft>
                          <a:spcPts val="1600"/>
                        </a:spcAft>
                        <a:buNone/>
                      </a:pPr>
                      <a:r>
                        <a:rPr lang="en" sz="1200"/>
                        <a:t>Home Price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lang="en" sz="1200"/>
                        <a:t> Below Median, Median, AboveMedian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050">
                <a:tc>
                  <a:txBody>
                    <a:bodyPr/>
                    <a:lstStyle/>
                    <a:p>
                      <a:pPr indent="0" lvl="0" marL="0" rtl="0" algn="l">
                        <a:spcBef>
                          <a:spcPts val="0"/>
                        </a:spcBef>
                        <a:spcAft>
                          <a:spcPts val="0"/>
                        </a:spcAft>
                        <a:buNone/>
                      </a:pPr>
                      <a:r>
                        <a:rPr lang="en" sz="1200"/>
                        <a:t>Income Bracket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Low(&lt; $10,000), Middle (&lt; $20,000) Upper Middle (&lt; $30,000) , Upper (&gt;$30,000)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050">
                <a:tc>
                  <a:txBody>
                    <a:bodyPr/>
                    <a:lstStyle/>
                    <a:p>
                      <a:pPr indent="0" lvl="0" marL="0" rtl="0" algn="l">
                        <a:spcBef>
                          <a:spcPts val="0"/>
                        </a:spcBef>
                        <a:spcAft>
                          <a:spcPts val="0"/>
                        </a:spcAft>
                        <a:buNone/>
                      </a:pPr>
                      <a:r>
                        <a:rPr lang="en" sz="1200"/>
                        <a:t>Geographic Area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Rural (Pop &lt; 2500), Semi-Urban (Pop &lt; 50000), Urban (Pop &gt;50000) per Census Bureau</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4275">
                <a:tc>
                  <a:txBody>
                    <a:bodyPr/>
                    <a:lstStyle/>
                    <a:p>
                      <a:pPr indent="0" lvl="0" marL="0" rtl="0" algn="l">
                        <a:spcBef>
                          <a:spcPts val="0"/>
                        </a:spcBef>
                        <a:spcAft>
                          <a:spcPts val="0"/>
                        </a:spcAft>
                        <a:buNone/>
                      </a:pPr>
                      <a:r>
                        <a:rPr lang="en" sz="1200"/>
                        <a:t>Population Type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Native , Foreign born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4275">
                <a:tc>
                  <a:txBody>
                    <a:bodyPr/>
                    <a:lstStyle/>
                    <a:p>
                      <a:pPr indent="0" lvl="0" marL="0" rtl="0" algn="l">
                        <a:spcBef>
                          <a:spcPts val="0"/>
                        </a:spcBef>
                        <a:spcAft>
                          <a:spcPts val="0"/>
                        </a:spcAft>
                        <a:buNone/>
                      </a:pPr>
                      <a:r>
                        <a:rPr lang="en" sz="1200"/>
                        <a:t>Ethnicity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White, Black, Asian, Others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4275">
                <a:tc>
                  <a:txBody>
                    <a:bodyPr/>
                    <a:lstStyle/>
                    <a:p>
                      <a:pPr indent="0" lvl="0" marL="0" rtl="0" algn="l">
                        <a:spcBef>
                          <a:spcPts val="0"/>
                        </a:spcBef>
                        <a:spcAft>
                          <a:spcPts val="0"/>
                        </a:spcAft>
                        <a:buNone/>
                      </a:pPr>
                      <a:r>
                        <a:rPr lang="en" sz="1200"/>
                        <a:t>Housing Type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Owners, Renters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4275">
                <a:tc>
                  <a:txBody>
                    <a:bodyPr/>
                    <a:lstStyle/>
                    <a:p>
                      <a:pPr indent="0" lvl="0" marL="0" rtl="0" algn="l">
                        <a:spcBef>
                          <a:spcPts val="0"/>
                        </a:spcBef>
                        <a:spcAft>
                          <a:spcPts val="0"/>
                        </a:spcAft>
                        <a:buNone/>
                      </a:pPr>
                      <a:r>
                        <a:rPr lang="en" sz="1200"/>
                        <a:t>Below Poverty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White, Black, Hispanic</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Association Rule Mining </a:t>
            </a:r>
            <a:endParaRPr/>
          </a:p>
        </p:txBody>
      </p:sp>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Support at 0.1 , Lift &gt; 1 and Confidence &gt;=0.8,  we get a bird’s eye view of the relationships and  patterns among the data items.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a:t>
            </a:r>
            <a:endParaRPr/>
          </a:p>
          <a:p>
            <a:pPr indent="0" lvl="0" marL="0" rtl="0" algn="l">
              <a:spcBef>
                <a:spcPts val="1600"/>
              </a:spcBef>
              <a:spcAft>
                <a:spcPts val="0"/>
              </a:spcAft>
              <a:buNone/>
            </a:pPr>
            <a:r>
              <a:rPr lang="en"/>
              <a:t>if you own your home that is above the Median Price , live in a Semi- Urban Area , are “Native Born” ,  you are likely to be “White” as indicated with a high Confidence of 0.9 and Lift of 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24"/>
          <p:cNvPicPr preferRelativeResize="0"/>
          <p:nvPr/>
        </p:nvPicPr>
        <p:blipFill>
          <a:blip r:embed="rId3">
            <a:alphaModFix/>
          </a:blip>
          <a:stretch>
            <a:fillRect/>
          </a:stretch>
        </p:blipFill>
        <p:spPr>
          <a:xfrm>
            <a:off x="811175" y="2200675"/>
            <a:ext cx="7521650" cy="4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Association Rule Mining </a:t>
            </a:r>
            <a:endParaRPr/>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Lowering the  Support to 0.01 , and keeping the Lift &gt; 1 and Confidence &gt;=0.8, we see evidence of gentrification as indicated by the rule below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If you live in a Semi-Urban Area where the majority of people that live below the poverty line are “Black” and own a home that is above the Median Price and are “Native Born”, you are likely to be “Asian” as indicated with a high Confidence of 0.91 and Lift of 12.77</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450375" y="1999050"/>
            <a:ext cx="8381926"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Association Rule Mining </a:t>
            </a:r>
            <a:endParaRPr/>
          </a:p>
        </p:txBody>
      </p:sp>
      <p:sp>
        <p:nvSpPr>
          <p:cNvPr id="171" name="Google Shape;17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Lowering the  Support further to 0.005 , and keeping the Lift &gt; 1 and Confidence &gt;=0.9, we see additional rules that supports gentrification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If you are White and Own your property, “Native Born”, you fall in the Upper Middle Income Bracket , you are likely to live in an Urban and as indicated with a high Confidence of 1 and Lift of 5.24</a:t>
            </a:r>
            <a:endParaRPr sz="1400"/>
          </a:p>
          <a:p>
            <a:pPr indent="0" lvl="0" marL="0" rtl="0" algn="l">
              <a:spcBef>
                <a:spcPts val="1600"/>
              </a:spcBef>
              <a:spcAft>
                <a:spcPts val="0"/>
              </a:spcAft>
              <a:buNone/>
            </a:pPr>
            <a:r>
              <a:rPr lang="en" sz="1400"/>
              <a:t>Also, if you are “Asian” and “Native Born”, fall in the </a:t>
            </a:r>
            <a:r>
              <a:rPr lang="en" sz="1400"/>
              <a:t> Upper Middle Income Bracket , own a home which is above the Median Price in an area where the majority of people under the poverty line are Black, you are likely to live in an Urban and as indicated with a high Confidence of 1 and Lift of 5.24</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26"/>
          <p:cNvPicPr preferRelativeResize="0"/>
          <p:nvPr/>
        </p:nvPicPr>
        <p:blipFill>
          <a:blip r:embed="rId3">
            <a:alphaModFix/>
          </a:blip>
          <a:stretch>
            <a:fillRect/>
          </a:stretch>
        </p:blipFill>
        <p:spPr>
          <a:xfrm>
            <a:off x="350400" y="2077575"/>
            <a:ext cx="8260001" cy="455300"/>
          </a:xfrm>
          <a:prstGeom prst="rect">
            <a:avLst/>
          </a:prstGeom>
          <a:noFill/>
          <a:ln>
            <a:noFill/>
          </a:ln>
        </p:spPr>
      </p:pic>
      <p:pic>
        <p:nvPicPr>
          <p:cNvPr id="173" name="Google Shape;173;p26"/>
          <p:cNvPicPr preferRelativeResize="0"/>
          <p:nvPr/>
        </p:nvPicPr>
        <p:blipFill>
          <a:blip r:embed="rId4">
            <a:alphaModFix/>
          </a:blip>
          <a:stretch>
            <a:fillRect/>
          </a:stretch>
        </p:blipFill>
        <p:spPr>
          <a:xfrm>
            <a:off x="311700" y="2571750"/>
            <a:ext cx="8355876" cy="4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600"/>
              <a:t>Analysis:</a:t>
            </a:r>
            <a:r>
              <a:rPr lang="en" sz="2600"/>
              <a:t> OLS Regression; Race Specific</a:t>
            </a:r>
            <a:endParaRPr sz="2600"/>
          </a:p>
        </p:txBody>
      </p:sp>
      <p:pic>
        <p:nvPicPr>
          <p:cNvPr id="179" name="Google Shape;179;p27"/>
          <p:cNvPicPr preferRelativeResize="0"/>
          <p:nvPr/>
        </p:nvPicPr>
        <p:blipFill>
          <a:blip r:embed="rId3">
            <a:alphaModFix/>
          </a:blip>
          <a:stretch>
            <a:fillRect/>
          </a:stretch>
        </p:blipFill>
        <p:spPr>
          <a:xfrm>
            <a:off x="4724375" y="2069220"/>
            <a:ext cx="4419625" cy="3074280"/>
          </a:xfrm>
          <a:prstGeom prst="rect">
            <a:avLst/>
          </a:prstGeom>
          <a:noFill/>
          <a:ln>
            <a:noFill/>
          </a:ln>
        </p:spPr>
      </p:pic>
      <p:sp>
        <p:nvSpPr>
          <p:cNvPr id="180" name="Google Shape;180;p27"/>
          <p:cNvSpPr txBox="1"/>
          <p:nvPr/>
        </p:nvSpPr>
        <p:spPr>
          <a:xfrm>
            <a:off x="0" y="3704900"/>
            <a:ext cx="3389700" cy="11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1" name="Google Shape;181;p27"/>
          <p:cNvSpPr txBox="1"/>
          <p:nvPr/>
        </p:nvSpPr>
        <p:spPr>
          <a:xfrm>
            <a:off x="0" y="3961200"/>
            <a:ext cx="3184200" cy="11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Interesting Observation:</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Black Population is negatively correlated to White Population’s Income.</a:t>
            </a:r>
            <a:endParaRPr>
              <a:latin typeface="Proxima Nova"/>
              <a:ea typeface="Proxima Nova"/>
              <a:cs typeface="Proxima Nova"/>
              <a:sym typeface="Proxima Nova"/>
            </a:endParaRPr>
          </a:p>
        </p:txBody>
      </p:sp>
      <p:pic>
        <p:nvPicPr>
          <p:cNvPr id="182" name="Google Shape;182;p27"/>
          <p:cNvPicPr preferRelativeResize="0"/>
          <p:nvPr/>
        </p:nvPicPr>
        <p:blipFill>
          <a:blip r:embed="rId4">
            <a:alphaModFix/>
          </a:blip>
          <a:stretch>
            <a:fillRect/>
          </a:stretch>
        </p:blipFill>
        <p:spPr>
          <a:xfrm>
            <a:off x="152400" y="1170125"/>
            <a:ext cx="4352925" cy="212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OLS Regression; City Level</a:t>
            </a:r>
            <a:endParaRPr/>
          </a:p>
        </p:txBody>
      </p:sp>
      <p:sp>
        <p:nvSpPr>
          <p:cNvPr id="188" name="Google Shape;188;p2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City: San Francisco</a:t>
            </a:r>
            <a:endParaRPr/>
          </a:p>
        </p:txBody>
      </p:sp>
      <p:sp>
        <p:nvSpPr>
          <p:cNvPr id="189" name="Google Shape;189;p28"/>
          <p:cNvSpPr txBox="1"/>
          <p:nvPr/>
        </p:nvSpPr>
        <p:spPr>
          <a:xfrm>
            <a:off x="0" y="4099025"/>
            <a:ext cx="3389700" cy="10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Interesting Observation:</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B</a:t>
            </a:r>
            <a:r>
              <a:rPr lang="en">
                <a:latin typeface="Proxima Nova"/>
                <a:ea typeface="Proxima Nova"/>
                <a:cs typeface="Proxima Nova"/>
                <a:sym typeface="Proxima Nova"/>
              </a:rPr>
              <a:t>lack Population is negatively correlated to Housing Price.</a:t>
            </a:r>
            <a:endParaRPr>
              <a:latin typeface="Proxima Nova"/>
              <a:ea typeface="Proxima Nova"/>
              <a:cs typeface="Proxima Nova"/>
              <a:sym typeface="Proxima Nova"/>
            </a:endParaRPr>
          </a:p>
        </p:txBody>
      </p:sp>
      <p:pic>
        <p:nvPicPr>
          <p:cNvPr id="190" name="Google Shape;190;p28"/>
          <p:cNvPicPr preferRelativeResize="0"/>
          <p:nvPr/>
        </p:nvPicPr>
        <p:blipFill>
          <a:blip r:embed="rId3">
            <a:alphaModFix/>
          </a:blip>
          <a:stretch>
            <a:fillRect/>
          </a:stretch>
        </p:blipFill>
        <p:spPr>
          <a:xfrm>
            <a:off x="4572000" y="1725175"/>
            <a:ext cx="4572000" cy="3418325"/>
          </a:xfrm>
          <a:prstGeom prst="rect">
            <a:avLst/>
          </a:prstGeom>
          <a:noFill/>
          <a:ln>
            <a:noFill/>
          </a:ln>
        </p:spPr>
      </p:pic>
      <p:pic>
        <p:nvPicPr>
          <p:cNvPr id="191" name="Google Shape;191;p28"/>
          <p:cNvPicPr preferRelativeResize="0"/>
          <p:nvPr/>
        </p:nvPicPr>
        <p:blipFill>
          <a:blip r:embed="rId4">
            <a:alphaModFix/>
          </a:blip>
          <a:stretch>
            <a:fillRect/>
          </a:stretch>
        </p:blipFill>
        <p:spPr>
          <a:xfrm>
            <a:off x="0" y="1748750"/>
            <a:ext cx="3981450" cy="199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800"/>
              <a:t>Analysis:</a:t>
            </a:r>
            <a:r>
              <a:rPr lang="en" sz="2800"/>
              <a:t> OLS Regression; City Level Cont’</a:t>
            </a:r>
            <a:endParaRPr sz="2800"/>
          </a:p>
        </p:txBody>
      </p:sp>
      <p:sp>
        <p:nvSpPr>
          <p:cNvPr id="197" name="Google Shape;197;p2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City: Los Angeles</a:t>
            </a:r>
            <a:endParaRPr/>
          </a:p>
        </p:txBody>
      </p:sp>
      <p:pic>
        <p:nvPicPr>
          <p:cNvPr id="198" name="Google Shape;198;p29"/>
          <p:cNvPicPr preferRelativeResize="0"/>
          <p:nvPr/>
        </p:nvPicPr>
        <p:blipFill>
          <a:blip r:embed="rId3">
            <a:alphaModFix/>
          </a:blip>
          <a:stretch>
            <a:fillRect/>
          </a:stretch>
        </p:blipFill>
        <p:spPr>
          <a:xfrm>
            <a:off x="5053325" y="2088925"/>
            <a:ext cx="4090676" cy="2918500"/>
          </a:xfrm>
          <a:prstGeom prst="rect">
            <a:avLst/>
          </a:prstGeom>
          <a:noFill/>
          <a:ln>
            <a:noFill/>
          </a:ln>
        </p:spPr>
      </p:pic>
      <p:sp>
        <p:nvSpPr>
          <p:cNvPr id="199" name="Google Shape;199;p29"/>
          <p:cNvSpPr txBox="1"/>
          <p:nvPr/>
        </p:nvSpPr>
        <p:spPr>
          <a:xfrm>
            <a:off x="0" y="4185300"/>
            <a:ext cx="3389700" cy="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OLS regression does not always explain a large variance among the data when looking at certain metro areas.</a:t>
            </a:r>
            <a:endParaRPr>
              <a:latin typeface="Proxima Nova"/>
              <a:ea typeface="Proxima Nova"/>
              <a:cs typeface="Proxima Nova"/>
              <a:sym typeface="Proxima Nova"/>
            </a:endParaRPr>
          </a:p>
        </p:txBody>
      </p:sp>
      <p:pic>
        <p:nvPicPr>
          <p:cNvPr id="200" name="Google Shape;200;p29"/>
          <p:cNvPicPr preferRelativeResize="0"/>
          <p:nvPr/>
        </p:nvPicPr>
        <p:blipFill>
          <a:blip r:embed="rId4">
            <a:alphaModFix/>
          </a:blip>
          <a:stretch>
            <a:fillRect/>
          </a:stretch>
        </p:blipFill>
        <p:spPr>
          <a:xfrm>
            <a:off x="0" y="1720438"/>
            <a:ext cx="4572000" cy="176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Analysis:</a:t>
            </a:r>
            <a:r>
              <a:rPr lang="en"/>
              <a:t> K Means and Time Series </a:t>
            </a:r>
            <a:endParaRPr/>
          </a:p>
        </p:txBody>
      </p:sp>
      <p:sp>
        <p:nvSpPr>
          <p:cNvPr id="206" name="Google Shape;206;p30"/>
          <p:cNvSpPr txBox="1"/>
          <p:nvPr>
            <p:ph idx="1" type="body"/>
          </p:nvPr>
        </p:nvSpPr>
        <p:spPr>
          <a:xfrm>
            <a:off x="311700" y="1152475"/>
            <a:ext cx="328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Optimum Number of Clusters using Elbow method for Zip code and income.</a:t>
            </a:r>
            <a:endParaRPr/>
          </a:p>
        </p:txBody>
      </p:sp>
      <p:pic>
        <p:nvPicPr>
          <p:cNvPr id="207" name="Google Shape;207;p30"/>
          <p:cNvPicPr preferRelativeResize="0"/>
          <p:nvPr/>
        </p:nvPicPr>
        <p:blipFill>
          <a:blip r:embed="rId3">
            <a:alphaModFix/>
          </a:blip>
          <a:stretch>
            <a:fillRect/>
          </a:stretch>
        </p:blipFill>
        <p:spPr>
          <a:xfrm>
            <a:off x="311700" y="2612750"/>
            <a:ext cx="2968725" cy="2118350"/>
          </a:xfrm>
          <a:prstGeom prst="rect">
            <a:avLst/>
          </a:prstGeom>
          <a:noFill/>
          <a:ln>
            <a:noFill/>
          </a:ln>
        </p:spPr>
      </p:pic>
      <p:sp>
        <p:nvSpPr>
          <p:cNvPr id="208" name="Google Shape;208;p30"/>
          <p:cNvSpPr txBox="1"/>
          <p:nvPr>
            <p:ph idx="1" type="body"/>
          </p:nvPr>
        </p:nvSpPr>
        <p:spPr>
          <a:xfrm>
            <a:off x="3476450" y="1152475"/>
            <a:ext cx="262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K_means clustering for Zip code and black population</a:t>
            </a:r>
            <a:r>
              <a:rPr lang="en"/>
              <a:t>.</a:t>
            </a:r>
            <a:endParaRPr/>
          </a:p>
        </p:txBody>
      </p:sp>
      <p:pic>
        <p:nvPicPr>
          <p:cNvPr id="209" name="Google Shape;209;p30"/>
          <p:cNvPicPr preferRelativeResize="0"/>
          <p:nvPr/>
        </p:nvPicPr>
        <p:blipFill>
          <a:blip r:embed="rId4">
            <a:alphaModFix/>
          </a:blip>
          <a:stretch>
            <a:fillRect/>
          </a:stretch>
        </p:blipFill>
        <p:spPr>
          <a:xfrm>
            <a:off x="3280425" y="2612758"/>
            <a:ext cx="2968725" cy="2020180"/>
          </a:xfrm>
          <a:prstGeom prst="rect">
            <a:avLst/>
          </a:prstGeom>
          <a:noFill/>
          <a:ln>
            <a:noFill/>
          </a:ln>
        </p:spPr>
      </p:pic>
      <p:pic>
        <p:nvPicPr>
          <p:cNvPr id="210" name="Google Shape;210;p30"/>
          <p:cNvPicPr preferRelativeResize="0"/>
          <p:nvPr/>
        </p:nvPicPr>
        <p:blipFill>
          <a:blip r:embed="rId5">
            <a:alphaModFix/>
          </a:blip>
          <a:stretch>
            <a:fillRect/>
          </a:stretch>
        </p:blipFill>
        <p:spPr>
          <a:xfrm>
            <a:off x="6175275" y="2612760"/>
            <a:ext cx="2968725" cy="2020200"/>
          </a:xfrm>
          <a:prstGeom prst="rect">
            <a:avLst/>
          </a:prstGeom>
          <a:noFill/>
          <a:ln>
            <a:noFill/>
          </a:ln>
        </p:spPr>
      </p:pic>
      <p:sp>
        <p:nvSpPr>
          <p:cNvPr id="211" name="Google Shape;211;p30"/>
          <p:cNvSpPr txBox="1"/>
          <p:nvPr>
            <p:ph idx="1" type="body"/>
          </p:nvPr>
        </p:nvSpPr>
        <p:spPr>
          <a:xfrm>
            <a:off x="6429375" y="1152475"/>
            <a:ext cx="271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K_means clustering for Zip code and white population.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a:t>
            </a:r>
            <a:endParaRPr/>
          </a:p>
        </p:txBody>
      </p:sp>
      <p:sp>
        <p:nvSpPr>
          <p:cNvPr id="217" name="Google Shape;217;p31"/>
          <p:cNvSpPr txBox="1"/>
          <p:nvPr>
            <p:ph idx="1" type="body"/>
          </p:nvPr>
        </p:nvSpPr>
        <p:spPr>
          <a:xfrm>
            <a:off x="311700" y="1152475"/>
            <a:ext cx="3563100" cy="3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•House Price and Black People Insurance are negatively </a:t>
            </a:r>
            <a:r>
              <a:rPr lang="en" sz="1400">
                <a:solidFill>
                  <a:srgbClr val="000000"/>
                </a:solidFill>
                <a:latin typeface="Arial"/>
                <a:ea typeface="Arial"/>
                <a:cs typeface="Arial"/>
                <a:sym typeface="Arial"/>
              </a:rPr>
              <a:t>correlated</a:t>
            </a:r>
            <a:r>
              <a:rPr lang="en" sz="1400">
                <a:solidFill>
                  <a:srgbClr val="000000"/>
                </a:solidFill>
                <a:latin typeface="Arial"/>
                <a:ea typeface="Arial"/>
                <a:cs typeface="Arial"/>
                <a:sym typeface="Arial"/>
              </a:rPr>
              <a:t> while Income and House Price are positively correlated.</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•There is a positive correlation between renting and Black Insurancerate, however the correlation is much stronger in white population.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•Poverty rate is highly </a:t>
            </a:r>
            <a:r>
              <a:rPr lang="en" sz="1400">
                <a:solidFill>
                  <a:srgbClr val="000000"/>
                </a:solidFill>
                <a:latin typeface="Arial"/>
                <a:ea typeface="Arial"/>
                <a:cs typeface="Arial"/>
                <a:sym typeface="Arial"/>
              </a:rPr>
              <a:t>correlated</a:t>
            </a:r>
            <a:r>
              <a:rPr lang="en" sz="1400">
                <a:solidFill>
                  <a:srgbClr val="000000"/>
                </a:solidFill>
                <a:latin typeface="Arial"/>
                <a:ea typeface="Arial"/>
                <a:cs typeface="Arial"/>
                <a:sym typeface="Arial"/>
              </a:rPr>
              <a:t> with insurance coverage, which could be explained by Medicaid.</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•There is positive correlation between Poverty and Renting.</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pic>
        <p:nvPicPr>
          <p:cNvPr id="218" name="Google Shape;218;p31"/>
          <p:cNvPicPr preferRelativeResize="0"/>
          <p:nvPr/>
        </p:nvPicPr>
        <p:blipFill>
          <a:blip r:embed="rId3">
            <a:alphaModFix/>
          </a:blip>
          <a:stretch>
            <a:fillRect/>
          </a:stretch>
        </p:blipFill>
        <p:spPr>
          <a:xfrm>
            <a:off x="3874675" y="1152475"/>
            <a:ext cx="5206425" cy="380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Specify: </a:t>
            </a:r>
            <a:r>
              <a:rPr lang="en"/>
              <a:t>What’s the problem?</a:t>
            </a:r>
            <a:endParaRPr/>
          </a:p>
        </p:txBody>
      </p:sp>
      <p:sp>
        <p:nvSpPr>
          <p:cNvPr id="64" name="Google Shape;64;p14"/>
          <p:cNvSpPr txBox="1"/>
          <p:nvPr>
            <p:ph idx="1" type="body"/>
          </p:nvPr>
        </p:nvSpPr>
        <p:spPr>
          <a:xfrm>
            <a:off x="520175" y="1352400"/>
            <a:ext cx="8074500" cy="321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a:t>
            </a:r>
            <a:r>
              <a:rPr i="1" lang="en"/>
              <a:t>Dramatic changes are playing out across parts of urban America, making many neighborhoods hardly recognizable from a relatively short time ago. A </a:t>
            </a:r>
            <a:r>
              <a:rPr b="1" i="1" lang="en"/>
              <a:t>new class of more affluent residents is moving into once underinvested and </a:t>
            </a:r>
            <a:r>
              <a:rPr b="1" i="1" lang="en"/>
              <a:t>predominantly</a:t>
            </a:r>
            <a:r>
              <a:rPr b="1" i="1" lang="en"/>
              <a:t>-poor communities.</a:t>
            </a:r>
            <a:r>
              <a:rPr i="1" lang="en"/>
              <a:t> Development has followed, typically accompanied by sharp </a:t>
            </a:r>
            <a:r>
              <a:rPr b="1" i="1" lang="en"/>
              <a:t>increases in housing prices</a:t>
            </a:r>
            <a:r>
              <a:rPr i="1" lang="en"/>
              <a:t> that can displace a neighborhood’s longtime residents. It’s a scenario known as </a:t>
            </a:r>
            <a:r>
              <a:rPr b="1" i="1" lang="en"/>
              <a:t>gentrification</a:t>
            </a:r>
            <a:r>
              <a:rPr i="1" lang="en"/>
              <a:t>, and one that presents a growing dilemma for policymakers.”</a:t>
            </a:r>
            <a:endParaRPr i="1"/>
          </a:p>
          <a:p>
            <a:pPr indent="0" lvl="0" marL="0" rtl="0" algn="ctr">
              <a:spcBef>
                <a:spcPts val="1600"/>
              </a:spcBef>
              <a:spcAft>
                <a:spcPts val="0"/>
              </a:spcAft>
              <a:buNone/>
            </a:pPr>
            <a:r>
              <a:rPr i="1" lang="en" sz="1400"/>
              <a:t>- </a:t>
            </a:r>
            <a:r>
              <a:rPr i="1" lang="en" sz="1400" u="sng">
                <a:solidFill>
                  <a:schemeClr val="hlink"/>
                </a:solidFill>
                <a:hlinkClick r:id="rId3"/>
              </a:rPr>
              <a:t>Gentrification in America Report</a:t>
            </a:r>
            <a:r>
              <a:rPr i="1" lang="en" sz="1400"/>
              <a:t>, Census Report by Mike Maciag, February 2015</a:t>
            </a:r>
            <a:endParaRPr i="1" sz="1400"/>
          </a:p>
          <a:p>
            <a:pPr indent="0" lvl="0" marL="0" rtl="0" algn="l">
              <a:spcBef>
                <a:spcPts val="1600"/>
              </a:spcBef>
              <a:spcAft>
                <a:spcPts val="0"/>
              </a:spcAft>
              <a:buNone/>
            </a:pPr>
            <a:r>
              <a:t/>
            </a:r>
            <a:endParaRPr i="1" sz="1400"/>
          </a:p>
          <a:p>
            <a:pPr indent="0" lvl="0" marL="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pic>
        <p:nvPicPr>
          <p:cNvPr id="224" name="Google Shape;224;p32"/>
          <p:cNvPicPr preferRelativeResize="0"/>
          <p:nvPr/>
        </p:nvPicPr>
        <p:blipFill>
          <a:blip r:embed="rId3">
            <a:alphaModFix/>
          </a:blip>
          <a:stretch>
            <a:fillRect/>
          </a:stretch>
        </p:blipFill>
        <p:spPr>
          <a:xfrm>
            <a:off x="853800" y="1143150"/>
            <a:ext cx="7333656"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10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Housing in the major cities in the Bay area is getting expensive at a high rate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30" name="Google Shape;230;p33"/>
          <p:cNvPicPr preferRelativeResize="0"/>
          <p:nvPr/>
        </p:nvPicPr>
        <p:blipFill>
          <a:blip r:embed="rId3">
            <a:alphaModFix/>
          </a:blip>
          <a:stretch>
            <a:fillRect/>
          </a:stretch>
        </p:blipFill>
        <p:spPr>
          <a:xfrm>
            <a:off x="152400" y="1152475"/>
            <a:ext cx="6372794" cy="383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Poverty rate among black people is higher than average population</a:t>
            </a:r>
            <a:endParaRPr/>
          </a:p>
        </p:txBody>
      </p:sp>
      <p:pic>
        <p:nvPicPr>
          <p:cNvPr id="236" name="Google Shape;236;p34"/>
          <p:cNvPicPr preferRelativeResize="0"/>
          <p:nvPr/>
        </p:nvPicPr>
        <p:blipFill>
          <a:blip r:embed="rId3">
            <a:alphaModFix/>
          </a:blip>
          <a:stretch>
            <a:fillRect/>
          </a:stretch>
        </p:blipFill>
        <p:spPr>
          <a:xfrm>
            <a:off x="625200" y="1157850"/>
            <a:ext cx="6430076" cy="3985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 income is higher than average income and growing in most cities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2" name="Google Shape;242;p35"/>
          <p:cNvPicPr preferRelativeResize="0"/>
          <p:nvPr/>
        </p:nvPicPr>
        <p:blipFill>
          <a:blip r:embed="rId3">
            <a:alphaModFix/>
          </a:blip>
          <a:stretch>
            <a:fillRect/>
          </a:stretch>
        </p:blipFill>
        <p:spPr>
          <a:xfrm>
            <a:off x="152400" y="1170125"/>
            <a:ext cx="6309793"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Income of black people is lower than average and not keeping up with growth of other groups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48" name="Google Shape;248;p36"/>
          <p:cNvPicPr preferRelativeResize="0"/>
          <p:nvPr/>
        </p:nvPicPr>
        <p:blipFill>
          <a:blip r:embed="rId3">
            <a:alphaModFix/>
          </a:blip>
          <a:stretch>
            <a:fillRect/>
          </a:stretch>
        </p:blipFill>
        <p:spPr>
          <a:xfrm>
            <a:off x="152400" y="877500"/>
            <a:ext cx="6888540" cy="426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Black population is declining in most expensive cities in the Bay area, which is a clear sign of gentrification</a:t>
            </a:r>
            <a:endParaRPr sz="1800"/>
          </a:p>
        </p:txBody>
      </p:sp>
      <p:pic>
        <p:nvPicPr>
          <p:cNvPr id="254" name="Google Shape;254;p37"/>
          <p:cNvPicPr preferRelativeResize="0"/>
          <p:nvPr/>
        </p:nvPicPr>
        <p:blipFill>
          <a:blip r:embed="rId3">
            <a:alphaModFix/>
          </a:blip>
          <a:stretch>
            <a:fillRect/>
          </a:stretch>
        </p:blipFill>
        <p:spPr>
          <a:xfrm>
            <a:off x="152400" y="877500"/>
            <a:ext cx="6985575" cy="426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Forecast, price</a:t>
            </a:r>
            <a:endParaRPr/>
          </a:p>
        </p:txBody>
      </p:sp>
      <p:sp>
        <p:nvSpPr>
          <p:cNvPr id="260" name="Google Shape;260;p38"/>
          <p:cNvSpPr txBox="1"/>
          <p:nvPr>
            <p:ph idx="1" type="body"/>
          </p:nvPr>
        </p:nvSpPr>
        <p:spPr>
          <a:xfrm>
            <a:off x="311700" y="1152475"/>
            <a:ext cx="8520600" cy="4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Housing Price is predicted to </a:t>
            </a:r>
            <a:r>
              <a:rPr lang="en"/>
              <a:t>continue</a:t>
            </a:r>
            <a:r>
              <a:rPr lang="en"/>
              <a:t> to rise</a:t>
            </a:r>
            <a:endParaRPr/>
          </a:p>
        </p:txBody>
      </p:sp>
      <p:pic>
        <p:nvPicPr>
          <p:cNvPr id="261" name="Google Shape;261;p38"/>
          <p:cNvPicPr preferRelativeResize="0"/>
          <p:nvPr/>
        </p:nvPicPr>
        <p:blipFill>
          <a:blip r:embed="rId3">
            <a:alphaModFix/>
          </a:blip>
          <a:stretch>
            <a:fillRect/>
          </a:stretch>
        </p:blipFill>
        <p:spPr>
          <a:xfrm>
            <a:off x="152400" y="1564675"/>
            <a:ext cx="6852849" cy="3426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 and recommendation</a:t>
            </a:r>
            <a:r>
              <a:rPr i="1" lang="en"/>
              <a:t>:</a:t>
            </a:r>
            <a:endParaRPr i="1"/>
          </a:p>
        </p:txBody>
      </p:sp>
      <p:sp>
        <p:nvSpPr>
          <p:cNvPr id="267" name="Google Shape;267;p39"/>
          <p:cNvSpPr txBox="1"/>
          <p:nvPr>
            <p:ph idx="1" type="body"/>
          </p:nvPr>
        </p:nvSpPr>
        <p:spPr>
          <a:xfrm>
            <a:off x="311700" y="1152475"/>
            <a:ext cx="8520600" cy="3667200"/>
          </a:xfrm>
          <a:prstGeom prst="rect">
            <a:avLst/>
          </a:prstGeom>
        </p:spPr>
        <p:txBody>
          <a:bodyPr anchorCtr="0" anchor="t" bIns="0" lIns="91425" spcFirstLastPara="1" rIns="91425" wrap="square" tIns="0">
            <a:noAutofit/>
          </a:bodyPr>
          <a:lstStyle/>
          <a:p>
            <a:pPr indent="-304800" lvl="0" marL="457200" rtl="0" algn="l">
              <a:lnSpc>
                <a:spcPct val="150000"/>
              </a:lnSpc>
              <a:spcBef>
                <a:spcPts val="0"/>
              </a:spcBef>
              <a:spcAft>
                <a:spcPts val="0"/>
              </a:spcAft>
              <a:buSzPts val="1200"/>
              <a:buFont typeface="Arial"/>
              <a:buAutoNum type="alphaUcPeriod"/>
            </a:pPr>
            <a:r>
              <a:rPr lang="en" sz="1200">
                <a:latin typeface="Arial"/>
                <a:ea typeface="Arial"/>
                <a:cs typeface="Arial"/>
                <a:sym typeface="Arial"/>
              </a:rPr>
              <a:t>Based on the available data and analysis the following trend has been observed:</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Housing price in increasing in most metro areas in California, in particular in the Bay Area</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Income is increasing for white people in most expensive parts of California, however the same is not true for Black population, they have much lower average income than median income in most expensive cities.</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Black population is declining in most expensive cities in the bay area.</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The widening gap between black population income and housing pricing is pushing black people out of the Bay area, this is a clear sign of gentrification.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lphaUcPeriod"/>
            </a:pPr>
            <a:r>
              <a:rPr lang="en" sz="1200">
                <a:latin typeface="Arial"/>
                <a:ea typeface="Arial"/>
                <a:cs typeface="Arial"/>
                <a:sym typeface="Arial"/>
              </a:rPr>
              <a:t>Recommendation</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To reduce the negative impact of widening gap between housing price and income of poor people (in particular the observed black population) it is recommended to increase inventory of affordable housing by encouraging investment in building new high density housing projects with mix income level.</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lang="en" sz="1200">
                <a:latin typeface="Arial"/>
                <a:ea typeface="Arial"/>
                <a:cs typeface="Arial"/>
                <a:sym typeface="Arial"/>
              </a:rPr>
              <a:t>Additionally to bridge the gap between income levels and in absence of a federal single payer insurance system it is recommended that California expands Medi-Cal to cover population in lower income bracket.</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Specify:</a:t>
            </a:r>
            <a:r>
              <a:rPr lang="en"/>
              <a:t> How will we address the problem?</a:t>
            </a:r>
            <a:endParaRPr/>
          </a:p>
        </p:txBody>
      </p:sp>
      <p:sp>
        <p:nvSpPr>
          <p:cNvPr id="70" name="Google Shape;70;p15"/>
          <p:cNvSpPr txBox="1"/>
          <p:nvPr>
            <p:ph idx="1" type="body"/>
          </p:nvPr>
        </p:nvSpPr>
        <p:spPr>
          <a:xfrm>
            <a:off x="311700" y="1927550"/>
            <a:ext cx="8520600" cy="264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 we understand the relationship between housing prices and homeownership/renter rates, poverty rates, insurance coverage, income, and population across different ethnic populations? If so, can we predict where gentrification will happen in the future and can we come up with policy recommendations to address the phenomenon?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727748" y="1017725"/>
            <a:ext cx="4416252" cy="4125775"/>
          </a:xfrm>
          <a:prstGeom prst="rect">
            <a:avLst/>
          </a:prstGeom>
          <a:noFill/>
          <a:ln>
            <a:noFill/>
          </a:ln>
        </p:spPr>
      </p:pic>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Specify: </a:t>
            </a:r>
            <a:r>
              <a:rPr lang="en"/>
              <a:t>What’s the data?</a:t>
            </a:r>
            <a:endParaRPr/>
          </a:p>
        </p:txBody>
      </p:sp>
      <p:sp>
        <p:nvSpPr>
          <p:cNvPr id="77" name="Google Shape;77;p16"/>
          <p:cNvSpPr txBox="1"/>
          <p:nvPr>
            <p:ph idx="1" type="body"/>
          </p:nvPr>
        </p:nvSpPr>
        <p:spPr>
          <a:xfrm>
            <a:off x="311700" y="1017725"/>
            <a:ext cx="4176000" cy="3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Zillow Housing Data:</a:t>
            </a:r>
            <a:r>
              <a:rPr lang="en"/>
              <a:t> </a:t>
            </a:r>
            <a:endParaRPr/>
          </a:p>
          <a:p>
            <a:pPr indent="-304800" lvl="0" marL="457200" rtl="0" algn="l">
              <a:spcBef>
                <a:spcPts val="1600"/>
              </a:spcBef>
              <a:spcAft>
                <a:spcPts val="0"/>
              </a:spcAft>
              <a:buSzPts val="1200"/>
              <a:buChar char="●"/>
            </a:pPr>
            <a:r>
              <a:rPr lang="en" sz="1200"/>
              <a:t>Average Housing price per year, for each zip code for CA </a:t>
            </a:r>
            <a:r>
              <a:rPr lang="en" sz="1200"/>
              <a:t>metro between 2012-2017.</a:t>
            </a:r>
            <a:endParaRPr sz="1200"/>
          </a:p>
          <a:p>
            <a:pPr indent="0" lvl="0" marL="0" rtl="0" algn="l">
              <a:spcBef>
                <a:spcPts val="1600"/>
              </a:spcBef>
              <a:spcAft>
                <a:spcPts val="0"/>
              </a:spcAft>
              <a:buNone/>
            </a:pPr>
            <a:r>
              <a:rPr lang="en" sz="1400"/>
              <a:t>Census Data:</a:t>
            </a:r>
            <a:endParaRPr sz="1400"/>
          </a:p>
          <a:p>
            <a:pPr indent="-304800" lvl="0" marL="457200" rtl="0" algn="l">
              <a:spcBef>
                <a:spcPts val="1600"/>
              </a:spcBef>
              <a:spcAft>
                <a:spcPts val="0"/>
              </a:spcAft>
              <a:buSzPts val="1200"/>
              <a:buChar char="●"/>
            </a:pPr>
            <a:r>
              <a:rPr lang="en" sz="1200"/>
              <a:t>Population (</a:t>
            </a:r>
            <a:r>
              <a:rPr i="1" lang="en" sz="1200"/>
              <a:t>All, Asian, Black, White, Other</a:t>
            </a:r>
            <a:r>
              <a:rPr lang="en" sz="1200"/>
              <a:t>)</a:t>
            </a:r>
            <a:endParaRPr sz="1200"/>
          </a:p>
          <a:p>
            <a:pPr indent="-304800" lvl="0" marL="457200" rtl="0" algn="l">
              <a:spcBef>
                <a:spcPts val="0"/>
              </a:spcBef>
              <a:spcAft>
                <a:spcPts val="0"/>
              </a:spcAft>
              <a:buSzPts val="1200"/>
              <a:buChar char="●"/>
            </a:pPr>
            <a:r>
              <a:rPr lang="en" sz="1200"/>
              <a:t>Insurance Coverage (</a:t>
            </a:r>
            <a:r>
              <a:rPr i="1" lang="en" sz="1200"/>
              <a:t>White, Black</a:t>
            </a:r>
            <a:r>
              <a:rPr lang="en" sz="1200"/>
              <a:t>)</a:t>
            </a:r>
            <a:endParaRPr sz="1200"/>
          </a:p>
          <a:p>
            <a:pPr indent="-304800" lvl="0" marL="457200" rtl="0" algn="l">
              <a:spcBef>
                <a:spcPts val="0"/>
              </a:spcBef>
              <a:spcAft>
                <a:spcPts val="0"/>
              </a:spcAft>
              <a:buSzPts val="1200"/>
              <a:buChar char="●"/>
            </a:pPr>
            <a:r>
              <a:rPr lang="en" sz="1200"/>
              <a:t>Poverty (</a:t>
            </a:r>
            <a:r>
              <a:rPr i="1" lang="en" sz="1200"/>
              <a:t>Black, White, Hispanic</a:t>
            </a:r>
            <a:r>
              <a:rPr lang="en" sz="1200"/>
              <a:t>)</a:t>
            </a:r>
            <a:endParaRPr sz="1200"/>
          </a:p>
          <a:p>
            <a:pPr indent="-304800" lvl="0" marL="457200" rtl="0" algn="l">
              <a:spcBef>
                <a:spcPts val="0"/>
              </a:spcBef>
              <a:spcAft>
                <a:spcPts val="0"/>
              </a:spcAft>
              <a:buSzPts val="1200"/>
              <a:buChar char="●"/>
            </a:pPr>
            <a:r>
              <a:rPr lang="en" sz="1200"/>
              <a:t>Income (</a:t>
            </a:r>
            <a:r>
              <a:rPr i="1" lang="en" sz="1200"/>
              <a:t>All, Black, White, Hispanic</a:t>
            </a:r>
            <a:r>
              <a:rPr lang="en" sz="1200"/>
              <a:t>)</a:t>
            </a:r>
            <a:endParaRPr sz="1200"/>
          </a:p>
          <a:p>
            <a:pPr indent="0" lvl="0" marL="0" rtl="0" algn="l">
              <a:spcBef>
                <a:spcPts val="1600"/>
              </a:spcBef>
              <a:spcAft>
                <a:spcPts val="1600"/>
              </a:spcAft>
              <a:buNone/>
            </a:pPr>
            <a:r>
              <a:rPr lang="en" sz="1400"/>
              <a:t>Subsetting: Looking at the top metro areas in CA.</a:t>
            </a:r>
            <a:endParaRPr sz="1400"/>
          </a:p>
        </p:txBody>
      </p:sp>
      <p:pic>
        <p:nvPicPr>
          <p:cNvPr id="78" name="Google Shape;78;p16"/>
          <p:cNvPicPr preferRelativeResize="0"/>
          <p:nvPr/>
        </p:nvPicPr>
        <p:blipFill>
          <a:blip r:embed="rId4">
            <a:alphaModFix/>
          </a:blip>
          <a:stretch>
            <a:fillRect/>
          </a:stretch>
        </p:blipFill>
        <p:spPr>
          <a:xfrm>
            <a:off x="556775" y="4035250"/>
            <a:ext cx="2324100" cy="971550"/>
          </a:xfrm>
          <a:prstGeom prst="rect">
            <a:avLst/>
          </a:prstGeom>
          <a:noFill/>
          <a:ln>
            <a:noFill/>
          </a:ln>
        </p:spPr>
      </p:pic>
      <p:sp>
        <p:nvSpPr>
          <p:cNvPr id="79" name="Google Shape;79;p16"/>
          <p:cNvSpPr txBox="1"/>
          <p:nvPr/>
        </p:nvSpPr>
        <p:spPr>
          <a:xfrm>
            <a:off x="3573200" y="2633413"/>
            <a:ext cx="3505200" cy="76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Home Ownership</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Renter</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Foreign Born</a:t>
            </a:r>
            <a:endParaRPr sz="1200">
              <a:solidFill>
                <a:schemeClr val="dk2"/>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HealthCare</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a:t>
            </a:r>
            <a:r>
              <a:rPr lang="en"/>
              <a:t> Housing Prices </a:t>
            </a:r>
            <a:endParaRPr/>
          </a:p>
        </p:txBody>
      </p:sp>
      <p:sp>
        <p:nvSpPr>
          <p:cNvPr id="85" name="Google Shape;85;p17"/>
          <p:cNvSpPr txBox="1"/>
          <p:nvPr/>
        </p:nvSpPr>
        <p:spPr>
          <a:xfrm rot="-5400000">
            <a:off x="-413550" y="1746150"/>
            <a:ext cx="19953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2012</a:t>
            </a:r>
            <a:endParaRPr b="1">
              <a:latin typeface="Proxima Nova"/>
              <a:ea typeface="Proxima Nova"/>
              <a:cs typeface="Proxima Nova"/>
              <a:sym typeface="Proxima Nova"/>
            </a:endParaRPr>
          </a:p>
        </p:txBody>
      </p:sp>
      <p:sp>
        <p:nvSpPr>
          <p:cNvPr id="86" name="Google Shape;86;p17"/>
          <p:cNvSpPr txBox="1"/>
          <p:nvPr/>
        </p:nvSpPr>
        <p:spPr>
          <a:xfrm rot="-5400000">
            <a:off x="-535350" y="3863245"/>
            <a:ext cx="22389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2017</a:t>
            </a:r>
            <a:endParaRPr b="1">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5842875" y="1017725"/>
            <a:ext cx="2808575" cy="3221999"/>
          </a:xfrm>
          <a:prstGeom prst="rect">
            <a:avLst/>
          </a:prstGeom>
          <a:noFill/>
          <a:ln>
            <a:noFill/>
          </a:ln>
        </p:spPr>
      </p:pic>
      <p:pic>
        <p:nvPicPr>
          <p:cNvPr id="88" name="Google Shape;88;p17"/>
          <p:cNvPicPr preferRelativeResize="0"/>
          <p:nvPr/>
        </p:nvPicPr>
        <p:blipFill>
          <a:blip r:embed="rId4">
            <a:alphaModFix/>
          </a:blip>
          <a:stretch>
            <a:fillRect/>
          </a:stretch>
        </p:blipFill>
        <p:spPr>
          <a:xfrm>
            <a:off x="6216586" y="4239725"/>
            <a:ext cx="2061142" cy="861625"/>
          </a:xfrm>
          <a:prstGeom prst="rect">
            <a:avLst/>
          </a:prstGeom>
          <a:noFill/>
          <a:ln>
            <a:noFill/>
          </a:ln>
        </p:spPr>
      </p:pic>
      <p:pic>
        <p:nvPicPr>
          <p:cNvPr id="89" name="Google Shape;89;p17"/>
          <p:cNvPicPr preferRelativeResize="0"/>
          <p:nvPr/>
        </p:nvPicPr>
        <p:blipFill>
          <a:blip r:embed="rId5">
            <a:alphaModFix/>
          </a:blip>
          <a:stretch>
            <a:fillRect/>
          </a:stretch>
        </p:blipFill>
        <p:spPr>
          <a:xfrm>
            <a:off x="847600" y="1105600"/>
            <a:ext cx="4413175" cy="1889038"/>
          </a:xfrm>
          <a:prstGeom prst="rect">
            <a:avLst/>
          </a:prstGeom>
          <a:noFill/>
          <a:ln>
            <a:noFill/>
          </a:ln>
        </p:spPr>
      </p:pic>
      <p:pic>
        <p:nvPicPr>
          <p:cNvPr id="90" name="Google Shape;90;p17"/>
          <p:cNvPicPr preferRelativeResize="0"/>
          <p:nvPr/>
        </p:nvPicPr>
        <p:blipFill>
          <a:blip r:embed="rId6">
            <a:alphaModFix/>
          </a:blip>
          <a:stretch>
            <a:fillRect/>
          </a:stretch>
        </p:blipFill>
        <p:spPr>
          <a:xfrm>
            <a:off x="847600" y="3093893"/>
            <a:ext cx="4413174" cy="189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75375"/>
            <a:ext cx="8118000" cy="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a:t>
            </a:r>
            <a:r>
              <a:rPr lang="en"/>
              <a:t> Insurance Rates in Different Demographics</a:t>
            </a:r>
            <a:endParaRPr/>
          </a:p>
        </p:txBody>
      </p:sp>
      <p:sp>
        <p:nvSpPr>
          <p:cNvPr id="96" name="Google Shape;96;p18"/>
          <p:cNvSpPr txBox="1"/>
          <p:nvPr>
            <p:ph idx="1" type="body"/>
          </p:nvPr>
        </p:nvSpPr>
        <p:spPr>
          <a:xfrm>
            <a:off x="991800"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Black Zipcodes in LA</a:t>
            </a:r>
            <a:endParaRPr b="1" sz="1400">
              <a:solidFill>
                <a:srgbClr val="000000"/>
              </a:solidFill>
            </a:endParaRPr>
          </a:p>
        </p:txBody>
      </p:sp>
      <p:pic>
        <p:nvPicPr>
          <p:cNvPr id="97" name="Google Shape;97;p18"/>
          <p:cNvPicPr preferRelativeResize="0"/>
          <p:nvPr/>
        </p:nvPicPr>
        <p:blipFill rotWithShape="1">
          <a:blip r:embed="rId3">
            <a:alphaModFix/>
          </a:blip>
          <a:srcRect b="0" l="0" r="0" t="7002"/>
          <a:stretch/>
        </p:blipFill>
        <p:spPr>
          <a:xfrm>
            <a:off x="517125" y="1747625"/>
            <a:ext cx="1962675" cy="2571100"/>
          </a:xfrm>
          <a:prstGeom prst="rect">
            <a:avLst/>
          </a:prstGeom>
          <a:noFill/>
          <a:ln>
            <a:noFill/>
          </a:ln>
        </p:spPr>
      </p:pic>
      <p:sp>
        <p:nvSpPr>
          <p:cNvPr id="98" name="Google Shape;98;p18"/>
          <p:cNvSpPr txBox="1"/>
          <p:nvPr>
            <p:ph idx="1" type="body"/>
          </p:nvPr>
        </p:nvSpPr>
        <p:spPr>
          <a:xfrm>
            <a:off x="5554525"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Black Zipcodes in SF</a:t>
            </a:r>
            <a:endParaRPr b="1" sz="1400">
              <a:solidFill>
                <a:srgbClr val="000000"/>
              </a:solidFill>
            </a:endParaRPr>
          </a:p>
        </p:txBody>
      </p:sp>
      <p:pic>
        <p:nvPicPr>
          <p:cNvPr id="99" name="Google Shape;99;p18"/>
          <p:cNvPicPr preferRelativeResize="0"/>
          <p:nvPr/>
        </p:nvPicPr>
        <p:blipFill>
          <a:blip r:embed="rId4">
            <a:alphaModFix/>
          </a:blip>
          <a:stretch>
            <a:fillRect/>
          </a:stretch>
        </p:blipFill>
        <p:spPr>
          <a:xfrm>
            <a:off x="2479800" y="1856500"/>
            <a:ext cx="1856100" cy="2353358"/>
          </a:xfrm>
          <a:prstGeom prst="rect">
            <a:avLst/>
          </a:prstGeom>
          <a:noFill/>
          <a:ln>
            <a:noFill/>
          </a:ln>
        </p:spPr>
      </p:pic>
      <p:pic>
        <p:nvPicPr>
          <p:cNvPr id="100" name="Google Shape;100;p18"/>
          <p:cNvPicPr preferRelativeResize="0"/>
          <p:nvPr/>
        </p:nvPicPr>
        <p:blipFill>
          <a:blip r:embed="rId5">
            <a:alphaModFix/>
          </a:blip>
          <a:stretch>
            <a:fillRect/>
          </a:stretch>
        </p:blipFill>
        <p:spPr>
          <a:xfrm>
            <a:off x="6774000" y="1856499"/>
            <a:ext cx="1917025" cy="2446042"/>
          </a:xfrm>
          <a:prstGeom prst="rect">
            <a:avLst/>
          </a:prstGeom>
          <a:noFill/>
          <a:ln>
            <a:noFill/>
          </a:ln>
        </p:spPr>
      </p:pic>
      <p:pic>
        <p:nvPicPr>
          <p:cNvPr id="101" name="Google Shape;101;p18"/>
          <p:cNvPicPr preferRelativeResize="0"/>
          <p:nvPr/>
        </p:nvPicPr>
        <p:blipFill>
          <a:blip r:embed="rId6">
            <a:alphaModFix/>
          </a:blip>
          <a:stretch>
            <a:fillRect/>
          </a:stretch>
        </p:blipFill>
        <p:spPr>
          <a:xfrm>
            <a:off x="4856975" y="1847633"/>
            <a:ext cx="1917025" cy="2535238"/>
          </a:xfrm>
          <a:prstGeom prst="rect">
            <a:avLst/>
          </a:prstGeom>
          <a:noFill/>
          <a:ln>
            <a:noFill/>
          </a:ln>
        </p:spPr>
      </p:pic>
      <p:pic>
        <p:nvPicPr>
          <p:cNvPr id="102" name="Google Shape;102;p18"/>
          <p:cNvPicPr preferRelativeResize="0"/>
          <p:nvPr/>
        </p:nvPicPr>
        <p:blipFill>
          <a:blip r:embed="rId7">
            <a:alphaModFix/>
          </a:blip>
          <a:stretch>
            <a:fillRect/>
          </a:stretch>
        </p:blipFill>
        <p:spPr>
          <a:xfrm>
            <a:off x="517125" y="4382875"/>
            <a:ext cx="1089471" cy="5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175375"/>
            <a:ext cx="7950000" cy="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a:t>
            </a:r>
            <a:r>
              <a:rPr lang="en"/>
              <a:t> Insurance Rates in Different Demographics</a:t>
            </a:r>
            <a:endParaRPr/>
          </a:p>
        </p:txBody>
      </p:sp>
      <p:sp>
        <p:nvSpPr>
          <p:cNvPr id="108" name="Google Shape;108;p19"/>
          <p:cNvSpPr txBox="1"/>
          <p:nvPr>
            <p:ph idx="1" type="body"/>
          </p:nvPr>
        </p:nvSpPr>
        <p:spPr>
          <a:xfrm>
            <a:off x="991800"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White Zipcodes in LA</a:t>
            </a:r>
            <a:endParaRPr b="1" sz="1400">
              <a:solidFill>
                <a:srgbClr val="000000"/>
              </a:solidFill>
            </a:endParaRPr>
          </a:p>
        </p:txBody>
      </p:sp>
      <p:sp>
        <p:nvSpPr>
          <p:cNvPr id="109" name="Google Shape;109;p19"/>
          <p:cNvSpPr txBox="1"/>
          <p:nvPr>
            <p:ph idx="1" type="body"/>
          </p:nvPr>
        </p:nvSpPr>
        <p:spPr>
          <a:xfrm>
            <a:off x="5554525"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White Zipcodes in SF</a:t>
            </a:r>
            <a:endParaRPr b="1" sz="1400">
              <a:solidFill>
                <a:srgbClr val="000000"/>
              </a:solidFill>
            </a:endParaRPr>
          </a:p>
        </p:txBody>
      </p:sp>
      <p:pic>
        <p:nvPicPr>
          <p:cNvPr id="110" name="Google Shape;110;p19"/>
          <p:cNvPicPr preferRelativeResize="0"/>
          <p:nvPr/>
        </p:nvPicPr>
        <p:blipFill>
          <a:blip r:embed="rId3">
            <a:alphaModFix/>
          </a:blip>
          <a:stretch>
            <a:fillRect/>
          </a:stretch>
        </p:blipFill>
        <p:spPr>
          <a:xfrm>
            <a:off x="623700" y="1856500"/>
            <a:ext cx="1856100" cy="2447438"/>
          </a:xfrm>
          <a:prstGeom prst="rect">
            <a:avLst/>
          </a:prstGeom>
          <a:noFill/>
          <a:ln>
            <a:noFill/>
          </a:ln>
        </p:spPr>
      </p:pic>
      <p:pic>
        <p:nvPicPr>
          <p:cNvPr id="111" name="Google Shape;111;p19"/>
          <p:cNvPicPr preferRelativeResize="0"/>
          <p:nvPr/>
        </p:nvPicPr>
        <p:blipFill>
          <a:blip r:embed="rId4">
            <a:alphaModFix/>
          </a:blip>
          <a:stretch>
            <a:fillRect/>
          </a:stretch>
        </p:blipFill>
        <p:spPr>
          <a:xfrm>
            <a:off x="2479800" y="1972087"/>
            <a:ext cx="1856100" cy="2273475"/>
          </a:xfrm>
          <a:prstGeom prst="rect">
            <a:avLst/>
          </a:prstGeom>
          <a:noFill/>
          <a:ln>
            <a:noFill/>
          </a:ln>
        </p:spPr>
      </p:pic>
      <p:pic>
        <p:nvPicPr>
          <p:cNvPr id="112" name="Google Shape;112;p19"/>
          <p:cNvPicPr preferRelativeResize="0"/>
          <p:nvPr/>
        </p:nvPicPr>
        <p:blipFill>
          <a:blip r:embed="rId5">
            <a:alphaModFix/>
          </a:blip>
          <a:stretch>
            <a:fillRect/>
          </a:stretch>
        </p:blipFill>
        <p:spPr>
          <a:xfrm>
            <a:off x="6774001" y="1927076"/>
            <a:ext cx="1917025" cy="2384845"/>
          </a:xfrm>
          <a:prstGeom prst="rect">
            <a:avLst/>
          </a:prstGeom>
          <a:noFill/>
          <a:ln>
            <a:noFill/>
          </a:ln>
        </p:spPr>
      </p:pic>
      <p:pic>
        <p:nvPicPr>
          <p:cNvPr id="113" name="Google Shape;113;p19"/>
          <p:cNvPicPr preferRelativeResize="0"/>
          <p:nvPr/>
        </p:nvPicPr>
        <p:blipFill>
          <a:blip r:embed="rId6">
            <a:alphaModFix/>
          </a:blip>
          <a:stretch>
            <a:fillRect/>
          </a:stretch>
        </p:blipFill>
        <p:spPr>
          <a:xfrm>
            <a:off x="4917900" y="1927075"/>
            <a:ext cx="1814961" cy="2447450"/>
          </a:xfrm>
          <a:prstGeom prst="rect">
            <a:avLst/>
          </a:prstGeom>
          <a:noFill/>
          <a:ln>
            <a:noFill/>
          </a:ln>
        </p:spPr>
      </p:pic>
      <p:pic>
        <p:nvPicPr>
          <p:cNvPr id="114" name="Google Shape;114;p19"/>
          <p:cNvPicPr preferRelativeResize="0"/>
          <p:nvPr/>
        </p:nvPicPr>
        <p:blipFill>
          <a:blip r:embed="rId7">
            <a:alphaModFix/>
          </a:blip>
          <a:stretch>
            <a:fillRect/>
          </a:stretch>
        </p:blipFill>
        <p:spPr>
          <a:xfrm>
            <a:off x="623700" y="4374513"/>
            <a:ext cx="1120454" cy="534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75375"/>
            <a:ext cx="8160000" cy="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a:t>
            </a:r>
            <a:r>
              <a:rPr lang="en"/>
              <a:t> Income in Different Demographics</a:t>
            </a:r>
            <a:endParaRPr/>
          </a:p>
        </p:txBody>
      </p:sp>
      <p:sp>
        <p:nvSpPr>
          <p:cNvPr id="120" name="Google Shape;120;p20"/>
          <p:cNvSpPr txBox="1"/>
          <p:nvPr>
            <p:ph idx="1" type="body"/>
          </p:nvPr>
        </p:nvSpPr>
        <p:spPr>
          <a:xfrm>
            <a:off x="991800"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Black Zipcodes in LA</a:t>
            </a:r>
            <a:endParaRPr b="1" sz="1400">
              <a:solidFill>
                <a:srgbClr val="000000"/>
              </a:solidFill>
            </a:endParaRPr>
          </a:p>
        </p:txBody>
      </p:sp>
      <p:sp>
        <p:nvSpPr>
          <p:cNvPr id="121" name="Google Shape;121;p20"/>
          <p:cNvSpPr txBox="1"/>
          <p:nvPr>
            <p:ph idx="1" type="body"/>
          </p:nvPr>
        </p:nvSpPr>
        <p:spPr>
          <a:xfrm>
            <a:off x="5554525"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Black Zipcodes in SF</a:t>
            </a:r>
            <a:endParaRPr b="1" sz="1400">
              <a:solidFill>
                <a:srgbClr val="000000"/>
              </a:solidFill>
            </a:endParaRPr>
          </a:p>
        </p:txBody>
      </p:sp>
      <p:pic>
        <p:nvPicPr>
          <p:cNvPr id="122" name="Google Shape;122;p20"/>
          <p:cNvPicPr preferRelativeResize="0"/>
          <p:nvPr/>
        </p:nvPicPr>
        <p:blipFill>
          <a:blip r:embed="rId3">
            <a:alphaModFix/>
          </a:blip>
          <a:stretch>
            <a:fillRect/>
          </a:stretch>
        </p:blipFill>
        <p:spPr>
          <a:xfrm>
            <a:off x="2479800" y="1856500"/>
            <a:ext cx="1856100" cy="2353358"/>
          </a:xfrm>
          <a:prstGeom prst="rect">
            <a:avLst/>
          </a:prstGeom>
          <a:noFill/>
          <a:ln>
            <a:noFill/>
          </a:ln>
        </p:spPr>
      </p:pic>
      <p:pic>
        <p:nvPicPr>
          <p:cNvPr id="123" name="Google Shape;123;p20"/>
          <p:cNvPicPr preferRelativeResize="0"/>
          <p:nvPr/>
        </p:nvPicPr>
        <p:blipFill>
          <a:blip r:embed="rId4">
            <a:alphaModFix/>
          </a:blip>
          <a:stretch>
            <a:fillRect/>
          </a:stretch>
        </p:blipFill>
        <p:spPr>
          <a:xfrm>
            <a:off x="6774000" y="1856499"/>
            <a:ext cx="1917025" cy="2446042"/>
          </a:xfrm>
          <a:prstGeom prst="rect">
            <a:avLst/>
          </a:prstGeom>
          <a:noFill/>
          <a:ln>
            <a:noFill/>
          </a:ln>
        </p:spPr>
      </p:pic>
      <p:pic>
        <p:nvPicPr>
          <p:cNvPr id="124" name="Google Shape;124;p20"/>
          <p:cNvPicPr preferRelativeResize="0"/>
          <p:nvPr/>
        </p:nvPicPr>
        <p:blipFill>
          <a:blip r:embed="rId5">
            <a:alphaModFix/>
          </a:blip>
          <a:stretch>
            <a:fillRect/>
          </a:stretch>
        </p:blipFill>
        <p:spPr>
          <a:xfrm>
            <a:off x="429223" y="1856500"/>
            <a:ext cx="2050575" cy="2583104"/>
          </a:xfrm>
          <a:prstGeom prst="rect">
            <a:avLst/>
          </a:prstGeom>
          <a:noFill/>
          <a:ln>
            <a:noFill/>
          </a:ln>
        </p:spPr>
      </p:pic>
      <p:pic>
        <p:nvPicPr>
          <p:cNvPr id="125" name="Google Shape;125;p20"/>
          <p:cNvPicPr preferRelativeResize="0"/>
          <p:nvPr/>
        </p:nvPicPr>
        <p:blipFill>
          <a:blip r:embed="rId6">
            <a:alphaModFix/>
          </a:blip>
          <a:stretch>
            <a:fillRect/>
          </a:stretch>
        </p:blipFill>
        <p:spPr>
          <a:xfrm>
            <a:off x="311697" y="4414822"/>
            <a:ext cx="1175975" cy="728675"/>
          </a:xfrm>
          <a:prstGeom prst="rect">
            <a:avLst/>
          </a:prstGeom>
          <a:noFill/>
          <a:ln>
            <a:noFill/>
          </a:ln>
        </p:spPr>
      </p:pic>
      <p:pic>
        <p:nvPicPr>
          <p:cNvPr id="126" name="Google Shape;126;p20"/>
          <p:cNvPicPr preferRelativeResize="0"/>
          <p:nvPr/>
        </p:nvPicPr>
        <p:blipFill>
          <a:blip r:embed="rId7">
            <a:alphaModFix/>
          </a:blip>
          <a:stretch>
            <a:fillRect/>
          </a:stretch>
        </p:blipFill>
        <p:spPr>
          <a:xfrm>
            <a:off x="4715227" y="1856500"/>
            <a:ext cx="2060248" cy="258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75375"/>
            <a:ext cx="7950000" cy="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Observation:</a:t>
            </a:r>
            <a:r>
              <a:rPr lang="en"/>
              <a:t> Income in Different Demographics</a:t>
            </a:r>
            <a:endParaRPr/>
          </a:p>
        </p:txBody>
      </p:sp>
      <p:sp>
        <p:nvSpPr>
          <p:cNvPr id="132" name="Google Shape;132;p21"/>
          <p:cNvSpPr txBox="1"/>
          <p:nvPr>
            <p:ph idx="1" type="body"/>
          </p:nvPr>
        </p:nvSpPr>
        <p:spPr>
          <a:xfrm>
            <a:off x="991800"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White Zipcodes in LA</a:t>
            </a:r>
            <a:endParaRPr b="1" sz="1400">
              <a:solidFill>
                <a:srgbClr val="000000"/>
              </a:solidFill>
            </a:endParaRPr>
          </a:p>
        </p:txBody>
      </p:sp>
      <p:sp>
        <p:nvSpPr>
          <p:cNvPr id="133" name="Google Shape;133;p21"/>
          <p:cNvSpPr txBox="1"/>
          <p:nvPr>
            <p:ph idx="1" type="body"/>
          </p:nvPr>
        </p:nvSpPr>
        <p:spPr>
          <a:xfrm>
            <a:off x="5554525" y="1462675"/>
            <a:ext cx="26472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Majority White Zipcodes in SF</a:t>
            </a:r>
            <a:endParaRPr b="1" sz="1400">
              <a:solidFill>
                <a:srgbClr val="000000"/>
              </a:solidFill>
            </a:endParaRPr>
          </a:p>
        </p:txBody>
      </p:sp>
      <p:pic>
        <p:nvPicPr>
          <p:cNvPr id="134" name="Google Shape;134;p21"/>
          <p:cNvPicPr preferRelativeResize="0"/>
          <p:nvPr/>
        </p:nvPicPr>
        <p:blipFill>
          <a:blip r:embed="rId3">
            <a:alphaModFix/>
          </a:blip>
          <a:stretch>
            <a:fillRect/>
          </a:stretch>
        </p:blipFill>
        <p:spPr>
          <a:xfrm>
            <a:off x="2479800" y="1972087"/>
            <a:ext cx="1856100" cy="2273475"/>
          </a:xfrm>
          <a:prstGeom prst="rect">
            <a:avLst/>
          </a:prstGeom>
          <a:noFill/>
          <a:ln>
            <a:noFill/>
          </a:ln>
        </p:spPr>
      </p:pic>
      <p:pic>
        <p:nvPicPr>
          <p:cNvPr id="135" name="Google Shape;135;p21"/>
          <p:cNvPicPr preferRelativeResize="0"/>
          <p:nvPr/>
        </p:nvPicPr>
        <p:blipFill>
          <a:blip r:embed="rId4">
            <a:alphaModFix/>
          </a:blip>
          <a:stretch>
            <a:fillRect/>
          </a:stretch>
        </p:blipFill>
        <p:spPr>
          <a:xfrm>
            <a:off x="6774001" y="1927076"/>
            <a:ext cx="1917025" cy="2384845"/>
          </a:xfrm>
          <a:prstGeom prst="rect">
            <a:avLst/>
          </a:prstGeom>
          <a:noFill/>
          <a:ln>
            <a:noFill/>
          </a:ln>
        </p:spPr>
      </p:pic>
      <p:pic>
        <p:nvPicPr>
          <p:cNvPr id="136" name="Google Shape;136;p21"/>
          <p:cNvPicPr preferRelativeResize="0"/>
          <p:nvPr/>
        </p:nvPicPr>
        <p:blipFill>
          <a:blip r:embed="rId5">
            <a:alphaModFix/>
          </a:blip>
          <a:stretch>
            <a:fillRect/>
          </a:stretch>
        </p:blipFill>
        <p:spPr>
          <a:xfrm>
            <a:off x="311700" y="4435975"/>
            <a:ext cx="1141847" cy="707525"/>
          </a:xfrm>
          <a:prstGeom prst="rect">
            <a:avLst/>
          </a:prstGeom>
          <a:noFill/>
          <a:ln>
            <a:noFill/>
          </a:ln>
        </p:spPr>
      </p:pic>
      <p:pic>
        <p:nvPicPr>
          <p:cNvPr id="137" name="Google Shape;137;p21"/>
          <p:cNvPicPr preferRelativeResize="0"/>
          <p:nvPr/>
        </p:nvPicPr>
        <p:blipFill>
          <a:blip r:embed="rId6">
            <a:alphaModFix/>
          </a:blip>
          <a:stretch>
            <a:fillRect/>
          </a:stretch>
        </p:blipFill>
        <p:spPr>
          <a:xfrm>
            <a:off x="4741475" y="1927075"/>
            <a:ext cx="2032525" cy="2551350"/>
          </a:xfrm>
          <a:prstGeom prst="rect">
            <a:avLst/>
          </a:prstGeom>
          <a:noFill/>
          <a:ln>
            <a:noFill/>
          </a:ln>
        </p:spPr>
      </p:pic>
      <p:pic>
        <p:nvPicPr>
          <p:cNvPr id="138" name="Google Shape;138;p21"/>
          <p:cNvPicPr preferRelativeResize="0"/>
          <p:nvPr/>
        </p:nvPicPr>
        <p:blipFill>
          <a:blip r:embed="rId7">
            <a:alphaModFix/>
          </a:blip>
          <a:stretch>
            <a:fillRect/>
          </a:stretch>
        </p:blipFill>
        <p:spPr>
          <a:xfrm>
            <a:off x="562775" y="1927077"/>
            <a:ext cx="1917025" cy="2475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