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2"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17D86-F65F-4B67-B54F-53138BB003BF}"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68811-E425-43D7-A27A-D4144082FDD5}" type="slidenum">
              <a:rPr lang="en-US" smtClean="0"/>
              <a:t>‹#›</a:t>
            </a:fld>
            <a:endParaRPr lang="en-US"/>
          </a:p>
        </p:txBody>
      </p:sp>
    </p:spTree>
    <p:extLst>
      <p:ext uri="{BB962C8B-B14F-4D97-AF65-F5344CB8AC3E}">
        <p14:creationId xmlns:p14="http://schemas.microsoft.com/office/powerpoint/2010/main" val="57148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868811-E425-43D7-A27A-D4144082FDD5}" type="slidenum">
              <a:rPr lang="en-US" smtClean="0"/>
              <a:t>6</a:t>
            </a:fld>
            <a:endParaRPr lang="en-US"/>
          </a:p>
        </p:txBody>
      </p:sp>
    </p:spTree>
    <p:extLst>
      <p:ext uri="{BB962C8B-B14F-4D97-AF65-F5344CB8AC3E}">
        <p14:creationId xmlns:p14="http://schemas.microsoft.com/office/powerpoint/2010/main" val="280282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6D42-D4E4-4CD7-89DB-C61DDF019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71E66D-B287-45F8-AEBB-617F6DEE3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DC097-8371-4B47-95F1-58136383B234}"/>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5" name="Footer Placeholder 4">
            <a:extLst>
              <a:ext uri="{FF2B5EF4-FFF2-40B4-BE49-F238E27FC236}">
                <a16:creationId xmlns:a16="http://schemas.microsoft.com/office/drawing/2014/main" id="{36DFE840-D3E7-49FD-A28D-8BDD91873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C3D6A-0584-4238-88A5-5B37C076EEE8}"/>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293326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1307-C999-4C88-927F-6C54894CF5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4CD0F5-C8BA-4CC3-8E03-6C1920A49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86840-0BE4-4044-AEC4-6845ECD575BD}"/>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5" name="Footer Placeholder 4">
            <a:extLst>
              <a:ext uri="{FF2B5EF4-FFF2-40B4-BE49-F238E27FC236}">
                <a16:creationId xmlns:a16="http://schemas.microsoft.com/office/drawing/2014/main" id="{E3661075-A68E-4B70-AC7D-386ED9E91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186F7-187E-41BD-A7D2-759D047C09E3}"/>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106464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63642-BB5D-4A30-990B-63994C25AB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70E5E-69C0-4C0B-8482-9A628CA63A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EA255-29BF-4187-97E7-EDB86BE31C68}"/>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5" name="Footer Placeholder 4">
            <a:extLst>
              <a:ext uri="{FF2B5EF4-FFF2-40B4-BE49-F238E27FC236}">
                <a16:creationId xmlns:a16="http://schemas.microsoft.com/office/drawing/2014/main" id="{764A5F49-B9DD-4802-BE32-D25FFEF7E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62EA1-9708-425C-96E8-283C9CD5C5A3}"/>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293248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39BE-AC96-4AF2-B2CB-085DF244E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A3DBD-4078-41AA-A764-7D6DF3887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15563-378D-40B3-9A99-52497316D2D0}"/>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5" name="Footer Placeholder 4">
            <a:extLst>
              <a:ext uri="{FF2B5EF4-FFF2-40B4-BE49-F238E27FC236}">
                <a16:creationId xmlns:a16="http://schemas.microsoft.com/office/drawing/2014/main" id="{828B52A2-7C48-4567-8844-CED3FEDB7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03D56-ADE1-4BED-A622-E886F6C3945E}"/>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9879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8789-11AD-4334-8D9A-5B9B07F74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DCC79F-6091-46BA-9316-0F14053AF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AE3FA-A9EB-4ED8-9E34-C6331AD93A42}"/>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5" name="Footer Placeholder 4">
            <a:extLst>
              <a:ext uri="{FF2B5EF4-FFF2-40B4-BE49-F238E27FC236}">
                <a16:creationId xmlns:a16="http://schemas.microsoft.com/office/drawing/2014/main" id="{8D6FF3DB-128A-4EB7-8F2D-ABCFF8545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F671B-CD50-4494-9B70-E44ADC70846F}"/>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288940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92FA-18FB-40D5-99A5-5CF56E124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B36D8D-1D7D-47F1-846F-CCA4205A4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652A63-FEE3-485D-8E42-33F4306456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1C2C84-C2B0-4354-939E-43C182BAAE46}"/>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6" name="Footer Placeholder 5">
            <a:extLst>
              <a:ext uri="{FF2B5EF4-FFF2-40B4-BE49-F238E27FC236}">
                <a16:creationId xmlns:a16="http://schemas.microsoft.com/office/drawing/2014/main" id="{B52D850D-22BA-404D-B890-94A292DA6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3229A-0F8A-482F-BC20-F62389B99746}"/>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183895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97E8-B097-4C9B-90D8-1D3C3B4781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227D99-3156-482E-855B-D900B5B49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9C4C3-E5F5-4DDC-883C-10A3B2C896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9365B-00D4-4E11-972A-7D887BFFC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45540D-6F41-47EF-A3C2-35916B4B2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CE4C26-1075-4BD7-9E43-2AFC9C3958F0}"/>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8" name="Footer Placeholder 7">
            <a:extLst>
              <a:ext uri="{FF2B5EF4-FFF2-40B4-BE49-F238E27FC236}">
                <a16:creationId xmlns:a16="http://schemas.microsoft.com/office/drawing/2014/main" id="{4E2F4F70-B71C-4178-926B-E403020E41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63353C-C35A-4A23-ACEF-3BE8588504B3}"/>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111094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B885-6795-4D83-98B2-0F2D2AC19F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EB7BBC-A207-4457-B6DA-1048A3CABF55}"/>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4" name="Footer Placeholder 3">
            <a:extLst>
              <a:ext uri="{FF2B5EF4-FFF2-40B4-BE49-F238E27FC236}">
                <a16:creationId xmlns:a16="http://schemas.microsoft.com/office/drawing/2014/main" id="{0E16F57F-AA43-4E05-BD5E-B5E4DADB31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619EF1-C3F0-4E2D-9AC3-74E0DE2FADB3}"/>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428727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53ABD-C81A-40F0-8E16-B3B174978CE4}"/>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3" name="Footer Placeholder 2">
            <a:extLst>
              <a:ext uri="{FF2B5EF4-FFF2-40B4-BE49-F238E27FC236}">
                <a16:creationId xmlns:a16="http://schemas.microsoft.com/office/drawing/2014/main" id="{ADE683B6-5C22-4103-A4E0-8355318F72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7463A2-30AE-42AD-92D0-74DDB139FFA4}"/>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318071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92AB-8C16-494C-B2F3-C0A284948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8D66A-D9E7-494C-BF68-DAD9540E5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2958C1-40DC-4ED7-989A-F30A32ADE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3E6D4-B1D8-4592-87FC-EC8A658507E3}"/>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6" name="Footer Placeholder 5">
            <a:extLst>
              <a:ext uri="{FF2B5EF4-FFF2-40B4-BE49-F238E27FC236}">
                <a16:creationId xmlns:a16="http://schemas.microsoft.com/office/drawing/2014/main" id="{16D73F6C-ECFA-4997-841F-F4564FE90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C636F-79CB-4E40-BD0C-5826A61441FC}"/>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413631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6A2C-64A5-4344-ABD5-D31D1D2BF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5AFA5C-B7D4-4521-962D-DC94A377F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5E6546-E583-434D-9A65-F636CBCE5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36771-B925-4772-B4B0-F87C6C027F27}"/>
              </a:ext>
            </a:extLst>
          </p:cNvPr>
          <p:cNvSpPr>
            <a:spLocks noGrp="1"/>
          </p:cNvSpPr>
          <p:nvPr>
            <p:ph type="dt" sz="half" idx="10"/>
          </p:nvPr>
        </p:nvSpPr>
        <p:spPr/>
        <p:txBody>
          <a:bodyPr/>
          <a:lstStyle/>
          <a:p>
            <a:fld id="{F0618DEE-EC3D-4AE2-B424-2FABD62D6876}" type="datetimeFigureOut">
              <a:rPr lang="en-US" smtClean="0"/>
              <a:t>7/6/2020</a:t>
            </a:fld>
            <a:endParaRPr lang="en-US"/>
          </a:p>
        </p:txBody>
      </p:sp>
      <p:sp>
        <p:nvSpPr>
          <p:cNvPr id="6" name="Footer Placeholder 5">
            <a:extLst>
              <a:ext uri="{FF2B5EF4-FFF2-40B4-BE49-F238E27FC236}">
                <a16:creationId xmlns:a16="http://schemas.microsoft.com/office/drawing/2014/main" id="{A1091B1A-0430-4AB1-8E84-0A47A6DA9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B569E-5836-4B32-8CDF-41C9863DE342}"/>
              </a:ext>
            </a:extLst>
          </p:cNvPr>
          <p:cNvSpPr>
            <a:spLocks noGrp="1"/>
          </p:cNvSpPr>
          <p:nvPr>
            <p:ph type="sldNum" sz="quarter" idx="12"/>
          </p:nvPr>
        </p:nvSpPr>
        <p:spPr/>
        <p:txBody>
          <a:bodyPr/>
          <a:lstStyle/>
          <a:p>
            <a:fld id="{35F85E4E-7D4F-46EC-833A-BA297A98AAAA}" type="slidenum">
              <a:rPr lang="en-US" smtClean="0"/>
              <a:t>‹#›</a:t>
            </a:fld>
            <a:endParaRPr lang="en-US"/>
          </a:p>
        </p:txBody>
      </p:sp>
    </p:spTree>
    <p:extLst>
      <p:ext uri="{BB962C8B-B14F-4D97-AF65-F5344CB8AC3E}">
        <p14:creationId xmlns:p14="http://schemas.microsoft.com/office/powerpoint/2010/main" val="369461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7E32B5-8C8B-4948-9BF3-98CE5BAB65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2C71B-B721-4D33-89C7-FBE41974D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32D36-1DBB-407A-84EA-95350D836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18DEE-EC3D-4AE2-B424-2FABD62D6876}" type="datetimeFigureOut">
              <a:rPr lang="en-US" smtClean="0"/>
              <a:t>7/6/2020</a:t>
            </a:fld>
            <a:endParaRPr lang="en-US"/>
          </a:p>
        </p:txBody>
      </p:sp>
      <p:sp>
        <p:nvSpPr>
          <p:cNvPr id="5" name="Footer Placeholder 4">
            <a:extLst>
              <a:ext uri="{FF2B5EF4-FFF2-40B4-BE49-F238E27FC236}">
                <a16:creationId xmlns:a16="http://schemas.microsoft.com/office/drawing/2014/main" id="{2C3D32BE-02CB-43C0-9B7C-A2AFB479E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F3F0F9-73DE-4E80-8A90-5E7711045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85E4E-7D4F-46EC-833A-BA297A98AAAA}" type="slidenum">
              <a:rPr lang="en-US" smtClean="0"/>
              <a:t>‹#›</a:t>
            </a:fld>
            <a:endParaRPr lang="en-US"/>
          </a:p>
        </p:txBody>
      </p:sp>
    </p:spTree>
    <p:extLst>
      <p:ext uri="{BB962C8B-B14F-4D97-AF65-F5344CB8AC3E}">
        <p14:creationId xmlns:p14="http://schemas.microsoft.com/office/powerpoint/2010/main" val="122690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dreamtown.com/maps/chicago-zipcode-map"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E64CA4-38D7-45FA-B3E5-A1B3E5273EBD}"/>
              </a:ext>
            </a:extLst>
          </p:cNvPr>
          <p:cNvSpPr>
            <a:spLocks noGrp="1"/>
          </p:cNvSpPr>
          <p:nvPr>
            <p:ph type="ctrTitle"/>
          </p:nvPr>
        </p:nvSpPr>
        <p:spPr>
          <a:xfrm>
            <a:off x="3045368" y="2043663"/>
            <a:ext cx="6105194" cy="2031055"/>
          </a:xfrm>
        </p:spPr>
        <p:txBody>
          <a:bodyPr>
            <a:normAutofit/>
          </a:bodyPr>
          <a:lstStyle/>
          <a:p>
            <a:r>
              <a:rPr lang="en-US">
                <a:solidFill>
                  <a:srgbClr val="FFFFFF"/>
                </a:solidFill>
              </a:rPr>
              <a:t>Home selection in Chicago, IL</a:t>
            </a:r>
          </a:p>
        </p:txBody>
      </p:sp>
    </p:spTree>
    <p:extLst>
      <p:ext uri="{BB962C8B-B14F-4D97-AF65-F5344CB8AC3E}">
        <p14:creationId xmlns:p14="http://schemas.microsoft.com/office/powerpoint/2010/main" val="225279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6E1329A-C17F-456F-9072-6B7E57690A04}"/>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Introduction</a:t>
            </a:r>
          </a:p>
        </p:txBody>
      </p:sp>
      <p:sp>
        <p:nvSpPr>
          <p:cNvPr id="3" name="TextBox 2">
            <a:extLst>
              <a:ext uri="{FF2B5EF4-FFF2-40B4-BE49-F238E27FC236}">
                <a16:creationId xmlns:a16="http://schemas.microsoft.com/office/drawing/2014/main" id="{8AA0C8A6-E6B6-4301-9104-E802781071C2}"/>
              </a:ext>
            </a:extLst>
          </p:cNvPr>
          <p:cNvSpPr txBox="1"/>
          <p:nvPr/>
        </p:nvSpPr>
        <p:spPr>
          <a:xfrm>
            <a:off x="1367624" y="2490436"/>
            <a:ext cx="9708995" cy="399164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dirty="0"/>
              <a:t>People look at a variety of factors when deciding to rent/buy a home in a new town. Location is a major driver of this decision</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A lot of manual effort goes into this process along with realtor fees. For e.g. people may want to rent in a neighborhood that has coffee shops and grocery stores and a train station</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In this problem, I will be analyzing Chicago neighborhoods to provide recommendations on neighborhoods to rent/buy homes based availability of combination of certain venues per the user's preference</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This analysis would be of interest to anyone who is looking to move into the city and rent/buy a home</a:t>
            </a:r>
          </a:p>
        </p:txBody>
      </p:sp>
    </p:spTree>
    <p:extLst>
      <p:ext uri="{BB962C8B-B14F-4D97-AF65-F5344CB8AC3E}">
        <p14:creationId xmlns:p14="http://schemas.microsoft.com/office/powerpoint/2010/main" val="252404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6E1329A-C17F-456F-9072-6B7E57690A04}"/>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Data</a:t>
            </a:r>
          </a:p>
        </p:txBody>
      </p:sp>
      <p:sp>
        <p:nvSpPr>
          <p:cNvPr id="3" name="TextBox 2">
            <a:extLst>
              <a:ext uri="{FF2B5EF4-FFF2-40B4-BE49-F238E27FC236}">
                <a16:creationId xmlns:a16="http://schemas.microsoft.com/office/drawing/2014/main" id="{8AA0C8A6-E6B6-4301-9104-E802781071C2}"/>
              </a:ext>
            </a:extLst>
          </p:cNvPr>
          <p:cNvSpPr txBox="1"/>
          <p:nvPr/>
        </p:nvSpPr>
        <p:spPr>
          <a:xfrm>
            <a:off x="1424904" y="2494450"/>
            <a:ext cx="5240056" cy="426195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Chicago has been selected to be the city whose neighborhoods will be analyzed</a:t>
            </a:r>
          </a:p>
          <a:p>
            <a:pPr marL="57150">
              <a:lnSpc>
                <a:spcPct val="90000"/>
              </a:lnSpc>
              <a:spcAft>
                <a:spcPts val="600"/>
              </a:spcAft>
            </a:pPr>
            <a:endParaRPr lang="en-US" dirty="0"/>
          </a:p>
          <a:p>
            <a:pPr marL="285750" indent="-228600">
              <a:lnSpc>
                <a:spcPct val="90000"/>
              </a:lnSpc>
              <a:spcAft>
                <a:spcPts val="600"/>
              </a:spcAft>
              <a:buFont typeface="Arial" panose="020B0604020202020204" pitchFamily="34" charset="0"/>
              <a:buChar char="•"/>
            </a:pPr>
            <a:r>
              <a:rPr lang="en-US" dirty="0"/>
              <a:t>Three sets of data will be required for this problem:</a:t>
            </a:r>
          </a:p>
          <a:p>
            <a:pPr marL="742950" lvl="1" indent="-228600">
              <a:lnSpc>
                <a:spcPct val="90000"/>
              </a:lnSpc>
              <a:spcAft>
                <a:spcPts val="600"/>
              </a:spcAft>
              <a:buFont typeface="Arial" panose="020B0604020202020204" pitchFamily="34" charset="0"/>
              <a:buChar char="•"/>
            </a:pPr>
            <a:r>
              <a:rPr lang="en-US" sz="1600" dirty="0"/>
              <a:t>Chicago neighborhoods and associated zip codes: will be scraped from </a:t>
            </a:r>
            <a:r>
              <a:rPr lang="en-US" sz="1600" dirty="0">
                <a:hlinkClick r:id="rId2"/>
              </a:rPr>
              <a:t>https://www.dreamtown.com/maps/chicago-zipcode-map</a:t>
            </a:r>
            <a:endParaRPr lang="en-US" sz="1600" dirty="0"/>
          </a:p>
          <a:p>
            <a:pPr marL="742950" lvl="1" indent="-228600">
              <a:lnSpc>
                <a:spcPct val="90000"/>
              </a:lnSpc>
              <a:spcAft>
                <a:spcPts val="600"/>
              </a:spcAft>
              <a:buFont typeface="Arial" panose="020B0604020202020204" pitchFamily="34" charset="0"/>
              <a:buChar char="•"/>
            </a:pPr>
            <a:r>
              <a:rPr lang="en-US" sz="1600" dirty="0"/>
              <a:t>The data will be converted to a </a:t>
            </a:r>
            <a:r>
              <a:rPr lang="en-US" sz="1600" dirty="0" err="1"/>
              <a:t>dataframe</a:t>
            </a:r>
            <a:r>
              <a:rPr lang="en-US" sz="1600" dirty="0"/>
              <a:t> and a longitude/latitude will be appended to the table using Python package: </a:t>
            </a:r>
            <a:r>
              <a:rPr lang="en-US" sz="1600" dirty="0" err="1"/>
              <a:t>uszipcodes</a:t>
            </a:r>
            <a:endParaRPr lang="en-US" sz="1600" dirty="0"/>
          </a:p>
          <a:p>
            <a:pPr marL="742950" lvl="1" indent="-228600">
              <a:lnSpc>
                <a:spcPct val="90000"/>
              </a:lnSpc>
              <a:spcAft>
                <a:spcPts val="600"/>
              </a:spcAft>
              <a:buFont typeface="Arial" panose="020B0604020202020204" pitchFamily="34" charset="0"/>
              <a:buChar char="•"/>
            </a:pPr>
            <a:r>
              <a:rPr lang="en-US" sz="1600" dirty="0"/>
              <a:t>For each neighborhood, the nearby venues and associated latitudes/longitudes and categories are obtained using the FOURSQUARE API</a:t>
            </a:r>
          </a:p>
          <a:p>
            <a:pPr marL="285750" indent="-228600">
              <a:lnSpc>
                <a:spcPct val="90000"/>
              </a:lnSpc>
              <a:spcAft>
                <a:spcPts val="600"/>
              </a:spcAft>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75C3E22-4E26-4313-9290-BE9C2D8191A4}"/>
              </a:ext>
            </a:extLst>
          </p:cNvPr>
          <p:cNvPicPr>
            <a:picLocks noChangeAspect="1"/>
          </p:cNvPicPr>
          <p:nvPr/>
        </p:nvPicPr>
        <p:blipFill>
          <a:blip r:embed="rId3"/>
          <a:stretch>
            <a:fillRect/>
          </a:stretch>
        </p:blipFill>
        <p:spPr>
          <a:xfrm>
            <a:off x="6994455" y="2487874"/>
            <a:ext cx="3772641" cy="4050692"/>
          </a:xfrm>
          <a:prstGeom prst="rect">
            <a:avLst/>
          </a:prstGeom>
        </p:spPr>
      </p:pic>
    </p:spTree>
    <p:extLst>
      <p:ext uri="{BB962C8B-B14F-4D97-AF65-F5344CB8AC3E}">
        <p14:creationId xmlns:p14="http://schemas.microsoft.com/office/powerpoint/2010/main" val="261647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6E1329A-C17F-456F-9072-6B7E57690A04}"/>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rPr>
              <a:t>Methodology – Data Cleansing &amp; Wrangling</a:t>
            </a:r>
          </a:p>
        </p:txBody>
      </p:sp>
      <p:sp>
        <p:nvSpPr>
          <p:cNvPr id="3" name="TextBox 2">
            <a:extLst>
              <a:ext uri="{FF2B5EF4-FFF2-40B4-BE49-F238E27FC236}">
                <a16:creationId xmlns:a16="http://schemas.microsoft.com/office/drawing/2014/main" id="{8AA0C8A6-E6B6-4301-9104-E802781071C2}"/>
              </a:ext>
            </a:extLst>
          </p:cNvPr>
          <p:cNvSpPr txBox="1"/>
          <p:nvPr/>
        </p:nvSpPr>
        <p:spPr>
          <a:xfrm>
            <a:off x="1424904" y="2494450"/>
            <a:ext cx="10126911" cy="145464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dirty="0"/>
              <a:t>The table is cleaned by combining the neighborhoods and zip codes into one table</a:t>
            </a:r>
          </a:p>
          <a:p>
            <a:pPr marL="285750" indent="-228600">
              <a:lnSpc>
                <a:spcPct val="90000"/>
              </a:lnSpc>
              <a:spcAft>
                <a:spcPts val="600"/>
              </a:spcAft>
              <a:buFont typeface="Arial" panose="020B0604020202020204" pitchFamily="34" charset="0"/>
              <a:buChar char="•"/>
            </a:pPr>
            <a:r>
              <a:rPr lang="en-US" sz="1600" dirty="0"/>
              <a:t>The # of listings are removed</a:t>
            </a:r>
          </a:p>
          <a:p>
            <a:pPr marL="285750" indent="-228600">
              <a:lnSpc>
                <a:spcPct val="90000"/>
              </a:lnSpc>
              <a:spcAft>
                <a:spcPts val="600"/>
              </a:spcAft>
              <a:buFont typeface="Arial" panose="020B0604020202020204" pitchFamily="34" charset="0"/>
              <a:buChar char="•"/>
            </a:pPr>
            <a:r>
              <a:rPr lang="en-US" sz="1600" dirty="0"/>
              <a:t>Using the “USZIPCODE” / </a:t>
            </a:r>
            <a:r>
              <a:rPr lang="en-US" sz="1600" dirty="0" err="1"/>
              <a:t>SearchEngine</a:t>
            </a:r>
            <a:r>
              <a:rPr lang="en-US" sz="1600" dirty="0"/>
              <a:t> package/module, we get the latitude and longitude of each of the zip codes</a:t>
            </a:r>
          </a:p>
          <a:p>
            <a:pPr marL="285750" indent="-228600">
              <a:lnSpc>
                <a:spcPct val="90000"/>
              </a:lnSpc>
              <a:spcAft>
                <a:spcPts val="600"/>
              </a:spcAft>
              <a:buFont typeface="Arial" panose="020B0604020202020204" pitchFamily="34" charset="0"/>
              <a:buChar char="•"/>
            </a:pPr>
            <a:r>
              <a:rPr lang="en-US" sz="1600" dirty="0"/>
              <a:t>Neighborhoods that have more than one zip code are excluded from the analysis</a:t>
            </a:r>
          </a:p>
        </p:txBody>
      </p:sp>
      <p:pic>
        <p:nvPicPr>
          <p:cNvPr id="4" name="Picture 3">
            <a:extLst>
              <a:ext uri="{FF2B5EF4-FFF2-40B4-BE49-F238E27FC236}">
                <a16:creationId xmlns:a16="http://schemas.microsoft.com/office/drawing/2014/main" id="{61A9458B-FF88-41C6-AD95-C3A23CA35A4A}"/>
              </a:ext>
            </a:extLst>
          </p:cNvPr>
          <p:cNvPicPr>
            <a:picLocks noChangeAspect="1"/>
          </p:cNvPicPr>
          <p:nvPr/>
        </p:nvPicPr>
        <p:blipFill>
          <a:blip r:embed="rId2"/>
          <a:stretch>
            <a:fillRect/>
          </a:stretch>
        </p:blipFill>
        <p:spPr>
          <a:xfrm>
            <a:off x="1317625" y="4140657"/>
            <a:ext cx="2980055" cy="2758398"/>
          </a:xfrm>
          <a:prstGeom prst="rect">
            <a:avLst/>
          </a:prstGeom>
        </p:spPr>
      </p:pic>
      <p:sp>
        <p:nvSpPr>
          <p:cNvPr id="6" name="Arrow: Right 5">
            <a:extLst>
              <a:ext uri="{FF2B5EF4-FFF2-40B4-BE49-F238E27FC236}">
                <a16:creationId xmlns:a16="http://schemas.microsoft.com/office/drawing/2014/main" id="{150BFBCD-49D7-40D8-A619-E58F18E9B332}"/>
              </a:ext>
            </a:extLst>
          </p:cNvPr>
          <p:cNvSpPr/>
          <p:nvPr/>
        </p:nvSpPr>
        <p:spPr>
          <a:xfrm>
            <a:off x="5242560" y="4031202"/>
            <a:ext cx="1148080" cy="2397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3E78211-AC18-4706-9297-FD3B39168040}"/>
              </a:ext>
            </a:extLst>
          </p:cNvPr>
          <p:cNvPicPr>
            <a:picLocks noChangeAspect="1"/>
          </p:cNvPicPr>
          <p:nvPr/>
        </p:nvPicPr>
        <p:blipFill>
          <a:blip r:embed="rId3"/>
          <a:stretch>
            <a:fillRect/>
          </a:stretch>
        </p:blipFill>
        <p:spPr>
          <a:xfrm>
            <a:off x="6810693" y="4241801"/>
            <a:ext cx="5228908" cy="2187161"/>
          </a:xfrm>
          <a:prstGeom prst="rect">
            <a:avLst/>
          </a:prstGeom>
        </p:spPr>
      </p:pic>
      <p:sp>
        <p:nvSpPr>
          <p:cNvPr id="8" name="TextBox 7">
            <a:extLst>
              <a:ext uri="{FF2B5EF4-FFF2-40B4-BE49-F238E27FC236}">
                <a16:creationId xmlns:a16="http://schemas.microsoft.com/office/drawing/2014/main" id="{EE3E1A06-3474-4316-8DED-7678840D6202}"/>
              </a:ext>
            </a:extLst>
          </p:cNvPr>
          <p:cNvSpPr txBox="1"/>
          <p:nvPr/>
        </p:nvSpPr>
        <p:spPr>
          <a:xfrm>
            <a:off x="2062480" y="3764427"/>
            <a:ext cx="2082800" cy="369332"/>
          </a:xfrm>
          <a:prstGeom prst="rect">
            <a:avLst/>
          </a:prstGeom>
          <a:noFill/>
        </p:spPr>
        <p:txBody>
          <a:bodyPr wrap="square" rtlCol="0">
            <a:spAutoFit/>
          </a:bodyPr>
          <a:lstStyle/>
          <a:p>
            <a:r>
              <a:rPr lang="en-US" b="1" dirty="0"/>
              <a:t>Original Data</a:t>
            </a:r>
          </a:p>
        </p:txBody>
      </p:sp>
      <p:sp>
        <p:nvSpPr>
          <p:cNvPr id="18" name="TextBox 17">
            <a:extLst>
              <a:ext uri="{FF2B5EF4-FFF2-40B4-BE49-F238E27FC236}">
                <a16:creationId xmlns:a16="http://schemas.microsoft.com/office/drawing/2014/main" id="{FC499EA4-4675-419E-8664-AD82A1345599}"/>
              </a:ext>
            </a:extLst>
          </p:cNvPr>
          <p:cNvSpPr txBox="1"/>
          <p:nvPr/>
        </p:nvSpPr>
        <p:spPr>
          <a:xfrm>
            <a:off x="8637642" y="3764427"/>
            <a:ext cx="2082800" cy="369332"/>
          </a:xfrm>
          <a:prstGeom prst="rect">
            <a:avLst/>
          </a:prstGeom>
          <a:noFill/>
        </p:spPr>
        <p:txBody>
          <a:bodyPr wrap="square" rtlCol="0">
            <a:spAutoFit/>
          </a:bodyPr>
          <a:lstStyle/>
          <a:p>
            <a:r>
              <a:rPr lang="en-US" b="1" dirty="0"/>
              <a:t>Updated </a:t>
            </a:r>
            <a:r>
              <a:rPr lang="en-US" b="1" dirty="0" err="1"/>
              <a:t>Dataframe</a:t>
            </a:r>
            <a:endParaRPr lang="en-US" b="1" dirty="0"/>
          </a:p>
        </p:txBody>
      </p:sp>
    </p:spTree>
    <p:extLst>
      <p:ext uri="{BB962C8B-B14F-4D97-AF65-F5344CB8AC3E}">
        <p14:creationId xmlns:p14="http://schemas.microsoft.com/office/powerpoint/2010/main" val="205438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6E1329A-C17F-456F-9072-6B7E57690A04}"/>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rPr>
              <a:t>Methodology – Clustering of Similar Neighborhoods  </a:t>
            </a:r>
          </a:p>
        </p:txBody>
      </p:sp>
      <p:sp>
        <p:nvSpPr>
          <p:cNvPr id="3" name="TextBox 2">
            <a:extLst>
              <a:ext uri="{FF2B5EF4-FFF2-40B4-BE49-F238E27FC236}">
                <a16:creationId xmlns:a16="http://schemas.microsoft.com/office/drawing/2014/main" id="{8AA0C8A6-E6B6-4301-9104-E802781071C2}"/>
              </a:ext>
            </a:extLst>
          </p:cNvPr>
          <p:cNvSpPr txBox="1"/>
          <p:nvPr/>
        </p:nvSpPr>
        <p:spPr>
          <a:xfrm>
            <a:off x="1424903" y="2494450"/>
            <a:ext cx="10126911" cy="436355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dirty="0"/>
              <a:t>Need to cluster together similar neighborhoods – similarity is determined based on the number of a type of venue (e.g. grocery store, coffee shop)</a:t>
            </a:r>
          </a:p>
          <a:p>
            <a:pPr marL="742950" lvl="1" indent="-228600">
              <a:lnSpc>
                <a:spcPct val="90000"/>
              </a:lnSpc>
              <a:spcAft>
                <a:spcPts val="600"/>
              </a:spcAft>
              <a:buFont typeface="Arial" panose="020B0604020202020204" pitchFamily="34" charset="0"/>
              <a:buChar char="•"/>
            </a:pPr>
            <a:r>
              <a:rPr lang="en-US" sz="1600" dirty="0"/>
              <a:t>Foursquare API provides the category/ number of venues in a neighborhood along with latitude and longitude coordinates</a:t>
            </a:r>
          </a:p>
          <a:p>
            <a:pPr marL="742950" lvl="1" indent="-228600">
              <a:lnSpc>
                <a:spcPct val="90000"/>
              </a:lnSpc>
              <a:spcAft>
                <a:spcPts val="600"/>
              </a:spcAft>
              <a:buFont typeface="Arial" panose="020B0604020202020204" pitchFamily="34" charset="0"/>
              <a:buChar char="•"/>
            </a:pPr>
            <a:r>
              <a:rPr lang="en-US" sz="1600" dirty="0"/>
              <a:t>Estimate the total number of venue categories in each neighborhood</a:t>
            </a:r>
          </a:p>
          <a:p>
            <a:pPr marL="742950" lvl="1" indent="-228600">
              <a:lnSpc>
                <a:spcPct val="90000"/>
              </a:lnSpc>
              <a:spcAft>
                <a:spcPts val="600"/>
              </a:spcAft>
              <a:buFont typeface="Arial" panose="020B0604020202020204" pitchFamily="34" charset="0"/>
              <a:buChar char="•"/>
            </a:pPr>
            <a:r>
              <a:rPr lang="en-US" sz="1600" dirty="0"/>
              <a:t>We follow the one-hot encoding process to create a table enumerating the category of the venues in each neighborhood </a:t>
            </a:r>
          </a:p>
          <a:p>
            <a:pPr marL="742950" lvl="1" indent="-228600">
              <a:lnSpc>
                <a:spcPct val="90000"/>
              </a:lnSpc>
              <a:spcAft>
                <a:spcPts val="600"/>
              </a:spcAft>
              <a:buFont typeface="Arial" panose="020B0604020202020204" pitchFamily="34" charset="0"/>
              <a:buChar char="•"/>
            </a:pPr>
            <a:r>
              <a:rPr lang="en-US" sz="1600" dirty="0"/>
              <a:t>We estimate a normalized frequency of occurrence of a category within a neighborhood and create a new </a:t>
            </a:r>
            <a:r>
              <a:rPr lang="en-US" sz="1600" dirty="0" err="1"/>
              <a:t>dataframe</a:t>
            </a:r>
            <a:endParaRPr lang="en-US" sz="1600" dirty="0"/>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In this analysis, we want to cluster neighborhoods based on the number of coffee shops, grocery stores and train stations they encompass</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The clustering is based on k-means clustering algorithm – we start with 5 clusters</a:t>
            </a:r>
          </a:p>
          <a:p>
            <a:pPr marL="742950" lvl="1" indent="-228600">
              <a:lnSpc>
                <a:spcPct val="90000"/>
              </a:lnSpc>
              <a:spcAft>
                <a:spcPts val="600"/>
              </a:spcAft>
              <a:buFont typeface="Arial" panose="020B0604020202020204" pitchFamily="34" charset="0"/>
              <a:buChar char="•"/>
            </a:pPr>
            <a:r>
              <a:rPr lang="en-US" sz="1600" dirty="0"/>
              <a:t>The idea is that neighborhoods that have most of the three venue categories (coffee shops, grocery stores, train stations) will be clustered together as opposed to neighborhoods that don’t have any of the three</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279264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6E1329A-C17F-456F-9072-6B7E57690A04}"/>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mj-lt"/>
                <a:ea typeface="+mj-ea"/>
                <a:cs typeface="+mj-cs"/>
              </a:rPr>
              <a:t>Results</a:t>
            </a:r>
          </a:p>
        </p:txBody>
      </p:sp>
      <p:pic>
        <p:nvPicPr>
          <p:cNvPr id="4" name="Picture 3">
            <a:extLst>
              <a:ext uri="{FF2B5EF4-FFF2-40B4-BE49-F238E27FC236}">
                <a16:creationId xmlns:a16="http://schemas.microsoft.com/office/drawing/2014/main" id="{681E474B-B6B1-4A40-8B04-1D5D400A9B6A}"/>
              </a:ext>
            </a:extLst>
          </p:cNvPr>
          <p:cNvPicPr>
            <a:picLocks noChangeAspect="1"/>
          </p:cNvPicPr>
          <p:nvPr/>
        </p:nvPicPr>
        <p:blipFill>
          <a:blip r:embed="rId3"/>
          <a:stretch>
            <a:fillRect/>
          </a:stretch>
        </p:blipFill>
        <p:spPr>
          <a:xfrm>
            <a:off x="127459" y="3575666"/>
            <a:ext cx="5879087" cy="2524124"/>
          </a:xfrm>
          <a:prstGeom prst="rect">
            <a:avLst/>
          </a:prstGeom>
        </p:spPr>
      </p:pic>
      <p:sp>
        <p:nvSpPr>
          <p:cNvPr id="5" name="TextBox 4">
            <a:extLst>
              <a:ext uri="{FF2B5EF4-FFF2-40B4-BE49-F238E27FC236}">
                <a16:creationId xmlns:a16="http://schemas.microsoft.com/office/drawing/2014/main" id="{8386C863-9A9E-4D29-9D2C-B09DC5C6C5A2}"/>
              </a:ext>
            </a:extLst>
          </p:cNvPr>
          <p:cNvSpPr txBox="1"/>
          <p:nvPr/>
        </p:nvSpPr>
        <p:spPr>
          <a:xfrm>
            <a:off x="409710" y="3117851"/>
            <a:ext cx="4182610" cy="369332"/>
          </a:xfrm>
          <a:prstGeom prst="rect">
            <a:avLst/>
          </a:prstGeom>
          <a:noFill/>
        </p:spPr>
        <p:txBody>
          <a:bodyPr wrap="square" rtlCol="0">
            <a:spAutoFit/>
          </a:bodyPr>
          <a:lstStyle/>
          <a:p>
            <a:r>
              <a:rPr lang="en-US" b="1" dirty="0"/>
              <a:t>Neighborhoods with cluster labels (0 to 4)</a:t>
            </a:r>
          </a:p>
        </p:txBody>
      </p:sp>
      <p:sp>
        <p:nvSpPr>
          <p:cNvPr id="19" name="TextBox 18">
            <a:extLst>
              <a:ext uri="{FF2B5EF4-FFF2-40B4-BE49-F238E27FC236}">
                <a16:creationId xmlns:a16="http://schemas.microsoft.com/office/drawing/2014/main" id="{C326C191-6E3A-46A4-8C95-FFBE6A5ED6E0}"/>
              </a:ext>
            </a:extLst>
          </p:cNvPr>
          <p:cNvSpPr txBox="1"/>
          <p:nvPr/>
        </p:nvSpPr>
        <p:spPr>
          <a:xfrm>
            <a:off x="6344388" y="3041656"/>
            <a:ext cx="5506720" cy="646331"/>
          </a:xfrm>
          <a:prstGeom prst="rect">
            <a:avLst/>
          </a:prstGeom>
          <a:noFill/>
        </p:spPr>
        <p:txBody>
          <a:bodyPr wrap="square" rtlCol="0">
            <a:spAutoFit/>
          </a:bodyPr>
          <a:lstStyle/>
          <a:p>
            <a:r>
              <a:rPr lang="en-US" b="1" dirty="0"/>
              <a:t>Map with neighborhood clusters (each neighborhoods is a color coded dot)</a:t>
            </a:r>
          </a:p>
        </p:txBody>
      </p:sp>
      <p:pic>
        <p:nvPicPr>
          <p:cNvPr id="6" name="Picture 5">
            <a:extLst>
              <a:ext uri="{FF2B5EF4-FFF2-40B4-BE49-F238E27FC236}">
                <a16:creationId xmlns:a16="http://schemas.microsoft.com/office/drawing/2014/main" id="{86DE9444-3EE9-44F5-AFD4-56559FB4C589}"/>
              </a:ext>
            </a:extLst>
          </p:cNvPr>
          <p:cNvPicPr>
            <a:picLocks noChangeAspect="1"/>
          </p:cNvPicPr>
          <p:nvPr/>
        </p:nvPicPr>
        <p:blipFill>
          <a:blip r:embed="rId4"/>
          <a:stretch>
            <a:fillRect/>
          </a:stretch>
        </p:blipFill>
        <p:spPr>
          <a:xfrm>
            <a:off x="6202369" y="3575666"/>
            <a:ext cx="5790759" cy="2422152"/>
          </a:xfrm>
          <a:prstGeom prst="rect">
            <a:avLst/>
          </a:prstGeom>
        </p:spPr>
      </p:pic>
    </p:spTree>
    <p:extLst>
      <p:ext uri="{BB962C8B-B14F-4D97-AF65-F5344CB8AC3E}">
        <p14:creationId xmlns:p14="http://schemas.microsoft.com/office/powerpoint/2010/main" val="13068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6E1329A-C17F-456F-9072-6B7E57690A04}"/>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mj-lt"/>
                <a:ea typeface="+mj-ea"/>
                <a:cs typeface="+mj-cs"/>
              </a:rPr>
              <a:t>Discussion</a:t>
            </a:r>
          </a:p>
        </p:txBody>
      </p:sp>
      <p:sp>
        <p:nvSpPr>
          <p:cNvPr id="3" name="TextBox 2">
            <a:extLst>
              <a:ext uri="{FF2B5EF4-FFF2-40B4-BE49-F238E27FC236}">
                <a16:creationId xmlns:a16="http://schemas.microsoft.com/office/drawing/2014/main" id="{8AA0C8A6-E6B6-4301-9104-E802781071C2}"/>
              </a:ext>
            </a:extLst>
          </p:cNvPr>
          <p:cNvSpPr txBox="1"/>
          <p:nvPr/>
        </p:nvSpPr>
        <p:spPr>
          <a:xfrm>
            <a:off x="1243488" y="4933932"/>
            <a:ext cx="9708995" cy="145957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dirty="0"/>
              <a:t>We can see from the table above that the total normalized frequency of the venue categories in each cluster – cluster 0 does not have a train station nor coffee shop, so we can probably skip all neighborhoods in that cluster</a:t>
            </a:r>
          </a:p>
          <a:p>
            <a:pPr marL="285750" indent="-228600">
              <a:lnSpc>
                <a:spcPct val="90000"/>
              </a:lnSpc>
              <a:spcAft>
                <a:spcPts val="600"/>
              </a:spcAft>
              <a:buFont typeface="Arial" panose="020B0604020202020204" pitchFamily="34" charset="0"/>
              <a:buChar char="•"/>
            </a:pPr>
            <a:r>
              <a:rPr lang="en-US" sz="1600" dirty="0"/>
              <a:t>Cluster 1 seems to be a blend with reasonable scores for each venue category – so that can be explored further; for example from the above right table, we see Albany Park may be a candidate for a neighborhood to rent/buy a home in</a:t>
            </a:r>
          </a:p>
        </p:txBody>
      </p:sp>
      <p:pic>
        <p:nvPicPr>
          <p:cNvPr id="19" name="Picture 18">
            <a:extLst>
              <a:ext uri="{FF2B5EF4-FFF2-40B4-BE49-F238E27FC236}">
                <a16:creationId xmlns:a16="http://schemas.microsoft.com/office/drawing/2014/main" id="{6448C9B0-DC42-45C2-BDAB-82D589663658}"/>
              </a:ext>
            </a:extLst>
          </p:cNvPr>
          <p:cNvPicPr>
            <a:picLocks noChangeAspect="1"/>
          </p:cNvPicPr>
          <p:nvPr/>
        </p:nvPicPr>
        <p:blipFill>
          <a:blip r:embed="rId2"/>
          <a:stretch>
            <a:fillRect/>
          </a:stretch>
        </p:blipFill>
        <p:spPr>
          <a:xfrm>
            <a:off x="1435552" y="2543175"/>
            <a:ext cx="4153785" cy="2058448"/>
          </a:xfrm>
          <a:prstGeom prst="rect">
            <a:avLst/>
          </a:prstGeom>
        </p:spPr>
      </p:pic>
      <p:pic>
        <p:nvPicPr>
          <p:cNvPr id="20" name="Picture 19">
            <a:extLst>
              <a:ext uri="{FF2B5EF4-FFF2-40B4-BE49-F238E27FC236}">
                <a16:creationId xmlns:a16="http://schemas.microsoft.com/office/drawing/2014/main" id="{48E7AACA-6AA7-4EAB-9712-D3E68DB7593F}"/>
              </a:ext>
            </a:extLst>
          </p:cNvPr>
          <p:cNvPicPr>
            <a:picLocks noChangeAspect="1"/>
          </p:cNvPicPr>
          <p:nvPr/>
        </p:nvPicPr>
        <p:blipFill>
          <a:blip r:embed="rId3"/>
          <a:stretch>
            <a:fillRect/>
          </a:stretch>
        </p:blipFill>
        <p:spPr>
          <a:xfrm>
            <a:off x="6225410" y="2668429"/>
            <a:ext cx="4687201" cy="2012400"/>
          </a:xfrm>
          <a:prstGeom prst="rect">
            <a:avLst/>
          </a:prstGeom>
        </p:spPr>
      </p:pic>
      <p:sp>
        <p:nvSpPr>
          <p:cNvPr id="21" name="TextBox 20">
            <a:extLst>
              <a:ext uri="{FF2B5EF4-FFF2-40B4-BE49-F238E27FC236}">
                <a16:creationId xmlns:a16="http://schemas.microsoft.com/office/drawing/2014/main" id="{0CB4B977-0A49-4154-A510-B2D71514246D}"/>
              </a:ext>
            </a:extLst>
          </p:cNvPr>
          <p:cNvSpPr txBox="1"/>
          <p:nvPr/>
        </p:nvSpPr>
        <p:spPr>
          <a:xfrm>
            <a:off x="1765319" y="2193410"/>
            <a:ext cx="4182610" cy="369332"/>
          </a:xfrm>
          <a:prstGeom prst="rect">
            <a:avLst/>
          </a:prstGeom>
          <a:noFill/>
        </p:spPr>
        <p:txBody>
          <a:bodyPr wrap="square" rtlCol="0">
            <a:spAutoFit/>
          </a:bodyPr>
          <a:lstStyle/>
          <a:p>
            <a:r>
              <a:rPr lang="en-US" b="1" dirty="0"/>
              <a:t>Frequency of venue categories by cluster</a:t>
            </a:r>
          </a:p>
        </p:txBody>
      </p:sp>
    </p:spTree>
    <p:extLst>
      <p:ext uri="{BB962C8B-B14F-4D97-AF65-F5344CB8AC3E}">
        <p14:creationId xmlns:p14="http://schemas.microsoft.com/office/powerpoint/2010/main" val="36522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6E1329A-C17F-456F-9072-6B7E57690A04}"/>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mj-lt"/>
                <a:ea typeface="+mj-ea"/>
                <a:cs typeface="+mj-cs"/>
              </a:rPr>
              <a:t>Conclusion</a:t>
            </a:r>
          </a:p>
        </p:txBody>
      </p:sp>
      <p:sp>
        <p:nvSpPr>
          <p:cNvPr id="3" name="TextBox 2">
            <a:extLst>
              <a:ext uri="{FF2B5EF4-FFF2-40B4-BE49-F238E27FC236}">
                <a16:creationId xmlns:a16="http://schemas.microsoft.com/office/drawing/2014/main" id="{8AA0C8A6-E6B6-4301-9104-E802781071C2}"/>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We can use k-means clustering technique to cluster neighborhoods in a city that include a certain combination of venue categories important to home renter/buyer</a:t>
            </a:r>
          </a:p>
          <a:p>
            <a:pPr marL="742950" lvl="1" indent="-228600">
              <a:lnSpc>
                <a:spcPct val="90000"/>
              </a:lnSpc>
              <a:spcAft>
                <a:spcPts val="600"/>
              </a:spcAft>
              <a:buFont typeface="Arial" panose="020B0604020202020204" pitchFamily="34" charset="0"/>
              <a:buChar char="•"/>
            </a:pPr>
            <a:r>
              <a:rPr lang="en-US" sz="1600" dirty="0"/>
              <a:t>This saves manual effort and resources of looking into each and every neighborhood in a city</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In this analysis we used Train station, coffee shop and grocery store as the 3 venue categories</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In future analysis, we can increase or decrease the number of clusters to get a better sense of the neighborhood clustering</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Furthermore, we can extend the analysis to provide an html interface where the user can select the type of venues they are interested in and the back-end Python ‘engine’ code can be run on the fly to identify neighborhoods they should be looking at first</a:t>
            </a:r>
          </a:p>
        </p:txBody>
      </p:sp>
    </p:spTree>
    <p:extLst>
      <p:ext uri="{BB962C8B-B14F-4D97-AF65-F5344CB8AC3E}">
        <p14:creationId xmlns:p14="http://schemas.microsoft.com/office/powerpoint/2010/main" val="2939335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712</Words>
  <Application>Microsoft Office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Home selection in Chicago, IL</vt:lpstr>
      <vt:lpstr>Introduction</vt:lpstr>
      <vt:lpstr>Data</vt:lpstr>
      <vt:lpstr>Methodology – Data Cleansing &amp; Wrangling</vt:lpstr>
      <vt:lpstr>Methodology – Clustering of Similar Neighborhoods  </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selection in Chicago, IL</dc:title>
  <dc:creator>Karuppiah, Ram</dc:creator>
  <cp:lastModifiedBy>Karuppiah, Ram</cp:lastModifiedBy>
  <cp:revision>4</cp:revision>
  <dcterms:created xsi:type="dcterms:W3CDTF">2020-07-07T02:21:57Z</dcterms:created>
  <dcterms:modified xsi:type="dcterms:W3CDTF">2020-07-07T02:44:11Z</dcterms:modified>
</cp:coreProperties>
</file>