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6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54C4-4A1A-0F42-8F80-46CD2FF9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5193E-E974-CD49-9E0A-28DCB199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E5E3-FDE5-2144-B9B2-B6B6EFBC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F78E-5C0A-9543-B46D-736C5F36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0867-DF05-A744-AE44-190C2E8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AF8D-D5EF-7A42-BE96-C4124E02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8FBB2-BBD2-EC47-9B85-9E0C45A1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49DD-F253-6448-AAD2-D93D2A88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787F-FBB3-B144-81D0-9055AE3B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6583-6AA0-AF46-A769-D4411D2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B5B3D-15B5-9F4F-88A6-F3E3C8A7B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A1684-6765-8B4B-8612-86DD7BFB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63DC-B7A8-234D-B5A5-B6C1F0A8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C997-73F9-3F4D-9A76-CB62BE51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E58C-D75A-5C4B-9978-87B4567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6A36-0635-6542-9233-46E071DD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675E-80F1-D24F-A345-84FEB208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1D13-BDD2-6D41-9BE1-6E9B7AB4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8B94-80F4-2543-88F7-52E9F797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AE9D-A962-ED40-9FB2-1E2D60DD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A14D-E50F-0B42-A8D0-8242A300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4603-D5F2-D943-8E28-5DB95392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CB41-F99F-3F49-8101-E6674619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3373-F67C-6C40-9F8D-8E02E403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8EFD-8F08-2E4E-9A03-15C09D64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6FCF-9B73-7046-815E-902405BF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7A22-E8C3-264E-9FC4-93807F04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E205-A5E0-E548-8F16-8EAF650B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3210-870B-3840-80E7-5A339F6A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418E-4415-D84F-9547-BA9EE17C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BF94-8967-BD4A-9BCD-364D649D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1DE-F92D-7C43-B9C7-6E8892A4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4EBC-3D90-5B47-8A8C-2378D41A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5F2BE-818E-B54F-8E47-A986F7F1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57BAD-9C41-4E40-9E80-A8CE38614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D3B49-9C69-EF49-BC61-C7B9028F0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3A152-2787-3649-87B1-9131B7D7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8268C-DE62-2F42-ADB9-BE9082DC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CC446-DBF2-F34E-A79E-EDC54C49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A502-67CE-EB4F-8A0D-91399E0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BF355-E8AB-6A49-9EEF-C844B6C0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B3C4A-89C1-9243-B038-61ABCCAA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E6B7C-C350-B647-BB2D-379C5889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B7A69-75CB-C349-908C-E164A11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3FE7D-1141-2547-ABB2-5F3007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DB385-445E-774E-A22D-CDE4DB08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639E-AC8C-5A4A-BD8C-F5516936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8CA-1B3C-0A43-8A3E-86CDFF8E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98F4-8B29-204F-A4CD-AE38BAF4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17FF-00B7-FF4D-88BF-43A74F1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5829-7526-1249-B3CF-FA2E7C31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C0FEE-1F0A-3C4A-92DD-3A6C1A6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CE6E-E0C8-C24C-9AE5-A14BEE5B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E0E17-A5AD-CE41-9229-15A5C9749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81587-A4EB-7F4A-BC45-29A44854C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2B55-BD0A-314B-BFF6-8E74B8C2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9304-F807-7E42-9283-102EF531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484C-84FF-434B-BC0B-FC2CC83B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09E86-5691-3F4D-B10E-F2F6C67B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CA92-092A-2649-BEE0-93036065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9D4B-DD6B-154F-8B4C-AE5AD2D6C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E4C8-68BF-6A41-A4B9-4F62114F438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7A14-A1C4-884A-8703-79219E5C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8992-75B0-2C42-98E9-F4E5879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197A2C-1022-9242-9344-29C16326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059516"/>
            <a:ext cx="2710424" cy="22076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8616BF-F4C9-8846-AC4D-BB7D6F1291CB}"/>
              </a:ext>
            </a:extLst>
          </p:cNvPr>
          <p:cNvCxnSpPr>
            <a:cxnSpLocks/>
          </p:cNvCxnSpPr>
          <p:nvPr/>
        </p:nvCxnSpPr>
        <p:spPr>
          <a:xfrm flipV="1">
            <a:off x="4771914" y="2165414"/>
            <a:ext cx="1885805" cy="3638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7E41931A-3BCE-F244-B78B-01F7985B7036}"/>
              </a:ext>
            </a:extLst>
          </p:cNvPr>
          <p:cNvSpPr/>
          <p:nvPr/>
        </p:nvSpPr>
        <p:spPr>
          <a:xfrm>
            <a:off x="6732065" y="416880"/>
            <a:ext cx="4307496" cy="4481955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Category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Visibility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Weight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Fat Content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Price</a:t>
            </a:r>
          </a:p>
          <a:p>
            <a:pPr algn="ctr"/>
            <a:endParaRPr lang="en-US" sz="25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Outlet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Outlet 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500" dirty="0"/>
              <a:t>Product Sales</a:t>
            </a:r>
          </a:p>
          <a:p>
            <a:pPr algn="ctr"/>
            <a:endParaRPr 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5AF13-2561-0E45-9DA4-7E19C62D7A77}"/>
              </a:ext>
            </a:extLst>
          </p:cNvPr>
          <p:cNvSpPr txBox="1"/>
          <p:nvPr/>
        </p:nvSpPr>
        <p:spPr>
          <a:xfrm rot="20914793">
            <a:off x="4650431" y="1921728"/>
            <a:ext cx="24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Features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AEC869-08B4-C840-BBC1-AE230C931306}"/>
              </a:ext>
            </a:extLst>
          </p:cNvPr>
          <p:cNvCxnSpPr>
            <a:cxnSpLocks/>
          </p:cNvCxnSpPr>
          <p:nvPr/>
        </p:nvCxnSpPr>
        <p:spPr>
          <a:xfrm flipV="1">
            <a:off x="4768844" y="3163359"/>
            <a:ext cx="1835502" cy="10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3C039D-C1FC-3244-8906-FFA0A0961C4C}"/>
              </a:ext>
            </a:extLst>
          </p:cNvPr>
          <p:cNvSpPr txBox="1"/>
          <p:nvPr/>
        </p:nvSpPr>
        <p:spPr>
          <a:xfrm>
            <a:off x="4771914" y="2804577"/>
            <a:ext cx="21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Outlet Features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20AFC8-5016-C748-8597-D9F6619AB6E3}"/>
              </a:ext>
            </a:extLst>
          </p:cNvPr>
          <p:cNvCxnSpPr>
            <a:cxnSpLocks/>
          </p:cNvCxnSpPr>
          <p:nvPr/>
        </p:nvCxnSpPr>
        <p:spPr>
          <a:xfrm>
            <a:off x="4768844" y="3719042"/>
            <a:ext cx="1888875" cy="548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8C36D-EAA6-D247-A50B-3E2DF28A48E7}"/>
              </a:ext>
            </a:extLst>
          </p:cNvPr>
          <p:cNvSpPr txBox="1"/>
          <p:nvPr/>
        </p:nvSpPr>
        <p:spPr>
          <a:xfrm rot="1039815">
            <a:off x="4697840" y="3592243"/>
            <a:ext cx="21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238848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3D33B9-848D-1D4E-9825-20D5C8E59C2D}"/>
              </a:ext>
            </a:extLst>
          </p:cNvPr>
          <p:cNvSpPr/>
          <p:nvPr/>
        </p:nvSpPr>
        <p:spPr>
          <a:xfrm>
            <a:off x="2333463" y="1026423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Naïve Imputation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Optimal Impute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KNN Impute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Implemented </a:t>
            </a:r>
            <a:r>
              <a:rPr lang="en-US" sz="2200" b="1" dirty="0"/>
              <a:t>KNN impute </a:t>
            </a:r>
            <a:r>
              <a:rPr lang="en-US" sz="2200" dirty="0"/>
              <a:t>for missing data since it had lowest MAE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FF9C74-74A6-FD4C-9768-1585E15E048D}"/>
              </a:ext>
            </a:extLst>
          </p:cNvPr>
          <p:cNvSpPr/>
          <p:nvPr/>
        </p:nvSpPr>
        <p:spPr>
          <a:xfrm>
            <a:off x="7269090" y="1026423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Created interaction terms and transformations of the variables.</a:t>
            </a:r>
          </a:p>
          <a:p>
            <a:pPr algn="ctr"/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Wanted to consider that bigger stores sell different type of products than the smaller stores. </a:t>
            </a:r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D103A-76F3-ED43-A66D-B854119A9AC0}"/>
              </a:ext>
            </a:extLst>
          </p:cNvPr>
          <p:cNvSpPr txBox="1"/>
          <p:nvPr/>
        </p:nvSpPr>
        <p:spPr>
          <a:xfrm>
            <a:off x="2760133" y="1346200"/>
            <a:ext cx="238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Data Imputation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1086F-8437-FF47-834D-77A7FCEB8A16}"/>
              </a:ext>
            </a:extLst>
          </p:cNvPr>
          <p:cNvCxnSpPr>
            <a:cxnSpLocks/>
          </p:cNvCxnSpPr>
          <p:nvPr/>
        </p:nvCxnSpPr>
        <p:spPr>
          <a:xfrm>
            <a:off x="2830651" y="1823254"/>
            <a:ext cx="2140375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A3E13-5F1E-E740-AECB-BCA97F0DDA11}"/>
              </a:ext>
            </a:extLst>
          </p:cNvPr>
          <p:cNvSpPr txBox="1"/>
          <p:nvPr/>
        </p:nvSpPr>
        <p:spPr>
          <a:xfrm>
            <a:off x="7536585" y="1346200"/>
            <a:ext cx="29843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Feature Engineering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F61946-D9E1-3344-9264-23418C883CAF}"/>
              </a:ext>
            </a:extLst>
          </p:cNvPr>
          <p:cNvCxnSpPr>
            <a:cxnSpLocks/>
          </p:cNvCxnSpPr>
          <p:nvPr/>
        </p:nvCxnSpPr>
        <p:spPr>
          <a:xfrm>
            <a:off x="7596503" y="1823254"/>
            <a:ext cx="2723531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8655EC85-F52D-AD48-A42B-55F9904AD7E7}"/>
              </a:ext>
            </a:extLst>
          </p:cNvPr>
          <p:cNvSpPr/>
          <p:nvPr/>
        </p:nvSpPr>
        <p:spPr>
          <a:xfrm rot="5400000">
            <a:off x="6292947" y="2614186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553FA23A-6D10-FD46-A52F-BCA5EFD1F670}"/>
              </a:ext>
            </a:extLst>
          </p:cNvPr>
          <p:cNvSpPr/>
          <p:nvPr/>
        </p:nvSpPr>
        <p:spPr>
          <a:xfrm rot="5400000">
            <a:off x="11228575" y="2724251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DEC6AE-DDCE-5E4D-AA12-6038DD742AFB}"/>
              </a:ext>
            </a:extLst>
          </p:cNvPr>
          <p:cNvSpPr/>
          <p:nvPr/>
        </p:nvSpPr>
        <p:spPr>
          <a:xfrm>
            <a:off x="1017359" y="828914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Implemented Stable Regression to get the toughest training set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Leads to better performance on out of sample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E01B4-88BF-854F-A665-1A7FE47807F4}"/>
              </a:ext>
            </a:extLst>
          </p:cNvPr>
          <p:cNvSpPr txBox="1"/>
          <p:nvPr/>
        </p:nvSpPr>
        <p:spPr>
          <a:xfrm>
            <a:off x="1564664" y="985408"/>
            <a:ext cx="3769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Stable Regression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2D8003-0E5D-B04C-9952-0800F626CD50}"/>
              </a:ext>
            </a:extLst>
          </p:cNvPr>
          <p:cNvCxnSpPr>
            <a:cxnSpLocks/>
          </p:cNvCxnSpPr>
          <p:nvPr/>
        </p:nvCxnSpPr>
        <p:spPr>
          <a:xfrm>
            <a:off x="1564664" y="1462462"/>
            <a:ext cx="2448536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3FC52BAB-F62C-764C-B447-7B39EBA6F2BF}"/>
              </a:ext>
            </a:extLst>
          </p:cNvPr>
          <p:cNvSpPr/>
          <p:nvPr/>
        </p:nvSpPr>
        <p:spPr>
          <a:xfrm rot="5400000">
            <a:off x="5046003" y="2614187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C314CA-736C-0B45-B09E-61D2F706CFE2}"/>
              </a:ext>
            </a:extLst>
          </p:cNvPr>
          <p:cNvSpPr/>
          <p:nvPr/>
        </p:nvSpPr>
        <p:spPr>
          <a:xfrm>
            <a:off x="6096000" y="828915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Select best variable transformations.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Impose Sparsity.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Limit highly correlated variables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Impose selection of Visibility</a:t>
            </a:r>
          </a:p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9613F-0476-2C4C-A942-C0EEDFDC76E0}"/>
              </a:ext>
            </a:extLst>
          </p:cNvPr>
          <p:cNvSpPr txBox="1"/>
          <p:nvPr/>
        </p:nvSpPr>
        <p:spPr>
          <a:xfrm>
            <a:off x="6478561" y="985407"/>
            <a:ext cx="2663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Holistic Regression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C365C9-95A2-A047-9210-F449FA2F6A02}"/>
              </a:ext>
            </a:extLst>
          </p:cNvPr>
          <p:cNvCxnSpPr>
            <a:cxnSpLocks/>
          </p:cNvCxnSpPr>
          <p:nvPr/>
        </p:nvCxnSpPr>
        <p:spPr>
          <a:xfrm>
            <a:off x="6541305" y="1473849"/>
            <a:ext cx="2538332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1334F-E727-0240-A285-1C5255F55593}"/>
              </a:ext>
            </a:extLst>
          </p:cNvPr>
          <p:cNvSpPr txBox="1"/>
          <p:nvPr/>
        </p:nvSpPr>
        <p:spPr>
          <a:xfrm>
            <a:off x="6453268" y="4816213"/>
            <a:ext cx="190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R^2 = 0.6538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611A9AE3-0062-0D48-AF22-6CAAAF5B08CE}"/>
              </a:ext>
            </a:extLst>
          </p:cNvPr>
          <p:cNvSpPr/>
          <p:nvPr/>
        </p:nvSpPr>
        <p:spPr>
          <a:xfrm rot="10800000">
            <a:off x="7539198" y="5738554"/>
            <a:ext cx="491960" cy="893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4B2C287A-CD25-AB4E-8336-CA78ABC49369}"/>
              </a:ext>
            </a:extLst>
          </p:cNvPr>
          <p:cNvSpPr/>
          <p:nvPr/>
        </p:nvSpPr>
        <p:spPr>
          <a:xfrm rot="5400000">
            <a:off x="10129339" y="2614187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3B027F-D108-9C4F-96A7-C8E358E6ABFA}"/>
              </a:ext>
            </a:extLst>
          </p:cNvPr>
          <p:cNvSpPr/>
          <p:nvPr/>
        </p:nvSpPr>
        <p:spPr>
          <a:xfrm>
            <a:off x="1017359" y="828914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b="1" dirty="0"/>
              <a:t>Objective</a:t>
            </a:r>
            <a:r>
              <a:rPr lang="en-US" sz="2200" dirty="0"/>
              <a:t>: Maximize predicted revenue.</a:t>
            </a:r>
          </a:p>
          <a:p>
            <a:pPr algn="ctr"/>
            <a:endParaRPr lang="en-US" sz="2200" dirty="0"/>
          </a:p>
          <a:p>
            <a:pPr algn="ctr"/>
            <a:r>
              <a:rPr lang="en-US" sz="2200" b="1" dirty="0"/>
              <a:t>Constraints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Change visibility of products in store.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Total change of visibility must be zero.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Cannot change visibility more than 5%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FCCF0-70FC-1C44-B995-C50657DAC5DE}"/>
              </a:ext>
            </a:extLst>
          </p:cNvPr>
          <p:cNvSpPr txBox="1"/>
          <p:nvPr/>
        </p:nvSpPr>
        <p:spPr>
          <a:xfrm>
            <a:off x="1923451" y="985408"/>
            <a:ext cx="264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Optimization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506D38-71FC-AF41-B22D-B68A2A583DBF}"/>
              </a:ext>
            </a:extLst>
          </p:cNvPr>
          <p:cNvCxnSpPr>
            <a:cxnSpLocks/>
          </p:cNvCxnSpPr>
          <p:nvPr/>
        </p:nvCxnSpPr>
        <p:spPr>
          <a:xfrm>
            <a:off x="1923451" y="1468657"/>
            <a:ext cx="1799087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C11BDD-CD5F-B54D-AB7A-208D14FC4CC2}"/>
              </a:ext>
            </a:extLst>
          </p:cNvPr>
          <p:cNvSpPr txBox="1"/>
          <p:nvPr/>
        </p:nvSpPr>
        <p:spPr>
          <a:xfrm>
            <a:off x="4565051" y="34290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9A59D-5586-0A4F-B681-BA60E29C8D69}"/>
              </a:ext>
            </a:extLst>
          </p:cNvPr>
          <p:cNvSpPr txBox="1"/>
          <p:nvPr/>
        </p:nvSpPr>
        <p:spPr>
          <a:xfrm>
            <a:off x="5789325" y="2307232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64B581-7D4B-994A-84DB-E3E6EA6C0212}"/>
                  </a:ext>
                </a:extLst>
              </p:cNvPr>
              <p:cNvSpPr/>
              <p:nvPr/>
            </p:nvSpPr>
            <p:spPr>
              <a:xfrm>
                <a:off x="6319614" y="0"/>
                <a:ext cx="4726553" cy="698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/>
                          </m:ctrlPr>
                        </m:funcPr>
                        <m:fName>
                          <m:r>
                            <a:rPr lang="en-US" b="1" i="1"/>
                            <m:t>𝒎𝒂𝒙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1" i="1"/>
                              </m:ctrlPr>
                            </m:naryPr>
                            <m:sub>
                              <m:r>
                                <a:rPr lang="en-US" b="1" i="1"/>
                                <m:t>𝒊</m:t>
                              </m:r>
                              <m:r>
                                <a:rPr lang="en-US" b="1" i="1"/>
                                <m:t>=</m:t>
                              </m:r>
                              <m:r>
                                <a:rPr lang="en-US" b="1" i="1"/>
                                <m:t>𝟏</m:t>
                              </m:r>
                            </m:sub>
                            <m:sup>
                              <m:r>
                                <a:rPr lang="en-US" b="1" i="1"/>
                                <m:t>𝑷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𝑺𝒂𝒍𝒆</m:t>
                                  </m:r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𝒑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b="1" dirty="0" err="1"/>
                  <a:t>s.t.</a:t>
                </a:r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𝒒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/>
                        <m:t>≤</m:t>
                      </m:r>
                      <m:r>
                        <a:rPr lang="en-US" b="1" i="1"/>
                        <m:t>.</m:t>
                      </m:r>
                      <m:r>
                        <a:rPr lang="en-US" b="1" i="1"/>
                        <m:t>𝟎𝟓</m:t>
                      </m:r>
                      <m:r>
                        <a:rPr lang="en-US" b="1" i="1"/>
                        <m:t>∗</m:t>
                      </m:r>
                      <m:r>
                        <a:rPr lang="en-US" b="1" i="1"/>
                        <m:t>𝑷𝑪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𝑽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/>
                        <m:t> ∀</m:t>
                      </m:r>
                      <m:r>
                        <a:rPr lang="en-US" b="1" i="1"/>
                        <m:t>𝒊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𝒓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/>
                        <m:t>≥</m:t>
                      </m:r>
                      <m:r>
                        <a:rPr lang="en-US" b="1" i="1"/>
                        <m:t>−.</m:t>
                      </m:r>
                      <m:r>
                        <a:rPr lang="en-US" b="1" i="1"/>
                        <m:t>𝟎𝟓</m:t>
                      </m:r>
                      <m:r>
                        <a:rPr lang="en-US" b="1" i="1"/>
                        <m:t>∗</m:t>
                      </m:r>
                      <m:r>
                        <a:rPr lang="en-US" b="1" i="1"/>
                        <m:t>𝑵𝑪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𝑽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/>
                        <m:t> ∀</m:t>
                      </m:r>
                      <m:r>
                        <a:rPr lang="en-US" b="1" i="1"/>
                        <m:t>𝒊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𝑷𝑪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𝑽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 i="1"/>
                        <m:t>+</m:t>
                      </m:r>
                      <m:r>
                        <a:rPr lang="en-US" b="1" i="1"/>
                        <m:t>𝑵𝑪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𝑽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 i="1"/>
                        <m:t>=</m:t>
                      </m:r>
                      <m:r>
                        <a:rPr lang="en-US" b="1" i="1"/>
                        <m:t>𝟏</m:t>
                      </m:r>
                      <m:r>
                        <a:rPr lang="en-US" b="1"/>
                        <m:t> ∀</m:t>
                      </m:r>
                      <m:r>
                        <a:rPr lang="en-US" b="1" i="1"/>
                        <m:t>𝒊</m:t>
                      </m:r>
                    </m:oMath>
                  </m:oMathPara>
                </a14:m>
                <a:endParaRPr lang="en-US" dirty="0"/>
              </a:p>
              <a:p>
                <a:endParaRPr lang="en-US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/>
                          </m:ctrlPr>
                        </m:naryPr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=</m:t>
                          </m:r>
                          <m:r>
                            <a:rPr lang="en-US" b="1" i="1"/>
                            <m:t>𝟏</m:t>
                          </m:r>
                        </m:sub>
                        <m:sup>
                          <m:r>
                            <a:rPr lang="en-US" b="1" i="1"/>
                            <m:t>𝑷</m:t>
                          </m:r>
                        </m:sup>
                        <m:e>
                          <m:r>
                            <a:rPr lang="en-US" b="1" i="1"/>
                            <m:t>𝑷𝑪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𝑽</m:t>
                              </m:r>
                            </m:e>
                            <m:sub>
                              <m:r>
                                <a:rPr lang="en-US" b="1" i="1"/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/>
                        <m:t>≤</m:t>
                      </m:r>
                      <m:r>
                        <a:rPr lang="en-US" b="1" i="1"/>
                        <m:t>𝑵𝒖𝒎</m:t>
                      </m:r>
                      <m:r>
                        <a:rPr lang="en-US" b="1" i="1"/>
                        <m:t> </m:t>
                      </m:r>
                      <m:r>
                        <a:rPr lang="en-US" b="1" i="1"/>
                        <m:t>𝑪𝒉𝒂𝒏𝒈𝒆𝒔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/>
                          </m:ctrlPr>
                        </m:naryPr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=</m:t>
                          </m:r>
                          <m:r>
                            <a:rPr lang="en-US" b="1" i="1"/>
                            <m:t>𝟏</m:t>
                          </m:r>
                        </m:sub>
                        <m:sup>
                          <m:r>
                            <a:rPr lang="en-US" b="1" i="1"/>
                            <m:t>𝑷</m:t>
                          </m:r>
                        </m:sup>
                        <m:e>
                          <m:r>
                            <a:rPr lang="en-US" b="1" i="1"/>
                            <m:t>𝑵𝑪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𝑽</m:t>
                              </m:r>
                            </m:e>
                            <m:sub>
                              <m:r>
                                <a:rPr lang="en-US" b="1" i="1"/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/>
                        <m:t>≤</m:t>
                      </m:r>
                      <m:r>
                        <a:rPr lang="en-US" b="1" i="1"/>
                        <m:t>𝑵𝒖𝒎</m:t>
                      </m:r>
                      <m:r>
                        <a:rPr lang="en-US" b="1" i="1"/>
                        <m:t> </m:t>
                      </m:r>
                      <m:r>
                        <a:rPr lang="en-US" b="1" i="1"/>
                        <m:t>𝑪𝒉𝒂𝒏𝒈𝒆𝒔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/>
                          </m:ctrlPr>
                        </m:naryPr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=</m:t>
                          </m:r>
                          <m:r>
                            <a:rPr lang="en-US" b="1" i="1"/>
                            <m:t>𝟏</m:t>
                          </m:r>
                        </m:sub>
                        <m:sup>
                          <m:r>
                            <a:rPr lang="en-US" b="1" i="1"/>
                            <m:t>𝑷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𝒒</m:t>
                              </m:r>
                            </m:e>
                            <m:sub>
                              <m:r>
                                <a:rPr lang="en-US" b="1" i="1"/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/>
                        <m:t>+</m:t>
                      </m:r>
                      <m:nary>
                        <m:naryPr>
                          <m:chr m:val="∑"/>
                          <m:ctrlPr>
                            <a:rPr lang="en-US" b="1" i="1"/>
                          </m:ctrlPr>
                        </m:naryPr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=</m:t>
                          </m:r>
                          <m:r>
                            <a:rPr lang="en-US" b="1" i="1"/>
                            <m:t>𝟏</m:t>
                          </m:r>
                        </m:sub>
                        <m:sup>
                          <m:r>
                            <a:rPr lang="en-US" b="1" i="1"/>
                            <m:t>𝑷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𝒓</m:t>
                              </m:r>
                            </m:e>
                            <m:sub>
                              <m:r>
                                <a:rPr lang="en-US" b="1" i="1"/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/>
                        <m:t>=</m:t>
                      </m:r>
                      <m:r>
                        <a:rPr lang="en-US" b="1" i="1"/>
                        <m:t>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 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𝑴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𝑿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,</m:t>
                          </m:r>
                          <m:r>
                            <a:rPr lang="en-US" b="1" i="1"/>
                            <m:t>𝒋</m:t>
                          </m:r>
                        </m:sub>
                      </m:sSub>
                      <m:r>
                        <a:rPr lang="en-US" b="1" i="1"/>
                        <m:t>=</m:t>
                      </m:r>
                      <m:r>
                        <a:rPr lang="en-US" b="1" i="1"/>
                        <m:t>𝑺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𝑴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,</m:t>
                          </m:r>
                          <m:r>
                            <a:rPr lang="en-US" b="1" i="1"/>
                            <m:t>𝒋</m:t>
                          </m:r>
                        </m:sub>
                      </m:sSub>
                      <m:r>
                        <a:rPr lang="en-US" b="1"/>
                        <m:t> </m:t>
                      </m:r>
                      <m:r>
                        <a:rPr lang="en-US" b="1" i="1"/>
                        <m:t>𝒋</m:t>
                      </m:r>
                      <m:r>
                        <a:rPr lang="en-US" b="1"/>
                        <m:t>∉</m:t>
                      </m:r>
                      <m:r>
                        <a:rPr lang="en-US" b="1" i="1"/>
                        <m:t>𝑽𝒊𝒔𝒊𝒃𝒊𝒍𝒊𝒕𝒚</m:t>
                      </m:r>
                      <m:r>
                        <a:rPr lang="en-US" b="1"/>
                        <m:t> ∀</m:t>
                      </m:r>
                      <m:r>
                        <a:rPr lang="en-US" b="1" i="1"/>
                        <m:t>𝒊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𝑺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𝑴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,</m:t>
                          </m:r>
                          <m:r>
                            <a:rPr lang="en-US" b="1" i="1"/>
                            <m:t>𝒋</m:t>
                          </m:r>
                        </m:sub>
                      </m:sSub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𝒒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𝒓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 i="1"/>
                        <m:t>=</m:t>
                      </m:r>
                      <m:r>
                        <a:rPr lang="en-US" b="1" i="1"/>
                        <m:t>𝑴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𝑿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,</m:t>
                          </m:r>
                          <m:r>
                            <a:rPr lang="en-US" b="1" i="1"/>
                            <m:t>𝒋</m:t>
                          </m:r>
                        </m:sub>
                      </m:sSub>
                      <m:r>
                        <a:rPr lang="en-US" b="1"/>
                        <m:t> </m:t>
                      </m:r>
                      <m:r>
                        <a:rPr lang="en-US" b="1" i="1"/>
                        <m:t>𝒋</m:t>
                      </m:r>
                      <m:r>
                        <a:rPr lang="en-US" b="1"/>
                        <m:t> ∈</m:t>
                      </m:r>
                      <m:r>
                        <a:rPr lang="en-US" b="1" i="1"/>
                        <m:t>𝑽𝒊𝒔𝒊𝒃𝒊𝒍𝒊𝒕𝒚</m:t>
                      </m:r>
                      <m:r>
                        <a:rPr lang="en-US" b="1"/>
                        <m:t> ∀</m:t>
                      </m:r>
                      <m:r>
                        <a:rPr lang="en-US" b="1" i="1"/>
                        <m:t>𝒊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𝑺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𝑴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,</m:t>
                          </m:r>
                          <m:r>
                            <a:rPr lang="en-US" b="1" i="1"/>
                            <m:t>𝒋</m:t>
                          </m:r>
                        </m:sub>
                      </m:sSub>
                      <m:r>
                        <a:rPr lang="en-US" b="1"/>
                        <m:t>≥</m:t>
                      </m:r>
                      <m:r>
                        <a:rPr lang="en-US" b="1" i="1"/>
                        <m:t>𝟎</m:t>
                      </m:r>
                      <m:r>
                        <a:rPr lang="en-US" b="1"/>
                        <m:t> </m:t>
                      </m:r>
                      <m:r>
                        <a:rPr lang="en-US" b="1" i="1"/>
                        <m:t>𝒋</m:t>
                      </m:r>
                      <m:r>
                        <a:rPr lang="en-US" b="1"/>
                        <m:t>∈</m:t>
                      </m:r>
                      <m:r>
                        <a:rPr lang="en-US" b="1" i="1"/>
                        <m:t>𝑽𝒊𝒔𝒊𝒃𝒊𝒍𝒊𝒕𝒚</m:t>
                      </m:r>
                      <m:r>
                        <a:rPr lang="en-US" b="1"/>
                        <m:t> ∀</m:t>
                      </m:r>
                      <m:r>
                        <a:rPr lang="en-US" b="1" i="1"/>
                        <m:t>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 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𝑫𝒆𝒎𝒂𝒏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𝒅</m:t>
                              </m:r>
                            </m:e>
                            <m:sub>
                              <m:r>
                                <a:rPr lang="en-US" b="1" i="1"/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 i="1"/>
                        <m:t>=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𝛃</m:t>
                          </m:r>
                        </m:e>
                        <m:sub>
                          <m:r>
                            <a:rPr lang="en-US" b="1" i="1"/>
                            <m:t>𝟎</m:t>
                          </m:r>
                        </m:sub>
                      </m:sSub>
                      <m:r>
                        <a:rPr lang="en-US" b="1" i="1"/>
                        <m:t>+</m:t>
                      </m:r>
                      <m:sSup>
                        <m:sSupPr>
                          <m:ctrlPr>
                            <a:rPr lang="en-US" b="1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𝛃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1" i="1"/>
                            <m:t>′</m:t>
                          </m:r>
                        </m:sup>
                      </m:sSup>
                      <m:r>
                        <a:rPr lang="en-US" b="1" i="1"/>
                        <m:t>∗</m:t>
                      </m:r>
                      <m:r>
                        <a:rPr lang="en-US" b="1" i="1"/>
                        <m:t>𝑴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𝑿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  <m:r>
                            <a:rPr lang="en-US" b="1" i="1"/>
                            <m:t>,</m:t>
                          </m:r>
                          <m:r>
                            <a:rPr lang="en-US" b="1" i="1"/>
                            <m:t>𝒋</m:t>
                          </m:r>
                        </m:sub>
                      </m:sSub>
                      <m:r>
                        <a:rPr lang="en-US" b="1"/>
                        <m:t> ∀</m:t>
                      </m:r>
                      <m:r>
                        <a:rPr lang="en-US" b="1" i="1"/>
                        <m:t>𝒊</m:t>
                      </m:r>
                      <m:r>
                        <a:rPr lang="en-US" b="1" i="1"/>
                        <m:t>,</m:t>
                      </m:r>
                      <m:r>
                        <a:rPr lang="en-US" b="1" i="1"/>
                        <m:t>𝒋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𝑺𝒂𝒍𝒆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𝒔</m:t>
                              </m:r>
                            </m:e>
                            <m:sub>
                              <m:r>
                                <a:rPr lang="en-US" b="1" i="1"/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 i="1"/>
                        <m:t>=</m:t>
                      </m:r>
                      <m:r>
                        <a:rPr lang="en-US" b="1" i="1"/>
                        <m:t>𝑷𝒓𝒊𝒄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𝒆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 i="1"/>
                        <m:t>∗</m:t>
                      </m:r>
                      <m:acc>
                        <m:accPr>
                          <m:chr m:val="̂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𝑫𝒆𝒎𝒂𝒏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𝒅</m:t>
                              </m:r>
                            </m:e>
                            <m:sub>
                              <m:r>
                                <a:rPr lang="en-US" b="1" i="1"/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/>
                        <m:t> ∀</m:t>
                      </m:r>
                      <m:r>
                        <a:rPr lang="en-US" b="1" i="1"/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64B581-7D4B-994A-84DB-E3E6EA6C0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14" y="0"/>
                <a:ext cx="4726553" cy="6982361"/>
              </a:xfrm>
              <a:prstGeom prst="rect">
                <a:avLst/>
              </a:prstGeom>
              <a:blipFill>
                <a:blip r:embed="rId2"/>
                <a:stretch>
                  <a:fillRect l="-1072" t="-12000"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6A22AA-EF9C-2645-BCC9-F70326624008}"/>
              </a:ext>
            </a:extLst>
          </p:cNvPr>
          <p:cNvCxnSpPr>
            <a:cxnSpLocks/>
          </p:cNvCxnSpPr>
          <p:nvPr/>
        </p:nvCxnSpPr>
        <p:spPr>
          <a:xfrm>
            <a:off x="4734385" y="3429000"/>
            <a:ext cx="10549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8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244</Words>
  <Application>Microsoft Macintosh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Kasar</dc:creator>
  <cp:lastModifiedBy>Rahul Kasar</cp:lastModifiedBy>
  <cp:revision>4</cp:revision>
  <dcterms:created xsi:type="dcterms:W3CDTF">2021-11-28T17:18:24Z</dcterms:created>
  <dcterms:modified xsi:type="dcterms:W3CDTF">2021-11-30T01:03:04Z</dcterms:modified>
</cp:coreProperties>
</file>