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5"/>
  </p:notesMasterIdLst>
  <p:sldIdLst>
    <p:sldId id="259" r:id="rId2"/>
    <p:sldId id="309" r:id="rId3"/>
    <p:sldId id="310" r:id="rId4"/>
    <p:sldId id="311" r:id="rId5"/>
    <p:sldId id="312" r:id="rId6"/>
    <p:sldId id="313" r:id="rId7"/>
    <p:sldId id="316" r:id="rId8"/>
    <p:sldId id="314" r:id="rId9"/>
    <p:sldId id="319" r:id="rId10"/>
    <p:sldId id="320" r:id="rId11"/>
    <p:sldId id="317" r:id="rId12"/>
    <p:sldId id="318" r:id="rId13"/>
    <p:sldId id="3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39AC6-9B63-4E38-9F66-649E8A78C70A}" v="1" dt="2021-11-01T21:46:21.87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/>
    <p:restoredTop sz="87413" autoAdjust="0"/>
  </p:normalViewPr>
  <p:slideViewPr>
    <p:cSldViewPr snapToGrid="0">
      <p:cViewPr varScale="1">
        <p:scale>
          <a:sx n="99" d="100"/>
          <a:sy n="99" d="100"/>
        </p:scale>
        <p:origin x="184" y="3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Junwei" userId="074fb474-92bd-49d3-81e9-a55c3f4be5cf" providerId="ADAL" clId="{E5C39AC6-9B63-4E38-9F66-649E8A78C70A}"/>
    <pc:docChg chg="modSld">
      <pc:chgData name="Huang, Junwei" userId="074fb474-92bd-49d3-81e9-a55c3f4be5cf" providerId="ADAL" clId="{E5C39AC6-9B63-4E38-9F66-649E8A78C70A}" dt="2021-11-01T21:46:21.871" v="0"/>
      <pc:docMkLst>
        <pc:docMk/>
      </pc:docMkLst>
      <pc:sldChg chg="modAnim">
        <pc:chgData name="Huang, Junwei" userId="074fb474-92bd-49d3-81e9-a55c3f4be5cf" providerId="ADAL" clId="{E5C39AC6-9B63-4E38-9F66-649E8A78C70A}" dt="2021-11-01T21:46:21.871" v="0"/>
        <pc:sldMkLst>
          <pc:docMk/>
          <pc:sldMk cId="31834020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8139B-7223-44C7-A23E-98384F16E6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5A5F-DEF9-40E9-BDB6-CD0109EB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0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C5A5F-DEF9-40E9-BDB6-CD0109EB38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C5A5F-DEF9-40E9-BDB6-CD0109EB38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C5A5F-DEF9-40E9-BDB6-CD0109EB38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8300-9FED-426F-8175-92AFB20B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7D8D7-1554-4B23-9EDD-D8002E92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E970-0B67-4882-9E1E-AC8A5DB5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B1C8-D21F-4F81-B252-4174BCFE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06DE-52F9-4AC9-883C-928D574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C3E-F4AC-4710-BB7B-00724D29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2F958-67A5-4908-82CF-A037A3233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DAB8-DD8A-411F-83F5-0D5520C2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5316-0CCE-4150-B437-1DDC0CD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C305-59E0-4EF3-8C7A-6E5A74A3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79D9C-E853-415D-A04F-5A0176988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C8428-D103-4000-BBE4-9742755F4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B1EAE-8FE5-41EF-B425-E78AD12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69A0-520C-48C4-98F9-105DA2EA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0983-54D4-4288-90F5-83EFDF4A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22BA-6559-4DDC-A339-D5CD54CA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0E58-396B-45EF-A353-41A76FA9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3094-6048-4C61-B8D2-36004FB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DB883-FC8E-4094-B9EC-1C39FEB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DA78-0793-4DC1-8E78-F886E8E1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A023-94DD-4B2B-84E9-A9B5D2D5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FAFA8-940B-4C65-AF5B-C1CEBAC9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9BE0-0D53-4E25-9364-126C5BFC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C515-BE09-4D8E-9A58-0C14ADA2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53F6A-367C-4C3D-A471-F0B12494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C4B2-44DF-4347-ADDD-E3387608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4ACA-5896-44F8-89A2-2B22D9CDB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93940-BBCC-4289-A506-B7EFEBA69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D759D-7927-4678-995C-C14BC832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E569-EACF-428A-AB3A-2B80512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8863-B7EB-4399-8058-6787222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C02D-233B-4531-9DB4-54BF21D7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D240-D557-4D98-8DDC-736860A9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6BB4A-71FD-45B4-A76F-ADCECDF9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462D2-073D-4D65-9458-33BD73A95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8EB6E-F4F0-4AB3-A49E-E3751DC57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1DE8B-6057-442C-8949-1C59CAB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5AD91-D35E-48E7-9CEA-8847DF8D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D9A51-E7FA-44E7-9B63-910ED137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C198-14F2-4328-9AB5-AD9F1CD0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5A923-9565-4CEC-A7E0-FDC3D2FF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C60E6-5E0C-4D93-BDB0-AA299635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D841E-7759-4EED-852F-8772F750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BCBFB-92C0-4067-8D99-12218325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4E64C-49A3-4549-8643-BA26871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55B0-35A4-470E-A0F4-8E54EA41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7360-1D00-4297-83A8-7E4B6BA6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EFDC-BF8F-4BC8-AE87-053F3ADC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E8135-1F98-4E30-9F86-D43909D5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D2F2-5214-4632-91D1-632B44B3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62620-F55A-4B55-894D-C56667B8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57C45-0706-4D6B-9C1C-6501D942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9648-6E51-49A6-B7BB-94C36EF8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2432F-6F01-4577-A909-0327F6535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9AC1-C5DA-4388-8A1D-5D2ADC94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678CF-2DD7-45FA-92A8-1E88DD4D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EDC7-1733-4A0B-AD6C-DDC10FA7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BE36-E341-4371-8E5C-C5265237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4C287-4823-4ECE-996B-77B509C4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B3AAD-4C9F-4601-9BBA-305510DC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6C83D-295C-40F5-A799-F57BE4102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F2B7-BBB2-4171-9127-304F46C3234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C552-316F-4D71-AD4E-27A799D3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79A4-1FB9-40C5-87BE-ED726110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F4856-3BD2-4C2A-98CC-46A923090D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0393F75-17C7-4498-9B4A-DD315A08F5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69913"/>
          </a:xfrm>
          <a:prstGeom prst="rect">
            <a:avLst/>
          </a:prstGeom>
          <a:solidFill>
            <a:srgbClr val="CD0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55CB50B-F7AB-4727-94EE-41B35310F62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084"/>
            <a:ext cx="3675133" cy="36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48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50A1C-5D8D-4B64-A6FE-5216CB736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on Graphs</a:t>
            </a:r>
            <a:br>
              <a:rPr lang="en-US" dirty="0"/>
            </a:br>
            <a:r>
              <a:rPr lang="en-US" dirty="0" err="1"/>
              <a:t>Leetcode</a:t>
            </a:r>
            <a:r>
              <a:rPr lang="en-US" dirty="0"/>
              <a:t> 207: Course Schedule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92DB28-EAAB-4FA6-B8F2-D6A2F1ED9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3941" y="507107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Presented by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Rishabh Kaushick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CDE87-56EF-2159-3EF6-D98B63B0E252}"/>
              </a:ext>
            </a:extLst>
          </p:cNvPr>
          <p:cNvSpPr txBox="1"/>
          <p:nvPr/>
        </p:nvSpPr>
        <p:spPr>
          <a:xfrm>
            <a:off x="3615467" y="3576939"/>
            <a:ext cx="6158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INFO 6205: Program Structures &amp; Algorithms </a:t>
            </a:r>
          </a:p>
          <a:p>
            <a:r>
              <a:rPr lang="en-US" sz="2400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18340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F00F-82D7-203F-9043-22BBA1B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E7E0-8183-BED9-F181-B0B82E9C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is a cycle, it means it is impossible to complete all the courses.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3A4E90-46C1-4D3B-0D81-74A7B3542CE7}"/>
              </a:ext>
            </a:extLst>
          </p:cNvPr>
          <p:cNvSpPr/>
          <p:nvPr/>
        </p:nvSpPr>
        <p:spPr>
          <a:xfrm>
            <a:off x="586559" y="4191086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BE43D7-4F23-B3FB-0806-33A36968A287}"/>
              </a:ext>
            </a:extLst>
          </p:cNvPr>
          <p:cNvSpPr/>
          <p:nvPr/>
        </p:nvSpPr>
        <p:spPr>
          <a:xfrm>
            <a:off x="2126261" y="4191086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A8603F-9996-0005-4ECB-619605CD5ED1}"/>
              </a:ext>
            </a:extLst>
          </p:cNvPr>
          <p:cNvSpPr/>
          <p:nvPr/>
        </p:nvSpPr>
        <p:spPr>
          <a:xfrm>
            <a:off x="3665963" y="4191085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4A30FD-CB6D-7656-CA3D-00D082998C1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616163" y="4647214"/>
            <a:ext cx="51009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0C0DA-18DE-B46A-1975-032AAB6542A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155865" y="4647213"/>
            <a:ext cx="51009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59F8C01-0655-5312-BB06-3B8B49DBF9C4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H="1" flipV="1">
            <a:off x="3410913" y="3421234"/>
            <a:ext cx="1" cy="1539702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F2FDD0-740C-3731-8AAE-683614011A66}"/>
              </a:ext>
            </a:extLst>
          </p:cNvPr>
          <p:cNvSpPr txBox="1"/>
          <p:nvPr/>
        </p:nvSpPr>
        <p:spPr>
          <a:xfrm>
            <a:off x="1884425" y="5992297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Possible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55B152-2F60-B217-D086-16878B7910FA}"/>
              </a:ext>
            </a:extLst>
          </p:cNvPr>
          <p:cNvSpPr/>
          <p:nvPr/>
        </p:nvSpPr>
        <p:spPr>
          <a:xfrm>
            <a:off x="6921901" y="4191084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61D197-DEA8-B41A-80B2-7D44BA276144}"/>
              </a:ext>
            </a:extLst>
          </p:cNvPr>
          <p:cNvSpPr/>
          <p:nvPr/>
        </p:nvSpPr>
        <p:spPr>
          <a:xfrm>
            <a:off x="8466307" y="2972872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125BFC-6DE6-494B-D7DA-894FB2163478}"/>
              </a:ext>
            </a:extLst>
          </p:cNvPr>
          <p:cNvSpPr/>
          <p:nvPr/>
        </p:nvSpPr>
        <p:spPr>
          <a:xfrm>
            <a:off x="8461603" y="4191084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86164B-B659-4CD7-D61C-0B640A776010}"/>
              </a:ext>
            </a:extLst>
          </p:cNvPr>
          <p:cNvSpPr/>
          <p:nvPr/>
        </p:nvSpPr>
        <p:spPr>
          <a:xfrm>
            <a:off x="10001305" y="4191083"/>
            <a:ext cx="1029604" cy="912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AA0B38-B7CF-A425-B9A0-5044E87F0D51}"/>
              </a:ext>
            </a:extLst>
          </p:cNvPr>
          <p:cNvSpPr txBox="1"/>
          <p:nvPr/>
        </p:nvSpPr>
        <p:spPr>
          <a:xfrm>
            <a:off x="8504865" y="5992297"/>
            <a:ext cx="9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71C866-B9D9-BD1C-5519-71B49707AFF2}"/>
              </a:ext>
            </a:extLst>
          </p:cNvPr>
          <p:cNvCxnSpPr>
            <a:cxnSpLocks/>
            <a:stCxn id="28" idx="7"/>
            <a:endCxn id="29" idx="3"/>
          </p:cNvCxnSpPr>
          <p:nvPr/>
        </p:nvCxnSpPr>
        <p:spPr>
          <a:xfrm flipV="1">
            <a:off x="7800723" y="3751530"/>
            <a:ext cx="816366" cy="573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92897F-D916-DD5D-3A7C-8C996B4832A2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>
            <a:off x="7951505" y="4647212"/>
            <a:ext cx="5100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12B5D3-D40D-9821-FAFC-42FED5EA2CE1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9491207" y="4647211"/>
            <a:ext cx="51009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2FBC7-F6E6-1D38-B7ED-803F7DD858D8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9345129" y="3751530"/>
            <a:ext cx="806958" cy="57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6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1C2E-5706-8BCE-A7D5-1A1CCCB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DFS to Detect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2939-944F-9D9E-6057-952BAC63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Step 1: Create the graph – using Adjacency List</a:t>
            </a:r>
          </a:p>
          <a:p>
            <a:pPr lvl="1"/>
            <a:r>
              <a:rPr lang="en-US" dirty="0"/>
              <a:t>Step 2: Create a recursive DFS function:</a:t>
            </a:r>
          </a:p>
          <a:p>
            <a:pPr lvl="2"/>
            <a:r>
              <a:rPr lang="en-US" dirty="0"/>
              <a:t>Use a recursive stack (currently being visited) and visited set.</a:t>
            </a:r>
          </a:p>
          <a:p>
            <a:pPr lvl="2"/>
            <a:r>
              <a:rPr lang="en-US" dirty="0"/>
              <a:t>Set the exit conditions:</a:t>
            </a:r>
          </a:p>
          <a:p>
            <a:pPr lvl="3"/>
            <a:r>
              <a:rPr lang="en-US" dirty="0"/>
              <a:t>If a node which is in the recursive stack comes up again </a:t>
            </a:r>
            <a:r>
              <a:rPr lang="en-US" dirty="0">
                <a:sym typeface="Wingdings" pitchFamily="2" charset="2"/>
              </a:rPr>
              <a:t> Cycle: </a:t>
            </a:r>
          </a:p>
          <a:p>
            <a:pPr lvl="4"/>
            <a:r>
              <a:rPr lang="en-US" dirty="0">
                <a:sym typeface="Wingdings" pitchFamily="2" charset="2"/>
              </a:rPr>
              <a:t>return False</a:t>
            </a:r>
          </a:p>
          <a:p>
            <a:pPr lvl="3"/>
            <a:r>
              <a:rPr lang="en-US" dirty="0">
                <a:sym typeface="Wingdings" pitchFamily="2" charset="2"/>
              </a:rPr>
              <a:t>If a node is already visited: it is safe:</a:t>
            </a:r>
          </a:p>
          <a:p>
            <a:pPr lvl="4"/>
            <a:r>
              <a:rPr lang="en-US" dirty="0">
                <a:sym typeface="Wingdings" pitchFamily="2" charset="2"/>
              </a:rPr>
              <a:t>return True</a:t>
            </a:r>
            <a:endParaRPr lang="en-US" dirty="0"/>
          </a:p>
          <a:p>
            <a:pPr lvl="3"/>
            <a:r>
              <a:rPr lang="en-US" dirty="0"/>
              <a:t>Add the node to the recursive stack </a:t>
            </a:r>
          </a:p>
          <a:p>
            <a:pPr lvl="3"/>
            <a:r>
              <a:rPr lang="en-US" dirty="0"/>
              <a:t>For each neighbor of the node call the DFS function:</a:t>
            </a:r>
          </a:p>
          <a:p>
            <a:pPr lvl="4"/>
            <a:r>
              <a:rPr lang="en-US" dirty="0"/>
              <a:t>If any of them return False – then exit &amp; return False</a:t>
            </a:r>
          </a:p>
          <a:p>
            <a:pPr lvl="3"/>
            <a:r>
              <a:rPr lang="en-US" dirty="0"/>
              <a:t>If none of them return False, then we can:</a:t>
            </a:r>
          </a:p>
          <a:p>
            <a:pPr lvl="4"/>
            <a:r>
              <a:rPr lang="en-US" dirty="0"/>
              <a:t>remove the node from the recursive stack</a:t>
            </a:r>
          </a:p>
          <a:p>
            <a:pPr lvl="4"/>
            <a:r>
              <a:rPr lang="en-US" dirty="0"/>
              <a:t>add the node to the visited set</a:t>
            </a:r>
          </a:p>
          <a:p>
            <a:pPr lvl="4"/>
            <a:r>
              <a:rPr lang="en-US" dirty="0"/>
              <a:t>return True</a:t>
            </a:r>
          </a:p>
          <a:p>
            <a:r>
              <a:rPr lang="en-US" dirty="0"/>
              <a:t>Time Complexity: O (V+E)</a:t>
            </a:r>
          </a:p>
          <a:p>
            <a:r>
              <a:rPr lang="en-US" dirty="0"/>
              <a:t>Space Complexity: O (V+E)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5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DD8D-1282-B3B1-4A7D-30F50BDC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#2: Topological Sort to Detect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7997-9613-A6B2-ECCC-EE991162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Pseudo code:</a:t>
            </a:r>
          </a:p>
          <a:p>
            <a:pPr lvl="1"/>
            <a:r>
              <a:rPr lang="en-US" dirty="0"/>
              <a:t>Step 1: Create the graph – using Adjacency List</a:t>
            </a:r>
          </a:p>
          <a:p>
            <a:pPr lvl="1"/>
            <a:r>
              <a:rPr lang="en-US" dirty="0"/>
              <a:t>Step 2: Calculate the in-degree of each course</a:t>
            </a:r>
          </a:p>
          <a:p>
            <a:pPr lvl="1"/>
            <a:r>
              <a:rPr lang="en-US" dirty="0"/>
              <a:t>Step 3: Use queue to add the nodes which have in-degree 0</a:t>
            </a:r>
          </a:p>
          <a:p>
            <a:pPr lvl="1"/>
            <a:r>
              <a:rPr lang="en-US" dirty="0"/>
              <a:t>Step 4: Perform Topological Sort</a:t>
            </a:r>
          </a:p>
          <a:p>
            <a:pPr lvl="2"/>
            <a:r>
              <a:rPr lang="en-US" dirty="0"/>
              <a:t>While the queue is not empty</a:t>
            </a:r>
          </a:p>
          <a:p>
            <a:pPr lvl="3"/>
            <a:r>
              <a:rPr lang="en-US" dirty="0"/>
              <a:t>Remove the first item from the queue</a:t>
            </a:r>
          </a:p>
          <a:p>
            <a:pPr lvl="3"/>
            <a:r>
              <a:rPr lang="en-US" dirty="0"/>
              <a:t>Decrement the in-degree of its neighbors</a:t>
            </a:r>
          </a:p>
          <a:p>
            <a:pPr lvl="3"/>
            <a:r>
              <a:rPr lang="en-US" dirty="0"/>
              <a:t>If a neighbor’s in-degree becomes 0, add it to the queue</a:t>
            </a:r>
          </a:p>
          <a:p>
            <a:pPr lvl="2"/>
            <a:r>
              <a:rPr lang="en-US" dirty="0"/>
              <a:t>After processing all the courses, if the count is less than the number of courses, it means there is a cycle.</a:t>
            </a:r>
          </a:p>
          <a:p>
            <a:r>
              <a:rPr lang="en-US" dirty="0"/>
              <a:t>Time Complexity: O (V+E)</a:t>
            </a:r>
          </a:p>
          <a:p>
            <a:r>
              <a:rPr lang="en-US" dirty="0"/>
              <a:t>Space Complexity: O (V+E)</a:t>
            </a:r>
          </a:p>
        </p:txBody>
      </p:sp>
    </p:spTree>
    <p:extLst>
      <p:ext uri="{BB962C8B-B14F-4D97-AF65-F5344CB8AC3E}">
        <p14:creationId xmlns:p14="http://schemas.microsoft.com/office/powerpoint/2010/main" val="371634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3682-5F92-A49F-824E-CFE14DEB9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242692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C7BB-DA2D-16F5-2569-1F768592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C43A-EAB6-D87C-165D-870D33AD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Leetcode</a:t>
            </a:r>
            <a:r>
              <a:rPr lang="en-US" b="1" dirty="0"/>
              <a:t> 207: Course Schedule</a:t>
            </a:r>
          </a:p>
          <a:p>
            <a:r>
              <a:rPr lang="en-US" dirty="0"/>
              <a:t>Stats:</a:t>
            </a:r>
          </a:p>
          <a:p>
            <a:pPr lvl="1"/>
            <a:r>
              <a:rPr lang="en-US" dirty="0"/>
              <a:t>Difficulty: Medium</a:t>
            </a:r>
          </a:p>
          <a:p>
            <a:pPr lvl="1"/>
            <a:r>
              <a:rPr lang="en-US" dirty="0"/>
              <a:t>Accepted: 1.8M</a:t>
            </a:r>
          </a:p>
          <a:p>
            <a:pPr lvl="1"/>
            <a:r>
              <a:rPr lang="en-US" dirty="0"/>
              <a:t>Submissions: 3.8M</a:t>
            </a:r>
          </a:p>
          <a:p>
            <a:pPr lvl="1"/>
            <a:r>
              <a:rPr lang="en-US" dirty="0"/>
              <a:t>Acceptance Rate: 47.8%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4C35-CB9F-5E18-6902-7904A2C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85B1FA-8EA0-B127-12F2-D8F6ABEE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 err="1"/>
              <a:t>numCourses</a:t>
            </a:r>
            <a:r>
              <a:rPr lang="en-US" dirty="0"/>
              <a:t>: int</a:t>
            </a:r>
          </a:p>
          <a:p>
            <a:pPr lvl="1"/>
            <a:r>
              <a:rPr lang="en-US" dirty="0"/>
              <a:t>prerequisites: List[List]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Boolean:</a:t>
            </a:r>
            <a:br>
              <a:rPr lang="en-US" dirty="0"/>
            </a:br>
            <a:r>
              <a:rPr lang="en-US" dirty="0"/>
              <a:t>If the courses can be </a:t>
            </a:r>
            <a:br>
              <a:rPr lang="en-US" dirty="0"/>
            </a:br>
            <a:r>
              <a:rPr lang="en-US" dirty="0"/>
              <a:t>finished, return True.</a:t>
            </a:r>
            <a:br>
              <a:rPr lang="en-US" dirty="0"/>
            </a:br>
            <a:r>
              <a:rPr lang="en-US" dirty="0"/>
              <a:t>Otherwise return False.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AFACB-EFE2-CFB6-9DDE-C411E022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338" y="1143000"/>
            <a:ext cx="8075974" cy="59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692-1D16-21C1-47AD-4C1E0934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F830-CC3A-4E1A-A524-58D9798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1 &lt;= </a:t>
            </a:r>
            <a:r>
              <a:rPr lang="en-US" dirty="0" err="1"/>
              <a:t>numCourses</a:t>
            </a:r>
            <a:r>
              <a:rPr lang="en-US" dirty="0"/>
              <a:t> &lt;= 2000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prerequisites.length</a:t>
            </a:r>
            <a:r>
              <a:rPr lang="en-US" dirty="0"/>
              <a:t> &lt;= 5000</a:t>
            </a:r>
          </a:p>
          <a:p>
            <a:pPr lvl="1"/>
            <a:r>
              <a:rPr lang="en-US" dirty="0"/>
              <a:t>prerequisites[</a:t>
            </a:r>
            <a:r>
              <a:rPr lang="en-US" dirty="0" err="1"/>
              <a:t>i</a:t>
            </a:r>
            <a:r>
              <a:rPr lang="en-US" dirty="0"/>
              <a:t>].length == 2</a:t>
            </a:r>
          </a:p>
          <a:p>
            <a:pPr lvl="1"/>
            <a:r>
              <a:rPr lang="en-US" dirty="0"/>
              <a:t>0 &lt;= ai, bi &lt; </a:t>
            </a:r>
            <a:r>
              <a:rPr lang="en-US" dirty="0" err="1"/>
              <a:t>numCourses</a:t>
            </a:r>
            <a:endParaRPr lang="en-US" dirty="0"/>
          </a:p>
          <a:p>
            <a:pPr lvl="1"/>
            <a:r>
              <a:rPr lang="en-US" dirty="0"/>
              <a:t>All the pairs of prerequisites[</a:t>
            </a:r>
            <a:r>
              <a:rPr lang="en-US" dirty="0" err="1"/>
              <a:t>i</a:t>
            </a:r>
            <a:r>
              <a:rPr lang="en-US" dirty="0"/>
              <a:t>] are unique.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0BC0-B70B-6D7E-3E03-AFD0575C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#1 (Provided)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</a:t>
            </a:r>
            <a:r>
              <a:rPr lang="en-US" dirty="0" err="1"/>
              <a:t>numCourses</a:t>
            </a:r>
            <a:r>
              <a:rPr lang="en-US" dirty="0"/>
              <a:t> = 2, prerequisites = [[1,0]] 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true </a:t>
            </a:r>
          </a:p>
          <a:p>
            <a:pPr lvl="1"/>
            <a:r>
              <a:rPr lang="en-US" b="1" dirty="0"/>
              <a:t>Explanation:</a:t>
            </a:r>
            <a:r>
              <a:rPr lang="en-US" dirty="0"/>
              <a:t> There are a total of 2 courses to take. To take course 1 you should have finished course 0. So, it is possible.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8BE65-2DD9-21B0-CB33-948386F2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62081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5E9F-0AC8-427E-7DCB-5017D88C2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0A7F-5CA9-E033-BE8E-A6647C05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#2 (Provided)</a:t>
            </a:r>
          </a:p>
          <a:p>
            <a:pPr lvl="1"/>
            <a:r>
              <a:rPr lang="en-US" b="1" dirty="0"/>
              <a:t>Input:</a:t>
            </a:r>
            <a:r>
              <a:rPr lang="en-US" dirty="0"/>
              <a:t> </a:t>
            </a:r>
            <a:r>
              <a:rPr lang="en-US" dirty="0" err="1"/>
              <a:t>numCourses</a:t>
            </a:r>
            <a:r>
              <a:rPr lang="en-US" dirty="0"/>
              <a:t> = 2, prerequisites = [[1,0],[0,1]] 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false </a:t>
            </a:r>
          </a:p>
          <a:p>
            <a:pPr lvl="1"/>
            <a:r>
              <a:rPr lang="en-US" b="1" dirty="0"/>
              <a:t>Explanation:</a:t>
            </a:r>
            <a:r>
              <a:rPr lang="en-US" dirty="0"/>
              <a:t> There are a total of 2 courses to take. To take course 1 you should have finished course 0, and to take course 0 you should also have finished course 1. So, it is impossible. 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2A207-BD68-81DA-342D-BF2D4633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2504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5D89-25A9-C224-F7A4-08E33495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AC85-6F56-E80A-F861-FAED0997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E4A9-0B13-982B-19A9-F2C15B44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  <a:p>
            <a:pPr lvl="1"/>
            <a:r>
              <a:rPr lang="en-US" b="1" dirty="0"/>
              <a:t>Input: </a:t>
            </a:r>
            <a:r>
              <a:rPr lang="en-US" dirty="0" err="1"/>
              <a:t>numCourses</a:t>
            </a:r>
            <a:r>
              <a:rPr lang="en-US" dirty="0"/>
              <a:t> = 3, prerequisites = [[2,0], [2,1], [1,2]] 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false </a:t>
            </a:r>
          </a:p>
          <a:p>
            <a:pPr lvl="1"/>
            <a:r>
              <a:rPr lang="en-US" b="1" dirty="0"/>
              <a:t>Explanation: </a:t>
            </a:r>
            <a:r>
              <a:rPr lang="en-US" dirty="0"/>
              <a:t>There are a total of 3 courses to take. To take course 2, we should have finished course 0 and course 1, and to finish course 1 we must have finished course 2. So, it is impossible.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6865-F42E-81AE-616A-6AF361CB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0B2B-07D6-D807-9A19-D7128B8A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1158-494E-6F72-C22B-417D7F76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  <a:p>
            <a:pPr lvl="1"/>
            <a:r>
              <a:rPr lang="en-US" b="1" dirty="0"/>
              <a:t>Input: </a:t>
            </a:r>
            <a:r>
              <a:rPr lang="en-US" dirty="0" err="1"/>
              <a:t>numCourses</a:t>
            </a:r>
            <a:r>
              <a:rPr lang="en-US" dirty="0"/>
              <a:t> = 4, prerequisites = [[1,0], [2, 0], [3, 1], [3, 2]] 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true </a:t>
            </a:r>
          </a:p>
          <a:p>
            <a:pPr lvl="1"/>
            <a:r>
              <a:rPr lang="en-US" b="1" dirty="0"/>
              <a:t>Explanation: </a:t>
            </a:r>
            <a:r>
              <a:rPr lang="en-US" dirty="0"/>
              <a:t>There are 4 courses to take. We must take course 0 before taking course 1 or 2; course 1 before taking course 3; and course 2 before taking course 3. So, it is possible.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6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D1189-0302-EBFE-D2FE-1EEA7C99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884-5B0A-E7B0-7693-736B35B5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703B-9C8C-0FD3-D1F2-6625739C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#5 (Edge Case)</a:t>
            </a:r>
          </a:p>
          <a:p>
            <a:pPr lvl="1"/>
            <a:r>
              <a:rPr lang="en-US" b="1" dirty="0"/>
              <a:t>Input: </a:t>
            </a:r>
            <a:r>
              <a:rPr lang="en-US" dirty="0" err="1"/>
              <a:t>numCourses</a:t>
            </a:r>
            <a:r>
              <a:rPr lang="en-US" dirty="0"/>
              <a:t> = 2, prerequisites = [] </a:t>
            </a:r>
          </a:p>
          <a:p>
            <a:pPr lvl="1"/>
            <a:r>
              <a:rPr lang="en-US" b="1" dirty="0"/>
              <a:t>Output: </a:t>
            </a:r>
            <a:r>
              <a:rPr lang="en-US" dirty="0"/>
              <a:t>true </a:t>
            </a:r>
          </a:p>
          <a:p>
            <a:pPr lvl="1"/>
            <a:r>
              <a:rPr lang="en-US" b="1" dirty="0"/>
              <a:t>Explanation: </a:t>
            </a:r>
            <a:r>
              <a:rPr lang="en-US" dirty="0"/>
              <a:t>There are 2 courses to take and there are no prerequisites. So, it is possible.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40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739</Words>
  <Application>Microsoft Macintosh PowerPoint</Application>
  <PresentationFormat>Widescreen</PresentationFormat>
  <Paragraphs>98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 Extended</vt:lpstr>
      <vt:lpstr>Wingdings</vt:lpstr>
      <vt:lpstr>Custom Design</vt:lpstr>
      <vt:lpstr>Presentation on Graphs Leetcode 207: Course Schedule 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Problem Statement</vt:lpstr>
      <vt:lpstr>Insights</vt:lpstr>
      <vt:lpstr>Approach #1: DFS to Detect Cycle</vt:lpstr>
      <vt:lpstr>Approach #2: Topological Sort to Detect Cycle</vt:lpstr>
      <vt:lpstr>Let’s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 1: Introduction</dc:title>
  <dc:creator>Yanan Liu</dc:creator>
  <cp:lastModifiedBy>Rishabh Lokanathan Kaushick</cp:lastModifiedBy>
  <cp:revision>235</cp:revision>
  <dcterms:created xsi:type="dcterms:W3CDTF">2021-10-29T20:45:32Z</dcterms:created>
  <dcterms:modified xsi:type="dcterms:W3CDTF">2024-11-20T19:44:39Z</dcterms:modified>
</cp:coreProperties>
</file>