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670" y="10188171"/>
            <a:ext cx="272243" cy="356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jpg"/><Relationship Id="rId8" Type="http://schemas.openxmlformats.org/officeDocument/2006/relationships/image" Target="../media/image134.jpg"/><Relationship Id="rId9" Type="http://schemas.openxmlformats.org/officeDocument/2006/relationships/image" Target="../media/image135.jpg"/><Relationship Id="rId10" Type="http://schemas.openxmlformats.org/officeDocument/2006/relationships/image" Target="../media/image136.jpg"/><Relationship Id="rId11" Type="http://schemas.openxmlformats.org/officeDocument/2006/relationships/image" Target="../media/image137.png"/><Relationship Id="rId12" Type="http://schemas.openxmlformats.org/officeDocument/2006/relationships/image" Target="../media/image138.jpg"/><Relationship Id="rId13" Type="http://schemas.openxmlformats.org/officeDocument/2006/relationships/image" Target="../media/image139.jpg"/><Relationship Id="rId14" Type="http://schemas.openxmlformats.org/officeDocument/2006/relationships/image" Target="../media/image140.jpg"/><Relationship Id="rId15" Type="http://schemas.openxmlformats.org/officeDocument/2006/relationships/image" Target="../media/image141.jpg"/><Relationship Id="rId16" Type="http://schemas.openxmlformats.org/officeDocument/2006/relationships/image" Target="../media/image142.jpg"/><Relationship Id="rId17" Type="http://schemas.openxmlformats.org/officeDocument/2006/relationships/image" Target="../media/image143.png"/><Relationship Id="rId18" Type="http://schemas.openxmlformats.org/officeDocument/2006/relationships/image" Target="../media/image144.png"/><Relationship Id="rId19" Type="http://schemas.openxmlformats.org/officeDocument/2006/relationships/image" Target="../media/image145.png"/><Relationship Id="rId20" Type="http://schemas.openxmlformats.org/officeDocument/2006/relationships/image" Target="../media/image146.png"/><Relationship Id="rId21" Type="http://schemas.openxmlformats.org/officeDocument/2006/relationships/image" Target="../media/image147.png"/><Relationship Id="rId22" Type="http://schemas.openxmlformats.org/officeDocument/2006/relationships/image" Target="../media/image14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9.png"/><Relationship Id="rId3" Type="http://schemas.openxmlformats.org/officeDocument/2006/relationships/image" Target="../media/image150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Relationship Id="rId6" Type="http://schemas.openxmlformats.org/officeDocument/2006/relationships/image" Target="../media/image153.png"/><Relationship Id="rId7" Type="http://schemas.openxmlformats.org/officeDocument/2006/relationships/image" Target="../media/image154.png"/><Relationship Id="rId8" Type="http://schemas.openxmlformats.org/officeDocument/2006/relationships/image" Target="../media/image155.jpg"/><Relationship Id="rId9" Type="http://schemas.openxmlformats.org/officeDocument/2006/relationships/image" Target="../media/image156.jpg"/><Relationship Id="rId10" Type="http://schemas.openxmlformats.org/officeDocument/2006/relationships/image" Target="../media/image157.jpg"/><Relationship Id="rId11" Type="http://schemas.openxmlformats.org/officeDocument/2006/relationships/image" Target="../media/image158.jpg"/><Relationship Id="rId12" Type="http://schemas.openxmlformats.org/officeDocument/2006/relationships/image" Target="../media/image159.jpg"/><Relationship Id="rId13" Type="http://schemas.openxmlformats.org/officeDocument/2006/relationships/image" Target="../media/image160.jpg"/><Relationship Id="rId14" Type="http://schemas.openxmlformats.org/officeDocument/2006/relationships/image" Target="../media/image161.png"/><Relationship Id="rId15" Type="http://schemas.openxmlformats.org/officeDocument/2006/relationships/image" Target="../media/image162.png"/><Relationship Id="rId16" Type="http://schemas.openxmlformats.org/officeDocument/2006/relationships/image" Target="../media/image16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jpg"/><Relationship Id="rId11" Type="http://schemas.openxmlformats.org/officeDocument/2006/relationships/image" Target="../media/image15.jpg"/><Relationship Id="rId12" Type="http://schemas.openxmlformats.org/officeDocument/2006/relationships/image" Target="../media/image16.jpg"/><Relationship Id="rId13" Type="http://schemas.openxmlformats.org/officeDocument/2006/relationships/image" Target="../media/image17.png"/><Relationship Id="rId14" Type="http://schemas.openxmlformats.org/officeDocument/2006/relationships/image" Target="../media/image18.jpg"/><Relationship Id="rId15" Type="http://schemas.openxmlformats.org/officeDocument/2006/relationships/image" Target="../media/image19.jpg"/><Relationship Id="rId16" Type="http://schemas.openxmlformats.org/officeDocument/2006/relationships/image" Target="../media/image20.png"/><Relationship Id="rId17" Type="http://schemas.openxmlformats.org/officeDocument/2006/relationships/image" Target="../media/image21.jpg"/><Relationship Id="rId18" Type="http://schemas.openxmlformats.org/officeDocument/2006/relationships/image" Target="../media/image22.jpg"/><Relationship Id="rId19" Type="http://schemas.openxmlformats.org/officeDocument/2006/relationships/image" Target="../media/image2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jp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jp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jpg"/><Relationship Id="rId13" Type="http://schemas.openxmlformats.org/officeDocument/2006/relationships/image" Target="../media/image7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jp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8.jpg"/><Relationship Id="rId3" Type="http://schemas.openxmlformats.org/officeDocument/2006/relationships/image" Target="../media/image99.jpg"/><Relationship Id="rId4" Type="http://schemas.openxmlformats.org/officeDocument/2006/relationships/image" Target="../media/image100.jpg"/><Relationship Id="rId5" Type="http://schemas.openxmlformats.org/officeDocument/2006/relationships/image" Target="../media/image101.jpg"/><Relationship Id="rId6" Type="http://schemas.openxmlformats.org/officeDocument/2006/relationships/image" Target="../media/image102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9" Type="http://schemas.openxmlformats.org/officeDocument/2006/relationships/image" Target="../media/image105.png"/><Relationship Id="rId10" Type="http://schemas.openxmlformats.org/officeDocument/2006/relationships/image" Target="../media/image106.png"/><Relationship Id="rId11" Type="http://schemas.openxmlformats.org/officeDocument/2006/relationships/image" Target="../media/image107.png"/><Relationship Id="rId12" Type="http://schemas.openxmlformats.org/officeDocument/2006/relationships/image" Target="../media/image108.png"/><Relationship Id="rId13" Type="http://schemas.openxmlformats.org/officeDocument/2006/relationships/image" Target="../media/image109.png"/><Relationship Id="rId14" Type="http://schemas.openxmlformats.org/officeDocument/2006/relationships/image" Target="../media/image110.png"/><Relationship Id="rId15" Type="http://schemas.openxmlformats.org/officeDocument/2006/relationships/image" Target="../media/image111.png"/><Relationship Id="rId16" Type="http://schemas.openxmlformats.org/officeDocument/2006/relationships/image" Target="../media/image112.png"/><Relationship Id="rId17" Type="http://schemas.openxmlformats.org/officeDocument/2006/relationships/image" Target="../media/image113.png"/><Relationship Id="rId18" Type="http://schemas.openxmlformats.org/officeDocument/2006/relationships/image" Target="../media/image114.png"/><Relationship Id="rId19" Type="http://schemas.openxmlformats.org/officeDocument/2006/relationships/image" Target="../media/image115.png"/><Relationship Id="rId20" Type="http://schemas.openxmlformats.org/officeDocument/2006/relationships/image" Target="../media/image1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7.jpg"/><Relationship Id="rId3" Type="http://schemas.openxmlformats.org/officeDocument/2006/relationships/image" Target="../media/image118.png"/><Relationship Id="rId4" Type="http://schemas.openxmlformats.org/officeDocument/2006/relationships/image" Target="../media/image119.png"/><Relationship Id="rId5" Type="http://schemas.openxmlformats.org/officeDocument/2006/relationships/image" Target="../media/image120.png"/><Relationship Id="rId6" Type="http://schemas.openxmlformats.org/officeDocument/2006/relationships/image" Target="../media/image121.png"/><Relationship Id="rId7" Type="http://schemas.openxmlformats.org/officeDocument/2006/relationships/image" Target="../media/image122.png"/><Relationship Id="rId8" Type="http://schemas.openxmlformats.org/officeDocument/2006/relationships/image" Target="../media/image123.png"/><Relationship Id="rId9" Type="http://schemas.openxmlformats.org/officeDocument/2006/relationships/image" Target="../media/image124.png"/><Relationship Id="rId10" Type="http://schemas.openxmlformats.org/officeDocument/2006/relationships/image" Target="../media/image125.png"/><Relationship Id="rId11" Type="http://schemas.openxmlformats.org/officeDocument/2006/relationships/image" Target="../media/image126.png"/><Relationship Id="rId12" Type="http://schemas.openxmlformats.org/officeDocument/2006/relationships/image" Target="../media/image12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939" y="5067908"/>
            <a:ext cx="1989468" cy="149733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0632" y="2366420"/>
            <a:ext cx="2659604" cy="229312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8516" y="5120263"/>
            <a:ext cx="4062703" cy="456530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45234" y="2492070"/>
            <a:ext cx="4240708" cy="55914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983837" y="4010349"/>
            <a:ext cx="4230237" cy="565427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32778" y="910967"/>
            <a:ext cx="659665" cy="638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55270" y="910967"/>
            <a:ext cx="293184" cy="638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11280" y="910967"/>
            <a:ext cx="261772" cy="638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46348" y="910967"/>
            <a:ext cx="293184" cy="638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02359" y="910967"/>
            <a:ext cx="94237" cy="6387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80363" y="910967"/>
            <a:ext cx="261772" cy="638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4961" y="910967"/>
            <a:ext cx="314126" cy="638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81913" y="900496"/>
            <a:ext cx="303655" cy="64919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748394" y="910967"/>
            <a:ext cx="261772" cy="6387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083462" y="910967"/>
            <a:ext cx="293184" cy="63872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10586065" y="890025"/>
            <a:ext cx="995044" cy="680720"/>
            <a:chOff x="10586065" y="890025"/>
            <a:chExt cx="995044" cy="680720"/>
          </a:xfrm>
        </p:grpSpPr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86065" y="890025"/>
              <a:ext cx="628253" cy="68060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256202" y="890025"/>
              <a:ext cx="324597" cy="680607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633153" y="890025"/>
            <a:ext cx="335068" cy="670136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12020576" y="890025"/>
            <a:ext cx="649605" cy="670560"/>
            <a:chOff x="12020576" y="890025"/>
            <a:chExt cx="649605" cy="670560"/>
          </a:xfrm>
        </p:grpSpPr>
        <p:pic>
          <p:nvPicPr>
            <p:cNvPr id="22" name="object 2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20576" y="890025"/>
              <a:ext cx="324597" cy="67013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387057" y="890025"/>
              <a:ext cx="282713" cy="670136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722125" y="900496"/>
            <a:ext cx="659665" cy="659665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835387" y="8003638"/>
            <a:ext cx="3072130" cy="72390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200">
                <a:solidFill>
                  <a:srgbClr val="5B56BC"/>
                </a:solidFill>
                <a:latin typeface="Arial"/>
                <a:cs typeface="Arial"/>
              </a:rPr>
              <a:t>MARIO</a:t>
            </a:r>
            <a:r>
              <a:rPr dirty="0" sz="2200" spc="150">
                <a:solidFill>
                  <a:srgbClr val="5B56BC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5D5DDF"/>
                </a:solidFill>
                <a:latin typeface="Arial"/>
                <a:cs typeface="Arial"/>
              </a:rPr>
              <a:t>AICHLSEDER</a:t>
            </a:r>
            <a:endParaRPr sz="2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50"/>
              </a:spcBef>
            </a:pPr>
            <a:r>
              <a:rPr dirty="0" sz="1950">
                <a:solidFill>
                  <a:srgbClr val="605D90"/>
                </a:solidFill>
                <a:latin typeface="Arial"/>
                <a:cs typeface="Arial"/>
              </a:rPr>
              <a:t>Product,</a:t>
            </a:r>
            <a:r>
              <a:rPr dirty="0" sz="1950" spc="360">
                <a:solidFill>
                  <a:srgbClr val="605D90"/>
                </a:solidFill>
                <a:latin typeface="Arial"/>
                <a:cs typeface="Arial"/>
              </a:rPr>
              <a:t> </a:t>
            </a:r>
            <a:r>
              <a:rPr dirty="0" sz="1950" spc="50">
                <a:solidFill>
                  <a:srgbClr val="70729A"/>
                </a:solidFill>
                <a:latin typeface="Arial"/>
                <a:cs typeface="Arial"/>
              </a:rPr>
              <a:t>Growth,</a:t>
            </a:r>
            <a:r>
              <a:rPr dirty="0" sz="1950" spc="185">
                <a:solidFill>
                  <a:srgbClr val="70729A"/>
                </a:solidFill>
                <a:latin typeface="Arial"/>
                <a:cs typeface="Arial"/>
              </a:rPr>
              <a:t> </a:t>
            </a:r>
            <a:r>
              <a:rPr dirty="0" sz="1950" spc="40">
                <a:solidFill>
                  <a:srgbClr val="67668E"/>
                </a:solidFill>
                <a:latin typeface="Arial"/>
                <a:cs typeface="Arial"/>
              </a:rPr>
              <a:t>Strategy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33661" y="8774117"/>
            <a:ext cx="3946525" cy="905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525">
              <a:lnSpc>
                <a:spcPct val="151900"/>
              </a:lnSpc>
              <a:spcBef>
                <a:spcPts val="95"/>
              </a:spcBef>
            </a:pPr>
            <a:r>
              <a:rPr dirty="0" sz="1900">
                <a:latin typeface="Arial"/>
                <a:cs typeface="Arial"/>
              </a:rPr>
              <a:t>formerly</a:t>
            </a:r>
            <a:r>
              <a:rPr dirty="0" sz="1900" spc="-50">
                <a:latin typeface="Arial"/>
                <a:cs typeface="Arial"/>
              </a:rPr>
              <a:t> </a:t>
            </a:r>
            <a:r>
              <a:rPr dirty="0" sz="1900" spc="-150">
                <a:solidFill>
                  <a:srgbClr val="151515"/>
                </a:solidFill>
                <a:latin typeface="Arial"/>
                <a:cs typeface="Arial"/>
              </a:rPr>
              <a:t>VP</a:t>
            </a:r>
            <a:r>
              <a:rPr dirty="0" sz="1900" spc="-4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190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1900" spc="-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Growth</a:t>
            </a:r>
            <a:r>
              <a:rPr dirty="0" sz="1900" spc="-45">
                <a:latin typeface="Arial"/>
                <a:cs typeface="Arial"/>
              </a:rPr>
              <a:t> </a:t>
            </a:r>
            <a:r>
              <a:rPr dirty="0" sz="1900" spc="-190">
                <a:solidFill>
                  <a:srgbClr val="111111"/>
                </a:solidFill>
                <a:latin typeface="Arial"/>
                <a:cs typeface="Arial"/>
              </a:rPr>
              <a:t>&amp;</a:t>
            </a:r>
            <a:r>
              <a:rPr dirty="0" sz="1900" spc="3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900" spc="-150">
                <a:solidFill>
                  <a:srgbClr val="161616"/>
                </a:solidFill>
                <a:latin typeface="Arial"/>
                <a:cs typeface="Arial"/>
              </a:rPr>
              <a:t>VP</a:t>
            </a:r>
            <a:r>
              <a:rPr dirty="0" sz="1900" spc="-6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Strategy/ </a:t>
            </a:r>
            <a:r>
              <a:rPr dirty="0" sz="1900" spc="-25">
                <a:latin typeface="Arial"/>
                <a:cs typeface="Arial"/>
              </a:rPr>
              <a:t>Innovation</a:t>
            </a:r>
            <a:r>
              <a:rPr dirty="0" sz="1900" spc="-10">
                <a:latin typeface="Arial"/>
                <a:cs typeface="Arial"/>
              </a:rPr>
              <a:t> </a:t>
            </a:r>
            <a:r>
              <a:rPr dirty="0" sz="1900" spc="-30">
                <a:solidFill>
                  <a:srgbClr val="0F0F0F"/>
                </a:solidFill>
                <a:latin typeface="Arial"/>
                <a:cs typeface="Arial"/>
              </a:rPr>
              <a:t>adidas</a:t>
            </a:r>
            <a:r>
              <a:rPr dirty="0" sz="1900" spc="-9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Runtastic</a:t>
            </a:r>
            <a:endParaRPr sz="19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11631" y="10217936"/>
            <a:ext cx="198310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5">
                <a:latin typeface="Arial"/>
                <a:cs typeface="Arial"/>
              </a:rPr>
              <a:t>C</a:t>
            </a:r>
            <a:r>
              <a:rPr dirty="0" sz="1600" spc="-120">
                <a:latin typeface="Arial"/>
                <a:cs typeface="Arial"/>
              </a:rPr>
              <a:t> </a:t>
            </a:r>
            <a:r>
              <a:rPr dirty="0" sz="1600" spc="-95">
                <a:latin typeface="Arial"/>
                <a:cs typeface="Arial"/>
              </a:rPr>
              <a:t>ENT</a:t>
            </a:r>
            <a:r>
              <a:rPr dirty="0" sz="1600">
                <a:latin typeface="Arial"/>
                <a:cs typeface="Arial"/>
              </a:rPr>
              <a:t> </a:t>
            </a:r>
            <a:r>
              <a:rPr dirty="0" sz="1600" spc="-365">
                <a:latin typeface="Arial"/>
                <a:cs typeface="Arial"/>
              </a:rPr>
              <a:t>F</a:t>
            </a:r>
            <a:r>
              <a:rPr dirty="0" sz="1600" spc="-36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600" spc="12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600" spc="-135">
                <a:latin typeface="Arial"/>
                <a:cs typeface="Arial"/>
              </a:rPr>
              <a:t>SELF</a:t>
            </a:r>
            <a:r>
              <a:rPr dirty="0" sz="1600" spc="45">
                <a:latin typeface="Arial"/>
                <a:cs typeface="Arial"/>
              </a:rPr>
              <a:t> </a:t>
            </a:r>
            <a:r>
              <a:rPr dirty="0" sz="1600" spc="-114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560957" y="2205237"/>
            <a:ext cx="4058920" cy="2100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5"/>
              </a:spcBef>
            </a:pPr>
            <a:r>
              <a:rPr dirty="0" sz="2350" spc="-160">
                <a:solidFill>
                  <a:srgbClr val="4D4DC3"/>
                </a:solidFill>
                <a:latin typeface="Arial"/>
                <a:cs typeface="Arial"/>
              </a:rPr>
              <a:t>ANNE</a:t>
            </a:r>
            <a:r>
              <a:rPr dirty="0" sz="2350" spc="20">
                <a:solidFill>
                  <a:srgbClr val="4D4DC3"/>
                </a:solidFill>
                <a:latin typeface="Arial"/>
                <a:cs typeface="Arial"/>
              </a:rPr>
              <a:t> </a:t>
            </a:r>
            <a:r>
              <a:rPr dirty="0" sz="2350" spc="-60">
                <a:solidFill>
                  <a:srgbClr val="5E64A8"/>
                </a:solidFill>
                <a:latin typeface="Arial"/>
                <a:cs typeface="Arial"/>
              </a:rPr>
              <a:t>LATZ,</a:t>
            </a:r>
            <a:r>
              <a:rPr dirty="0" sz="2350" spc="-155">
                <a:solidFill>
                  <a:srgbClr val="5E64A8"/>
                </a:solidFill>
                <a:latin typeface="Arial"/>
                <a:cs typeface="Arial"/>
              </a:rPr>
              <a:t> </a:t>
            </a:r>
            <a:r>
              <a:rPr dirty="0" sz="2350" spc="-20">
                <a:solidFill>
                  <a:srgbClr val="5960C1"/>
                </a:solidFill>
                <a:latin typeface="Arial"/>
                <a:cs typeface="Arial"/>
              </a:rPr>
              <a:t>M.D.</a:t>
            </a:r>
            <a:endParaRPr sz="23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114"/>
              </a:spcBef>
            </a:pPr>
            <a:r>
              <a:rPr dirty="0" sz="2050">
                <a:solidFill>
                  <a:srgbClr val="5B609E"/>
                </a:solidFill>
                <a:latin typeface="Arial"/>
                <a:cs typeface="Arial"/>
              </a:rPr>
              <a:t>Medical</a:t>
            </a:r>
            <a:r>
              <a:rPr dirty="0" sz="2050" spc="-60">
                <a:solidFill>
                  <a:srgbClr val="5B609E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666BB8"/>
                </a:solidFill>
                <a:latin typeface="Arial"/>
                <a:cs typeface="Arial"/>
              </a:rPr>
              <a:t>&amp;</a:t>
            </a:r>
            <a:r>
              <a:rPr dirty="0" sz="2050" spc="-30">
                <a:solidFill>
                  <a:srgbClr val="666BB8"/>
                </a:solidFill>
                <a:latin typeface="Arial"/>
                <a:cs typeface="Arial"/>
              </a:rPr>
              <a:t> </a:t>
            </a:r>
            <a:r>
              <a:rPr dirty="0" sz="2050" spc="-10">
                <a:solidFill>
                  <a:srgbClr val="57579E"/>
                </a:solidFill>
                <a:latin typeface="Arial"/>
                <a:cs typeface="Arial"/>
              </a:rPr>
              <a:t>Nutrition</a:t>
            </a:r>
            <a:endParaRPr sz="2050">
              <a:latin typeface="Arial"/>
              <a:cs typeface="Arial"/>
            </a:endParaRPr>
          </a:p>
          <a:p>
            <a:pPr marL="12700" marR="5080" indent="5080">
              <a:lnSpc>
                <a:spcPct val="156000"/>
              </a:lnSpc>
              <a:spcBef>
                <a:spcPts val="540"/>
              </a:spcBef>
            </a:pPr>
            <a:r>
              <a:rPr dirty="0" sz="1850">
                <a:solidFill>
                  <a:srgbClr val="131313"/>
                </a:solidFill>
                <a:latin typeface="Arial"/>
                <a:cs typeface="Arial"/>
              </a:rPr>
              <a:t>formerly</a:t>
            </a:r>
            <a:r>
              <a:rPr dirty="0" sz="1850" spc="8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Chief</a:t>
            </a:r>
            <a:r>
              <a:rPr dirty="0" sz="1850" spc="12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Medical</a:t>
            </a:r>
            <a:r>
              <a:rPr dirty="0" sz="1850" spc="100"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0C0C0C"/>
                </a:solidFill>
                <a:latin typeface="Arial"/>
                <a:cs typeface="Arial"/>
              </a:rPr>
              <a:t>Officer</a:t>
            </a:r>
            <a:r>
              <a:rPr dirty="0" sz="1850" spc="4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alley.de </a:t>
            </a:r>
            <a:r>
              <a:rPr dirty="0" sz="1850">
                <a:latin typeface="Arial"/>
                <a:cs typeface="Arial"/>
              </a:rPr>
              <a:t>Nutritionist,</a:t>
            </a:r>
            <a:r>
              <a:rPr dirty="0" sz="1850" spc="11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Medical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Doctor,</a:t>
            </a:r>
            <a:r>
              <a:rPr dirty="0" sz="1850" spc="35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M.Sc.</a:t>
            </a:r>
            <a:endParaRPr sz="18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1240"/>
              </a:spcBef>
            </a:pPr>
            <a:r>
              <a:rPr dirty="0" sz="1850" spc="-10">
                <a:latin typeface="Arial"/>
                <a:cs typeface="Arial"/>
              </a:rPr>
              <a:t>Business,</a:t>
            </a:r>
            <a:r>
              <a:rPr dirty="0" sz="1850" spc="-10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Vordenker</a:t>
            </a:r>
            <a:r>
              <a:rPr dirty="0" sz="1850" spc="-2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Award</a:t>
            </a:r>
            <a:r>
              <a:rPr dirty="0" sz="1850" spc="-70">
                <a:latin typeface="Arial"/>
                <a:cs typeface="Arial"/>
              </a:rPr>
              <a:t> </a:t>
            </a:r>
            <a:r>
              <a:rPr dirty="0" sz="1850" spc="-20">
                <a:latin typeface="Arial"/>
                <a:cs typeface="Arial"/>
              </a:rPr>
              <a:t>2021</a:t>
            </a:r>
            <a:endParaRPr sz="18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341770" y="8341466"/>
            <a:ext cx="3164840" cy="124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ts val="2890"/>
              </a:lnSpc>
              <a:spcBef>
                <a:spcPts val="95"/>
              </a:spcBef>
            </a:pPr>
            <a:r>
              <a:rPr dirty="0" sz="2450" spc="-280">
                <a:solidFill>
                  <a:srgbClr val="5E62AF"/>
                </a:solidFill>
                <a:latin typeface="Arial"/>
                <a:cs typeface="Arial"/>
              </a:rPr>
              <a:t>JÜRGREN</a:t>
            </a:r>
            <a:r>
              <a:rPr dirty="0" sz="2450" spc="55">
                <a:solidFill>
                  <a:srgbClr val="5E62AF"/>
                </a:solidFill>
                <a:latin typeface="Arial"/>
                <a:cs typeface="Arial"/>
              </a:rPr>
              <a:t> </a:t>
            </a:r>
            <a:r>
              <a:rPr dirty="0" sz="2450" spc="-10">
                <a:solidFill>
                  <a:srgbClr val="5E64C6"/>
                </a:solidFill>
                <a:latin typeface="Arial"/>
                <a:cs typeface="Arial"/>
              </a:rPr>
              <a:t>FURIAN</a:t>
            </a:r>
            <a:endParaRPr sz="2450">
              <a:latin typeface="Arial"/>
              <a:cs typeface="Arial"/>
            </a:endParaRPr>
          </a:p>
          <a:p>
            <a:pPr marL="13335">
              <a:lnSpc>
                <a:spcPts val="2650"/>
              </a:lnSpc>
            </a:pPr>
            <a:r>
              <a:rPr dirty="0" sz="2250" spc="-135">
                <a:solidFill>
                  <a:srgbClr val="6D6D93"/>
                </a:solidFill>
                <a:latin typeface="Arial"/>
                <a:cs typeface="Arial"/>
              </a:rPr>
              <a:t>Brand,</a:t>
            </a:r>
            <a:r>
              <a:rPr dirty="0" sz="2250" spc="5">
                <a:solidFill>
                  <a:srgbClr val="6D6D93"/>
                </a:solidFill>
                <a:latin typeface="Arial"/>
                <a:cs typeface="Arial"/>
              </a:rPr>
              <a:t> </a:t>
            </a:r>
            <a:r>
              <a:rPr dirty="0" sz="2250" spc="-150">
                <a:solidFill>
                  <a:srgbClr val="525677"/>
                </a:solidFill>
                <a:latin typeface="Arial"/>
                <a:cs typeface="Arial"/>
              </a:rPr>
              <a:t>Comms,</a:t>
            </a:r>
            <a:r>
              <a:rPr dirty="0" sz="2250" spc="5">
                <a:solidFill>
                  <a:srgbClr val="525677"/>
                </a:solidFill>
                <a:latin typeface="Arial"/>
                <a:cs typeface="Arial"/>
              </a:rPr>
              <a:t> </a:t>
            </a:r>
            <a:r>
              <a:rPr dirty="0" sz="2250" spc="-85">
                <a:solidFill>
                  <a:srgbClr val="676990"/>
                </a:solidFill>
                <a:latin typeface="Arial"/>
                <a:cs typeface="Arial"/>
              </a:rPr>
              <a:t>Operations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dirty="0" sz="1850" spc="-10">
                <a:latin typeface="Arial"/>
                <a:cs typeface="Arial"/>
              </a:rPr>
              <a:t>Co-</a:t>
            </a:r>
            <a:r>
              <a:rPr dirty="0" sz="1850">
                <a:latin typeface="Arial"/>
                <a:cs typeface="Arial"/>
              </a:rPr>
              <a:t>Founder</a:t>
            </a:r>
            <a:r>
              <a:rPr dirty="0" sz="1850" spc="180">
                <a:latin typeface="Arial"/>
                <a:cs typeface="Arial"/>
              </a:rPr>
              <a:t> </a:t>
            </a:r>
            <a:r>
              <a:rPr dirty="0" sz="1850" spc="-10">
                <a:solidFill>
                  <a:srgbClr val="0C0C0C"/>
                </a:solidFill>
                <a:latin typeface="Arial"/>
                <a:cs typeface="Arial"/>
              </a:rPr>
              <a:t>Pioneers.io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986226" y="2192573"/>
            <a:ext cx="2284095" cy="7143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330"/>
              </a:spcBef>
            </a:pPr>
            <a:r>
              <a:rPr dirty="0" sz="2150">
                <a:solidFill>
                  <a:srgbClr val="6B72C6"/>
                </a:solidFill>
                <a:latin typeface="Arial"/>
                <a:cs typeface="Arial"/>
              </a:rPr>
              <a:t>VINZENZ</a:t>
            </a:r>
            <a:r>
              <a:rPr dirty="0" sz="2150" spc="325">
                <a:solidFill>
                  <a:srgbClr val="6B72C6"/>
                </a:solidFill>
                <a:latin typeface="Arial"/>
                <a:cs typeface="Arial"/>
              </a:rPr>
              <a:t> </a:t>
            </a:r>
            <a:r>
              <a:rPr dirty="0" sz="2150" spc="-50">
                <a:solidFill>
                  <a:srgbClr val="4D56CA"/>
                </a:solidFill>
                <a:latin typeface="Arial"/>
                <a:cs typeface="Arial"/>
              </a:rPr>
              <a:t>WEBER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2000" spc="-10">
                <a:solidFill>
                  <a:srgbClr val="757575"/>
                </a:solidFill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979524" y="3109077"/>
            <a:ext cx="302387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>
                <a:latin typeface="Arial"/>
                <a:cs typeface="Arial"/>
              </a:rPr>
              <a:t>formerly</a:t>
            </a:r>
            <a:r>
              <a:rPr dirty="0" sz="1850" spc="160">
                <a:latin typeface="Arial"/>
                <a:cs typeface="Arial"/>
              </a:rPr>
              <a:t> </a:t>
            </a:r>
            <a:r>
              <a:rPr dirty="0" sz="1850" spc="-95">
                <a:latin typeface="Arial"/>
                <a:cs typeface="Arial"/>
              </a:rPr>
              <a:t>CTO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 spc="-25">
                <a:latin typeface="Arial"/>
                <a:cs typeface="Arial"/>
              </a:rPr>
              <a:t>Díagnosía.com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99" y="5989346"/>
            <a:ext cx="293184" cy="14868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6283" y="6994551"/>
            <a:ext cx="94237" cy="7329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6754" y="2272182"/>
            <a:ext cx="2502541" cy="33716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880" y="5120263"/>
            <a:ext cx="2858551" cy="455483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24293" y="2125589"/>
            <a:ext cx="4251179" cy="596840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83837" y="4512951"/>
            <a:ext cx="4219766" cy="517261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87736" y="921437"/>
            <a:ext cx="418835" cy="638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0338" y="921437"/>
            <a:ext cx="251301" cy="638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114936" y="921437"/>
            <a:ext cx="607311" cy="638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00252" y="910967"/>
            <a:ext cx="303655" cy="64919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77204" y="921437"/>
            <a:ext cx="293184" cy="638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643685" y="921437"/>
            <a:ext cx="303655" cy="638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125346" y="910967"/>
            <a:ext cx="1256506" cy="64919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4206" y="900496"/>
            <a:ext cx="680607" cy="68060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177639" y="910967"/>
            <a:ext cx="659665" cy="659665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22702" y="7840357"/>
            <a:ext cx="3907154" cy="1440180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 spc="-335">
                <a:solidFill>
                  <a:srgbClr val="545DCA"/>
                </a:solidFill>
                <a:latin typeface="Arial Black"/>
                <a:cs typeface="Arial Black"/>
              </a:rPr>
              <a:t>DR.</a:t>
            </a:r>
            <a:r>
              <a:rPr dirty="0" sz="2400" spc="-200">
                <a:solidFill>
                  <a:srgbClr val="545DCA"/>
                </a:solidFill>
                <a:latin typeface="Arial Black"/>
                <a:cs typeface="Arial Black"/>
              </a:rPr>
              <a:t> </a:t>
            </a:r>
            <a:r>
              <a:rPr dirty="0" sz="2400" spc="-370">
                <a:solidFill>
                  <a:srgbClr val="6B6BE4"/>
                </a:solidFill>
                <a:latin typeface="Arial Black"/>
                <a:cs typeface="Arial Black"/>
              </a:rPr>
              <a:t>MED.</a:t>
            </a:r>
            <a:r>
              <a:rPr dirty="0" sz="2400" spc="-60">
                <a:solidFill>
                  <a:srgbClr val="6B6BE4"/>
                </a:solidFill>
                <a:latin typeface="Arial Black"/>
                <a:cs typeface="Arial Black"/>
              </a:rPr>
              <a:t> </a:t>
            </a:r>
            <a:r>
              <a:rPr dirty="0" sz="2400" spc="-425">
                <a:solidFill>
                  <a:srgbClr val="565DC8"/>
                </a:solidFill>
                <a:latin typeface="Arial Black"/>
                <a:cs typeface="Arial Black"/>
              </a:rPr>
              <a:t>ANNE</a:t>
            </a:r>
            <a:r>
              <a:rPr dirty="0" sz="2400" spc="-60">
                <a:solidFill>
                  <a:srgbClr val="565DC8"/>
                </a:solidFill>
                <a:latin typeface="Arial Black"/>
                <a:cs typeface="Arial Black"/>
              </a:rPr>
              <a:t> </a:t>
            </a:r>
            <a:r>
              <a:rPr dirty="0" sz="2400" spc="-434">
                <a:solidFill>
                  <a:srgbClr val="5962BC"/>
                </a:solidFill>
                <a:latin typeface="Arial Black"/>
                <a:cs typeface="Arial Black"/>
              </a:rPr>
              <a:t>FLECK</a:t>
            </a:r>
            <a:endParaRPr sz="2400">
              <a:latin typeface="Arial Black"/>
              <a:cs typeface="Arial Black"/>
            </a:endParaRPr>
          </a:p>
          <a:p>
            <a:pPr marL="16510">
              <a:lnSpc>
                <a:spcPct val="100000"/>
              </a:lnSpc>
              <a:spcBef>
                <a:spcPts val="1115"/>
              </a:spcBef>
            </a:pPr>
            <a:r>
              <a:rPr dirty="0" sz="1950" spc="-295">
                <a:latin typeface="Arial Black"/>
                <a:cs typeface="Arial Black"/>
              </a:rPr>
              <a:t>Docfleck.com,</a:t>
            </a:r>
            <a:r>
              <a:rPr dirty="0" sz="1950" spc="165">
                <a:latin typeface="Arial Black"/>
                <a:cs typeface="Arial Black"/>
              </a:rPr>
              <a:t> </a:t>
            </a:r>
            <a:r>
              <a:rPr dirty="0" sz="1950" spc="-330">
                <a:solidFill>
                  <a:srgbClr val="131313"/>
                </a:solidFill>
                <a:latin typeface="Arial Black"/>
                <a:cs typeface="Arial Black"/>
              </a:rPr>
              <a:t>Germany</a:t>
            </a:r>
            <a:endParaRPr sz="1950">
              <a:latin typeface="Arial Black"/>
              <a:cs typeface="Arial Black"/>
            </a:endParaRPr>
          </a:p>
          <a:p>
            <a:pPr marL="19685">
              <a:lnSpc>
                <a:spcPct val="100000"/>
              </a:lnSpc>
              <a:spcBef>
                <a:spcPts val="1225"/>
              </a:spcBef>
            </a:pPr>
            <a:r>
              <a:rPr dirty="0" sz="1850" spc="-254">
                <a:solidFill>
                  <a:srgbClr val="1C1C1C"/>
                </a:solidFill>
                <a:latin typeface="Arial Black"/>
                <a:cs typeface="Arial Black"/>
              </a:rPr>
              <a:t>TV</a:t>
            </a:r>
            <a:r>
              <a:rPr dirty="0" sz="1850" spc="-75">
                <a:solidFill>
                  <a:srgbClr val="1C1C1C"/>
                </a:solidFill>
                <a:latin typeface="Arial Black"/>
                <a:cs typeface="Arial Black"/>
              </a:rPr>
              <a:t> </a:t>
            </a:r>
            <a:r>
              <a:rPr dirty="0" sz="1850" spc="-229">
                <a:solidFill>
                  <a:srgbClr val="151515"/>
                </a:solidFill>
                <a:latin typeface="Arial Black"/>
                <a:cs typeface="Arial Black"/>
              </a:rPr>
              <a:t>Personality</a:t>
            </a:r>
            <a:r>
              <a:rPr dirty="0" sz="1850" spc="25">
                <a:solidFill>
                  <a:srgbClr val="151515"/>
                </a:solidFill>
                <a:latin typeface="Arial Black"/>
                <a:cs typeface="Arial Black"/>
              </a:rPr>
              <a:t> </a:t>
            </a:r>
            <a:r>
              <a:rPr dirty="0" sz="1850" spc="-450">
                <a:solidFill>
                  <a:srgbClr val="1A1A1A"/>
                </a:solidFill>
                <a:latin typeface="Arial Black"/>
                <a:cs typeface="Arial Black"/>
              </a:rPr>
              <a:t>&amp;</a:t>
            </a:r>
            <a:r>
              <a:rPr dirty="0" sz="1850" spc="-45">
                <a:solidFill>
                  <a:srgbClr val="1A1A1A"/>
                </a:solidFill>
                <a:latin typeface="Arial Black"/>
                <a:cs typeface="Arial Black"/>
              </a:rPr>
              <a:t> </a:t>
            </a:r>
            <a:r>
              <a:rPr dirty="0" sz="1850" spc="-245">
                <a:solidFill>
                  <a:srgbClr val="0C0C0C"/>
                </a:solidFill>
                <a:latin typeface="Arial Black"/>
                <a:cs typeface="Arial Black"/>
              </a:rPr>
              <a:t>Functional</a:t>
            </a:r>
            <a:r>
              <a:rPr dirty="0" sz="1850" spc="40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1850" spc="-210">
                <a:latin typeface="Arial Black"/>
                <a:cs typeface="Arial Black"/>
              </a:rPr>
              <a:t>Medicine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402249" y="10228116"/>
            <a:ext cx="197612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00">
                <a:latin typeface="Arial Black"/>
                <a:cs typeface="Arial Black"/>
              </a:rPr>
              <a:t>C</a:t>
            </a:r>
            <a:r>
              <a:rPr dirty="0" sz="1500" spc="-130">
                <a:latin typeface="Arial Black"/>
                <a:cs typeface="Arial Black"/>
              </a:rPr>
              <a:t> </a:t>
            </a:r>
            <a:r>
              <a:rPr dirty="0" sz="1500" spc="-195">
                <a:latin typeface="Arial Black"/>
                <a:cs typeface="Arial Black"/>
              </a:rPr>
              <a:t>ENT</a:t>
            </a:r>
            <a:r>
              <a:rPr dirty="0" sz="1500" spc="15">
                <a:latin typeface="Arial Black"/>
                <a:cs typeface="Arial Black"/>
              </a:rPr>
              <a:t> </a:t>
            </a:r>
            <a:r>
              <a:rPr dirty="0" sz="1500" spc="-385">
                <a:latin typeface="Arial Black"/>
                <a:cs typeface="Arial Black"/>
              </a:rPr>
              <a:t>F</a:t>
            </a:r>
            <a:r>
              <a:rPr dirty="0" sz="1500" spc="-385">
                <a:solidFill>
                  <a:srgbClr val="181818"/>
                </a:solidFill>
                <a:latin typeface="Arial Black"/>
                <a:cs typeface="Arial Black"/>
              </a:rPr>
              <a:t>DC</a:t>
            </a:r>
            <a:r>
              <a:rPr dirty="0" sz="1500" spc="110">
                <a:solidFill>
                  <a:srgbClr val="181818"/>
                </a:solidFill>
                <a:latin typeface="Arial Black"/>
                <a:cs typeface="Arial Black"/>
              </a:rPr>
              <a:t> </a:t>
            </a:r>
            <a:r>
              <a:rPr dirty="0" sz="1500" spc="-204">
                <a:latin typeface="Arial Black"/>
                <a:cs typeface="Arial Black"/>
              </a:rPr>
              <a:t>SELF</a:t>
            </a:r>
            <a:r>
              <a:rPr dirty="0" sz="1500" spc="65">
                <a:latin typeface="Arial Black"/>
                <a:cs typeface="Arial Black"/>
              </a:rPr>
              <a:t> </a:t>
            </a:r>
            <a:r>
              <a:rPr dirty="0" sz="1500" spc="-170">
                <a:solidFill>
                  <a:srgbClr val="131313"/>
                </a:solidFill>
                <a:latin typeface="Arial Black"/>
                <a:cs typeface="Arial Black"/>
              </a:rPr>
              <a:t>CARE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558963" y="2241157"/>
            <a:ext cx="3217545" cy="13220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50" spc="-210">
                <a:solidFill>
                  <a:srgbClr val="706EA3"/>
                </a:solidFill>
                <a:latin typeface="Arial Black"/>
                <a:cs typeface="Arial Black"/>
              </a:rPr>
              <a:t>PROF.</a:t>
            </a:r>
            <a:r>
              <a:rPr dirty="0" sz="2150" spc="-50">
                <a:solidFill>
                  <a:srgbClr val="706EA3"/>
                </a:solidFill>
                <a:latin typeface="Arial Black"/>
                <a:cs typeface="Arial Black"/>
              </a:rPr>
              <a:t> </a:t>
            </a:r>
            <a:r>
              <a:rPr dirty="0" sz="2150" spc="-185">
                <a:solidFill>
                  <a:srgbClr val="5962AC"/>
                </a:solidFill>
                <a:latin typeface="Arial Black"/>
                <a:cs typeface="Arial Black"/>
              </a:rPr>
              <a:t>DR.</a:t>
            </a:r>
            <a:r>
              <a:rPr dirty="0" sz="2150" spc="-110">
                <a:solidFill>
                  <a:srgbClr val="5962AC"/>
                </a:solidFill>
                <a:latin typeface="Arial Black"/>
                <a:cs typeface="Arial Black"/>
              </a:rPr>
              <a:t> </a:t>
            </a:r>
            <a:r>
              <a:rPr dirty="0" sz="2150" spc="-210">
                <a:solidFill>
                  <a:srgbClr val="595BB8"/>
                </a:solidFill>
                <a:latin typeface="Arial Black"/>
                <a:cs typeface="Arial Black"/>
              </a:rPr>
              <a:t>ERAN</a:t>
            </a:r>
            <a:r>
              <a:rPr dirty="0" sz="2150" spc="-95">
                <a:solidFill>
                  <a:srgbClr val="595BB8"/>
                </a:solidFill>
                <a:latin typeface="Arial Black"/>
                <a:cs typeface="Arial Black"/>
              </a:rPr>
              <a:t> </a:t>
            </a:r>
            <a:r>
              <a:rPr dirty="0" sz="2150" spc="-195">
                <a:solidFill>
                  <a:srgbClr val="6767D4"/>
                </a:solidFill>
                <a:latin typeface="Arial Black"/>
                <a:cs typeface="Arial Black"/>
              </a:rPr>
              <a:t>ELINAV</a:t>
            </a:r>
            <a:endParaRPr sz="2150">
              <a:latin typeface="Arial Black"/>
              <a:cs typeface="Arial Black"/>
            </a:endParaRPr>
          </a:p>
          <a:p>
            <a:pPr marL="21590" marR="53340">
              <a:lnSpc>
                <a:spcPct val="156000"/>
              </a:lnSpc>
              <a:spcBef>
                <a:spcPts val="680"/>
              </a:spcBef>
            </a:pPr>
            <a:r>
              <a:rPr dirty="0" sz="1850" spc="-245">
                <a:latin typeface="Arial Black"/>
                <a:cs typeface="Arial Black"/>
              </a:rPr>
              <a:t>Weizmann</a:t>
            </a:r>
            <a:r>
              <a:rPr dirty="0" sz="1850" spc="60">
                <a:latin typeface="Arial Black"/>
                <a:cs typeface="Arial Black"/>
              </a:rPr>
              <a:t> </a:t>
            </a:r>
            <a:r>
              <a:rPr dirty="0" sz="1850" spc="-220">
                <a:latin typeface="Arial Black"/>
                <a:cs typeface="Arial Black"/>
              </a:rPr>
              <a:t>Institute,</a:t>
            </a:r>
            <a:r>
              <a:rPr dirty="0" sz="1850" spc="45">
                <a:latin typeface="Arial Black"/>
                <a:cs typeface="Arial Black"/>
              </a:rPr>
              <a:t> </a:t>
            </a:r>
            <a:r>
              <a:rPr dirty="0" sz="1850" spc="-85">
                <a:latin typeface="Arial Black"/>
                <a:cs typeface="Arial Black"/>
              </a:rPr>
              <a:t>Israel </a:t>
            </a:r>
            <a:r>
              <a:rPr dirty="0" sz="1850" spc="-215">
                <a:latin typeface="Arial Black"/>
                <a:cs typeface="Arial Black"/>
              </a:rPr>
              <a:t>Author:</a:t>
            </a:r>
            <a:r>
              <a:rPr dirty="0" sz="1850" spc="60">
                <a:latin typeface="Arial Black"/>
                <a:cs typeface="Arial Black"/>
              </a:rPr>
              <a:t> </a:t>
            </a:r>
            <a:r>
              <a:rPr dirty="0" sz="1850" spc="-260">
                <a:solidFill>
                  <a:srgbClr val="131313"/>
                </a:solidFill>
                <a:latin typeface="Arial Black"/>
                <a:cs typeface="Arial Black"/>
              </a:rPr>
              <a:t>The</a:t>
            </a:r>
            <a:r>
              <a:rPr dirty="0" sz="1850" spc="-60">
                <a:solidFill>
                  <a:srgbClr val="131313"/>
                </a:solidFill>
                <a:latin typeface="Arial Black"/>
                <a:cs typeface="Arial Black"/>
              </a:rPr>
              <a:t> </a:t>
            </a:r>
            <a:r>
              <a:rPr dirty="0" sz="1850" spc="-225">
                <a:latin typeface="Arial Black"/>
                <a:cs typeface="Arial Black"/>
              </a:rPr>
              <a:t>Personalised</a:t>
            </a:r>
            <a:r>
              <a:rPr dirty="0" sz="1850" spc="170">
                <a:latin typeface="Arial Black"/>
                <a:cs typeface="Arial Black"/>
              </a:rPr>
              <a:t> </a:t>
            </a:r>
            <a:r>
              <a:rPr dirty="0" sz="1850" spc="-200">
                <a:latin typeface="Arial Black"/>
                <a:cs typeface="Arial Black"/>
              </a:rPr>
              <a:t>Diet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321383" y="8195695"/>
            <a:ext cx="3772535" cy="186055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350" spc="-330">
                <a:solidFill>
                  <a:srgbClr val="6D69A5"/>
                </a:solidFill>
                <a:latin typeface="Arial Black"/>
                <a:cs typeface="Arial Black"/>
              </a:rPr>
              <a:t>PROF.</a:t>
            </a:r>
            <a:r>
              <a:rPr dirty="0" sz="2350" spc="-75">
                <a:solidFill>
                  <a:srgbClr val="6D69A5"/>
                </a:solidFill>
                <a:latin typeface="Arial Black"/>
                <a:cs typeface="Arial Black"/>
              </a:rPr>
              <a:t> </a:t>
            </a:r>
            <a:r>
              <a:rPr dirty="0" sz="2350" spc="-345">
                <a:solidFill>
                  <a:srgbClr val="7470B5"/>
                </a:solidFill>
                <a:latin typeface="Arial Black"/>
                <a:cs typeface="Arial Black"/>
              </a:rPr>
              <a:t>STEPHAN</a:t>
            </a:r>
            <a:r>
              <a:rPr dirty="0" sz="2350" spc="-25">
                <a:solidFill>
                  <a:srgbClr val="7470B5"/>
                </a:solidFill>
                <a:latin typeface="Arial Black"/>
                <a:cs typeface="Arial Black"/>
              </a:rPr>
              <a:t> </a:t>
            </a:r>
            <a:r>
              <a:rPr dirty="0" sz="2350" spc="-365">
                <a:solidFill>
                  <a:srgbClr val="696BA3"/>
                </a:solidFill>
                <a:latin typeface="Arial Black"/>
                <a:cs typeface="Arial Black"/>
              </a:rPr>
              <a:t>HERZIG</a:t>
            </a:r>
            <a:endParaRPr sz="2350">
              <a:latin typeface="Arial Black"/>
              <a:cs typeface="Arial Black"/>
            </a:endParaRPr>
          </a:p>
          <a:p>
            <a:pPr marL="15240" marR="5080">
              <a:lnSpc>
                <a:spcPts val="3460"/>
              </a:lnSpc>
              <a:spcBef>
                <a:spcPts val="25"/>
              </a:spcBef>
            </a:pPr>
            <a:r>
              <a:rPr dirty="0" sz="1900" spc="-275">
                <a:latin typeface="Arial Black"/>
                <a:cs typeface="Arial Black"/>
              </a:rPr>
              <a:t>Helmholtz</a:t>
            </a:r>
            <a:r>
              <a:rPr dirty="0" sz="1900" spc="220">
                <a:latin typeface="Arial Black"/>
                <a:cs typeface="Arial Black"/>
              </a:rPr>
              <a:t> </a:t>
            </a:r>
            <a:r>
              <a:rPr dirty="0" sz="1900" spc="-254">
                <a:latin typeface="Arial Black"/>
                <a:cs typeface="Arial Black"/>
              </a:rPr>
              <a:t>Center</a:t>
            </a:r>
            <a:r>
              <a:rPr dirty="0" sz="1900" spc="45">
                <a:latin typeface="Arial Black"/>
                <a:cs typeface="Arial Black"/>
              </a:rPr>
              <a:t> </a:t>
            </a:r>
            <a:r>
              <a:rPr dirty="0" sz="1900" spc="-250">
                <a:latin typeface="Arial Black"/>
                <a:cs typeface="Arial Black"/>
              </a:rPr>
              <a:t>Munich,</a:t>
            </a:r>
            <a:r>
              <a:rPr dirty="0" sz="1900" spc="40">
                <a:latin typeface="Arial Black"/>
                <a:cs typeface="Arial Black"/>
              </a:rPr>
              <a:t> </a:t>
            </a:r>
            <a:r>
              <a:rPr dirty="0" sz="1900" spc="-295">
                <a:latin typeface="Arial Black"/>
                <a:cs typeface="Arial Black"/>
              </a:rPr>
              <a:t>Germany </a:t>
            </a:r>
            <a:r>
              <a:rPr dirty="0" sz="1900" spc="-260">
                <a:solidFill>
                  <a:srgbClr val="0C0C0C"/>
                </a:solidFill>
                <a:latin typeface="Arial Black"/>
                <a:cs typeface="Arial Black"/>
              </a:rPr>
              <a:t>Director</a:t>
            </a:r>
            <a:r>
              <a:rPr dirty="0" sz="1900" spc="145">
                <a:solidFill>
                  <a:srgbClr val="0C0C0C"/>
                </a:solidFill>
                <a:latin typeface="Arial Black"/>
                <a:cs typeface="Arial Black"/>
              </a:rPr>
              <a:t> </a:t>
            </a:r>
            <a:r>
              <a:rPr dirty="0" sz="1900" spc="-260">
                <a:solidFill>
                  <a:srgbClr val="111111"/>
                </a:solidFill>
                <a:latin typeface="Arial Black"/>
                <a:cs typeface="Arial Black"/>
              </a:rPr>
              <a:t>Institute</a:t>
            </a:r>
            <a:r>
              <a:rPr dirty="0" sz="1900" spc="165">
                <a:solidFill>
                  <a:srgbClr val="111111"/>
                </a:solidFill>
                <a:latin typeface="Arial Black"/>
                <a:cs typeface="Arial Black"/>
              </a:rPr>
              <a:t> </a:t>
            </a:r>
            <a:r>
              <a:rPr dirty="0" sz="1900" spc="-245">
                <a:solidFill>
                  <a:srgbClr val="161616"/>
                </a:solidFill>
                <a:latin typeface="Arial Black"/>
                <a:cs typeface="Arial Black"/>
              </a:rPr>
              <a:t>for</a:t>
            </a:r>
            <a:r>
              <a:rPr dirty="0" sz="1900" spc="-8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1900" spc="-250">
                <a:solidFill>
                  <a:srgbClr val="161616"/>
                </a:solidFill>
                <a:latin typeface="Arial Black"/>
                <a:cs typeface="Arial Black"/>
              </a:rPr>
              <a:t>Diabetes</a:t>
            </a:r>
            <a:r>
              <a:rPr dirty="0" sz="1900" spc="50">
                <a:solidFill>
                  <a:srgbClr val="161616"/>
                </a:solidFill>
                <a:latin typeface="Arial Black"/>
                <a:cs typeface="Arial Black"/>
              </a:rPr>
              <a:t> </a:t>
            </a:r>
            <a:r>
              <a:rPr dirty="0" sz="1900" spc="-285">
                <a:solidFill>
                  <a:srgbClr val="1C1C1C"/>
                </a:solidFill>
                <a:latin typeface="Arial Black"/>
                <a:cs typeface="Arial Black"/>
              </a:rPr>
              <a:t>and </a:t>
            </a:r>
            <a:r>
              <a:rPr dirty="0" sz="1900" spc="-285">
                <a:latin typeface="Arial Black"/>
                <a:cs typeface="Arial Black"/>
              </a:rPr>
              <a:t>Cancer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971357" y="2236067"/>
            <a:ext cx="2941955" cy="1326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275">
                <a:solidFill>
                  <a:srgbClr val="6466C3"/>
                </a:solidFill>
                <a:latin typeface="Arial Black"/>
                <a:cs typeface="Arial Black"/>
              </a:rPr>
              <a:t>BEN</a:t>
            </a:r>
            <a:r>
              <a:rPr dirty="0" sz="2200" spc="-90">
                <a:solidFill>
                  <a:srgbClr val="6466C3"/>
                </a:solidFill>
                <a:latin typeface="Arial Black"/>
                <a:cs typeface="Arial Black"/>
              </a:rPr>
              <a:t> </a:t>
            </a:r>
            <a:r>
              <a:rPr dirty="0" sz="2200" spc="-210">
                <a:solidFill>
                  <a:srgbClr val="6462C1"/>
                </a:solidFill>
                <a:latin typeface="Arial Black"/>
                <a:cs typeface="Arial Black"/>
              </a:rPr>
              <a:t>HWANG,</a:t>
            </a:r>
            <a:r>
              <a:rPr dirty="0" sz="2200" spc="-25">
                <a:solidFill>
                  <a:srgbClr val="6462C1"/>
                </a:solidFill>
                <a:latin typeface="Arial Black"/>
                <a:cs typeface="Arial Black"/>
              </a:rPr>
              <a:t> </a:t>
            </a:r>
            <a:r>
              <a:rPr dirty="0" sz="2200" spc="-10">
                <a:solidFill>
                  <a:srgbClr val="6E66D3"/>
                </a:solidFill>
                <a:latin typeface="Arial Black"/>
                <a:cs typeface="Arial Black"/>
              </a:rPr>
              <a:t>PH.D.</a:t>
            </a:r>
            <a:endParaRPr sz="2200">
              <a:latin typeface="Arial Black"/>
              <a:cs typeface="Arial Black"/>
            </a:endParaRPr>
          </a:p>
          <a:p>
            <a:pPr marL="22225">
              <a:lnSpc>
                <a:spcPct val="100000"/>
              </a:lnSpc>
              <a:spcBef>
                <a:spcPts val="1915"/>
              </a:spcBef>
            </a:pPr>
            <a:r>
              <a:rPr dirty="0" sz="1850" spc="-275">
                <a:latin typeface="Arial Black"/>
                <a:cs typeface="Arial Black"/>
              </a:rPr>
              <a:t>CEO</a:t>
            </a:r>
            <a:r>
              <a:rPr dirty="0" sz="1850" spc="35">
                <a:latin typeface="Arial Black"/>
                <a:cs typeface="Arial Black"/>
              </a:rPr>
              <a:t> </a:t>
            </a:r>
            <a:r>
              <a:rPr dirty="0" sz="1850" spc="-225">
                <a:latin typeface="Arial Black"/>
                <a:cs typeface="Arial Black"/>
              </a:rPr>
              <a:t>Profusa,</a:t>
            </a:r>
            <a:r>
              <a:rPr dirty="0" sz="1850" spc="20">
                <a:latin typeface="Arial Black"/>
                <a:cs typeface="Arial Black"/>
              </a:rPr>
              <a:t> </a:t>
            </a:r>
            <a:r>
              <a:rPr dirty="0" sz="1850" spc="-320">
                <a:latin typeface="Arial Black"/>
                <a:cs typeface="Arial Black"/>
              </a:rPr>
              <a:t>USA</a:t>
            </a:r>
            <a:endParaRPr sz="1850">
              <a:latin typeface="Arial Black"/>
              <a:cs typeface="Arial Black"/>
            </a:endParaRPr>
          </a:p>
          <a:p>
            <a:pPr marL="15240">
              <a:lnSpc>
                <a:spcPct val="100000"/>
              </a:lnSpc>
              <a:spcBef>
                <a:spcPts val="1240"/>
              </a:spcBef>
            </a:pPr>
            <a:r>
              <a:rPr dirty="0" sz="1850" spc="-260">
                <a:latin typeface="Arial Black"/>
                <a:cs typeface="Arial Black"/>
              </a:rPr>
              <a:t>Next</a:t>
            </a:r>
            <a:r>
              <a:rPr dirty="0" sz="1850" spc="-95">
                <a:latin typeface="Arial Black"/>
                <a:cs typeface="Arial Black"/>
              </a:rPr>
              <a:t> </a:t>
            </a:r>
            <a:r>
              <a:rPr dirty="0" sz="1850" spc="-225">
                <a:latin typeface="Arial Black"/>
                <a:cs typeface="Arial Black"/>
              </a:rPr>
              <a:t>generation</a:t>
            </a:r>
            <a:r>
              <a:rPr dirty="0" sz="1850" spc="110">
                <a:latin typeface="Arial Black"/>
                <a:cs typeface="Arial Black"/>
              </a:rPr>
              <a:t> </a:t>
            </a:r>
            <a:r>
              <a:rPr dirty="0" sz="1850" spc="-220">
                <a:latin typeface="Arial Black"/>
                <a:cs typeface="Arial Black"/>
              </a:rPr>
              <a:t>BioSensors</a:t>
            </a:r>
            <a:endParaRPr sz="1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470" y="0"/>
            <a:ext cx="20093940" cy="11308715"/>
            <a:chOff x="10470" y="0"/>
            <a:chExt cx="20093940" cy="113087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" y="0"/>
              <a:ext cx="18585821" cy="1130855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27705" y="8638480"/>
              <a:ext cx="1476394" cy="167534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132" y="5423918"/>
              <a:ext cx="282713" cy="984263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3461151" y="2010798"/>
            <a:ext cx="4947920" cy="507873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50">
                <a:latin typeface="Arial"/>
                <a:cs typeface="Arial"/>
              </a:rPr>
              <a:t>Scientific </a:t>
            </a:r>
            <a:r>
              <a:rPr dirty="0" sz="2150">
                <a:solidFill>
                  <a:srgbClr val="151515"/>
                </a:solidFill>
                <a:latin typeface="Arial"/>
                <a:cs typeface="Arial"/>
              </a:rPr>
              <a:t>Self</a:t>
            </a:r>
            <a:r>
              <a:rPr dirty="0" sz="2150" spc="-3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 spc="-95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r>
              <a:rPr dirty="0" sz="2150" spc="-8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70">
                <a:latin typeface="Arial"/>
                <a:cs typeface="Arial"/>
              </a:rPr>
              <a:t>For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C0C0C"/>
                </a:solidFill>
                <a:latin typeface="Arial"/>
                <a:cs typeface="Arial"/>
              </a:rPr>
              <a:t>Everyone.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21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dirty="0" sz="2300" spc="-10">
                <a:solidFill>
                  <a:srgbClr val="6267CD"/>
                </a:solidFill>
                <a:latin typeface="Arial"/>
                <a:cs typeface="Arial"/>
              </a:rPr>
              <a:t>MISSION</a:t>
            </a:r>
            <a:endParaRPr sz="23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2615"/>
              </a:spcBef>
            </a:pPr>
            <a:r>
              <a:rPr dirty="0" sz="2200" spc="-155">
                <a:solidFill>
                  <a:srgbClr val="161616"/>
                </a:solidFill>
                <a:latin typeface="Arial"/>
                <a:cs typeface="Arial"/>
              </a:rPr>
              <a:t>We</a:t>
            </a:r>
            <a:r>
              <a:rPr dirty="0" sz="2200" spc="-4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80">
                <a:solidFill>
                  <a:srgbClr val="212121"/>
                </a:solidFill>
                <a:latin typeface="Arial"/>
                <a:cs typeface="Arial"/>
              </a:rPr>
              <a:t>are</a:t>
            </a:r>
            <a:r>
              <a:rPr dirty="0" sz="2200" spc="-13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161616"/>
                </a:solidFill>
                <a:latin typeface="Arial"/>
                <a:cs typeface="Arial"/>
              </a:rPr>
              <a:t>on</a:t>
            </a:r>
            <a:r>
              <a:rPr dirty="0" sz="2200" spc="-13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100">
                <a:solidFill>
                  <a:srgbClr val="2B2B2B"/>
                </a:solidFill>
                <a:latin typeface="Arial"/>
                <a:cs typeface="Arial"/>
              </a:rPr>
              <a:t>a</a:t>
            </a:r>
            <a:r>
              <a:rPr dirty="0" sz="2200" spc="-70">
                <a:solidFill>
                  <a:srgbClr val="2B2B2B"/>
                </a:solidFill>
                <a:latin typeface="Arial"/>
                <a:cs typeface="Arial"/>
              </a:rPr>
              <a:t> </a:t>
            </a:r>
            <a:r>
              <a:rPr dirty="0" sz="2200" spc="-45">
                <a:solidFill>
                  <a:srgbClr val="0F0F0F"/>
                </a:solidFill>
                <a:latin typeface="Arial"/>
                <a:cs typeface="Arial"/>
              </a:rPr>
              <a:t>mission</a:t>
            </a:r>
            <a:r>
              <a:rPr dirty="0" sz="2200" spc="-8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200" spc="70">
                <a:solidFill>
                  <a:srgbClr val="1C1C1C"/>
                </a:solidFill>
                <a:latin typeface="Arial"/>
                <a:cs typeface="Arial"/>
              </a:rPr>
              <a:t>to</a:t>
            </a:r>
            <a:r>
              <a:rPr dirty="0" sz="2200" spc="-1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F0F0F"/>
                </a:solidFill>
                <a:latin typeface="Arial"/>
                <a:cs typeface="Arial"/>
              </a:rPr>
              <a:t>lead</a:t>
            </a:r>
            <a:r>
              <a:rPr dirty="0" sz="2200" spc="-9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200" spc="-105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2200" spc="-15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131313"/>
                </a:solidFill>
                <a:latin typeface="Arial"/>
                <a:cs typeface="Arial"/>
              </a:rPr>
              <a:t>new</a:t>
            </a:r>
            <a:endParaRPr sz="2200">
              <a:latin typeface="Arial"/>
              <a:cs typeface="Arial"/>
            </a:endParaRPr>
          </a:p>
          <a:p>
            <a:pPr marL="17145" marR="231775" indent="-1270">
              <a:lnSpc>
                <a:spcPct val="146800"/>
              </a:lnSpc>
              <a:spcBef>
                <a:spcPts val="80"/>
              </a:spcBef>
            </a:pPr>
            <a:r>
              <a:rPr dirty="0" sz="2200">
                <a:solidFill>
                  <a:srgbClr val="1D1D1D"/>
                </a:solidFill>
                <a:latin typeface="Arial"/>
                <a:cs typeface="Arial"/>
              </a:rPr>
              <a:t>self</a:t>
            </a:r>
            <a:r>
              <a:rPr dirty="0" sz="2200" spc="-4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2200" spc="-45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r>
              <a:rPr dirty="0" sz="2200" spc="-10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161616"/>
                </a:solidFill>
                <a:latin typeface="Arial"/>
                <a:cs typeface="Arial"/>
              </a:rPr>
              <a:t>movement</a:t>
            </a:r>
            <a:r>
              <a:rPr dirty="0" sz="2200" spc="5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31313"/>
                </a:solidFill>
                <a:latin typeface="Arial"/>
                <a:cs typeface="Arial"/>
              </a:rPr>
              <a:t>that</a:t>
            </a:r>
            <a:r>
              <a:rPr dirty="0" sz="2200" spc="-15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31313"/>
                </a:solidFill>
                <a:latin typeface="Arial"/>
                <a:cs typeface="Arial"/>
              </a:rPr>
              <a:t>is</a:t>
            </a:r>
            <a:r>
              <a:rPr dirty="0" sz="2200" spc="-12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data-</a:t>
            </a:r>
            <a:r>
              <a:rPr dirty="0" sz="2200" spc="-20">
                <a:latin typeface="Arial"/>
                <a:cs typeface="Arial"/>
              </a:rPr>
              <a:t>driven, </a:t>
            </a:r>
            <a:r>
              <a:rPr dirty="0" sz="2200" spc="-60">
                <a:solidFill>
                  <a:srgbClr val="131313"/>
                </a:solidFill>
                <a:latin typeface="Arial"/>
                <a:cs typeface="Arial"/>
              </a:rPr>
              <a:t>personalisecl</a:t>
            </a:r>
            <a:r>
              <a:rPr dirty="0" sz="2200" spc="-5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 spc="-45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2200" spc="-11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31313"/>
                </a:solidFill>
                <a:latin typeface="Arial"/>
                <a:cs typeface="Arial"/>
              </a:rPr>
              <a:t>rooted</a:t>
            </a:r>
            <a:r>
              <a:rPr dirty="0" sz="2200" spc="-12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C1C1C"/>
                </a:solidFill>
                <a:latin typeface="Arial"/>
                <a:cs typeface="Arial"/>
              </a:rPr>
              <a:t>in</a:t>
            </a:r>
            <a:r>
              <a:rPr dirty="0" sz="2200" spc="-140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science.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200">
              <a:latin typeface="Arial"/>
              <a:cs typeface="Arial"/>
            </a:endParaRPr>
          </a:p>
          <a:p>
            <a:pPr marL="17145" marR="5080" indent="4445">
              <a:lnSpc>
                <a:spcPct val="148300"/>
              </a:lnSpc>
            </a:pPr>
            <a:r>
              <a:rPr dirty="0" sz="2200" spc="-160">
                <a:latin typeface="Arial"/>
                <a:cs typeface="Arial"/>
              </a:rPr>
              <a:t>We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start</a:t>
            </a:r>
            <a:r>
              <a:rPr dirty="0" sz="2200" spc="90"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C1C1C"/>
                </a:solidFill>
                <a:latin typeface="Arial"/>
                <a:cs typeface="Arial"/>
              </a:rPr>
              <a:t>with</a:t>
            </a:r>
            <a:r>
              <a:rPr dirty="0" sz="2200" spc="-1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200" spc="-95">
                <a:latin typeface="Arial"/>
                <a:cs typeface="Arial"/>
              </a:rPr>
              <a:t>CGMs,</a:t>
            </a:r>
            <a:r>
              <a:rPr dirty="0" sz="2200" spc="-100"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131313"/>
                </a:solidFill>
                <a:latin typeface="Arial"/>
                <a:cs typeface="Arial"/>
              </a:rPr>
              <a:t>empowering</a:t>
            </a:r>
            <a:r>
              <a:rPr dirty="0" sz="2200" spc="-4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people </a:t>
            </a:r>
            <a:r>
              <a:rPr dirty="0" sz="2200" spc="70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2200" spc="-23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65">
                <a:latin typeface="Arial"/>
                <a:cs typeface="Arial"/>
              </a:rPr>
              <a:t>make</a:t>
            </a:r>
            <a:r>
              <a:rPr dirty="0" sz="2200" spc="-10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smarter</a:t>
            </a:r>
            <a:r>
              <a:rPr dirty="0" sz="2200" spc="-130"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61616"/>
                </a:solidFill>
                <a:latin typeface="Arial"/>
                <a:cs typeface="Arial"/>
              </a:rPr>
              <a:t>every</a:t>
            </a:r>
            <a:r>
              <a:rPr dirty="0" sz="2200" spc="-11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161616"/>
                </a:solidFill>
                <a:latin typeface="Arial"/>
                <a:cs typeface="Arial"/>
              </a:rPr>
              <a:t>day</a:t>
            </a:r>
            <a:r>
              <a:rPr dirty="0" sz="2200" spc="-11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decisions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1C1C1C"/>
                </a:solidFill>
                <a:latin typeface="Arial"/>
                <a:cs typeface="Arial"/>
              </a:rPr>
              <a:t>to </a:t>
            </a:r>
            <a:r>
              <a:rPr dirty="0" sz="2200" spc="-45">
                <a:latin typeface="Arial"/>
                <a:cs typeface="Arial"/>
              </a:rPr>
              <a:t>increase</a:t>
            </a:r>
            <a:r>
              <a:rPr dirty="0" sz="2200" spc="-1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their</a:t>
            </a:r>
            <a:r>
              <a:rPr dirty="0" sz="2200" spc="-155"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11111"/>
                </a:solidFill>
                <a:latin typeface="Arial"/>
                <a:cs typeface="Arial"/>
              </a:rPr>
              <a:t>bealtb</a:t>
            </a:r>
            <a:r>
              <a:rPr dirty="0" sz="2200" spc="-8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1A1A1A"/>
                </a:solidFill>
                <a:latin typeface="Arial"/>
                <a:cs typeface="Arial"/>
              </a:rPr>
              <a:t>and</a:t>
            </a:r>
            <a:r>
              <a:rPr dirty="0" sz="2200" spc="-9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181818"/>
                </a:solidFill>
                <a:latin typeface="Arial"/>
                <a:cs typeface="Arial"/>
              </a:rPr>
              <a:t>wellbeing.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9878" y="3298328"/>
            <a:ext cx="4596718" cy="467001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098" y="649194"/>
            <a:ext cx="1528749" cy="6596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0201" y="638723"/>
            <a:ext cx="324597" cy="680607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497154" y="638723"/>
            <a:ext cx="701675" cy="670560"/>
            <a:chOff x="7497154" y="638723"/>
            <a:chExt cx="701675" cy="67056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97154" y="638723"/>
              <a:ext cx="335068" cy="670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4105" y="638723"/>
              <a:ext cx="324597" cy="670136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8251057" y="638723"/>
            <a:ext cx="649605" cy="670560"/>
            <a:chOff x="8251057" y="638723"/>
            <a:chExt cx="649605" cy="67056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1057" y="638723"/>
              <a:ext cx="282713" cy="67013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5655" y="638723"/>
              <a:ext cx="324597" cy="670136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88728" y="638723"/>
            <a:ext cx="492131" cy="6806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79806" y="649194"/>
            <a:ext cx="1643929" cy="64919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97032" y="659665"/>
            <a:ext cx="418835" cy="6387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978692" y="649194"/>
            <a:ext cx="293184" cy="64919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481295" y="659665"/>
            <a:ext cx="94237" cy="6387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659300" y="659665"/>
            <a:ext cx="303655" cy="63872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25781" y="649194"/>
            <a:ext cx="293184" cy="64919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392263" y="659665"/>
            <a:ext cx="94237" cy="6387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570267" y="659665"/>
            <a:ext cx="293184" cy="63872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936747" y="659665"/>
            <a:ext cx="261772" cy="63872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271817" y="659665"/>
            <a:ext cx="293184" cy="638724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9588487" y="2319835"/>
            <a:ext cx="8916670" cy="544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5E60B5"/>
                </a:solidFill>
                <a:latin typeface="Arial"/>
                <a:cs typeface="Arial"/>
              </a:rPr>
              <a:t>Dr.</a:t>
            </a:r>
            <a:r>
              <a:rPr dirty="0" sz="2200" spc="-95">
                <a:solidFill>
                  <a:srgbClr val="5E60B5"/>
                </a:solidFill>
                <a:latin typeface="Arial"/>
                <a:cs typeface="Arial"/>
              </a:rPr>
              <a:t> </a:t>
            </a:r>
            <a:r>
              <a:rPr dirty="0" sz="2200" spc="130">
                <a:solidFill>
                  <a:srgbClr val="5B5DCC"/>
                </a:solidFill>
                <a:latin typeface="Arial"/>
                <a:cs typeface="Arial"/>
              </a:rPr>
              <a:t>Med.</a:t>
            </a:r>
            <a:r>
              <a:rPr dirty="0" sz="2200" spc="-80">
                <a:solidFill>
                  <a:srgbClr val="5B5DCC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96DCD"/>
                </a:solidFill>
                <a:latin typeface="Arial"/>
                <a:cs typeface="Arial"/>
              </a:rPr>
              <a:t>ANNE</a:t>
            </a:r>
            <a:r>
              <a:rPr dirty="0" sz="2200" spc="60">
                <a:solidFill>
                  <a:srgbClr val="696DCD"/>
                </a:solidFill>
                <a:latin typeface="Arial"/>
                <a:cs typeface="Arial"/>
              </a:rPr>
              <a:t> </a:t>
            </a:r>
            <a:r>
              <a:rPr dirty="0" sz="2200" spc="55">
                <a:solidFill>
                  <a:srgbClr val="6266CD"/>
                </a:solidFill>
                <a:latin typeface="Arial"/>
                <a:cs typeface="Arial"/>
              </a:rPr>
              <a:t>LATZ,</a:t>
            </a:r>
            <a:r>
              <a:rPr dirty="0" sz="2200" spc="-45">
                <a:solidFill>
                  <a:srgbClr val="6266CD"/>
                </a:solidFill>
                <a:latin typeface="Arial"/>
                <a:cs typeface="Arial"/>
              </a:rPr>
              <a:t> </a:t>
            </a:r>
            <a:r>
              <a:rPr dirty="0" sz="2200" spc="50">
                <a:solidFill>
                  <a:srgbClr val="5B67CF"/>
                </a:solidFill>
                <a:latin typeface="Arial"/>
                <a:cs typeface="Arial"/>
              </a:rPr>
              <a:t>M.Sc.</a:t>
            </a:r>
            <a:endParaRPr sz="2200">
              <a:latin typeface="Arial"/>
              <a:cs typeface="Arial"/>
            </a:endParaRPr>
          </a:p>
          <a:p>
            <a:pPr marL="22860">
              <a:lnSpc>
                <a:spcPct val="100000"/>
              </a:lnSpc>
              <a:spcBef>
                <a:spcPts val="30"/>
              </a:spcBef>
              <a:tabLst>
                <a:tab pos="1404620" algn="l"/>
              </a:tabLst>
            </a:pPr>
            <a:r>
              <a:rPr dirty="0" sz="2250" spc="-10">
                <a:solidFill>
                  <a:srgbClr val="595B95"/>
                </a:solidFill>
                <a:latin typeface="Arial"/>
                <a:cs typeface="Arial"/>
              </a:rPr>
              <a:t>Medical</a:t>
            </a:r>
            <a:r>
              <a:rPr dirty="0" sz="2250">
                <a:solidFill>
                  <a:srgbClr val="595B95"/>
                </a:solidFill>
                <a:latin typeface="Arial"/>
                <a:cs typeface="Arial"/>
              </a:rPr>
              <a:t>	</a:t>
            </a:r>
            <a:r>
              <a:rPr dirty="0" sz="2250" spc="40">
                <a:solidFill>
                  <a:srgbClr val="5E5E5E"/>
                </a:solidFill>
                <a:latin typeface="Arial"/>
                <a:cs typeface="Arial"/>
              </a:rPr>
              <a:t>Nutrition</a:t>
            </a:r>
            <a:endParaRPr sz="225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solidFill>
                  <a:srgbClr val="111111"/>
                </a:solidFill>
                <a:latin typeface="Arial"/>
                <a:cs typeface="Arial"/>
              </a:rPr>
              <a:t>Formerly</a:t>
            </a:r>
            <a:r>
              <a:rPr dirty="0" sz="1800" spc="22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Chief</a:t>
            </a:r>
            <a:r>
              <a:rPr dirty="0" sz="1800" spc="2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Medical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Officer</a:t>
            </a:r>
            <a:r>
              <a:rPr dirty="0" sz="1800" spc="1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alley.de&amp;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advisor</a:t>
            </a:r>
            <a:r>
              <a:rPr dirty="0" sz="1800" spc="235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dirty="0" sz="1800" spc="16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81818"/>
                </a:solidFill>
                <a:latin typeface="Arial"/>
                <a:cs typeface="Arial"/>
              </a:rPr>
              <a:t>the</a:t>
            </a:r>
            <a:r>
              <a:rPr dirty="0" sz="1800" spc="8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German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31313"/>
                </a:solidFill>
                <a:latin typeface="Arial"/>
                <a:cs typeface="Arial"/>
              </a:rPr>
              <a:t>Ministry</a:t>
            </a:r>
            <a:r>
              <a:rPr dirty="0" sz="1800" spc="25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1800" spc="15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Health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Arial"/>
              <a:cs typeface="Arial"/>
            </a:endParaRPr>
          </a:p>
          <a:p>
            <a:pPr marL="299720" indent="6985">
              <a:lnSpc>
                <a:spcPct val="100000"/>
              </a:lnSpc>
            </a:pPr>
            <a:r>
              <a:rPr dirty="0" sz="2050" spc="-130">
                <a:latin typeface="Arial"/>
                <a:cs typeface="Arial"/>
              </a:rPr>
              <a:t>Experience</a:t>
            </a:r>
            <a:r>
              <a:rPr dirty="0" sz="2050" spc="-15">
                <a:latin typeface="Arial"/>
                <a:cs typeface="Arial"/>
              </a:rPr>
              <a:t> </a:t>
            </a:r>
            <a:r>
              <a:rPr dirty="0" sz="2050" spc="-114">
                <a:solidFill>
                  <a:srgbClr val="232323"/>
                </a:solidFill>
                <a:latin typeface="Arial"/>
                <a:cs typeface="Arial"/>
              </a:rPr>
              <a:t>in</a:t>
            </a:r>
            <a:r>
              <a:rPr dirty="0" sz="2050" spc="-45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2050" spc="-55">
                <a:solidFill>
                  <a:srgbClr val="0F0F0F"/>
                </a:solidFill>
                <a:latin typeface="Arial"/>
                <a:cs typeface="Arial"/>
              </a:rPr>
              <a:t>patient</a:t>
            </a:r>
            <a:r>
              <a:rPr dirty="0" sz="2050" spc="-9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050" spc="-120">
                <a:solidFill>
                  <a:srgbClr val="131313"/>
                </a:solidFill>
                <a:latin typeface="Arial"/>
                <a:cs typeface="Arial"/>
              </a:rPr>
              <a:t>care,</a:t>
            </a:r>
            <a:r>
              <a:rPr dirty="0" sz="2050" spc="-13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050" spc="-55">
                <a:latin typeface="Arial"/>
                <a:cs typeface="Arial"/>
              </a:rPr>
              <a:t>private</a:t>
            </a:r>
            <a:r>
              <a:rPr dirty="0" sz="2050" spc="-85">
                <a:latin typeface="Arial"/>
                <a:cs typeface="Arial"/>
              </a:rPr>
              <a:t> </a:t>
            </a:r>
            <a:r>
              <a:rPr dirty="0" sz="2050" spc="-180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2050" spc="-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050" spc="-70">
                <a:solidFill>
                  <a:srgbClr val="0C0C0C"/>
                </a:solidFill>
                <a:latin typeface="Arial"/>
                <a:cs typeface="Arial"/>
              </a:rPr>
              <a:t>public</a:t>
            </a:r>
            <a:r>
              <a:rPr dirty="0" sz="2050" spc="-2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050" spc="-85">
                <a:latin typeface="Arial"/>
                <a:cs typeface="Arial"/>
              </a:rPr>
              <a:t>healthcare</a:t>
            </a:r>
            <a:r>
              <a:rPr dirty="0" sz="2050" spc="40">
                <a:latin typeface="Arial"/>
                <a:cs typeface="Arial"/>
              </a:rPr>
              <a:t> </a:t>
            </a:r>
            <a:r>
              <a:rPr dirty="0" sz="2050" spc="-10">
                <a:latin typeface="Arial"/>
                <a:cs typeface="Arial"/>
              </a:rPr>
              <a:t>sector</a:t>
            </a:r>
            <a:endParaRPr sz="2050">
              <a:latin typeface="Arial"/>
              <a:cs typeface="Arial"/>
            </a:endParaRPr>
          </a:p>
          <a:p>
            <a:pPr marL="299720" marR="1958339">
              <a:lnSpc>
                <a:spcPct val="221400"/>
              </a:lnSpc>
              <a:spcBef>
                <a:spcPts val="30"/>
              </a:spcBef>
            </a:pPr>
            <a:r>
              <a:rPr dirty="0" sz="1800">
                <a:latin typeface="Arial"/>
                <a:cs typeface="Arial"/>
              </a:rPr>
              <a:t>Medical</a:t>
            </a:r>
            <a:r>
              <a:rPr dirty="0" sz="1800" spc="1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Doctor,</a:t>
            </a:r>
            <a:r>
              <a:rPr dirty="0" sz="1800" spc="1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Nutritionist</a:t>
            </a:r>
            <a:r>
              <a:rPr dirty="0" sz="1800" spc="49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Diplomate</a:t>
            </a:r>
            <a:r>
              <a:rPr dirty="0" sz="1800" spc="30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11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Lifestyle</a:t>
            </a:r>
            <a:r>
              <a:rPr dirty="0" sz="1800" spc="28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Medicine </a:t>
            </a:r>
            <a:r>
              <a:rPr dirty="0" sz="1800">
                <a:latin typeface="Arial"/>
                <a:cs typeface="Arial"/>
              </a:rPr>
              <a:t>M.Sc.</a:t>
            </a:r>
            <a:r>
              <a:rPr dirty="0" sz="1800" spc="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Business,</a:t>
            </a:r>
            <a:r>
              <a:rPr dirty="0" sz="1800" spc="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Doctorate</a:t>
            </a:r>
            <a:r>
              <a:rPr dirty="0" sz="1800" spc="165"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32323"/>
                </a:solidFill>
                <a:latin typeface="Arial"/>
                <a:cs typeface="Arial"/>
              </a:rPr>
              <a:t>in</a:t>
            </a:r>
            <a:r>
              <a:rPr dirty="0" sz="1800" spc="3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Neuroscience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Postgraduate</a:t>
            </a:r>
            <a:r>
              <a:rPr dirty="0" sz="1800" spc="4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Certificate</a:t>
            </a:r>
            <a:r>
              <a:rPr dirty="0" sz="1800" spc="254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Harvard</a:t>
            </a:r>
            <a:r>
              <a:rPr dirty="0" sz="1800" spc="3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Medical</a:t>
            </a:r>
            <a:r>
              <a:rPr dirty="0" sz="1800" spc="2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School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Arial"/>
              <a:cs typeface="Arial"/>
            </a:endParaRPr>
          </a:p>
          <a:p>
            <a:pPr marL="316865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Author</a:t>
            </a:r>
            <a:r>
              <a:rPr dirty="0" sz="1800" spc="1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1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several</a:t>
            </a:r>
            <a:r>
              <a:rPr dirty="0" sz="1800" spc="120"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B93B6"/>
                </a:solidFill>
                <a:latin typeface="Arial"/>
                <a:cs typeface="Arial"/>
              </a:rPr>
              <a:t>a</a:t>
            </a:r>
            <a:r>
              <a:rPr dirty="0" u="sng" sz="1800" spc="-20">
                <a:solidFill>
                  <a:srgbClr val="5B93B6"/>
                </a:solidFill>
                <a:uFill>
                  <a:solidFill>
                    <a:srgbClr val="3883A3"/>
                  </a:solidFill>
                </a:uFill>
                <a:latin typeface="Arial"/>
                <a:cs typeface="Arial"/>
              </a:rPr>
              <a:t>i-</a:t>
            </a:r>
            <a:r>
              <a:rPr dirty="0" u="sng" sz="1800">
                <a:solidFill>
                  <a:srgbClr val="5B93B6"/>
                </a:solidFill>
                <a:uFill>
                  <a:solidFill>
                    <a:srgbClr val="3883A3"/>
                  </a:solidFill>
                </a:uFill>
                <a:latin typeface="Arial"/>
                <a:cs typeface="Arial"/>
              </a:rPr>
              <a:t>ticle</a:t>
            </a:r>
            <a:r>
              <a:rPr dirty="0" u="none" sz="1800">
                <a:solidFill>
                  <a:srgbClr val="5B93B6"/>
                </a:solidFill>
                <a:latin typeface="Arial"/>
                <a:cs typeface="Arial"/>
              </a:rPr>
              <a:t>s</a:t>
            </a:r>
            <a:r>
              <a:rPr dirty="0" u="none" sz="1800" spc="190">
                <a:solidFill>
                  <a:srgbClr val="5B93B6"/>
                </a:solidFill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on</a:t>
            </a:r>
            <a:r>
              <a:rPr dirty="0" u="none" sz="1800" spc="15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Healthcare</a:t>
            </a:r>
            <a:r>
              <a:rPr dirty="0" u="none" sz="1800" spc="8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Innovation</a:t>
            </a:r>
            <a:r>
              <a:rPr dirty="0" u="none" sz="1800" spc="10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&amp;</a:t>
            </a:r>
            <a:r>
              <a:rPr dirty="0" u="none" sz="1800" spc="30">
                <a:latin typeface="Arial"/>
                <a:cs typeface="Arial"/>
              </a:rPr>
              <a:t> </a:t>
            </a:r>
            <a:r>
              <a:rPr dirty="0" u="none" sz="1800">
                <a:latin typeface="Arial"/>
                <a:cs typeface="Arial"/>
              </a:rPr>
              <a:t>Digital</a:t>
            </a:r>
            <a:r>
              <a:rPr dirty="0" u="none" sz="1800" spc="95">
                <a:latin typeface="Arial"/>
                <a:cs typeface="Arial"/>
              </a:rPr>
              <a:t> </a:t>
            </a:r>
            <a:r>
              <a:rPr dirty="0" u="none" sz="1800" spc="-10">
                <a:latin typeface="Arial"/>
                <a:cs typeface="Arial"/>
              </a:rPr>
              <a:t>Doctors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800">
              <a:latin typeface="Arial"/>
              <a:cs typeface="Arial"/>
            </a:endParaRPr>
          </a:p>
          <a:p>
            <a:pPr marL="306705">
              <a:lnSpc>
                <a:spcPct val="100000"/>
              </a:lnSpc>
            </a:pPr>
            <a:r>
              <a:rPr dirty="0" u="sng" sz="1950" spc="-40">
                <a:solidFill>
                  <a:srgbClr val="338EB3"/>
                </a:solidFill>
                <a:uFill>
                  <a:solidFill>
                    <a:srgbClr val="488CA0"/>
                  </a:solidFill>
                </a:uFill>
                <a:latin typeface="Arial"/>
                <a:cs typeface="Arial"/>
              </a:rPr>
              <a:t>Fodcast</a:t>
            </a:r>
            <a:r>
              <a:rPr dirty="0" u="none" sz="1950" spc="-95">
                <a:solidFill>
                  <a:srgbClr val="338EB3"/>
                </a:solidFill>
                <a:latin typeface="Arial"/>
                <a:cs typeface="Arial"/>
              </a:rPr>
              <a:t> </a:t>
            </a:r>
            <a:r>
              <a:rPr dirty="0" u="none" sz="1950" spc="-10">
                <a:latin typeface="Arial"/>
                <a:cs typeface="Arial"/>
              </a:rPr>
              <a:t>Host</a:t>
            </a:r>
            <a:r>
              <a:rPr dirty="0" u="none" sz="1950" spc="-75">
                <a:latin typeface="Arial"/>
                <a:cs typeface="Arial"/>
              </a:rPr>
              <a:t> </a:t>
            </a:r>
            <a:r>
              <a:rPr dirty="0" u="none" sz="1950" spc="-20">
                <a:latin typeface="Arial"/>
                <a:cs typeface="Arial"/>
              </a:rPr>
              <a:t>for</a:t>
            </a:r>
            <a:r>
              <a:rPr dirty="0" u="none" sz="1950" spc="-114">
                <a:latin typeface="Arial"/>
                <a:cs typeface="Arial"/>
              </a:rPr>
              <a:t> </a:t>
            </a:r>
            <a:r>
              <a:rPr dirty="0" u="none" sz="1950" spc="-204">
                <a:latin typeface="Arial"/>
                <a:cs typeface="Arial"/>
              </a:rPr>
              <a:t>HELLO</a:t>
            </a:r>
            <a:r>
              <a:rPr dirty="0" u="none" sz="1950" spc="-20">
                <a:latin typeface="Arial"/>
                <a:cs typeface="Arial"/>
              </a:rPr>
              <a:t> </a:t>
            </a:r>
            <a:r>
              <a:rPr dirty="0" u="none" sz="1950" spc="-10">
                <a:latin typeface="Arial"/>
                <a:cs typeface="Arial"/>
              </a:rPr>
              <a:t>INSIDE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95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</a:pPr>
            <a:r>
              <a:rPr dirty="0" sz="1750">
                <a:latin typeface="Arial"/>
                <a:cs typeface="Arial"/>
              </a:rPr>
              <a:t>Vordenker</a:t>
            </a:r>
            <a:r>
              <a:rPr dirty="0" sz="1750" spc="345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Award</a:t>
            </a:r>
            <a:r>
              <a:rPr dirty="0" sz="1750" spc="110">
                <a:latin typeface="Arial"/>
                <a:cs typeface="Arial"/>
              </a:rPr>
              <a:t> </a:t>
            </a:r>
            <a:r>
              <a:rPr dirty="0" sz="1750" spc="-10">
                <a:latin typeface="Arial"/>
                <a:cs typeface="Arial"/>
              </a:rPr>
              <a:t>BCG</a:t>
            </a:r>
            <a:r>
              <a:rPr dirty="0" sz="1750" spc="10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&amp;</a:t>
            </a:r>
            <a:r>
              <a:rPr dirty="0" sz="1750" spc="60">
                <a:latin typeface="Arial"/>
                <a:cs typeface="Arial"/>
              </a:rPr>
              <a:t> </a:t>
            </a:r>
            <a:r>
              <a:rPr dirty="0" sz="1750">
                <a:latin typeface="Arial"/>
                <a:cs typeface="Arial"/>
              </a:rPr>
              <a:t>Handelsblatt</a:t>
            </a:r>
            <a:r>
              <a:rPr dirty="0" sz="1750" spc="350">
                <a:latin typeface="Arial"/>
                <a:cs typeface="Arial"/>
              </a:rPr>
              <a:t> </a:t>
            </a:r>
            <a:r>
              <a:rPr dirty="0" sz="1750" spc="-20">
                <a:latin typeface="Arial"/>
                <a:cs typeface="Arial"/>
              </a:rPr>
              <a:t>2021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12653" y="8758266"/>
            <a:ext cx="18326735" cy="58483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 indent="4445">
              <a:lnSpc>
                <a:spcPts val="2140"/>
              </a:lnSpc>
              <a:spcBef>
                <a:spcPts val="270"/>
              </a:spcBef>
            </a:pPr>
            <a:r>
              <a:rPr dirty="0" sz="1850">
                <a:latin typeface="Arial"/>
                <a:cs typeface="Arial"/>
              </a:rPr>
              <a:t>"Working</a:t>
            </a:r>
            <a:r>
              <a:rPr dirty="0" sz="1850" spc="155">
                <a:latin typeface="Arial"/>
                <a:cs typeface="Arial"/>
              </a:rPr>
              <a:t> </a:t>
            </a:r>
            <a:r>
              <a:rPr dirty="0" sz="1850" spc="100">
                <a:latin typeface="Arial"/>
                <a:cs typeface="Arial"/>
              </a:rPr>
              <a:t>with</a:t>
            </a:r>
            <a:r>
              <a:rPr dirty="0" sz="1850" spc="-2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my</a:t>
            </a:r>
            <a:r>
              <a:rPr dirty="0" sz="1850" spc="114">
                <a:latin typeface="Arial"/>
                <a:cs typeface="Arial"/>
              </a:rPr>
              <a:t> </a:t>
            </a:r>
            <a:r>
              <a:rPr dirty="0" sz="1850" spc="80">
                <a:latin typeface="Arial"/>
                <a:cs typeface="Arial"/>
              </a:rPr>
              <a:t>patients</a:t>
            </a:r>
            <a:r>
              <a:rPr dirty="0" sz="1850" spc="25">
                <a:latin typeface="Arial"/>
                <a:cs typeface="Arial"/>
              </a:rPr>
              <a:t> </a:t>
            </a:r>
            <a:r>
              <a:rPr dirty="0" sz="1850" spc="50">
                <a:latin typeface="Arial"/>
                <a:cs typeface="Arial"/>
              </a:rPr>
              <a:t>I</a:t>
            </a:r>
            <a:r>
              <a:rPr dirty="0" sz="1850" spc="-8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realised:</a:t>
            </a:r>
            <a:r>
              <a:rPr dirty="0" sz="1850" spc="265"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1CA8E6"/>
                </a:solidFill>
                <a:latin typeface="Arial"/>
                <a:cs typeface="Arial"/>
              </a:rPr>
              <a:t>We</a:t>
            </a:r>
            <a:r>
              <a:rPr dirty="0" sz="1850" spc="55">
                <a:solidFill>
                  <a:srgbClr val="1CA8E6"/>
                </a:solidFill>
                <a:latin typeface="Arial"/>
                <a:cs typeface="Arial"/>
              </a:rPr>
              <a:t> </a:t>
            </a:r>
            <a:r>
              <a:rPr dirty="0" sz="1850" spc="80">
                <a:solidFill>
                  <a:srgbClr val="3F89AC"/>
                </a:solidFill>
                <a:latin typeface="Arial"/>
                <a:cs typeface="Arial"/>
              </a:rPr>
              <a:t>lost</a:t>
            </a:r>
            <a:r>
              <a:rPr dirty="0" sz="1850" spc="30">
                <a:solidFill>
                  <a:srgbClr val="3F89AC"/>
                </a:solidFill>
                <a:latin typeface="Arial"/>
                <a:cs typeface="Arial"/>
              </a:rPr>
              <a:t> </a:t>
            </a:r>
            <a:r>
              <a:rPr dirty="0" sz="1850" spc="110">
                <a:solidFill>
                  <a:srgbClr val="3D9ED4"/>
                </a:solidFill>
                <a:latin typeface="Arial"/>
                <a:cs typeface="Arial"/>
              </a:rPr>
              <a:t>touch</a:t>
            </a:r>
            <a:r>
              <a:rPr dirty="0" sz="1850" spc="145">
                <a:solidFill>
                  <a:srgbClr val="3D9ED4"/>
                </a:solidFill>
                <a:latin typeface="Arial"/>
                <a:cs typeface="Arial"/>
              </a:rPr>
              <a:t> </a:t>
            </a:r>
            <a:r>
              <a:rPr dirty="0" sz="1850" spc="100">
                <a:solidFill>
                  <a:srgbClr val="2F90C3"/>
                </a:solidFill>
                <a:latin typeface="Arial"/>
                <a:cs typeface="Arial"/>
              </a:rPr>
              <a:t>with</a:t>
            </a:r>
            <a:r>
              <a:rPr dirty="0" sz="1850" spc="50">
                <a:solidFill>
                  <a:srgbClr val="2F90C3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429CCC"/>
                </a:solidFill>
                <a:latin typeface="Arial"/>
                <a:cs typeface="Arial"/>
              </a:rPr>
              <a:t>our</a:t>
            </a:r>
            <a:r>
              <a:rPr dirty="0" sz="1850" spc="80">
                <a:solidFill>
                  <a:srgbClr val="429CCC"/>
                </a:solidFill>
                <a:latin typeface="Arial"/>
                <a:cs typeface="Arial"/>
              </a:rPr>
              <a:t> </a:t>
            </a:r>
            <a:r>
              <a:rPr dirty="0" sz="1850" spc="90">
                <a:solidFill>
                  <a:srgbClr val="349CD4"/>
                </a:solidFill>
                <a:latin typeface="Arial"/>
                <a:cs typeface="Arial"/>
              </a:rPr>
              <a:t>body</a:t>
            </a:r>
            <a:r>
              <a:rPr dirty="0" sz="1850" spc="85">
                <a:solidFill>
                  <a:srgbClr val="349CD4"/>
                </a:solidFill>
                <a:latin typeface="Arial"/>
                <a:cs typeface="Arial"/>
              </a:rPr>
              <a:t> </a:t>
            </a:r>
            <a:r>
              <a:rPr dirty="0" sz="1850" spc="65">
                <a:solidFill>
                  <a:srgbClr val="34A1D3"/>
                </a:solidFill>
                <a:latin typeface="Arial"/>
                <a:cs typeface="Arial"/>
              </a:rPr>
              <a:t>and</a:t>
            </a:r>
            <a:r>
              <a:rPr dirty="0" sz="1850" spc="-35">
                <a:solidFill>
                  <a:srgbClr val="34A1D3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469AB3"/>
                </a:solidFill>
                <a:latin typeface="Arial"/>
                <a:cs typeface="Arial"/>
              </a:rPr>
              <a:t>its</a:t>
            </a:r>
            <a:r>
              <a:rPr dirty="0" sz="1850" spc="285">
                <a:solidFill>
                  <a:srgbClr val="469AB3"/>
                </a:solidFill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signals.</a:t>
            </a:r>
            <a:r>
              <a:rPr dirty="0" sz="1850" spc="10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Are</a:t>
            </a:r>
            <a:r>
              <a:rPr dirty="0" sz="1850" spc="114"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overwhelmed</a:t>
            </a:r>
            <a:r>
              <a:rPr dirty="0" sz="1850" spc="27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and</a:t>
            </a:r>
            <a:r>
              <a:rPr dirty="0" sz="1850" spc="35">
                <a:latin typeface="Arial"/>
                <a:cs typeface="Arial"/>
              </a:rPr>
              <a:t> </a:t>
            </a:r>
            <a:r>
              <a:rPr dirty="0" sz="1850" spc="50">
                <a:latin typeface="Arial"/>
                <a:cs typeface="Arial"/>
              </a:rPr>
              <a:t>exhausted</a:t>
            </a:r>
            <a:r>
              <a:rPr dirty="0" sz="1850" spc="190">
                <a:latin typeface="Arial"/>
                <a:cs typeface="Arial"/>
              </a:rPr>
              <a:t> </a:t>
            </a:r>
            <a:r>
              <a:rPr dirty="0" sz="1850" spc="65">
                <a:latin typeface="Arial"/>
                <a:cs typeface="Arial"/>
              </a:rPr>
              <a:t>by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 spc="90">
                <a:latin typeface="Arial"/>
                <a:cs typeface="Arial"/>
              </a:rPr>
              <a:t>too</a:t>
            </a:r>
            <a:r>
              <a:rPr dirty="0" sz="1850" spc="5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many</a:t>
            </a:r>
            <a:r>
              <a:rPr dirty="0" sz="1850" spc="135">
                <a:latin typeface="Arial"/>
                <a:cs typeface="Arial"/>
              </a:rPr>
              <a:t> </a:t>
            </a:r>
            <a:r>
              <a:rPr dirty="0" sz="1850" spc="60">
                <a:latin typeface="Arial"/>
                <a:cs typeface="Arial"/>
              </a:rPr>
              <a:t>choices,</a:t>
            </a:r>
            <a:r>
              <a:rPr dirty="0" sz="1850" spc="15">
                <a:latin typeface="Arial"/>
                <a:cs typeface="Arial"/>
              </a:rPr>
              <a:t> </a:t>
            </a:r>
            <a:r>
              <a:rPr dirty="0" sz="1850" spc="75">
                <a:latin typeface="Arial"/>
                <a:cs typeface="Arial"/>
              </a:rPr>
              <a:t>trends</a:t>
            </a:r>
            <a:r>
              <a:rPr dirty="0" sz="1850" spc="8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and</a:t>
            </a:r>
            <a:r>
              <a:rPr dirty="0" sz="1850" spc="114">
                <a:latin typeface="Arial"/>
                <a:cs typeface="Arial"/>
              </a:rPr>
              <a:t> </a:t>
            </a:r>
            <a:r>
              <a:rPr dirty="0" sz="1850" spc="75">
                <a:latin typeface="Arial"/>
                <a:cs typeface="Arial"/>
              </a:rPr>
              <a:t>'getting</a:t>
            </a:r>
            <a:r>
              <a:rPr dirty="0" sz="1850" spc="12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it</a:t>
            </a:r>
            <a:r>
              <a:rPr dirty="0" sz="1850" spc="80"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right’. </a:t>
            </a:r>
            <a:r>
              <a:rPr dirty="0" sz="1850">
                <a:latin typeface="Arial"/>
                <a:cs typeface="Arial"/>
              </a:rPr>
              <a:t>Technology</a:t>
            </a:r>
            <a:r>
              <a:rPr dirty="0" sz="1850" spc="270">
                <a:latin typeface="Arial"/>
                <a:cs typeface="Arial"/>
              </a:rPr>
              <a:t> </a:t>
            </a:r>
            <a:r>
              <a:rPr dirty="0" sz="1850" spc="65">
                <a:latin typeface="Arial"/>
                <a:cs typeface="Arial"/>
              </a:rPr>
              <a:t>and</a:t>
            </a:r>
            <a:r>
              <a:rPr dirty="0" sz="1850" spc="5"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personalised</a:t>
            </a:r>
            <a:r>
              <a:rPr dirty="0" sz="1850" spc="25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data</a:t>
            </a:r>
            <a:r>
              <a:rPr dirty="0" sz="1850" spc="9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are</a:t>
            </a:r>
            <a:r>
              <a:rPr dirty="0" sz="1850" spc="85">
                <a:latin typeface="Arial"/>
                <a:cs typeface="Arial"/>
              </a:rPr>
              <a:t> </a:t>
            </a:r>
            <a:r>
              <a:rPr dirty="0" sz="1850" spc="70">
                <a:latin typeface="Arial"/>
                <a:cs typeface="Arial"/>
              </a:rPr>
              <a:t>the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key</a:t>
            </a:r>
            <a:r>
              <a:rPr dirty="0" sz="1850" spc="195">
                <a:latin typeface="Arial"/>
                <a:cs typeface="Arial"/>
              </a:rPr>
              <a:t> </a:t>
            </a:r>
            <a:r>
              <a:rPr dirty="0" sz="1850" spc="85">
                <a:latin typeface="Arial"/>
                <a:cs typeface="Arial"/>
              </a:rPr>
              <a:t>to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 spc="85">
                <a:latin typeface="Arial"/>
                <a:cs typeface="Arial"/>
              </a:rPr>
              <a:t>bring</a:t>
            </a:r>
            <a:r>
              <a:rPr dirty="0" sz="1850" spc="40"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us</a:t>
            </a:r>
            <a:r>
              <a:rPr dirty="0" sz="1850" spc="6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back</a:t>
            </a:r>
            <a:r>
              <a:rPr dirty="0" sz="1850" spc="215">
                <a:latin typeface="Arial"/>
                <a:cs typeface="Arial"/>
              </a:rPr>
              <a:t> </a:t>
            </a:r>
            <a:r>
              <a:rPr dirty="0" sz="1850" spc="95">
                <a:latin typeface="Arial"/>
                <a:cs typeface="Arial"/>
              </a:rPr>
              <a:t>the</a:t>
            </a:r>
            <a:r>
              <a:rPr dirty="0" sz="1850" spc="4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sense,</a:t>
            </a:r>
            <a:r>
              <a:rPr dirty="0" sz="1850" spc="145">
                <a:latin typeface="Arial"/>
                <a:cs typeface="Arial"/>
              </a:rPr>
              <a:t> </a:t>
            </a:r>
            <a:r>
              <a:rPr dirty="0" sz="1850" spc="65">
                <a:latin typeface="Arial"/>
                <a:cs typeface="Arial"/>
              </a:rPr>
              <a:t>literacy</a:t>
            </a:r>
            <a:r>
              <a:rPr dirty="0" sz="1850" spc="195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and</a:t>
            </a:r>
            <a:r>
              <a:rPr dirty="0" sz="1850" spc="120"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intelligence</a:t>
            </a:r>
            <a:r>
              <a:rPr dirty="0" sz="1850" spc="285">
                <a:latin typeface="Arial"/>
                <a:cs typeface="Arial"/>
              </a:rPr>
              <a:t> </a:t>
            </a:r>
            <a:r>
              <a:rPr dirty="0" sz="1850" spc="55">
                <a:latin typeface="Arial"/>
                <a:cs typeface="Arial"/>
              </a:rPr>
              <a:t>for</a:t>
            </a:r>
            <a:r>
              <a:rPr dirty="0" sz="1850" spc="190">
                <a:latin typeface="Arial"/>
                <a:cs typeface="Arial"/>
              </a:rPr>
              <a:t> </a:t>
            </a:r>
            <a:r>
              <a:rPr dirty="0" sz="1850">
                <a:latin typeface="Arial"/>
                <a:cs typeface="Arial"/>
              </a:rPr>
              <a:t>ourselves.</a:t>
            </a:r>
            <a:r>
              <a:rPr dirty="0" sz="1850" spc="155">
                <a:latin typeface="Arial"/>
                <a:cs typeface="Arial"/>
              </a:rPr>
              <a:t> </a:t>
            </a:r>
            <a:r>
              <a:rPr dirty="0" sz="1850" spc="60">
                <a:solidFill>
                  <a:srgbClr val="3487A8"/>
                </a:solidFill>
                <a:latin typeface="Arial"/>
                <a:cs typeface="Arial"/>
              </a:rPr>
              <a:t>Understanding</a:t>
            </a:r>
            <a:r>
              <a:rPr dirty="0" sz="1850" spc="275">
                <a:solidFill>
                  <a:srgbClr val="3487A8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5097AE"/>
                </a:solidFill>
                <a:latin typeface="Arial"/>
                <a:cs typeface="Arial"/>
              </a:rPr>
              <a:t>ourselves</a:t>
            </a:r>
            <a:r>
              <a:rPr dirty="0" sz="1850" spc="229">
                <a:solidFill>
                  <a:srgbClr val="5097AE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44839E"/>
                </a:solidFill>
                <a:latin typeface="Arial"/>
                <a:cs typeface="Arial"/>
              </a:rPr>
              <a:t>is</a:t>
            </a:r>
            <a:r>
              <a:rPr dirty="0" sz="1850" spc="250">
                <a:solidFill>
                  <a:srgbClr val="44839E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5995A1"/>
                </a:solidFill>
                <a:latin typeface="Arial"/>
                <a:cs typeface="Arial"/>
              </a:rPr>
              <a:t>our</a:t>
            </a:r>
            <a:r>
              <a:rPr dirty="0" sz="1850" spc="225">
                <a:solidFill>
                  <a:srgbClr val="5995A1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427E91"/>
                </a:solidFill>
                <a:latin typeface="Arial"/>
                <a:cs typeface="Arial"/>
              </a:rPr>
              <a:t>human</a:t>
            </a:r>
            <a:r>
              <a:rPr dirty="0" sz="1850" spc="295">
                <a:solidFill>
                  <a:srgbClr val="427E91"/>
                </a:solidFill>
                <a:latin typeface="Arial"/>
                <a:cs typeface="Arial"/>
              </a:rPr>
              <a:t> </a:t>
            </a:r>
            <a:r>
              <a:rPr dirty="0" sz="1850" spc="-10">
                <a:latin typeface="Arial"/>
                <a:cs typeface="Arial"/>
              </a:rPr>
              <a:t>superpower.”</a:t>
            </a:r>
            <a:endParaRPr sz="18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401669" y="10228116"/>
            <a:ext cx="19799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latin typeface="Arial"/>
                <a:cs typeface="Arial"/>
              </a:rPr>
              <a:t>C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ENT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305">
                <a:latin typeface="Arial"/>
                <a:cs typeface="Arial"/>
              </a:rPr>
              <a:t>F</a:t>
            </a:r>
            <a:r>
              <a:rPr dirty="0" sz="1500" spc="-30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500" spc="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SELF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2197" y="5926521"/>
            <a:ext cx="6209235" cy="348680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98399" y="5005083"/>
            <a:ext cx="1026146" cy="6910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437" y="2952789"/>
            <a:ext cx="596840" cy="83767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1341" y="1329802"/>
            <a:ext cx="356010" cy="64919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6345356" y="1319331"/>
            <a:ext cx="859155" cy="680720"/>
            <a:chOff x="6345356" y="1319331"/>
            <a:chExt cx="859155" cy="68072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5356" y="1319331"/>
              <a:ext cx="324597" cy="68060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1837" y="1319331"/>
              <a:ext cx="324597" cy="67013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8318" y="1319331"/>
              <a:ext cx="125650" cy="670136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56323" y="1329802"/>
            <a:ext cx="460718" cy="6596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769397" y="1319331"/>
            <a:ext cx="324597" cy="6806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71999" y="1319331"/>
            <a:ext cx="324597" cy="6701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8951" y="1319331"/>
            <a:ext cx="125650" cy="670136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8826956" y="1319331"/>
            <a:ext cx="492759" cy="670560"/>
            <a:chOff x="8826956" y="1319331"/>
            <a:chExt cx="492759" cy="670560"/>
          </a:xfrm>
        </p:grpSpPr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6956" y="1319331"/>
              <a:ext cx="324597" cy="6701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93437" y="1319331"/>
              <a:ext cx="125650" cy="670136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9371442" y="1319331"/>
            <a:ext cx="701675" cy="680720"/>
            <a:chOff x="9371442" y="1319331"/>
            <a:chExt cx="701675" cy="680720"/>
          </a:xfrm>
        </p:grpSpPr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71442" y="1319331"/>
              <a:ext cx="335068" cy="6701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48394" y="1319331"/>
              <a:ext cx="324597" cy="680607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61467" y="1319331"/>
            <a:ext cx="125650" cy="67013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439472" y="1319331"/>
            <a:ext cx="335068" cy="67013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963016" y="1319331"/>
            <a:ext cx="1193680" cy="670136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2209052" y="1319331"/>
            <a:ext cx="335068" cy="67013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732596" y="1329802"/>
            <a:ext cx="460718" cy="659665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13245670" y="1319331"/>
            <a:ext cx="1057910" cy="680720"/>
            <a:chOff x="13245670" y="1319331"/>
            <a:chExt cx="1057910" cy="680720"/>
          </a:xfrm>
        </p:grpSpPr>
        <p:pic>
          <p:nvPicPr>
            <p:cNvPr id="26" name="object 2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245670" y="1319331"/>
              <a:ext cx="335068" cy="68060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22622" y="1319331"/>
              <a:ext cx="680607" cy="670136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919154" y="4026589"/>
            <a:ext cx="3796029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494FB6"/>
                </a:solidFill>
                <a:latin typeface="Arial"/>
                <a:cs typeface="Arial"/>
              </a:rPr>
              <a:t>METABOLIC</a:t>
            </a:r>
            <a:r>
              <a:rPr dirty="0" sz="2200" spc="15">
                <a:solidFill>
                  <a:srgbClr val="494FB6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460B5"/>
                </a:solidFill>
                <a:latin typeface="Arial"/>
                <a:cs typeface="Arial"/>
              </a:rPr>
              <a:t>HEALTH</a:t>
            </a:r>
            <a:r>
              <a:rPr dirty="0" sz="2200" spc="-95">
                <a:solidFill>
                  <a:srgbClr val="6460B5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6B6B9E"/>
                </a:solidFill>
                <a:latin typeface="Arial"/>
                <a:cs typeface="Arial"/>
              </a:rPr>
              <a:t>CRISIS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53422" y="4591871"/>
            <a:ext cx="4410710" cy="35128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2540">
              <a:lnSpc>
                <a:spcPct val="151800"/>
              </a:lnSpc>
              <a:spcBef>
                <a:spcPts val="135"/>
              </a:spcBef>
            </a:pPr>
            <a:r>
              <a:rPr dirty="0" sz="2150" spc="-50">
                <a:solidFill>
                  <a:srgbClr val="151515"/>
                </a:solidFill>
                <a:latin typeface="Arial"/>
                <a:cs typeface="Arial"/>
              </a:rPr>
              <a:t>In</a:t>
            </a:r>
            <a:r>
              <a:rPr dirty="0" sz="2150" spc="-15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 spc="-60">
                <a:solidFill>
                  <a:srgbClr val="181818"/>
                </a:solidFill>
                <a:latin typeface="Arial"/>
                <a:cs typeface="Arial"/>
              </a:rPr>
              <a:t>Europe,</a:t>
            </a:r>
            <a:r>
              <a:rPr dirty="0" sz="2150" spc="-10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95">
                <a:solidFill>
                  <a:srgbClr val="0E0E0E"/>
                </a:solidFill>
                <a:latin typeface="Arial"/>
                <a:cs typeface="Arial"/>
              </a:rPr>
              <a:t>1.1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0F0F0F"/>
                </a:solidFill>
                <a:latin typeface="Arial"/>
                <a:cs typeface="Arial"/>
              </a:rPr>
              <a:t>million</a:t>
            </a:r>
            <a:r>
              <a:rPr dirty="0" sz="2150" spc="-3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heaths</a:t>
            </a:r>
            <a:r>
              <a:rPr dirty="0" sz="2150" spc="7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were 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attributable</a:t>
            </a:r>
            <a:r>
              <a:rPr dirty="0" sz="2150" spc="2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to</a:t>
            </a:r>
            <a:r>
              <a:rPr dirty="0" sz="2150" spc="-4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dietary</a:t>
            </a:r>
            <a:r>
              <a:rPr dirty="0" sz="2150" spc="7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risks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due</a:t>
            </a:r>
            <a:r>
              <a:rPr dirty="0" sz="2150" spc="-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A1A1A"/>
                </a:solidFill>
                <a:latin typeface="Arial"/>
                <a:cs typeface="Arial"/>
              </a:rPr>
              <a:t>to </a:t>
            </a:r>
            <a:r>
              <a:rPr dirty="0" sz="2150">
                <a:latin typeface="Arial"/>
                <a:cs typeface="Arial"/>
              </a:rPr>
              <a:t>unhealthy</a:t>
            </a:r>
            <a:r>
              <a:rPr dirty="0" sz="2150" spc="8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diets</a:t>
            </a:r>
            <a:r>
              <a:rPr dirty="0" sz="2150" spc="-13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or</a:t>
            </a:r>
            <a:r>
              <a:rPr dirty="0" sz="2150" spc="-5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low</a:t>
            </a:r>
            <a:r>
              <a:rPr dirty="0" sz="2150" spc="-8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physical 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activity</a:t>
            </a:r>
            <a:r>
              <a:rPr dirty="0" sz="2150" spc="7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(in</a:t>
            </a:r>
            <a:r>
              <a:rPr dirty="0" sz="2150" spc="1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75">
                <a:solidFill>
                  <a:srgbClr val="0C0C0C"/>
                </a:solidFill>
                <a:latin typeface="Arial"/>
                <a:cs typeface="Arial"/>
              </a:rPr>
              <a:t>2017).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2150" spc="-3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than</a:t>
            </a:r>
            <a:r>
              <a:rPr dirty="0" sz="2150" spc="-5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85">
                <a:solidFill>
                  <a:srgbClr val="0E0E0E"/>
                </a:solidFill>
                <a:latin typeface="Arial"/>
                <a:cs typeface="Arial"/>
              </a:rPr>
              <a:t>50%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61616"/>
                </a:solidFill>
                <a:latin typeface="Arial"/>
                <a:cs typeface="Arial"/>
              </a:rPr>
              <a:t>of </a:t>
            </a:r>
            <a:r>
              <a:rPr dirty="0" sz="2150">
                <a:solidFill>
                  <a:srgbClr val="1C1C1C"/>
                </a:solidFill>
                <a:latin typeface="Arial"/>
                <a:cs typeface="Arial"/>
              </a:rPr>
              <a:t>the</a:t>
            </a:r>
            <a:r>
              <a:rPr dirty="0" sz="2150" spc="-14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population</a:t>
            </a:r>
            <a:r>
              <a:rPr dirty="0" sz="2150" spc="12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suffer</a:t>
            </a:r>
            <a:r>
              <a:rPr dirty="0" sz="2150" spc="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from</a:t>
            </a:r>
            <a:r>
              <a:rPr dirty="0" sz="2150" spc="-2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C0C0C"/>
                </a:solidFill>
                <a:latin typeface="Arial"/>
                <a:cs typeface="Arial"/>
              </a:rPr>
              <a:t>obesity</a:t>
            </a:r>
            <a:r>
              <a:rPr dirty="0" sz="2150" spc="9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0F0F0F"/>
                </a:solidFill>
                <a:latin typeface="Arial"/>
                <a:cs typeface="Arial"/>
              </a:rPr>
              <a:t>or </a:t>
            </a:r>
            <a:r>
              <a:rPr dirty="0" sz="2150" spc="-20">
                <a:solidFill>
                  <a:srgbClr val="161616"/>
                </a:solidFill>
                <a:latin typeface="Arial"/>
                <a:cs typeface="Arial"/>
              </a:rPr>
              <a:t>are</a:t>
            </a:r>
            <a:r>
              <a:rPr dirty="0" sz="2150" spc="-1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overweight,</a:t>
            </a:r>
            <a:r>
              <a:rPr dirty="0" sz="2150" spc="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with</a:t>
            </a:r>
            <a:r>
              <a:rPr dirty="0" sz="2150" spc="-13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steadily </a:t>
            </a:r>
            <a:r>
              <a:rPr dirty="0" sz="2150" spc="-10">
                <a:solidFill>
                  <a:srgbClr val="0E0E0E"/>
                </a:solidFill>
                <a:latin typeface="Arial"/>
                <a:cs typeface="Arial"/>
              </a:rPr>
              <a:t>increasing</a:t>
            </a:r>
            <a:r>
              <a:rPr dirty="0" sz="2150" spc="-10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31313"/>
                </a:solidFill>
                <a:latin typeface="Arial"/>
                <a:cs typeface="Arial"/>
              </a:rPr>
              <a:t>numbers.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789118" y="5267243"/>
            <a:ext cx="53340" cy="3556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50" spc="-550">
                <a:solidFill>
                  <a:srgbClr val="49AAB3"/>
                </a:solidFill>
                <a:latin typeface="Arial"/>
                <a:cs typeface="Arial"/>
              </a:rPr>
              <a:t>”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01669" y="10228116"/>
            <a:ext cx="19799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latin typeface="Arial"/>
                <a:cs typeface="Arial"/>
              </a:rPr>
              <a:t>C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ENT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305">
                <a:latin typeface="Arial"/>
                <a:cs typeface="Arial"/>
              </a:rPr>
              <a:t>F</a:t>
            </a:r>
            <a:r>
              <a:rPr dirty="0" sz="1500" spc="-30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500" spc="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SELF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83924" y="713281"/>
            <a:ext cx="186118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40">
                <a:solidFill>
                  <a:srgbClr val="B35E75"/>
                </a:solidFill>
                <a:latin typeface="Arial"/>
                <a:cs typeface="Arial"/>
              </a:rPr>
              <a:t>P</a:t>
            </a:r>
            <a:r>
              <a:rPr dirty="0" sz="2400" spc="-185">
                <a:solidFill>
                  <a:srgbClr val="B35E75"/>
                </a:solidFill>
                <a:latin typeface="Arial"/>
                <a:cs typeface="Arial"/>
              </a:rPr>
              <a:t> </a:t>
            </a:r>
            <a:r>
              <a:rPr dirty="0" sz="2400" spc="-280">
                <a:solidFill>
                  <a:srgbClr val="B85B70"/>
                </a:solidFill>
                <a:latin typeface="Arial"/>
                <a:cs typeface="Arial"/>
              </a:rPr>
              <a:t>R</a:t>
            </a:r>
            <a:r>
              <a:rPr dirty="0" sz="2400" spc="-10">
                <a:solidFill>
                  <a:srgbClr val="B85B70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D85B79"/>
                </a:solidFill>
                <a:latin typeface="Arial"/>
                <a:cs typeface="Arial"/>
              </a:rPr>
              <a:t>O</a:t>
            </a:r>
            <a:r>
              <a:rPr dirty="0" sz="2400" spc="-80">
                <a:solidFill>
                  <a:srgbClr val="D85B79"/>
                </a:solidFill>
                <a:latin typeface="Arial"/>
                <a:cs typeface="Arial"/>
              </a:rPr>
              <a:t> </a:t>
            </a:r>
            <a:r>
              <a:rPr dirty="0" sz="2400" spc="-120">
                <a:solidFill>
                  <a:srgbClr val="D15077"/>
                </a:solidFill>
                <a:latin typeface="Arial"/>
                <a:cs typeface="Arial"/>
              </a:rPr>
              <a:t>B</a:t>
            </a:r>
            <a:r>
              <a:rPr dirty="0" sz="2400" spc="-180">
                <a:solidFill>
                  <a:srgbClr val="D15077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14F67"/>
                </a:solidFill>
                <a:latin typeface="Arial"/>
                <a:cs typeface="Arial"/>
              </a:rPr>
              <a:t>L</a:t>
            </a:r>
            <a:r>
              <a:rPr dirty="0" sz="2400" spc="-114">
                <a:solidFill>
                  <a:srgbClr val="C14F67"/>
                </a:solidFill>
                <a:latin typeface="Arial"/>
                <a:cs typeface="Arial"/>
              </a:rPr>
              <a:t> </a:t>
            </a:r>
            <a:r>
              <a:rPr dirty="0" sz="2400" spc="-305">
                <a:solidFill>
                  <a:srgbClr val="CD4D72"/>
                </a:solidFill>
                <a:latin typeface="Arial"/>
                <a:cs typeface="Arial"/>
              </a:rPr>
              <a:t>E</a:t>
            </a:r>
            <a:r>
              <a:rPr dirty="0" sz="2400" spc="-60">
                <a:solidFill>
                  <a:srgbClr val="CD4D72"/>
                </a:solidFill>
                <a:latin typeface="Arial"/>
                <a:cs typeface="Arial"/>
              </a:rPr>
              <a:t> </a:t>
            </a:r>
            <a:r>
              <a:rPr dirty="0" sz="2400" spc="110">
                <a:solidFill>
                  <a:srgbClr val="E8416B"/>
                </a:solidFill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292948" y="5848778"/>
            <a:ext cx="3747135" cy="102298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algn="r" marR="18415">
              <a:lnSpc>
                <a:spcPct val="100000"/>
              </a:lnSpc>
              <a:spcBef>
                <a:spcPts val="1270"/>
              </a:spcBef>
            </a:pPr>
            <a:r>
              <a:rPr dirty="0" sz="2350" spc="-110">
                <a:solidFill>
                  <a:srgbClr val="595BA8"/>
                </a:solidFill>
                <a:latin typeface="Arial"/>
                <a:cs typeface="Arial"/>
              </a:rPr>
              <a:t>ESCALATING</a:t>
            </a:r>
            <a:r>
              <a:rPr dirty="0" sz="2350" spc="25">
                <a:solidFill>
                  <a:srgbClr val="595BA8"/>
                </a:solidFill>
                <a:latin typeface="Arial"/>
                <a:cs typeface="Arial"/>
              </a:rPr>
              <a:t> </a:t>
            </a:r>
            <a:r>
              <a:rPr dirty="0" sz="2350" spc="-105">
                <a:solidFill>
                  <a:srgbClr val="6660A1"/>
                </a:solidFill>
                <a:latin typeface="Arial"/>
                <a:cs typeface="Arial"/>
              </a:rPr>
              <a:t>HEALTHCARE</a:t>
            </a:r>
            <a:endParaRPr sz="23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155"/>
              </a:spcBef>
            </a:pPr>
            <a:r>
              <a:rPr dirty="0" sz="2250" spc="-10">
                <a:solidFill>
                  <a:srgbClr val="6269BA"/>
                </a:solidFill>
                <a:latin typeface="Arial"/>
                <a:cs typeface="Arial"/>
              </a:rPr>
              <a:t>COSTS</a:t>
            </a:r>
            <a:endParaRPr sz="22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020569" y="7098165"/>
            <a:ext cx="4030979" cy="15024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r" marL="286385" marR="5080" indent="-274320">
              <a:lnSpc>
                <a:spcPct val="141000"/>
              </a:lnSpc>
              <a:spcBef>
                <a:spcPts val="70"/>
              </a:spcBef>
            </a:pPr>
            <a:r>
              <a:rPr dirty="0" sz="2250" spc="-220">
                <a:latin typeface="Arial"/>
                <a:cs typeface="Arial"/>
              </a:rPr>
              <a:t>75%</a:t>
            </a:r>
            <a:r>
              <a:rPr dirty="0" sz="2250" spc="20">
                <a:latin typeface="Arial"/>
                <a:cs typeface="Arial"/>
              </a:rPr>
              <a:t> </a:t>
            </a:r>
            <a:r>
              <a:rPr dirty="0" sz="225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dirty="0" sz="2250" spc="-15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250" spc="-95">
                <a:solidFill>
                  <a:srgbClr val="1C1C1C"/>
                </a:solidFill>
                <a:latin typeface="Arial"/>
                <a:cs typeface="Arial"/>
              </a:rPr>
              <a:t>all</a:t>
            </a:r>
            <a:r>
              <a:rPr dirty="0" sz="2250" spc="-5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healthcare</a:t>
            </a:r>
            <a:r>
              <a:rPr dirty="0" sz="2250" spc="-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costs</a:t>
            </a:r>
            <a:r>
              <a:rPr dirty="0" sz="2250" spc="-60">
                <a:latin typeface="Arial"/>
                <a:cs typeface="Arial"/>
              </a:rPr>
              <a:t> </a:t>
            </a:r>
            <a:r>
              <a:rPr dirty="0" sz="2250" spc="-20">
                <a:solidFill>
                  <a:srgbClr val="0F0F0F"/>
                </a:solidFill>
                <a:latin typeface="Arial"/>
                <a:cs typeface="Arial"/>
              </a:rPr>
              <a:t>(€700 </a:t>
            </a:r>
            <a:r>
              <a:rPr dirty="0" sz="2350" spc="-90">
                <a:solidFill>
                  <a:srgbClr val="111111"/>
                </a:solidFill>
                <a:latin typeface="Arial"/>
                <a:cs typeface="Arial"/>
              </a:rPr>
              <a:t>billion)</a:t>
            </a:r>
            <a:r>
              <a:rPr dirty="0" sz="2350" spc="-7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350" spc="-175">
                <a:solidFill>
                  <a:srgbClr val="111111"/>
                </a:solidFill>
                <a:latin typeface="Arial"/>
                <a:cs typeface="Arial"/>
              </a:rPr>
              <a:t>are</a:t>
            </a:r>
            <a:r>
              <a:rPr dirty="0" sz="2350" spc="-2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350" spc="-70">
                <a:latin typeface="Arial"/>
                <a:cs typeface="Arial"/>
              </a:rPr>
              <a:t>currently</a:t>
            </a:r>
            <a:r>
              <a:rPr dirty="0" sz="2350" spc="-50">
                <a:latin typeface="Arial"/>
                <a:cs typeface="Arial"/>
              </a:rPr>
              <a:t> </a:t>
            </a:r>
            <a:r>
              <a:rPr dirty="0" sz="2350" spc="-114">
                <a:solidFill>
                  <a:srgbClr val="131313"/>
                </a:solidFill>
                <a:latin typeface="Arial"/>
                <a:cs typeface="Arial"/>
              </a:rPr>
              <a:t>spent</a:t>
            </a:r>
            <a:r>
              <a:rPr dirty="0" sz="2350" spc="-5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350" spc="-25">
                <a:solidFill>
                  <a:srgbClr val="1C1C1C"/>
                </a:solidFill>
                <a:latin typeface="Arial"/>
                <a:cs typeface="Arial"/>
              </a:rPr>
              <a:t>on </a:t>
            </a:r>
            <a:r>
              <a:rPr dirty="0" sz="2300" spc="-75">
                <a:latin typeface="Arial"/>
                <a:cs typeface="Arial"/>
              </a:rPr>
              <a:t>chronic</a:t>
            </a:r>
            <a:r>
              <a:rPr dirty="0" sz="2300" spc="-25">
                <a:latin typeface="Arial"/>
                <a:cs typeface="Arial"/>
              </a:rPr>
              <a:t> </a:t>
            </a:r>
            <a:r>
              <a:rPr dirty="0" sz="2300" spc="-125">
                <a:latin typeface="Arial"/>
                <a:cs typeface="Arial"/>
              </a:rPr>
              <a:t>cliseases</a:t>
            </a:r>
            <a:r>
              <a:rPr dirty="0" sz="2300" spc="90">
                <a:latin typeface="Arial"/>
                <a:cs typeface="Arial"/>
              </a:rPr>
              <a:t> </a:t>
            </a:r>
            <a:r>
              <a:rPr dirty="0" sz="2300" spc="-55">
                <a:solidFill>
                  <a:srgbClr val="111111"/>
                </a:solidFill>
                <a:latin typeface="Arial"/>
                <a:cs typeface="Arial"/>
              </a:rPr>
              <a:t>within</a:t>
            </a:r>
            <a:r>
              <a:rPr dirty="0" sz="2300" spc="-10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300" spc="-65">
                <a:solidFill>
                  <a:srgbClr val="111111"/>
                </a:solidFill>
                <a:latin typeface="Arial"/>
                <a:cs typeface="Arial"/>
              </a:rPr>
              <a:t>the</a:t>
            </a:r>
            <a:r>
              <a:rPr dirty="0" sz="2300" spc="-114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300" spc="-215">
                <a:solidFill>
                  <a:srgbClr val="111111"/>
                </a:solidFill>
                <a:latin typeface="Arial"/>
                <a:cs typeface="Arial"/>
              </a:rPr>
              <a:t>EU.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1640" y="2848080"/>
            <a:ext cx="4010349" cy="40103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655" y="1319331"/>
            <a:ext cx="670136" cy="6701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2617" y="1319331"/>
            <a:ext cx="282713" cy="67013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643807" y="1319331"/>
            <a:ext cx="1351280" cy="680720"/>
            <a:chOff x="5643807" y="1319331"/>
            <a:chExt cx="1351280" cy="68072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3807" y="1319331"/>
              <a:ext cx="324597" cy="670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0288" y="1319331"/>
              <a:ext cx="984263" cy="680607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2556" y="1329802"/>
            <a:ext cx="1183210" cy="6596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18591" y="1329802"/>
            <a:ext cx="460718" cy="6596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42136" y="1319331"/>
            <a:ext cx="335068" cy="67013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29559" y="1319331"/>
            <a:ext cx="282713" cy="67013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957812" y="1319331"/>
            <a:ext cx="670136" cy="680607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10816424" y="1319331"/>
            <a:ext cx="1539240" cy="680720"/>
            <a:chOff x="10816424" y="1319331"/>
            <a:chExt cx="1539240" cy="680720"/>
          </a:xfrm>
        </p:grpSpPr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6424" y="1319331"/>
              <a:ext cx="439777" cy="67013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98084" y="1319331"/>
              <a:ext cx="324597" cy="68060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664566" y="1319331"/>
              <a:ext cx="691078" cy="670136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12523179" y="1319331"/>
            <a:ext cx="1403350" cy="670560"/>
            <a:chOff x="12523179" y="1319331"/>
            <a:chExt cx="1403350" cy="670560"/>
          </a:xfrm>
        </p:grpSpPr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523179" y="1319331"/>
              <a:ext cx="1036617" cy="67013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01680" y="1319331"/>
              <a:ext cx="324597" cy="670136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13978632" y="1319331"/>
            <a:ext cx="775335" cy="670560"/>
            <a:chOff x="13978632" y="1319331"/>
            <a:chExt cx="775335" cy="670560"/>
          </a:xfrm>
        </p:grpSpPr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78632" y="1319331"/>
              <a:ext cx="282713" cy="67013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03229" y="1319331"/>
              <a:ext cx="450248" cy="670136"/>
            </a:xfrm>
            <a:prstGeom prst="rect">
              <a:avLst/>
            </a:prstGeom>
          </p:spPr>
        </p:pic>
      </p:grpSp>
      <p:grpSp>
        <p:nvGrpSpPr>
          <p:cNvPr id="23" name="object 23" descr=""/>
          <p:cNvGrpSpPr/>
          <p:nvPr/>
        </p:nvGrpSpPr>
        <p:grpSpPr>
          <a:xfrm>
            <a:off x="14805832" y="1319331"/>
            <a:ext cx="848360" cy="680720"/>
            <a:chOff x="14805832" y="1319331"/>
            <a:chExt cx="848360" cy="680720"/>
          </a:xfrm>
        </p:grpSpPr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805832" y="1319331"/>
              <a:ext cx="125650" cy="67013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73366" y="1319331"/>
              <a:ext cx="680607" cy="680607"/>
            </a:xfrm>
            <a:prstGeom prst="rect">
              <a:avLst/>
            </a:prstGeom>
          </p:spPr>
        </p:pic>
      </p:grpSp>
      <p:sp>
        <p:nvSpPr>
          <p:cNvPr id="26" name="object 26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401669" y="10228116"/>
            <a:ext cx="19799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latin typeface="Arial"/>
                <a:cs typeface="Arial"/>
              </a:rPr>
              <a:t>C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ENT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305">
                <a:latin typeface="Arial"/>
                <a:cs typeface="Arial"/>
              </a:rPr>
              <a:t>F</a:t>
            </a:r>
            <a:r>
              <a:rPr dirty="0" sz="1500" spc="-30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500" spc="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SELF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016886" y="718371"/>
            <a:ext cx="2285365" cy="3860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061845" algn="l"/>
              </a:tabLst>
            </a:pPr>
            <a:r>
              <a:rPr dirty="0" sz="2350" spc="195">
                <a:solidFill>
                  <a:srgbClr val="CF465E"/>
                </a:solidFill>
                <a:latin typeface="Arial"/>
                <a:cs typeface="Arial"/>
              </a:rPr>
              <a:t>M</a:t>
            </a:r>
            <a:r>
              <a:rPr dirty="0" sz="2350" spc="-195">
                <a:solidFill>
                  <a:srgbClr val="CF465E"/>
                </a:solidFill>
                <a:latin typeface="Arial"/>
                <a:cs typeface="Arial"/>
              </a:rPr>
              <a:t> </a:t>
            </a:r>
            <a:r>
              <a:rPr dirty="0" sz="2350" spc="-180">
                <a:solidFill>
                  <a:srgbClr val="C35070"/>
                </a:solidFill>
                <a:latin typeface="Arial"/>
                <a:cs typeface="Arial"/>
              </a:rPr>
              <a:t>E</a:t>
            </a:r>
            <a:r>
              <a:rPr dirty="0" sz="2350" spc="-30">
                <a:solidFill>
                  <a:srgbClr val="C35070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CA5E75"/>
                </a:solidFill>
                <a:latin typeface="Arial"/>
                <a:cs typeface="Arial"/>
              </a:rPr>
              <a:t>T</a:t>
            </a:r>
            <a:r>
              <a:rPr dirty="0" sz="2350" spc="-165">
                <a:solidFill>
                  <a:srgbClr val="CA5E75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D84967"/>
                </a:solidFill>
                <a:latin typeface="Arial"/>
                <a:cs typeface="Arial"/>
              </a:rPr>
              <a:t>A</a:t>
            </a:r>
            <a:r>
              <a:rPr dirty="0" sz="2350" spc="-114">
                <a:solidFill>
                  <a:srgbClr val="D84967"/>
                </a:solidFill>
                <a:latin typeface="Arial"/>
                <a:cs typeface="Arial"/>
              </a:rPr>
              <a:t> </a:t>
            </a:r>
            <a:r>
              <a:rPr dirty="0" sz="2350" spc="-85">
                <a:solidFill>
                  <a:srgbClr val="CF5272"/>
                </a:solidFill>
                <a:latin typeface="Arial"/>
                <a:cs typeface="Arial"/>
              </a:rPr>
              <a:t>B</a:t>
            </a:r>
            <a:r>
              <a:rPr dirty="0" sz="2350" spc="-114">
                <a:solidFill>
                  <a:srgbClr val="CF5272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C34B6E"/>
                </a:solidFill>
                <a:latin typeface="Arial"/>
                <a:cs typeface="Arial"/>
              </a:rPr>
              <a:t>O</a:t>
            </a:r>
            <a:r>
              <a:rPr dirty="0" sz="2350" spc="-114">
                <a:solidFill>
                  <a:srgbClr val="C34B6E"/>
                </a:solidFill>
                <a:latin typeface="Arial"/>
                <a:cs typeface="Arial"/>
              </a:rPr>
              <a:t> </a:t>
            </a:r>
            <a:r>
              <a:rPr dirty="0" sz="2350" spc="-25">
                <a:solidFill>
                  <a:srgbClr val="D44D72"/>
                </a:solidFill>
                <a:latin typeface="Arial"/>
                <a:cs typeface="Arial"/>
              </a:rPr>
              <a:t>LI</a:t>
            </a:r>
            <a:r>
              <a:rPr dirty="0" sz="2350">
                <a:solidFill>
                  <a:srgbClr val="D44D72"/>
                </a:solidFill>
                <a:latin typeface="Arial"/>
                <a:cs typeface="Arial"/>
              </a:rPr>
              <a:t>	</a:t>
            </a:r>
            <a:r>
              <a:rPr dirty="0" sz="2350" spc="-50">
                <a:solidFill>
                  <a:srgbClr val="D43D66"/>
                </a:solidFill>
                <a:latin typeface="Arial"/>
                <a:cs typeface="Arial"/>
              </a:rPr>
              <a:t>C</a:t>
            </a:r>
            <a:endParaRPr sz="23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486215" y="718371"/>
            <a:ext cx="1539240" cy="3860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350" spc="65">
                <a:solidFill>
                  <a:srgbClr val="BF5D72"/>
                </a:solidFill>
                <a:latin typeface="Arial"/>
                <a:cs typeface="Arial"/>
              </a:rPr>
              <a:t>H</a:t>
            </a:r>
            <a:r>
              <a:rPr dirty="0" sz="2350" spc="-200">
                <a:solidFill>
                  <a:srgbClr val="BF5D72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CD4B6B"/>
                </a:solidFill>
                <a:latin typeface="Arial"/>
                <a:cs typeface="Arial"/>
              </a:rPr>
              <a:t>E</a:t>
            </a:r>
            <a:r>
              <a:rPr dirty="0" sz="2350" spc="-120">
                <a:solidFill>
                  <a:srgbClr val="CD4B6B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DB5475"/>
                </a:solidFill>
                <a:latin typeface="Arial"/>
                <a:cs typeface="Arial"/>
              </a:rPr>
              <a:t>A</a:t>
            </a:r>
            <a:r>
              <a:rPr dirty="0" sz="2350" spc="-114">
                <a:solidFill>
                  <a:srgbClr val="DB5475"/>
                </a:solidFill>
                <a:latin typeface="Arial"/>
                <a:cs typeface="Arial"/>
              </a:rPr>
              <a:t> </a:t>
            </a:r>
            <a:r>
              <a:rPr dirty="0" sz="2350" spc="-20">
                <a:solidFill>
                  <a:srgbClr val="CA486B"/>
                </a:solidFill>
                <a:latin typeface="Arial"/>
                <a:cs typeface="Arial"/>
              </a:rPr>
              <a:t>L</a:t>
            </a:r>
            <a:r>
              <a:rPr dirty="0" sz="2350" spc="-275">
                <a:solidFill>
                  <a:srgbClr val="CA486B"/>
                </a:solidFill>
                <a:latin typeface="Arial"/>
                <a:cs typeface="Arial"/>
              </a:rPr>
              <a:t> </a:t>
            </a:r>
            <a:r>
              <a:rPr dirty="0" sz="2350">
                <a:solidFill>
                  <a:srgbClr val="CF4D69"/>
                </a:solidFill>
                <a:latin typeface="Arial"/>
                <a:cs typeface="Arial"/>
              </a:rPr>
              <a:t>T</a:t>
            </a:r>
            <a:r>
              <a:rPr dirty="0" sz="2350" spc="-95">
                <a:solidFill>
                  <a:srgbClr val="CF4D69"/>
                </a:solidFill>
                <a:latin typeface="Arial"/>
                <a:cs typeface="Arial"/>
              </a:rPr>
              <a:t> </a:t>
            </a:r>
            <a:r>
              <a:rPr dirty="0" sz="2350" spc="15">
                <a:solidFill>
                  <a:srgbClr val="BC5774"/>
                </a:solidFill>
                <a:latin typeface="Arial"/>
                <a:cs typeface="Arial"/>
              </a:rPr>
              <a:t>H</a:t>
            </a:r>
            <a:endParaRPr sz="23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249310" y="7639045"/>
            <a:ext cx="7498715" cy="1512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5405">
              <a:lnSpc>
                <a:spcPct val="100000"/>
              </a:lnSpc>
              <a:spcBef>
                <a:spcPts val="105"/>
              </a:spcBef>
            </a:pPr>
            <a:r>
              <a:rPr dirty="0" sz="2200" spc="-35">
                <a:solidFill>
                  <a:srgbClr val="6466B8"/>
                </a:solidFill>
                <a:latin typeface="Arial"/>
                <a:cs typeface="Arial"/>
              </a:rPr>
              <a:t>(PRE-</a:t>
            </a:r>
            <a:r>
              <a:rPr dirty="0" sz="2200">
                <a:solidFill>
                  <a:srgbClr val="6466B8"/>
                </a:solidFill>
                <a:latin typeface="Arial"/>
                <a:cs typeface="Arial"/>
              </a:rPr>
              <a:t>)</a:t>
            </a:r>
            <a:r>
              <a:rPr dirty="0" sz="2200" spc="160">
                <a:solidFill>
                  <a:srgbClr val="6466B8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5656AF"/>
                </a:solidFill>
                <a:latin typeface="Arial"/>
                <a:cs typeface="Arial"/>
              </a:rPr>
              <a:t>DIABETIC</a:t>
            </a:r>
            <a:r>
              <a:rPr dirty="0" sz="2200" spc="105">
                <a:solidFill>
                  <a:srgbClr val="5656AF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5E62A5"/>
                </a:solidFill>
                <a:latin typeface="Arial"/>
                <a:cs typeface="Arial"/>
              </a:rPr>
              <a:t>/</a:t>
            </a:r>
            <a:r>
              <a:rPr dirty="0" sz="2200" spc="145">
                <a:solidFill>
                  <a:srgbClr val="5E62A5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6969AA"/>
                </a:solidFill>
                <a:latin typeface="Arial"/>
                <a:cs typeface="Arial"/>
              </a:rPr>
              <a:t>OVERWEIGHT</a:t>
            </a:r>
            <a:endParaRPr sz="2200">
              <a:latin typeface="Arial"/>
              <a:cs typeface="Arial"/>
            </a:endParaRPr>
          </a:p>
          <a:p>
            <a:pPr algn="ctr" marL="12700" marR="5080">
              <a:lnSpc>
                <a:spcPct val="153400"/>
              </a:lnSpc>
              <a:spcBef>
                <a:spcPts val="1140"/>
              </a:spcBef>
            </a:pP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dirty="0" sz="2150" spc="-15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recent</a:t>
            </a:r>
            <a:r>
              <a:rPr dirty="0" sz="2150" spc="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study</a:t>
            </a:r>
            <a:r>
              <a:rPr dirty="0" sz="2150" spc="5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F0F0F"/>
                </a:solidFill>
                <a:latin typeface="Arial"/>
                <a:cs typeface="Arial"/>
              </a:rPr>
              <a:t>showed</a:t>
            </a:r>
            <a:r>
              <a:rPr dirty="0" sz="2150" spc="-2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dirty="0" sz="2150" spc="-6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staggering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240">
                <a:solidFill>
                  <a:srgbClr val="111111"/>
                </a:solidFill>
                <a:latin typeface="Arial"/>
                <a:cs typeface="Arial"/>
              </a:rPr>
              <a:t>91%</a:t>
            </a:r>
            <a:r>
              <a:rPr dirty="0" sz="2150" spc="7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232323"/>
                </a:solidFill>
                <a:latin typeface="Arial"/>
                <a:cs typeface="Arial"/>
              </a:rPr>
              <a:t>of</a:t>
            </a:r>
            <a:r>
              <a:rPr dirty="0" sz="2150" spc="-25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2150" spc="-45">
                <a:latin typeface="Arial"/>
                <a:cs typeface="Arial"/>
              </a:rPr>
              <a:t>Covid-</a:t>
            </a:r>
            <a:r>
              <a:rPr dirty="0" sz="2150">
                <a:latin typeface="Arial"/>
                <a:cs typeface="Arial"/>
              </a:rPr>
              <a:t>19</a:t>
            </a:r>
            <a:r>
              <a:rPr dirty="0" sz="2150" spc="-55"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intensive </a:t>
            </a:r>
            <a:r>
              <a:rPr dirty="0" sz="2150" spc="-45">
                <a:solidFill>
                  <a:srgbClr val="0F0F0F"/>
                </a:solidFill>
                <a:latin typeface="Arial"/>
                <a:cs typeface="Arial"/>
              </a:rPr>
              <a:t>care</a:t>
            </a:r>
            <a:r>
              <a:rPr dirty="0" sz="2150" spc="-114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patients</a:t>
            </a:r>
            <a:r>
              <a:rPr dirty="0" sz="2150" spc="4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dirty="0" sz="2150" spc="-9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F1F1F"/>
                </a:solidFill>
                <a:latin typeface="Arial"/>
                <a:cs typeface="Arial"/>
              </a:rPr>
              <a:t>be</a:t>
            </a:r>
            <a:r>
              <a:rPr dirty="0" sz="2150" spc="-6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(pre)diabetic</a:t>
            </a:r>
            <a:r>
              <a:rPr dirty="0" sz="2150" spc="114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and/or</a:t>
            </a:r>
            <a:r>
              <a:rPr dirty="0" sz="2150" spc="3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F0F0F"/>
                </a:solidFill>
                <a:latin typeface="Arial"/>
                <a:cs typeface="Arial"/>
              </a:rPr>
              <a:t>overweight!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794013" y="10281053"/>
            <a:ext cx="204978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50670" algn="l"/>
              </a:tabLst>
            </a:pPr>
            <a:r>
              <a:rPr dirty="0" sz="1650">
                <a:solidFill>
                  <a:srgbClr val="0F0F0F"/>
                </a:solidFill>
                <a:latin typeface="Arial"/>
                <a:cs typeface="Arial"/>
              </a:rPr>
              <a:t>Source:</a:t>
            </a:r>
            <a:r>
              <a:rPr dirty="0" sz="1650" spc="14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u="heavy" sz="1650" spc="40">
                <a:solidFill>
                  <a:srgbClr val="181818"/>
                </a:solidFill>
                <a:uFill>
                  <a:solidFill>
                    <a:srgbClr val="1F1F1F"/>
                  </a:solidFill>
                </a:uFill>
                <a:latin typeface="Arial"/>
                <a:cs typeface="Arial"/>
              </a:rPr>
              <a:t>htt</a:t>
            </a:r>
            <a:r>
              <a:rPr dirty="0" u="none" sz="1650" spc="-484">
                <a:solidFill>
                  <a:srgbClr val="181818"/>
                </a:solidFill>
                <a:latin typeface="Arial"/>
                <a:cs typeface="Arial"/>
              </a:rPr>
              <a:t>p</a:t>
            </a:r>
            <a:r>
              <a:rPr dirty="0" u="none" sz="1650" spc="-795">
                <a:solidFill>
                  <a:srgbClr val="131313"/>
                </a:solidFill>
                <a:latin typeface="Arial"/>
                <a:cs typeface="Arial"/>
              </a:rPr>
              <a:t>m</a:t>
            </a:r>
            <a:r>
              <a:rPr dirty="0" u="none" sz="1650" spc="15">
                <a:solidFill>
                  <a:srgbClr val="181818"/>
                </a:solidFill>
                <a:latin typeface="Arial"/>
                <a:cs typeface="Arial"/>
              </a:rPr>
              <a:t>s</a:t>
            </a:r>
            <a:r>
              <a:rPr dirty="0" u="none" sz="1650" spc="-1315">
                <a:solidFill>
                  <a:srgbClr val="131313"/>
                </a:solidFill>
                <a:latin typeface="Arial"/>
                <a:cs typeface="Arial"/>
              </a:rPr>
              <a:t>m</a:t>
            </a:r>
            <a:r>
              <a:rPr dirty="0" u="none" sz="1650" spc="45">
                <a:solidFill>
                  <a:srgbClr val="181818"/>
                </a:solidFill>
                <a:latin typeface="Arial"/>
                <a:cs typeface="Arial"/>
              </a:rPr>
              <a:t>:</a:t>
            </a:r>
            <a:r>
              <a:rPr dirty="0" u="none" sz="1650">
                <a:solidFill>
                  <a:srgbClr val="181818"/>
                </a:solidFill>
                <a:latin typeface="Arial"/>
                <a:cs typeface="Arial"/>
              </a:rPr>
              <a:t>	</a:t>
            </a:r>
            <a:r>
              <a:rPr dirty="0" u="none" sz="1650" spc="50">
                <a:solidFill>
                  <a:srgbClr val="161616"/>
                </a:solidFill>
                <a:latin typeface="Arial"/>
                <a:cs typeface="Arial"/>
              </a:rPr>
              <a:t>www</a:t>
            </a:r>
            <a:endParaRPr sz="16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31002" y="10281053"/>
            <a:ext cx="5784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dirty="0" sz="1650" spc="80">
                <a:solidFill>
                  <a:srgbClr val="424242"/>
                </a:solidFill>
                <a:latin typeface="Arial"/>
                <a:cs typeface="Arial"/>
              </a:rPr>
              <a:t> </a:t>
            </a:r>
            <a:r>
              <a:rPr dirty="0" sz="1650" spc="-25">
                <a:solidFill>
                  <a:srgbClr val="111111"/>
                </a:solidFill>
                <a:latin typeface="Arial"/>
                <a:cs typeface="Arial"/>
              </a:rPr>
              <a:t>gap</a:t>
            </a:r>
            <a:endParaRPr sz="16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857995" y="10281053"/>
            <a:ext cx="159448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8155" algn="l"/>
                <a:tab pos="998855" algn="l"/>
              </a:tabLst>
            </a:pPr>
            <a:r>
              <a:rPr dirty="0" sz="1650">
                <a:solidFill>
                  <a:srgbClr val="383838"/>
                </a:solidFill>
                <a:latin typeface="Arial"/>
                <a:cs typeface="Arial"/>
              </a:rPr>
              <a:t>c</a:t>
            </a:r>
            <a:r>
              <a:rPr dirty="0" sz="1650" spc="195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dirty="0" sz="1650" spc="-60">
                <a:solidFill>
                  <a:srgbClr val="2D2D2D"/>
                </a:solidFill>
                <a:latin typeface="Arial"/>
                <a:cs typeface="Arial"/>
              </a:rPr>
              <a:t>a</a:t>
            </a:r>
            <a:r>
              <a:rPr dirty="0" sz="1650">
                <a:solidFill>
                  <a:srgbClr val="2D2D2D"/>
                </a:solidFill>
                <a:latin typeface="Arial"/>
                <a:cs typeface="Arial"/>
              </a:rPr>
              <a:t>	</a:t>
            </a:r>
            <a:r>
              <a:rPr dirty="0" sz="1650" spc="-20">
                <a:solidFill>
                  <a:srgbClr val="161616"/>
                </a:solidFill>
                <a:latin typeface="Arial"/>
                <a:cs typeface="Arial"/>
              </a:rPr>
              <a:t>icle</a:t>
            </a:r>
            <a:r>
              <a:rPr dirty="0" sz="1650">
                <a:solidFill>
                  <a:srgbClr val="161616"/>
                </a:solidFill>
                <a:latin typeface="Arial"/>
                <a:cs typeface="Arial"/>
              </a:rPr>
              <a:t>	</a:t>
            </a:r>
            <a:r>
              <a:rPr dirty="0" sz="1650" spc="-20">
                <a:solidFill>
                  <a:srgbClr val="1A1A1A"/>
                </a:solidFill>
                <a:latin typeface="Arial"/>
                <a:cs typeface="Arial"/>
              </a:rPr>
              <a:t>PMC7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2581209" y="10281053"/>
            <a:ext cx="62992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0350" algn="l"/>
              </a:tabLst>
            </a:pPr>
            <a:r>
              <a:rPr dirty="0" sz="1650" spc="-50">
                <a:solidFill>
                  <a:srgbClr val="2B2B2B"/>
                </a:solidFill>
                <a:latin typeface="Arial"/>
                <a:cs typeface="Arial"/>
              </a:rPr>
              <a:t>4</a:t>
            </a:r>
            <a:r>
              <a:rPr dirty="0" sz="1650">
                <a:solidFill>
                  <a:srgbClr val="2B2B2B"/>
                </a:solidFill>
                <a:latin typeface="Arial"/>
                <a:cs typeface="Arial"/>
              </a:rPr>
              <a:t>	</a:t>
            </a:r>
            <a:r>
              <a:rPr dirty="0" sz="1650" spc="-25">
                <a:solidFill>
                  <a:srgbClr val="1A1A1A"/>
                </a:solidFill>
                <a:latin typeface="Arial"/>
                <a:cs typeface="Arial"/>
              </a:rPr>
              <a:t>252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025" y="3779989"/>
            <a:ext cx="16051867" cy="497367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93002" y="931908"/>
            <a:ext cx="1507807" cy="6491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8814" y="921437"/>
            <a:ext cx="617782" cy="6701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8951" y="931908"/>
            <a:ext cx="303655" cy="6596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20140" y="921437"/>
            <a:ext cx="2753842" cy="68060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031047" y="931908"/>
            <a:ext cx="1068030" cy="6596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51431" y="921437"/>
            <a:ext cx="680607" cy="680607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899100" y="3027307"/>
            <a:ext cx="7280909" cy="0"/>
          </a:xfrm>
          <a:custGeom>
            <a:avLst/>
            <a:gdLst/>
            <a:ahLst/>
            <a:cxnLst/>
            <a:rect l="l" t="t" r="r" b="b"/>
            <a:pathLst>
              <a:path w="7280909" h="0">
                <a:moveTo>
                  <a:pt x="0" y="0"/>
                </a:moveTo>
                <a:lnTo>
                  <a:pt x="7280754" y="0"/>
                </a:lnTo>
              </a:path>
            </a:pathLst>
          </a:custGeom>
          <a:ln w="3175">
            <a:solidFill>
              <a:srgbClr val="5757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55270" y="9329559"/>
            <a:ext cx="5193559" cy="9528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78318" y="3277387"/>
            <a:ext cx="5947462" cy="2722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63138" y="8826956"/>
            <a:ext cx="6188293" cy="27224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826774" y="3413508"/>
            <a:ext cx="1811463" cy="13612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08860" y="10292880"/>
            <a:ext cx="2062764" cy="17276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858848" y="3022257"/>
            <a:ext cx="4475480" cy="15227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 indent="5080">
              <a:lnSpc>
                <a:spcPct val="148300"/>
              </a:lnSpc>
              <a:spcBef>
                <a:spcPts val="140"/>
              </a:spcBef>
            </a:pPr>
            <a:r>
              <a:rPr dirty="0" sz="2200" spc="-80">
                <a:latin typeface="Arial"/>
                <a:cs typeface="Arial"/>
              </a:rPr>
              <a:t>Several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genetic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35">
                <a:latin typeface="Arial"/>
                <a:cs typeface="Arial"/>
              </a:rPr>
              <a:t>variants</a:t>
            </a:r>
            <a:r>
              <a:rPr dirty="0" sz="2200" spc="-90">
                <a:latin typeface="Arial"/>
                <a:cs typeface="Arial"/>
              </a:rPr>
              <a:t> </a:t>
            </a:r>
            <a:r>
              <a:rPr dirty="0" sz="2200" spc="-60">
                <a:latin typeface="Arial"/>
                <a:cs typeface="Arial"/>
              </a:rPr>
              <a:t>have</a:t>
            </a:r>
            <a:r>
              <a:rPr dirty="0" sz="2200" spc="-170"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111111"/>
                </a:solidFill>
                <a:latin typeface="Arial"/>
                <a:cs typeface="Arial"/>
              </a:rPr>
              <a:t>been </a:t>
            </a:r>
            <a:r>
              <a:rPr dirty="0" sz="2200" spc="-30">
                <a:solidFill>
                  <a:srgbClr val="111111"/>
                </a:solidFill>
                <a:latin typeface="Arial"/>
                <a:cs typeface="Arial"/>
              </a:rPr>
              <a:t>identifiecl</a:t>
            </a:r>
            <a:r>
              <a:rPr dirty="0" sz="2200" spc="-8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61616"/>
                </a:solidFill>
                <a:latin typeface="Arial"/>
                <a:cs typeface="Arial"/>
              </a:rPr>
              <a:t>that</a:t>
            </a:r>
            <a:r>
              <a:rPr dirty="0" sz="2200" spc="-3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200" spc="-85">
                <a:latin typeface="Arial"/>
                <a:cs typeface="Arial"/>
              </a:rPr>
              <a:t>are</a:t>
            </a:r>
            <a:r>
              <a:rPr dirty="0" sz="2200" spc="-145"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111111"/>
                </a:solidFill>
                <a:latin typeface="Arial"/>
                <a:cs typeface="Arial"/>
              </a:rPr>
              <a:t>associated</a:t>
            </a:r>
            <a:r>
              <a:rPr dirty="0" sz="2200" spc="8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with</a:t>
            </a:r>
            <a:r>
              <a:rPr dirty="0" sz="2200" spc="-140"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212121"/>
                </a:solidFill>
                <a:latin typeface="Arial"/>
                <a:cs typeface="Arial"/>
              </a:rPr>
              <a:t>an </a:t>
            </a:r>
            <a:r>
              <a:rPr dirty="0" sz="2200" spc="-35">
                <a:latin typeface="Arial"/>
                <a:cs typeface="Arial"/>
              </a:rPr>
              <a:t>increased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51515"/>
                </a:solidFill>
                <a:latin typeface="Arial"/>
                <a:cs typeface="Arial"/>
              </a:rPr>
              <a:t>risk</a:t>
            </a:r>
            <a:r>
              <a:rPr dirty="0" sz="2200" spc="-13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dirty="0" sz="2200" spc="-7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E0E0E"/>
                </a:solidFill>
                <a:latin typeface="Arial"/>
                <a:cs typeface="Arial"/>
              </a:rPr>
              <a:t>metabolic</a:t>
            </a:r>
            <a:r>
              <a:rPr dirty="0" sz="2200" spc="-4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200" spc="-30">
                <a:latin typeface="Arial"/>
                <a:cs typeface="Arial"/>
              </a:rPr>
              <a:t>diseases.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59132" y="5702803"/>
            <a:ext cx="65341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80">
                <a:solidFill>
                  <a:srgbClr val="8787CF"/>
                </a:solidFill>
                <a:latin typeface="Cambria"/>
                <a:cs typeface="Cambria"/>
              </a:rPr>
              <a:t>DIET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1003" y="6408570"/>
            <a:ext cx="4394835" cy="3556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150" spc="-10">
                <a:solidFill>
                  <a:srgbClr val="1C1C1C"/>
                </a:solidFill>
                <a:latin typeface="Arial"/>
                <a:cs typeface="Arial"/>
              </a:rPr>
              <a:t>The</a:t>
            </a:r>
            <a:r>
              <a:rPr dirty="0" sz="2150" spc="-65">
                <a:solidFill>
                  <a:srgbClr val="1C1C1C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61616"/>
                </a:solidFill>
                <a:latin typeface="Arial"/>
                <a:cs typeface="Arial"/>
              </a:rPr>
              <a:t>amount</a:t>
            </a:r>
            <a:r>
              <a:rPr dirty="0" sz="2150" spc="-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of</a:t>
            </a:r>
            <a:r>
              <a:rPr dirty="0" sz="2150" spc="1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macronutrients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51515"/>
                </a:solidFill>
                <a:latin typeface="Arial"/>
                <a:cs typeface="Arial"/>
              </a:rPr>
              <a:t>(sucb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59205" y="6748874"/>
            <a:ext cx="4396105" cy="200469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7620">
              <a:lnSpc>
                <a:spcPct val="151300"/>
              </a:lnSpc>
              <a:spcBef>
                <a:spcPts val="65"/>
              </a:spcBef>
            </a:pPr>
            <a:r>
              <a:rPr dirty="0" sz="2150" spc="-45">
                <a:solidFill>
                  <a:srgbClr val="111111"/>
                </a:solidFill>
                <a:latin typeface="Arial"/>
                <a:cs typeface="Arial"/>
              </a:rPr>
              <a:t>as</a:t>
            </a:r>
            <a:r>
              <a:rPr dirty="0" sz="2150" spc="-8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fibers,</a:t>
            </a:r>
            <a:r>
              <a:rPr dirty="0" sz="2150" spc="-11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fat,</a:t>
            </a:r>
            <a:r>
              <a:rPr dirty="0" sz="2150" spc="-155">
                <a:latin typeface="Arial"/>
                <a:cs typeface="Arial"/>
              </a:rPr>
              <a:t> </a:t>
            </a:r>
            <a:r>
              <a:rPr dirty="0" sz="2150" spc="-20">
                <a:latin typeface="Arial"/>
                <a:cs typeface="Arial"/>
              </a:rPr>
              <a:t>carbohyclrates)</a:t>
            </a:r>
            <a:r>
              <a:rPr dirty="0" sz="2150" spc="-8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as</a:t>
            </a:r>
            <a:r>
              <a:rPr dirty="0" sz="2150" spc="2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well </a:t>
            </a:r>
            <a:r>
              <a:rPr dirty="0" sz="2150" spc="-65">
                <a:solidFill>
                  <a:srgbClr val="131313"/>
                </a:solidFill>
                <a:latin typeface="Arial"/>
                <a:cs typeface="Arial"/>
              </a:rPr>
              <a:t>as</a:t>
            </a:r>
            <a:r>
              <a:rPr dirty="0" sz="2150" spc="-5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micronutrients</a:t>
            </a:r>
            <a:r>
              <a:rPr dirty="0" sz="2150" spc="-15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C0C0C"/>
                </a:solidFill>
                <a:latin typeface="Arial"/>
                <a:cs typeface="Arial"/>
              </a:rPr>
              <a:t>alters</a:t>
            </a:r>
            <a:r>
              <a:rPr dirty="0" sz="2150" spc="12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11111"/>
                </a:solidFill>
                <a:latin typeface="Arial"/>
                <a:cs typeface="Arial"/>
              </a:rPr>
              <a:t>our </a:t>
            </a:r>
            <a:r>
              <a:rPr dirty="0" sz="2150">
                <a:solidFill>
                  <a:srgbClr val="151515"/>
                </a:solidFill>
                <a:latin typeface="Arial"/>
                <a:cs typeface="Arial"/>
              </a:rPr>
              <a:t>microbiota</a:t>
            </a:r>
            <a:r>
              <a:rPr dirty="0" sz="2150" spc="-8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composition</a:t>
            </a:r>
            <a:r>
              <a:rPr dirty="0" sz="2150" spc="2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and</a:t>
            </a:r>
            <a:r>
              <a:rPr dirty="0" sz="2150" spc="-19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immune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system</a:t>
            </a:r>
            <a:r>
              <a:rPr dirty="0" sz="2150" spc="-7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E0E0E"/>
                </a:solidFill>
                <a:latin typeface="Arial"/>
                <a:cs typeface="Arial"/>
              </a:rPr>
              <a:t>function.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795927" y="3837967"/>
            <a:ext cx="4279265" cy="2517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 indent="2540">
              <a:lnSpc>
                <a:spcPct val="151800"/>
              </a:lnSpc>
              <a:spcBef>
                <a:spcPts val="135"/>
              </a:spcBef>
            </a:pP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Intestinal</a:t>
            </a:r>
            <a:r>
              <a:rPr dirty="0" sz="2150" spc="-9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bacteria</a:t>
            </a:r>
            <a:r>
              <a:rPr dirty="0" sz="2150" spc="-7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can</a:t>
            </a:r>
            <a:r>
              <a:rPr dirty="0" sz="2150" spc="-13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55">
                <a:solidFill>
                  <a:srgbClr val="131313"/>
                </a:solidFill>
                <a:latin typeface="Arial"/>
                <a:cs typeface="Arial"/>
              </a:rPr>
              <a:t>have</a:t>
            </a:r>
            <a:r>
              <a:rPr dirty="0" sz="2150" spc="-9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F1F1F"/>
                </a:solidFill>
                <a:latin typeface="Arial"/>
                <a:cs typeface="Arial"/>
              </a:rPr>
              <a:t>an </a:t>
            </a:r>
            <a:r>
              <a:rPr dirty="0" sz="2150">
                <a:latin typeface="Arial"/>
                <a:cs typeface="Arial"/>
              </a:rPr>
              <a:t>impact</a:t>
            </a:r>
            <a:r>
              <a:rPr dirty="0" sz="2150" spc="-2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81818"/>
                </a:solidFill>
                <a:latin typeface="Arial"/>
                <a:cs typeface="Arial"/>
              </a:rPr>
              <a:t>on</a:t>
            </a:r>
            <a:r>
              <a:rPr dirty="0" sz="2150" spc="-9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weight</a:t>
            </a:r>
            <a:r>
              <a:rPr dirty="0" sz="2150" spc="5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35">
                <a:solidFill>
                  <a:srgbClr val="111111"/>
                </a:solidFill>
                <a:latin typeface="Arial"/>
                <a:cs typeface="Arial"/>
              </a:rPr>
              <a:t>gain,</a:t>
            </a:r>
            <a:r>
              <a:rPr dirty="0" sz="2150" spc="-12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51515"/>
                </a:solidFill>
                <a:latin typeface="Arial"/>
                <a:cs typeface="Arial"/>
              </a:rPr>
              <a:t>as</a:t>
            </a:r>
            <a:r>
              <a:rPr dirty="0" sz="2150" spc="-5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81818"/>
                </a:solidFill>
                <a:latin typeface="Arial"/>
                <a:cs typeface="Arial"/>
              </a:rPr>
              <a:t>well</a:t>
            </a:r>
            <a:r>
              <a:rPr dirty="0" sz="2150" spc="-11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61616"/>
                </a:solidFill>
                <a:latin typeface="Arial"/>
                <a:cs typeface="Arial"/>
              </a:rPr>
              <a:t>as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important</a:t>
            </a:r>
            <a:r>
              <a:rPr dirty="0" sz="2150" spc="8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health</a:t>
            </a:r>
            <a:r>
              <a:rPr dirty="0" sz="2150" spc="-90"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61616"/>
                </a:solidFill>
                <a:latin typeface="Arial"/>
                <a:cs typeface="Arial"/>
              </a:rPr>
              <a:t>markers</a:t>
            </a:r>
            <a:r>
              <a:rPr dirty="0" sz="2150" spc="-4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like</a:t>
            </a:r>
            <a:r>
              <a:rPr dirty="0" sz="2150" spc="-5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blood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glucose,</a:t>
            </a:r>
            <a:r>
              <a:rPr dirty="0" sz="2150" spc="-10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cholesterol,</a:t>
            </a:r>
            <a:r>
              <a:rPr dirty="0" sz="2150" spc="-105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61616"/>
                </a:solidFill>
                <a:latin typeface="Arial"/>
                <a:cs typeface="Arial"/>
              </a:rPr>
              <a:t>triglyceride </a:t>
            </a:r>
            <a:r>
              <a:rPr dirty="0" sz="2150" spc="-25">
                <a:latin typeface="Arial"/>
                <a:cs typeface="Arial"/>
              </a:rPr>
              <a:t>levels,</a:t>
            </a:r>
            <a:r>
              <a:rPr dirty="0" sz="2150" spc="-95"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2150" spc="-13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even</a:t>
            </a:r>
            <a:r>
              <a:rPr dirty="0" sz="2150" spc="-7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the</a:t>
            </a:r>
            <a:r>
              <a:rPr dirty="0" sz="2150" spc="-7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E0E0E"/>
                </a:solidFill>
                <a:latin typeface="Arial"/>
                <a:cs typeface="Arial"/>
              </a:rPr>
              <a:t>brain.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426410" y="7052966"/>
            <a:ext cx="1478280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50">
                <a:solidFill>
                  <a:srgbClr val="645EBA"/>
                </a:solidFill>
                <a:latin typeface="Arial"/>
                <a:cs typeface="Arial"/>
              </a:rPr>
              <a:t>LIFESTYLE</a:t>
            </a:r>
            <a:endParaRPr sz="22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448995" y="7576073"/>
            <a:ext cx="4414520" cy="202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6350">
              <a:lnSpc>
                <a:spcPct val="152300"/>
              </a:lnSpc>
              <a:spcBef>
                <a:spcPts val="125"/>
              </a:spcBef>
            </a:pPr>
            <a:r>
              <a:rPr dirty="0" sz="2150" spc="-70">
                <a:solidFill>
                  <a:srgbClr val="232323"/>
                </a:solidFill>
                <a:latin typeface="Arial"/>
                <a:cs typeface="Arial"/>
              </a:rPr>
              <a:t>Our</a:t>
            </a:r>
            <a:r>
              <a:rPr dirty="0" sz="2150" spc="-5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lifestyle</a:t>
            </a:r>
            <a:r>
              <a:rPr dirty="0" sz="2150" spc="6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(activity,</a:t>
            </a:r>
            <a:r>
              <a:rPr dirty="0" sz="2150" spc="-35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exercise, </a:t>
            </a:r>
            <a:r>
              <a:rPr dirty="0" sz="2150" spc="-20">
                <a:solidFill>
                  <a:srgbClr val="111111"/>
                </a:solidFill>
                <a:latin typeface="Arial"/>
                <a:cs typeface="Arial"/>
              </a:rPr>
              <a:t>stress,</a:t>
            </a:r>
            <a:r>
              <a:rPr dirty="0" sz="2150" spc="-13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35">
                <a:solidFill>
                  <a:srgbClr val="151515"/>
                </a:solidFill>
                <a:latin typeface="Arial"/>
                <a:cs typeface="Arial"/>
              </a:rPr>
              <a:t>sleep,</a:t>
            </a:r>
            <a:r>
              <a:rPr dirty="0" sz="2150" spc="-114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C0C0C"/>
                </a:solidFill>
                <a:latin typeface="Arial"/>
                <a:cs typeface="Arial"/>
              </a:rPr>
              <a:t>etc.)</a:t>
            </a:r>
            <a:r>
              <a:rPr dirty="0" sz="2150" spc="4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heavily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influences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our</a:t>
            </a:r>
            <a:r>
              <a:rPr dirty="0" sz="2150" spc="-3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metabolic</a:t>
            </a:r>
            <a:r>
              <a:rPr dirty="0" sz="2150" spc="5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healtb</a:t>
            </a:r>
            <a:r>
              <a:rPr dirty="0" sz="2150" spc="-10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by</a:t>
            </a:r>
            <a:r>
              <a:rPr dirty="0" sz="2150" spc="-12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altering microbiome,</a:t>
            </a:r>
            <a:r>
              <a:rPr dirty="0" sz="2150" spc="-13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epigenetics,</a:t>
            </a:r>
            <a:r>
              <a:rPr dirty="0" sz="2150" spc="-145"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61616"/>
                </a:solidFill>
                <a:latin typeface="Arial"/>
                <a:cs typeface="Arial"/>
              </a:rPr>
              <a:t>etc.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025" y="2973731"/>
            <a:ext cx="5340151" cy="36962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96039" y="2963260"/>
            <a:ext cx="649194" cy="362292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067725" y="2963260"/>
            <a:ext cx="1612900" cy="3644265"/>
            <a:chOff x="11067725" y="2963260"/>
            <a:chExt cx="1612900" cy="364426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67725" y="2963260"/>
              <a:ext cx="732961" cy="362292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42571" y="2963260"/>
              <a:ext cx="837670" cy="3643868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67047" y="3811402"/>
            <a:ext cx="2240769" cy="20732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54278" y="1319331"/>
            <a:ext cx="1204151" cy="67013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36434" y="1319331"/>
            <a:ext cx="115179" cy="67013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03968" y="1329802"/>
            <a:ext cx="303655" cy="6596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75158" y="1319331"/>
            <a:ext cx="680607" cy="670136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8408120" y="1319331"/>
            <a:ext cx="481965" cy="680720"/>
            <a:chOff x="8408120" y="1319331"/>
            <a:chExt cx="481965" cy="680720"/>
          </a:xfrm>
        </p:grpSpPr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8120" y="1319331"/>
              <a:ext cx="115179" cy="6701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65184" y="1319331"/>
              <a:ext cx="324597" cy="680607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9067786" y="1319331"/>
            <a:ext cx="1057910" cy="680720"/>
            <a:chOff x="9067786" y="1319331"/>
            <a:chExt cx="1057910" cy="680720"/>
          </a:xfrm>
        </p:grpSpPr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67786" y="1319331"/>
              <a:ext cx="335068" cy="6701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4738" y="1319331"/>
              <a:ext cx="680607" cy="680607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282409" y="1319331"/>
            <a:ext cx="324597" cy="670136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0659360" y="1319331"/>
            <a:ext cx="827405" cy="670560"/>
            <a:chOff x="10659360" y="1319331"/>
            <a:chExt cx="827405" cy="670560"/>
          </a:xfrm>
        </p:grpSpPr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59360" y="1319331"/>
              <a:ext cx="282713" cy="67013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83958" y="1319331"/>
              <a:ext cx="125650" cy="67013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51492" y="1319331"/>
              <a:ext cx="335068" cy="670136"/>
            </a:xfrm>
            <a:prstGeom prst="rect">
              <a:avLst/>
            </a:prstGeom>
          </p:spPr>
        </p:pic>
      </p:grpSp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38915" y="1329802"/>
            <a:ext cx="303655" cy="65966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041518" y="1329802"/>
            <a:ext cx="659665" cy="65966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774479" y="1329802"/>
            <a:ext cx="921437" cy="64919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748272" y="1319331"/>
            <a:ext cx="324597" cy="67013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125224" y="1329802"/>
            <a:ext cx="303655" cy="492131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764384" y="7021262"/>
            <a:ext cx="363156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65">
                <a:solidFill>
                  <a:srgbClr val="696DAC"/>
                </a:solidFill>
                <a:latin typeface="Arial"/>
                <a:cs typeface="Arial"/>
              </a:rPr>
              <a:t>ONE</a:t>
            </a:r>
            <a:r>
              <a:rPr dirty="0" sz="2200" spc="-90">
                <a:solidFill>
                  <a:srgbClr val="696DAC"/>
                </a:solidFill>
                <a:latin typeface="Arial"/>
                <a:cs typeface="Arial"/>
              </a:rPr>
              <a:t> </a:t>
            </a:r>
            <a:r>
              <a:rPr dirty="0" sz="2200" spc="-35">
                <a:solidFill>
                  <a:srgbClr val="6B67C6"/>
                </a:solidFill>
                <a:latin typeface="Arial"/>
                <a:cs typeface="Arial"/>
              </a:rPr>
              <a:t>SIZE</a:t>
            </a:r>
            <a:r>
              <a:rPr dirty="0" sz="2200" spc="-120">
                <a:solidFill>
                  <a:srgbClr val="6B67C6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6769BC"/>
                </a:solidFill>
                <a:latin typeface="Arial"/>
                <a:cs typeface="Arial"/>
              </a:rPr>
              <a:t>DOESN'T</a:t>
            </a:r>
            <a:r>
              <a:rPr dirty="0" sz="2200" spc="-90">
                <a:solidFill>
                  <a:srgbClr val="6769BC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5960BA"/>
                </a:solidFill>
                <a:latin typeface="Arial"/>
                <a:cs typeface="Arial"/>
              </a:rPr>
              <a:t>FIT</a:t>
            </a:r>
            <a:r>
              <a:rPr dirty="0" sz="2200" spc="-50">
                <a:solidFill>
                  <a:srgbClr val="5960BA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5B60CF"/>
                </a:solidFill>
                <a:latin typeface="Arial"/>
                <a:cs typeface="Arial"/>
              </a:rPr>
              <a:t>ALL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263206" y="7507868"/>
            <a:ext cx="4525010" cy="1522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80085">
              <a:lnSpc>
                <a:spcPct val="140300"/>
              </a:lnSpc>
              <a:spcBef>
                <a:spcPts val="95"/>
              </a:spcBef>
            </a:pPr>
            <a:r>
              <a:rPr dirty="0" sz="2350" spc="-90">
                <a:solidFill>
                  <a:srgbClr val="151515"/>
                </a:solidFill>
                <a:latin typeface="Arial"/>
                <a:cs typeface="Arial"/>
              </a:rPr>
              <a:t>Nutrition</a:t>
            </a:r>
            <a:r>
              <a:rPr dirty="0" sz="2350" spc="-6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350" spc="-55">
                <a:solidFill>
                  <a:srgbClr val="1A1A1A"/>
                </a:solidFill>
                <a:latin typeface="Arial"/>
                <a:cs typeface="Arial"/>
              </a:rPr>
              <a:t>is</a:t>
            </a:r>
            <a:r>
              <a:rPr dirty="0" sz="2350" spc="-10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350" spc="-290">
                <a:solidFill>
                  <a:srgbClr val="232323"/>
                </a:solidFill>
                <a:latin typeface="Arial"/>
                <a:cs typeface="Arial"/>
              </a:rPr>
              <a:t>a</a:t>
            </a:r>
            <a:r>
              <a:rPr dirty="0" sz="2350" spc="-10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2350" spc="-110">
                <a:latin typeface="Arial"/>
                <a:cs typeface="Arial"/>
              </a:rPr>
              <a:t>crowded</a:t>
            </a:r>
            <a:r>
              <a:rPr dirty="0" sz="2350" spc="-15">
                <a:latin typeface="Arial"/>
                <a:cs typeface="Arial"/>
              </a:rPr>
              <a:t> </a:t>
            </a:r>
            <a:r>
              <a:rPr dirty="0" sz="2350" spc="-25">
                <a:solidFill>
                  <a:srgbClr val="151515"/>
                </a:solidFill>
                <a:latin typeface="Arial"/>
                <a:cs typeface="Arial"/>
              </a:rPr>
              <a:t>and </a:t>
            </a:r>
            <a:r>
              <a:rPr dirty="0" sz="2350" spc="-125">
                <a:latin typeface="Arial"/>
                <a:cs typeface="Arial"/>
              </a:rPr>
              <a:t>complex</a:t>
            </a:r>
            <a:r>
              <a:rPr dirty="0" sz="2350" spc="105">
                <a:latin typeface="Arial"/>
                <a:cs typeface="Arial"/>
              </a:rPr>
              <a:t> </a:t>
            </a:r>
            <a:r>
              <a:rPr dirty="0" sz="2350" spc="-150">
                <a:latin typeface="Arial"/>
                <a:cs typeface="Arial"/>
              </a:rPr>
              <a:t>space.</a:t>
            </a:r>
            <a:r>
              <a:rPr dirty="0" sz="2350" spc="-55">
                <a:latin typeface="Arial"/>
                <a:cs typeface="Arial"/>
              </a:rPr>
              <a:t> </a:t>
            </a:r>
            <a:r>
              <a:rPr dirty="0" sz="2350" spc="-320">
                <a:solidFill>
                  <a:srgbClr val="1D1D1D"/>
                </a:solidFill>
                <a:latin typeface="Arial"/>
                <a:cs typeface="Arial"/>
              </a:rPr>
              <a:t>We</a:t>
            </a:r>
            <a:r>
              <a:rPr dirty="0" sz="2350" spc="-75">
                <a:solidFill>
                  <a:srgbClr val="1D1D1D"/>
                </a:solidFill>
                <a:latin typeface="Arial"/>
                <a:cs typeface="Arial"/>
              </a:rPr>
              <a:t> </a:t>
            </a:r>
            <a:r>
              <a:rPr dirty="0" sz="2350" spc="-160">
                <a:solidFill>
                  <a:srgbClr val="111111"/>
                </a:solidFill>
                <a:latin typeface="Arial"/>
                <a:cs typeface="Arial"/>
              </a:rPr>
              <a:t>are</a:t>
            </a:r>
            <a:r>
              <a:rPr dirty="0" sz="2350" spc="-85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350" spc="-105">
                <a:solidFill>
                  <a:srgbClr val="1F1F1F"/>
                </a:solidFill>
                <a:latin typeface="Arial"/>
                <a:cs typeface="Arial"/>
              </a:rPr>
              <a:t>all</a:t>
            </a:r>
            <a:r>
              <a:rPr dirty="0" sz="2350" spc="-175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2350" spc="-95">
                <a:latin typeface="Arial"/>
                <a:cs typeface="Arial"/>
              </a:rPr>
              <a:t>individuals.</a:t>
            </a:r>
            <a:endParaRPr sz="235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1055"/>
              </a:spcBef>
            </a:pPr>
            <a:r>
              <a:rPr dirty="0" sz="2350" spc="-150">
                <a:solidFill>
                  <a:srgbClr val="131313"/>
                </a:solidFill>
                <a:latin typeface="Arial"/>
                <a:cs typeface="Arial"/>
              </a:rPr>
              <a:t>Optimal</a:t>
            </a:r>
            <a:r>
              <a:rPr dirty="0" sz="2350" spc="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350" spc="-75">
                <a:latin typeface="Arial"/>
                <a:cs typeface="Arial"/>
              </a:rPr>
              <a:t>nutrition</a:t>
            </a:r>
            <a:r>
              <a:rPr dirty="0" sz="2350" spc="-30">
                <a:latin typeface="Arial"/>
                <a:cs typeface="Arial"/>
              </a:rPr>
              <a:t> </a:t>
            </a:r>
            <a:r>
              <a:rPr dirty="0" sz="2350" spc="-110">
                <a:solidFill>
                  <a:srgbClr val="181818"/>
                </a:solidFill>
                <a:latin typeface="Arial"/>
                <a:cs typeface="Arial"/>
              </a:rPr>
              <a:t>is</a:t>
            </a:r>
            <a:r>
              <a:rPr dirty="0" sz="2350" spc="-6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350" spc="-10">
                <a:latin typeface="Arial"/>
                <a:cs typeface="Arial"/>
              </a:rPr>
              <a:t>personal.</a:t>
            </a:r>
            <a:endParaRPr sz="235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01669" y="10228116"/>
            <a:ext cx="19799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latin typeface="Arial"/>
                <a:cs typeface="Arial"/>
              </a:rPr>
              <a:t>C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ENT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305">
                <a:latin typeface="Arial"/>
                <a:cs typeface="Arial"/>
              </a:rPr>
              <a:t>F</a:t>
            </a:r>
            <a:r>
              <a:rPr dirty="0" sz="1500" spc="-30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500" spc="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SELF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15361" y="713281"/>
            <a:ext cx="621982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1245" algn="l"/>
                <a:tab pos="2759710" algn="l"/>
                <a:tab pos="3677285" algn="l"/>
              </a:tabLst>
            </a:pPr>
            <a:r>
              <a:rPr dirty="0" sz="2400">
                <a:solidFill>
                  <a:srgbClr val="EB5479"/>
                </a:solidFill>
                <a:latin typeface="Arial"/>
                <a:cs typeface="Arial"/>
              </a:rPr>
              <a:t>W</a:t>
            </a:r>
            <a:r>
              <a:rPr dirty="0" sz="2400" spc="-120">
                <a:solidFill>
                  <a:srgbClr val="EB547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BC4D6D"/>
                </a:solidFill>
                <a:latin typeface="Arial"/>
                <a:cs typeface="Arial"/>
              </a:rPr>
              <a:t>H</a:t>
            </a:r>
            <a:r>
              <a:rPr dirty="0" sz="2400" spc="-30">
                <a:solidFill>
                  <a:srgbClr val="BC4D6D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C15B74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C15B74"/>
                </a:solidFill>
                <a:latin typeface="Arial"/>
                <a:cs typeface="Arial"/>
              </a:rPr>
              <a:t>	</a:t>
            </a:r>
            <a:r>
              <a:rPr dirty="0" sz="2400" spc="-135">
                <a:solidFill>
                  <a:srgbClr val="C34D6E"/>
                </a:solidFill>
                <a:latin typeface="Arial"/>
                <a:cs typeface="Arial"/>
              </a:rPr>
              <a:t>P</a:t>
            </a:r>
            <a:r>
              <a:rPr dirty="0" sz="2400" spc="-90">
                <a:solidFill>
                  <a:srgbClr val="C34D6E"/>
                </a:solidFill>
                <a:latin typeface="Arial"/>
                <a:cs typeface="Arial"/>
              </a:rPr>
              <a:t> </a:t>
            </a:r>
            <a:r>
              <a:rPr dirty="0" sz="2400" spc="-305">
                <a:solidFill>
                  <a:srgbClr val="CA5275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CA5275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D8466B"/>
                </a:solidFill>
                <a:latin typeface="Arial"/>
                <a:cs typeface="Arial"/>
              </a:rPr>
              <a:t>O</a:t>
            </a:r>
            <a:r>
              <a:rPr dirty="0" sz="2400" spc="-90">
                <a:solidFill>
                  <a:srgbClr val="D8466B"/>
                </a:solidFill>
                <a:latin typeface="Arial"/>
                <a:cs typeface="Arial"/>
              </a:rPr>
              <a:t> </a:t>
            </a:r>
            <a:r>
              <a:rPr dirty="0" sz="2400" spc="-135">
                <a:solidFill>
                  <a:srgbClr val="E84270"/>
                </a:solidFill>
                <a:latin typeface="Arial"/>
                <a:cs typeface="Arial"/>
              </a:rPr>
              <a:t>P</a:t>
            </a:r>
            <a:r>
              <a:rPr dirty="0" sz="2400" spc="-155">
                <a:solidFill>
                  <a:srgbClr val="E842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CD5B77"/>
                </a:solidFill>
                <a:latin typeface="Arial"/>
                <a:cs typeface="Arial"/>
              </a:rPr>
              <a:t>L</a:t>
            </a:r>
            <a:r>
              <a:rPr dirty="0" sz="2400" spc="-120">
                <a:solidFill>
                  <a:srgbClr val="CD5B77"/>
                </a:solidFill>
                <a:latin typeface="Arial"/>
                <a:cs typeface="Arial"/>
              </a:rPr>
              <a:t> </a:t>
            </a:r>
            <a:r>
              <a:rPr dirty="0" sz="2400" spc="-355">
                <a:solidFill>
                  <a:srgbClr val="D1527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D15270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EF4677"/>
                </a:solidFill>
                <a:latin typeface="Arial"/>
                <a:cs typeface="Arial"/>
              </a:rPr>
              <a:t>A</a:t>
            </a:r>
            <a:r>
              <a:rPr dirty="0" sz="2400" spc="-160">
                <a:solidFill>
                  <a:srgbClr val="EF4677"/>
                </a:solidFill>
                <a:latin typeface="Arial"/>
                <a:cs typeface="Arial"/>
              </a:rPr>
              <a:t> </a:t>
            </a:r>
            <a:r>
              <a:rPr dirty="0" sz="2400" spc="-280">
                <a:solidFill>
                  <a:srgbClr val="BA5670"/>
                </a:solidFill>
                <a:latin typeface="Arial"/>
                <a:cs typeface="Arial"/>
              </a:rPr>
              <a:t>R</a:t>
            </a:r>
            <a:r>
              <a:rPr dirty="0" sz="2400" spc="-85">
                <a:solidFill>
                  <a:srgbClr val="BA5670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D66080"/>
                </a:solidFill>
                <a:latin typeface="Arial"/>
                <a:cs typeface="Arial"/>
              </a:rPr>
              <a:t>E</a:t>
            </a:r>
            <a:r>
              <a:rPr dirty="0" sz="2400">
                <a:solidFill>
                  <a:srgbClr val="D66080"/>
                </a:solidFill>
                <a:latin typeface="Arial"/>
                <a:cs typeface="Arial"/>
              </a:rPr>
              <a:t>	</a:t>
            </a:r>
            <a:r>
              <a:rPr dirty="0" sz="2400" spc="-200">
                <a:solidFill>
                  <a:srgbClr val="D14F70"/>
                </a:solidFill>
                <a:latin typeface="Arial"/>
                <a:cs typeface="Arial"/>
              </a:rPr>
              <a:t>S</a:t>
            </a:r>
            <a:r>
              <a:rPr dirty="0" sz="2400" spc="-45">
                <a:solidFill>
                  <a:srgbClr val="D14F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D84D70"/>
                </a:solidFill>
                <a:latin typeface="Arial"/>
                <a:cs typeface="Arial"/>
              </a:rPr>
              <a:t>T</a:t>
            </a:r>
            <a:r>
              <a:rPr dirty="0" sz="2400" spc="-135">
                <a:solidFill>
                  <a:srgbClr val="D84D70"/>
                </a:solidFill>
                <a:latin typeface="Arial"/>
                <a:cs typeface="Arial"/>
              </a:rPr>
              <a:t> </a:t>
            </a:r>
            <a:r>
              <a:rPr dirty="0" sz="2400" spc="-365">
                <a:solidFill>
                  <a:srgbClr val="BC6079"/>
                </a:solidFill>
                <a:latin typeface="Arial"/>
                <a:cs typeface="Arial"/>
              </a:rPr>
              <a:t>R</a:t>
            </a:r>
            <a:r>
              <a:rPr dirty="0" sz="2400" spc="5">
                <a:solidFill>
                  <a:srgbClr val="BC6079"/>
                </a:solidFill>
                <a:latin typeface="Arial"/>
                <a:cs typeface="Arial"/>
              </a:rPr>
              <a:t> </a:t>
            </a:r>
            <a:r>
              <a:rPr dirty="0" sz="2400" spc="-95">
                <a:solidFill>
                  <a:srgbClr val="C34467"/>
                </a:solidFill>
                <a:latin typeface="Arial"/>
                <a:cs typeface="Arial"/>
              </a:rPr>
              <a:t>U</a:t>
            </a:r>
            <a:r>
              <a:rPr dirty="0" sz="2400" spc="-130">
                <a:solidFill>
                  <a:srgbClr val="C34467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E24475"/>
                </a:solidFill>
                <a:latin typeface="Arial"/>
                <a:cs typeface="Arial"/>
              </a:rPr>
              <a:t>G</a:t>
            </a:r>
            <a:r>
              <a:rPr dirty="0" sz="2400" spc="-155">
                <a:solidFill>
                  <a:srgbClr val="E24475"/>
                </a:solidFill>
                <a:latin typeface="Arial"/>
                <a:cs typeface="Arial"/>
              </a:rPr>
              <a:t> </a:t>
            </a:r>
            <a:r>
              <a:rPr dirty="0" sz="2400" spc="-80">
                <a:solidFill>
                  <a:srgbClr val="BA6279"/>
                </a:solidFill>
                <a:latin typeface="Arial"/>
                <a:cs typeface="Arial"/>
              </a:rPr>
              <a:t>G</a:t>
            </a:r>
            <a:r>
              <a:rPr dirty="0" sz="2400" spc="-120">
                <a:solidFill>
                  <a:srgbClr val="BA6279"/>
                </a:solidFill>
                <a:latin typeface="Arial"/>
                <a:cs typeface="Arial"/>
              </a:rPr>
              <a:t> </a:t>
            </a:r>
            <a:r>
              <a:rPr dirty="0" sz="2400" spc="-155">
                <a:solidFill>
                  <a:srgbClr val="BD5270"/>
                </a:solidFill>
                <a:latin typeface="Arial"/>
                <a:cs typeface="Arial"/>
              </a:rPr>
              <a:t>L</a:t>
            </a:r>
            <a:r>
              <a:rPr dirty="0" sz="2400" spc="-105">
                <a:solidFill>
                  <a:srgbClr val="BD527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B15D74"/>
                </a:solidFill>
                <a:latin typeface="Arial"/>
                <a:cs typeface="Arial"/>
              </a:rPr>
              <a:t>I</a:t>
            </a:r>
            <a:r>
              <a:rPr dirty="0" sz="2400" spc="-95">
                <a:solidFill>
                  <a:srgbClr val="B15D74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E84969"/>
                </a:solidFill>
                <a:latin typeface="Arial"/>
                <a:cs typeface="Arial"/>
              </a:rPr>
              <a:t>H</a:t>
            </a:r>
            <a:r>
              <a:rPr dirty="0" sz="2400" spc="-229">
                <a:solidFill>
                  <a:srgbClr val="E84969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B55D75"/>
                </a:solidFill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813922" y="7021262"/>
            <a:ext cx="245554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6062D8"/>
                </a:solidFill>
                <a:latin typeface="Arial"/>
                <a:cs typeface="Arial"/>
              </a:rPr>
              <a:t>NO</a:t>
            </a:r>
            <a:r>
              <a:rPr dirty="0" sz="2200" spc="-140">
                <a:solidFill>
                  <a:srgbClr val="6062D8"/>
                </a:solidFill>
                <a:latin typeface="Arial"/>
                <a:cs typeface="Arial"/>
              </a:rPr>
              <a:t> </a:t>
            </a:r>
            <a:r>
              <a:rPr dirty="0" sz="2200" spc="-30">
                <a:solidFill>
                  <a:srgbClr val="6B6EB1"/>
                </a:solidFill>
                <a:latin typeface="Arial"/>
                <a:cs typeface="Arial"/>
              </a:rPr>
              <a:t>ENOAGEMENT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642393" y="7502778"/>
            <a:ext cx="4723765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9385" marR="5080" indent="-147320">
              <a:lnSpc>
                <a:spcPct val="153400"/>
              </a:lnSpc>
              <a:spcBef>
                <a:spcPts val="95"/>
              </a:spcBef>
            </a:pPr>
            <a:r>
              <a:rPr dirty="0" sz="2150" spc="-10">
                <a:solidFill>
                  <a:srgbClr val="151515"/>
                </a:solidFill>
                <a:latin typeface="Arial"/>
                <a:cs typeface="Arial"/>
              </a:rPr>
              <a:t>Long</a:t>
            </a:r>
            <a:r>
              <a:rPr dirty="0" sz="2150" spc="-13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and</a:t>
            </a:r>
            <a:r>
              <a:rPr dirty="0" sz="2150" spc="-140"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81818"/>
                </a:solidFill>
                <a:latin typeface="Arial"/>
                <a:cs typeface="Arial"/>
              </a:rPr>
              <a:t>passive</a:t>
            </a:r>
            <a:r>
              <a:rPr dirty="0" sz="2150" spc="-10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feedback</a:t>
            </a:r>
            <a:r>
              <a:rPr dirty="0" sz="2150" spc="-5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C0C0C"/>
                </a:solidFill>
                <a:latin typeface="Arial"/>
                <a:cs typeface="Arial"/>
              </a:rPr>
              <a:t>loops.</a:t>
            </a:r>
            <a:r>
              <a:rPr dirty="0" sz="2150" spc="-105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51515"/>
                </a:solidFill>
                <a:latin typeface="Arial"/>
                <a:cs typeface="Arial"/>
              </a:rPr>
              <a:t>Lack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2150" spc="-2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0F0F0F"/>
                </a:solidFill>
                <a:latin typeface="Arial"/>
                <a:cs typeface="Arial"/>
              </a:rPr>
              <a:t>actionable,</a:t>
            </a:r>
            <a:r>
              <a:rPr dirty="0" sz="2150" spc="-4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F0F0F"/>
                </a:solidFill>
                <a:latin typeface="Arial"/>
                <a:cs typeface="Arial"/>
              </a:rPr>
              <a:t>personalized</a:t>
            </a:r>
            <a:r>
              <a:rPr dirty="0" sz="2150" spc="2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guidance.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002496" y="7021262"/>
            <a:ext cx="3054350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6D75E4"/>
                </a:solidFill>
                <a:latin typeface="Arial"/>
                <a:cs typeface="Arial"/>
              </a:rPr>
              <a:t>MISSINO</a:t>
            </a:r>
            <a:r>
              <a:rPr dirty="0" sz="2200" spc="-140">
                <a:solidFill>
                  <a:srgbClr val="6D75E4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5B64A5"/>
                </a:solidFill>
                <a:latin typeface="Arial"/>
                <a:cs typeface="Arial"/>
              </a:rPr>
              <a:t>PREVENTION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187768" y="7502778"/>
            <a:ext cx="4621530" cy="15227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700" marR="5080" indent="-13335">
              <a:lnSpc>
                <a:spcPct val="151800"/>
              </a:lnSpc>
              <a:spcBef>
                <a:spcPts val="135"/>
              </a:spcBef>
            </a:pPr>
            <a:r>
              <a:rPr dirty="0" sz="2150">
                <a:latin typeface="Arial"/>
                <a:cs typeface="Arial"/>
              </a:rPr>
              <a:t>Current</a:t>
            </a:r>
            <a:r>
              <a:rPr dirty="0" sz="2150" spc="-14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market</a:t>
            </a:r>
            <a:r>
              <a:rPr dirty="0" sz="2150" spc="-5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E0E0E"/>
                </a:solidFill>
                <a:latin typeface="Arial"/>
                <a:cs typeface="Arial"/>
              </a:rPr>
              <a:t>solutions</a:t>
            </a:r>
            <a:r>
              <a:rPr dirty="0" sz="2150" spc="-55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60">
                <a:solidFill>
                  <a:srgbClr val="0E0E0E"/>
                </a:solidFill>
                <a:latin typeface="Arial"/>
                <a:cs typeface="Arial"/>
              </a:rPr>
              <a:t>are</a:t>
            </a:r>
            <a:r>
              <a:rPr dirty="0" sz="2150" spc="-9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reactive </a:t>
            </a:r>
            <a:r>
              <a:rPr dirty="0" sz="2150" spc="-10">
                <a:solidFill>
                  <a:srgbClr val="131313"/>
                </a:solidFill>
                <a:latin typeface="Arial"/>
                <a:cs typeface="Arial"/>
              </a:rPr>
              <a:t>systems.</a:t>
            </a:r>
            <a:r>
              <a:rPr dirty="0" sz="2150" spc="-14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No</a:t>
            </a:r>
            <a:r>
              <a:rPr dirty="0" sz="2150" spc="-15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preventative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-35">
                <a:solidFill>
                  <a:srgbClr val="0E0E0E"/>
                </a:solidFill>
                <a:latin typeface="Arial"/>
                <a:cs typeface="Arial"/>
              </a:rPr>
              <a:t>measures</a:t>
            </a:r>
            <a:r>
              <a:rPr dirty="0" sz="2150" spc="2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31313"/>
                </a:solidFill>
                <a:latin typeface="Arial"/>
                <a:cs typeface="Arial"/>
              </a:rPr>
              <a:t>or </a:t>
            </a:r>
            <a:r>
              <a:rPr dirty="0" sz="2150">
                <a:latin typeface="Arial"/>
                <a:cs typeface="Arial"/>
              </a:rPr>
              <a:t>products</a:t>
            </a:r>
            <a:r>
              <a:rPr dirty="0" sz="2150" spc="6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available.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088" y="5717103"/>
            <a:ext cx="3560101" cy="559145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8045" y="5717103"/>
            <a:ext cx="2858551" cy="55914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49943" y="5717103"/>
            <a:ext cx="2848080" cy="559145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14196" y="5717103"/>
            <a:ext cx="2858551" cy="559145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60040" y="1329802"/>
            <a:ext cx="659665" cy="6596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72060" y="1319331"/>
            <a:ext cx="115179" cy="67013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450065" y="1319331"/>
            <a:ext cx="1151890" cy="670560"/>
            <a:chOff x="6450065" y="1319331"/>
            <a:chExt cx="1151890" cy="670560"/>
          </a:xfrm>
        </p:grpSpPr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0065" y="1319331"/>
              <a:ext cx="282713" cy="67013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4663" y="1319331"/>
              <a:ext cx="827199" cy="670136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54217" y="1319331"/>
            <a:ext cx="439777" cy="67013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46348" y="1319331"/>
            <a:ext cx="324597" cy="68060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8951" y="1329802"/>
            <a:ext cx="303655" cy="659665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9004961" y="1319331"/>
            <a:ext cx="932180" cy="670560"/>
            <a:chOff x="9004961" y="1319331"/>
            <a:chExt cx="932180" cy="670560"/>
          </a:xfrm>
        </p:grpSpPr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04961" y="1319331"/>
              <a:ext cx="282713" cy="6701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29558" y="1319331"/>
              <a:ext cx="607311" cy="670136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114875" y="1329802"/>
            <a:ext cx="1047088" cy="65966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214318" y="1319331"/>
            <a:ext cx="293184" cy="67013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706449" y="1329802"/>
            <a:ext cx="1968526" cy="65966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737801" y="1329802"/>
            <a:ext cx="303655" cy="64919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093811" y="1319331"/>
            <a:ext cx="450248" cy="67013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19270" y="6125467"/>
            <a:ext cx="429306" cy="18324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961536" y="2581897"/>
            <a:ext cx="3084195" cy="3740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50" spc="-100">
                <a:solidFill>
                  <a:srgbClr val="5D6DC3"/>
                </a:solidFill>
                <a:latin typeface="Arial"/>
                <a:cs typeface="Arial"/>
              </a:rPr>
              <a:t>APP,</a:t>
            </a:r>
            <a:r>
              <a:rPr dirty="0" sz="2250" spc="-80">
                <a:solidFill>
                  <a:srgbClr val="5D6DC3"/>
                </a:solidFill>
                <a:latin typeface="Arial"/>
                <a:cs typeface="Arial"/>
              </a:rPr>
              <a:t> </a:t>
            </a:r>
            <a:r>
              <a:rPr dirty="0" sz="2250" spc="-105">
                <a:solidFill>
                  <a:srgbClr val="56599C"/>
                </a:solidFill>
                <a:latin typeface="Arial"/>
                <a:cs typeface="Arial"/>
              </a:rPr>
              <a:t>SENSORS,</a:t>
            </a:r>
            <a:r>
              <a:rPr dirty="0" sz="2250" spc="5">
                <a:solidFill>
                  <a:srgbClr val="56599C"/>
                </a:solidFill>
                <a:latin typeface="Arial"/>
                <a:cs typeface="Arial"/>
              </a:rPr>
              <a:t> </a:t>
            </a:r>
            <a:r>
              <a:rPr dirty="0" sz="2250" spc="-45">
                <a:solidFill>
                  <a:srgbClr val="5956B8"/>
                </a:solidFill>
                <a:latin typeface="Arial"/>
                <a:cs typeface="Arial"/>
              </a:rPr>
              <a:t>PATCH</a:t>
            </a:r>
            <a:endParaRPr sz="22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38828" y="3063122"/>
            <a:ext cx="3461385" cy="202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52300"/>
              </a:lnSpc>
              <a:spcBef>
                <a:spcPts val="125"/>
              </a:spcBef>
            </a:pPr>
            <a:r>
              <a:rPr dirty="0" sz="2150" spc="-20">
                <a:solidFill>
                  <a:srgbClr val="131313"/>
                </a:solidFill>
                <a:latin typeface="Arial"/>
                <a:cs typeface="Arial"/>
              </a:rPr>
              <a:t>Hello</a:t>
            </a:r>
            <a:r>
              <a:rPr dirty="0" sz="2150" spc="-4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25">
                <a:latin typeface="Arial"/>
                <a:cs typeface="Arial"/>
              </a:rPr>
              <a:t>Inside</a:t>
            </a:r>
            <a:r>
              <a:rPr dirty="0" sz="2150" spc="1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Mobile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App</a:t>
            </a:r>
            <a:r>
              <a:rPr dirty="0" sz="2150" spc="-3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31313"/>
                </a:solidFill>
                <a:latin typeface="Arial"/>
                <a:cs typeface="Arial"/>
              </a:rPr>
              <a:t>with </a:t>
            </a:r>
            <a:r>
              <a:rPr dirty="0" sz="2150" spc="-90">
                <a:solidFill>
                  <a:srgbClr val="131313"/>
                </a:solidFill>
                <a:latin typeface="Arial"/>
                <a:cs typeface="Arial"/>
              </a:rPr>
              <a:t>CGM</a:t>
            </a:r>
            <a:r>
              <a:rPr dirty="0" sz="2150" spc="-6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(continuous</a:t>
            </a:r>
            <a:r>
              <a:rPr dirty="0" sz="2150" spc="1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glucose </a:t>
            </a:r>
            <a:r>
              <a:rPr dirty="0" sz="2150" spc="-20">
                <a:solidFill>
                  <a:srgbClr val="0F0F0F"/>
                </a:solidFill>
                <a:latin typeface="Arial"/>
                <a:cs typeface="Arial"/>
              </a:rPr>
              <a:t>management)</a:t>
            </a:r>
            <a:r>
              <a:rPr dirty="0" sz="2150" spc="-5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0C0C0C"/>
                </a:solidFill>
                <a:latin typeface="Arial"/>
                <a:cs typeface="Arial"/>
              </a:rPr>
              <a:t>Sensors</a:t>
            </a:r>
            <a:r>
              <a:rPr dirty="0" sz="2150" spc="-12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31313"/>
                </a:solidFill>
                <a:latin typeface="Arial"/>
                <a:cs typeface="Arial"/>
              </a:rPr>
              <a:t>and </a:t>
            </a:r>
            <a:r>
              <a:rPr dirty="0" sz="2150" spc="-20">
                <a:solidFill>
                  <a:srgbClr val="151515"/>
                </a:solidFill>
                <a:latin typeface="Arial"/>
                <a:cs typeface="Arial"/>
              </a:rPr>
              <a:t>Hello</a:t>
            </a:r>
            <a:r>
              <a:rPr dirty="0" sz="2150" spc="5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A1A1A"/>
                </a:solidFill>
                <a:latin typeface="Arial"/>
                <a:cs typeface="Arial"/>
              </a:rPr>
              <a:t>Inside</a:t>
            </a:r>
            <a:r>
              <a:rPr dirty="0" sz="2150" spc="7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security</a:t>
            </a:r>
            <a:r>
              <a:rPr dirty="0" sz="2150" spc="55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51515"/>
                </a:solidFill>
                <a:latin typeface="Arial"/>
                <a:cs typeface="Arial"/>
              </a:rPr>
              <a:t>patch.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79954" y="8925509"/>
            <a:ext cx="257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Arial"/>
                <a:cs typeface="Arial"/>
              </a:rPr>
              <a:t>89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642053" y="2561537"/>
            <a:ext cx="161036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30">
                <a:solidFill>
                  <a:srgbClr val="6462BA"/>
                </a:solidFill>
                <a:latin typeface="Arial"/>
                <a:cs typeface="Arial"/>
              </a:rPr>
              <a:t>ANALYTICS</a:t>
            </a:r>
            <a:endParaRPr sz="245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478469" y="708191"/>
            <a:ext cx="5081270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3425" algn="l"/>
                <a:tab pos="1408430" algn="l"/>
                <a:tab pos="3208655" algn="l"/>
              </a:tabLst>
            </a:pPr>
            <a:r>
              <a:rPr dirty="0" sz="2450" spc="-190">
                <a:solidFill>
                  <a:srgbClr val="DB5980"/>
                </a:solidFill>
                <a:latin typeface="Arial"/>
                <a:cs typeface="Arial"/>
              </a:rPr>
              <a:t>G</a:t>
            </a:r>
            <a:r>
              <a:rPr dirty="0" sz="2450" spc="-155">
                <a:solidFill>
                  <a:srgbClr val="DB5980"/>
                </a:solidFill>
                <a:latin typeface="Arial"/>
                <a:cs typeface="Arial"/>
              </a:rPr>
              <a:t> </a:t>
            </a:r>
            <a:r>
              <a:rPr dirty="0" sz="2450" spc="-50">
                <a:solidFill>
                  <a:srgbClr val="DB5D7E"/>
                </a:solidFill>
                <a:latin typeface="Arial"/>
                <a:cs typeface="Arial"/>
              </a:rPr>
              <a:t>O</a:t>
            </a:r>
            <a:r>
              <a:rPr dirty="0" sz="2450">
                <a:solidFill>
                  <a:srgbClr val="DB5D7E"/>
                </a:solidFill>
                <a:latin typeface="Arial"/>
                <a:cs typeface="Arial"/>
              </a:rPr>
              <a:t>	</a:t>
            </a:r>
            <a:r>
              <a:rPr dirty="0" sz="2450" spc="-120">
                <a:solidFill>
                  <a:srgbClr val="CD5472"/>
                </a:solidFill>
                <a:latin typeface="Arial"/>
                <a:cs typeface="Arial"/>
              </a:rPr>
              <a:t>T</a:t>
            </a:r>
            <a:r>
              <a:rPr dirty="0" sz="2450" spc="-80">
                <a:solidFill>
                  <a:srgbClr val="CD5472"/>
                </a:solidFill>
                <a:latin typeface="Arial"/>
                <a:cs typeface="Arial"/>
              </a:rPr>
              <a:t> </a:t>
            </a:r>
            <a:r>
              <a:rPr dirty="0" sz="2450" spc="-50">
                <a:solidFill>
                  <a:srgbClr val="C64B6B"/>
                </a:solidFill>
                <a:latin typeface="Arial"/>
                <a:cs typeface="Arial"/>
              </a:rPr>
              <a:t>O</a:t>
            </a:r>
            <a:r>
              <a:rPr dirty="0" sz="2450">
                <a:solidFill>
                  <a:srgbClr val="C64B6B"/>
                </a:solidFill>
                <a:latin typeface="Arial"/>
                <a:cs typeface="Arial"/>
              </a:rPr>
              <a:t>	</a:t>
            </a:r>
            <a:r>
              <a:rPr dirty="0" sz="2450" spc="120">
                <a:solidFill>
                  <a:srgbClr val="E95275"/>
                </a:solidFill>
                <a:latin typeface="Arial"/>
                <a:cs typeface="Arial"/>
              </a:rPr>
              <a:t>M</a:t>
            </a:r>
            <a:r>
              <a:rPr dirty="0" sz="2450" spc="-180">
                <a:solidFill>
                  <a:srgbClr val="E95275"/>
                </a:solidFill>
                <a:latin typeface="Arial"/>
                <a:cs typeface="Arial"/>
              </a:rPr>
              <a:t> </a:t>
            </a:r>
            <a:r>
              <a:rPr dirty="0" sz="2450">
                <a:solidFill>
                  <a:srgbClr val="D8466B"/>
                </a:solidFill>
                <a:latin typeface="Arial"/>
                <a:cs typeface="Arial"/>
              </a:rPr>
              <a:t>A</a:t>
            </a:r>
            <a:r>
              <a:rPr dirty="0" sz="2450" spc="-75">
                <a:solidFill>
                  <a:srgbClr val="D8466B"/>
                </a:solidFill>
                <a:latin typeface="Arial"/>
                <a:cs typeface="Arial"/>
              </a:rPr>
              <a:t> </a:t>
            </a:r>
            <a:r>
              <a:rPr dirty="0" sz="2450" spc="-409">
                <a:solidFill>
                  <a:srgbClr val="E45979"/>
                </a:solidFill>
                <a:latin typeface="Arial"/>
                <a:cs typeface="Arial"/>
              </a:rPr>
              <a:t>R</a:t>
            </a:r>
            <a:r>
              <a:rPr dirty="0" sz="2450" spc="20">
                <a:solidFill>
                  <a:srgbClr val="E45979"/>
                </a:solidFill>
                <a:latin typeface="Arial"/>
                <a:cs typeface="Arial"/>
              </a:rPr>
              <a:t> </a:t>
            </a:r>
            <a:r>
              <a:rPr dirty="0" sz="2450" spc="-204">
                <a:solidFill>
                  <a:srgbClr val="DF4460"/>
                </a:solidFill>
                <a:latin typeface="Arial"/>
                <a:cs typeface="Arial"/>
              </a:rPr>
              <a:t>K</a:t>
            </a:r>
            <a:r>
              <a:rPr dirty="0" sz="2450" spc="-5">
                <a:solidFill>
                  <a:srgbClr val="DF4460"/>
                </a:solidFill>
                <a:latin typeface="Arial"/>
                <a:cs typeface="Arial"/>
              </a:rPr>
              <a:t> </a:t>
            </a:r>
            <a:r>
              <a:rPr dirty="0" sz="2450" spc="-345">
                <a:solidFill>
                  <a:srgbClr val="CF5777"/>
                </a:solidFill>
                <a:latin typeface="Arial"/>
                <a:cs typeface="Arial"/>
              </a:rPr>
              <a:t>E</a:t>
            </a:r>
            <a:r>
              <a:rPr dirty="0" sz="2450" spc="-35">
                <a:solidFill>
                  <a:srgbClr val="CF5777"/>
                </a:solidFill>
                <a:latin typeface="Arial"/>
                <a:cs typeface="Arial"/>
              </a:rPr>
              <a:t> </a:t>
            </a:r>
            <a:r>
              <a:rPr dirty="0" sz="2450" spc="-50">
                <a:solidFill>
                  <a:srgbClr val="DB496B"/>
                </a:solidFill>
                <a:latin typeface="Arial"/>
                <a:cs typeface="Arial"/>
              </a:rPr>
              <a:t>T</a:t>
            </a:r>
            <a:r>
              <a:rPr dirty="0" sz="2450">
                <a:solidFill>
                  <a:srgbClr val="DB496B"/>
                </a:solidFill>
                <a:latin typeface="Arial"/>
                <a:cs typeface="Arial"/>
              </a:rPr>
              <a:t>	</a:t>
            </a:r>
            <a:r>
              <a:rPr dirty="0" sz="2450" spc="-190">
                <a:solidFill>
                  <a:srgbClr val="CF4962"/>
                </a:solidFill>
                <a:latin typeface="Arial"/>
                <a:cs typeface="Arial"/>
              </a:rPr>
              <a:t>P</a:t>
            </a:r>
            <a:r>
              <a:rPr dirty="0" sz="2450" spc="-170">
                <a:solidFill>
                  <a:srgbClr val="CF4962"/>
                </a:solidFill>
                <a:latin typeface="Arial"/>
                <a:cs typeface="Arial"/>
              </a:rPr>
              <a:t> </a:t>
            </a:r>
            <a:r>
              <a:rPr dirty="0" sz="2450" spc="-305">
                <a:solidFill>
                  <a:srgbClr val="C6627E"/>
                </a:solidFill>
                <a:latin typeface="Arial"/>
                <a:cs typeface="Arial"/>
              </a:rPr>
              <a:t>R</a:t>
            </a:r>
            <a:r>
              <a:rPr dirty="0" sz="2450" spc="-20">
                <a:solidFill>
                  <a:srgbClr val="C6627E"/>
                </a:solidFill>
                <a:latin typeface="Arial"/>
                <a:cs typeface="Arial"/>
              </a:rPr>
              <a:t> </a:t>
            </a:r>
            <a:r>
              <a:rPr dirty="0" sz="2450" spc="-160">
                <a:solidFill>
                  <a:srgbClr val="DD4269"/>
                </a:solidFill>
                <a:latin typeface="Arial"/>
                <a:cs typeface="Arial"/>
              </a:rPr>
              <a:t>O</a:t>
            </a:r>
            <a:r>
              <a:rPr dirty="0" sz="2450" spc="-110">
                <a:solidFill>
                  <a:srgbClr val="DD4269"/>
                </a:solidFill>
                <a:latin typeface="Arial"/>
                <a:cs typeface="Arial"/>
              </a:rPr>
              <a:t> </a:t>
            </a:r>
            <a:r>
              <a:rPr dirty="0" sz="2450" spc="-114">
                <a:solidFill>
                  <a:srgbClr val="D64667"/>
                </a:solidFill>
                <a:latin typeface="Arial"/>
                <a:cs typeface="Arial"/>
              </a:rPr>
              <a:t>D</a:t>
            </a:r>
            <a:r>
              <a:rPr dirty="0" sz="2450" spc="-135">
                <a:solidFill>
                  <a:srgbClr val="D64667"/>
                </a:solidFill>
                <a:latin typeface="Arial"/>
                <a:cs typeface="Arial"/>
              </a:rPr>
              <a:t> </a:t>
            </a:r>
            <a:r>
              <a:rPr dirty="0" sz="2450" spc="-130">
                <a:solidFill>
                  <a:srgbClr val="CA5975"/>
                </a:solidFill>
                <a:latin typeface="Arial"/>
                <a:cs typeface="Arial"/>
              </a:rPr>
              <a:t>U</a:t>
            </a:r>
            <a:r>
              <a:rPr dirty="0" sz="2450" spc="-120">
                <a:solidFill>
                  <a:srgbClr val="CA5975"/>
                </a:solidFill>
                <a:latin typeface="Arial"/>
                <a:cs typeface="Arial"/>
              </a:rPr>
              <a:t> </a:t>
            </a:r>
            <a:r>
              <a:rPr dirty="0" sz="2450" spc="-130">
                <a:solidFill>
                  <a:srgbClr val="E44F70"/>
                </a:solidFill>
                <a:latin typeface="Arial"/>
                <a:cs typeface="Arial"/>
              </a:rPr>
              <a:t>C</a:t>
            </a:r>
            <a:r>
              <a:rPr dirty="0" sz="2450" spc="-45">
                <a:solidFill>
                  <a:srgbClr val="E44F70"/>
                </a:solidFill>
                <a:latin typeface="Arial"/>
                <a:cs typeface="Arial"/>
              </a:rPr>
              <a:t> </a:t>
            </a:r>
            <a:r>
              <a:rPr dirty="0" sz="2450" spc="-50">
                <a:solidFill>
                  <a:srgbClr val="DD4870"/>
                </a:solidFill>
                <a:latin typeface="Arial"/>
                <a:cs typeface="Arial"/>
              </a:rPr>
              <a:t>T</a:t>
            </a:r>
            <a:endParaRPr sz="24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621085" y="3070248"/>
            <a:ext cx="3475354" cy="202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5715">
              <a:lnSpc>
                <a:spcPct val="133700"/>
              </a:lnSpc>
              <a:spcBef>
                <a:spcPts val="125"/>
              </a:spcBef>
            </a:pPr>
            <a:r>
              <a:rPr dirty="0" sz="2450" spc="-200">
                <a:latin typeface="Arial"/>
                <a:cs typeface="Arial"/>
              </a:rPr>
              <a:t>Hello</a:t>
            </a:r>
            <a:r>
              <a:rPr dirty="0" sz="2450" spc="-85">
                <a:latin typeface="Arial"/>
                <a:cs typeface="Arial"/>
              </a:rPr>
              <a:t> </a:t>
            </a:r>
            <a:r>
              <a:rPr dirty="0" sz="2450" spc="-175">
                <a:latin typeface="Arial"/>
                <a:cs typeface="Arial"/>
              </a:rPr>
              <a:t>Inside</a:t>
            </a:r>
            <a:r>
              <a:rPr dirty="0" sz="2450" spc="-40">
                <a:latin typeface="Arial"/>
                <a:cs typeface="Arial"/>
              </a:rPr>
              <a:t> </a:t>
            </a:r>
            <a:r>
              <a:rPr dirty="0" sz="2450" spc="-140">
                <a:solidFill>
                  <a:srgbClr val="131313"/>
                </a:solidFill>
                <a:latin typeface="Arial"/>
                <a:cs typeface="Arial"/>
              </a:rPr>
              <a:t>food</a:t>
            </a:r>
            <a:r>
              <a:rPr dirty="0" sz="2450" spc="-5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450" spc="-229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dirty="0" sz="2450" spc="-85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450" spc="-75">
                <a:latin typeface="Arial"/>
                <a:cs typeface="Arial"/>
              </a:rPr>
              <a:t>activity </a:t>
            </a:r>
            <a:r>
              <a:rPr dirty="0" sz="2450" spc="-160">
                <a:solidFill>
                  <a:srgbClr val="111111"/>
                </a:solidFill>
                <a:latin typeface="Arial"/>
                <a:cs typeface="Arial"/>
              </a:rPr>
              <a:t>analytics,</a:t>
            </a:r>
            <a:r>
              <a:rPr dirty="0" sz="2450" spc="6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450" spc="-130">
                <a:solidFill>
                  <a:srgbClr val="1A1A1A"/>
                </a:solidFill>
                <a:latin typeface="Arial"/>
                <a:cs typeface="Arial"/>
              </a:rPr>
              <a:t>for</a:t>
            </a:r>
            <a:r>
              <a:rPr dirty="0" sz="2450" spc="-75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450" spc="-55">
                <a:solidFill>
                  <a:srgbClr val="131313"/>
                </a:solidFill>
                <a:latin typeface="Arial"/>
                <a:cs typeface="Arial"/>
              </a:rPr>
              <a:t>personalized </a:t>
            </a:r>
            <a:r>
              <a:rPr dirty="0" sz="2450" spc="-90">
                <a:solidFill>
                  <a:srgbClr val="131313"/>
                </a:solidFill>
                <a:latin typeface="Arial"/>
                <a:cs typeface="Arial"/>
              </a:rPr>
              <a:t>insights</a:t>
            </a:r>
            <a:r>
              <a:rPr dirty="0" sz="2450" spc="-35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450" spc="-229">
                <a:solidFill>
                  <a:srgbClr val="0E0E0E"/>
                </a:solidFill>
                <a:latin typeface="Arial"/>
                <a:cs typeface="Arial"/>
              </a:rPr>
              <a:t>and</a:t>
            </a:r>
            <a:r>
              <a:rPr dirty="0" sz="2450" spc="-7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dirty="0" sz="2450" spc="-20">
                <a:solidFill>
                  <a:srgbClr val="111111"/>
                </a:solidFill>
                <a:latin typeface="Arial"/>
                <a:cs typeface="Arial"/>
              </a:rPr>
              <a:t>actionable </a:t>
            </a:r>
            <a:r>
              <a:rPr dirty="0" sz="2450" spc="-55">
                <a:latin typeface="Arial"/>
                <a:cs typeface="Arial"/>
              </a:rPr>
              <a:t>recommendations.</a:t>
            </a:r>
            <a:endParaRPr sz="24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31013" y="9579649"/>
            <a:ext cx="37592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-25">
                <a:latin typeface="Arial"/>
                <a:cs typeface="Arial"/>
              </a:rPr>
              <a:t>110</a:t>
            </a:r>
            <a:endParaRPr sz="17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391772" y="2561537"/>
            <a:ext cx="195897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220">
                <a:solidFill>
                  <a:srgbClr val="545DC6"/>
                </a:solidFill>
                <a:latin typeface="Arial"/>
                <a:cs typeface="Arial"/>
              </a:rPr>
              <a:t>EXPERIMENTS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392088" y="3063122"/>
            <a:ext cx="3867150" cy="202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875" marR="5080" indent="-3810">
              <a:lnSpc>
                <a:spcPct val="152300"/>
              </a:lnSpc>
              <a:spcBef>
                <a:spcPts val="125"/>
              </a:spcBef>
            </a:pPr>
            <a:r>
              <a:rPr dirty="0" sz="2150">
                <a:latin typeface="Arial"/>
                <a:cs typeface="Arial"/>
              </a:rPr>
              <a:t>Collection</a:t>
            </a:r>
            <a:r>
              <a:rPr dirty="0" sz="2150" spc="6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212121"/>
                </a:solidFill>
                <a:latin typeface="Arial"/>
                <a:cs typeface="Arial"/>
              </a:rPr>
              <a:t>of</a:t>
            </a:r>
            <a:r>
              <a:rPr dirty="0" sz="2150" spc="-2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guided</a:t>
            </a:r>
            <a:r>
              <a:rPr dirty="0" sz="2150" spc="-13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81818"/>
                </a:solidFill>
                <a:latin typeface="Arial"/>
                <a:cs typeface="Arial"/>
              </a:rPr>
              <a:t>biobacking </a:t>
            </a:r>
            <a:r>
              <a:rPr dirty="0" sz="2150">
                <a:latin typeface="Arial"/>
                <a:cs typeface="Arial"/>
              </a:rPr>
              <a:t>experiments</a:t>
            </a:r>
            <a:r>
              <a:rPr dirty="0" sz="2150" spc="210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A1A1A"/>
                </a:solidFill>
                <a:latin typeface="Arial"/>
                <a:cs typeface="Arial"/>
              </a:rPr>
              <a:t>to</a:t>
            </a:r>
            <a:r>
              <a:rPr dirty="0" sz="2150" spc="1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dirty="0" sz="2150" spc="-10">
                <a:latin typeface="Arial"/>
                <a:cs typeface="Arial"/>
              </a:rPr>
              <a:t>understand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which</a:t>
            </a:r>
            <a:r>
              <a:rPr dirty="0" sz="2150" spc="-4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foods</a:t>
            </a:r>
            <a:r>
              <a:rPr dirty="0" sz="2150" spc="-5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dirty="0" sz="2150" spc="-5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F0F0F"/>
                </a:solidFill>
                <a:latin typeface="Arial"/>
                <a:cs typeface="Arial"/>
              </a:rPr>
              <a:t>activities</a:t>
            </a:r>
            <a:r>
              <a:rPr dirty="0" sz="2150" spc="114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131313"/>
                </a:solidFill>
                <a:latin typeface="Arial"/>
                <a:cs typeface="Arial"/>
              </a:rPr>
              <a:t>work </a:t>
            </a:r>
            <a:r>
              <a:rPr dirty="0" sz="2150">
                <a:latin typeface="Arial"/>
                <a:cs typeface="Arial"/>
              </a:rPr>
              <a:t>best</a:t>
            </a:r>
            <a:r>
              <a:rPr dirty="0" sz="2150" spc="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51515"/>
                </a:solidFill>
                <a:latin typeface="Arial"/>
                <a:cs typeface="Arial"/>
              </a:rPr>
              <a:t>for</a:t>
            </a:r>
            <a:r>
              <a:rPr dirty="0" sz="2150" spc="-6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your</a:t>
            </a:r>
            <a:r>
              <a:rPr dirty="0" sz="2150" spc="-4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 spc="-20">
                <a:solidFill>
                  <a:srgbClr val="0C0C0C"/>
                </a:solidFill>
                <a:latin typeface="Arial"/>
                <a:cs typeface="Arial"/>
              </a:rPr>
              <a:t>body.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657299" y="6195226"/>
            <a:ext cx="1814830" cy="643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070" marR="5080" indent="-167005">
              <a:lnSpc>
                <a:spcPct val="112599"/>
              </a:lnSpc>
              <a:spcBef>
                <a:spcPts val="100"/>
              </a:spcBef>
            </a:pPr>
            <a:r>
              <a:rPr dirty="0" sz="1800">
                <a:solidFill>
                  <a:srgbClr val="343434"/>
                </a:solidFill>
                <a:latin typeface="Arial"/>
                <a:cs typeface="Arial"/>
              </a:rPr>
              <a:t>‹</a:t>
            </a:r>
            <a:r>
              <a:rPr dirty="0" sz="1800" spc="135">
                <a:solidFill>
                  <a:srgbClr val="343434"/>
                </a:solidFill>
                <a:latin typeface="Arial"/>
                <a:cs typeface="Arial"/>
              </a:rPr>
              <a:t> </a:t>
            </a:r>
            <a:r>
              <a:rPr dirty="0" sz="1800" spc="-110">
                <a:solidFill>
                  <a:srgbClr val="161616"/>
                </a:solidFill>
                <a:latin typeface="Arial"/>
                <a:cs typeface="Arial"/>
              </a:rPr>
              <a:t>Regular</a:t>
            </a:r>
            <a:r>
              <a:rPr dirty="0" sz="1800" spc="6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800" spc="-95">
                <a:solidFill>
                  <a:srgbClr val="0F0F0F"/>
                </a:solidFill>
                <a:latin typeface="Arial"/>
                <a:cs typeface="Arial"/>
              </a:rPr>
              <a:t>wheat</a:t>
            </a:r>
            <a:r>
              <a:rPr dirty="0" sz="1800" spc="-3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dirty="0" sz="1800" spc="-130">
                <a:latin typeface="Arial"/>
                <a:cs typeface="Arial"/>
              </a:rPr>
              <a:t>vs. </a:t>
            </a:r>
            <a:r>
              <a:rPr dirty="0" sz="1800" spc="-85">
                <a:latin typeface="Arial"/>
                <a:cs typeface="Arial"/>
              </a:rPr>
              <a:t>whole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 spc="-60">
                <a:latin typeface="Arial"/>
                <a:cs typeface="Arial"/>
              </a:rPr>
              <a:t>grain</a:t>
            </a:r>
            <a:r>
              <a:rPr dirty="0" sz="1800" spc="-160">
                <a:latin typeface="Arial"/>
                <a:cs typeface="Arial"/>
              </a:rPr>
              <a:t> </a:t>
            </a:r>
            <a:r>
              <a:rPr dirty="0" sz="1800" spc="-85">
                <a:latin typeface="Arial"/>
                <a:cs typeface="Arial"/>
              </a:rPr>
              <a:t>pasta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5189297" y="2561537"/>
            <a:ext cx="1299845" cy="3981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220">
                <a:solidFill>
                  <a:srgbClr val="6B6EB5"/>
                </a:solidFill>
                <a:latin typeface="Arial"/>
                <a:cs typeface="Arial"/>
              </a:rPr>
              <a:t>LESSONS</a:t>
            </a:r>
            <a:endParaRPr sz="24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193821" y="3063122"/>
            <a:ext cx="3768090" cy="2025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 indent="8255">
              <a:lnSpc>
                <a:spcPct val="152300"/>
              </a:lnSpc>
              <a:spcBef>
                <a:spcPts val="125"/>
              </a:spcBef>
            </a:pPr>
            <a:r>
              <a:rPr dirty="0" sz="2150" spc="-20">
                <a:latin typeface="Arial"/>
                <a:cs typeface="Arial"/>
              </a:rPr>
              <a:t>Bite-</a:t>
            </a:r>
            <a:r>
              <a:rPr dirty="0" sz="2150">
                <a:latin typeface="Arial"/>
                <a:cs typeface="Arial"/>
              </a:rPr>
              <a:t>sized</a:t>
            </a:r>
            <a:r>
              <a:rPr dirty="0" sz="2150" spc="110"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knowledge</a:t>
            </a:r>
            <a:r>
              <a:rPr dirty="0" sz="2150" spc="95"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0C0C0C"/>
                </a:solidFill>
                <a:latin typeface="Arial"/>
                <a:cs typeface="Arial"/>
              </a:rPr>
              <a:t>hacks</a:t>
            </a:r>
            <a:r>
              <a:rPr dirty="0" sz="2150" spc="80">
                <a:solidFill>
                  <a:srgbClr val="0C0C0C"/>
                </a:solidFill>
                <a:latin typeface="Arial"/>
                <a:cs typeface="Arial"/>
              </a:rPr>
              <a:t> </a:t>
            </a:r>
            <a:r>
              <a:rPr dirty="0" sz="2150" spc="-25">
                <a:solidFill>
                  <a:srgbClr val="131313"/>
                </a:solidFill>
                <a:latin typeface="Arial"/>
                <a:cs typeface="Arial"/>
              </a:rPr>
              <a:t>to </a:t>
            </a:r>
            <a:r>
              <a:rPr dirty="0" sz="2150">
                <a:solidFill>
                  <a:srgbClr val="111111"/>
                </a:solidFill>
                <a:latin typeface="Arial"/>
                <a:cs typeface="Arial"/>
              </a:rPr>
              <a:t>help</a:t>
            </a:r>
            <a:r>
              <a:rPr dirty="0" sz="2150" spc="-7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51515"/>
                </a:solidFill>
                <a:latin typeface="Arial"/>
                <a:cs typeface="Arial"/>
              </a:rPr>
              <a:t>you</a:t>
            </a:r>
            <a:r>
              <a:rPr dirty="0" sz="2150" spc="-14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interpret</a:t>
            </a:r>
            <a:r>
              <a:rPr dirty="0" sz="2150" spc="60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latin typeface="Arial"/>
                <a:cs typeface="Arial"/>
              </a:rPr>
              <a:t>your</a:t>
            </a:r>
            <a:r>
              <a:rPr dirty="0" sz="2150" spc="1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51515"/>
                </a:solidFill>
                <a:latin typeface="Arial"/>
                <a:cs typeface="Arial"/>
              </a:rPr>
              <a:t>data, </a:t>
            </a:r>
            <a:r>
              <a:rPr dirty="0" sz="2150">
                <a:solidFill>
                  <a:srgbClr val="161616"/>
                </a:solidFill>
                <a:latin typeface="Arial"/>
                <a:cs typeface="Arial"/>
              </a:rPr>
              <a:t>understand</a:t>
            </a:r>
            <a:r>
              <a:rPr dirty="0" sz="2150" spc="-15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2150">
                <a:solidFill>
                  <a:srgbClr val="131313"/>
                </a:solidFill>
                <a:latin typeface="Arial"/>
                <a:cs typeface="Arial"/>
              </a:rPr>
              <a:t>your</a:t>
            </a:r>
            <a:r>
              <a:rPr dirty="0" sz="2150" spc="-110">
                <a:solidFill>
                  <a:srgbClr val="131313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biological </a:t>
            </a:r>
            <a:r>
              <a:rPr dirty="0" sz="2150">
                <a:latin typeface="Arial"/>
                <a:cs typeface="Arial"/>
              </a:rPr>
              <a:t>processes</a:t>
            </a:r>
            <a:r>
              <a:rPr dirty="0" sz="2150" spc="-65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"/>
                <a:cs typeface="Arial"/>
              </a:rPr>
              <a:t>and</a:t>
            </a:r>
            <a:r>
              <a:rPr dirty="0" sz="2150" spc="-12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dirty="0" sz="2150" spc="-30">
                <a:latin typeface="Arial"/>
                <a:cs typeface="Arial"/>
              </a:rPr>
              <a:t>increase</a:t>
            </a:r>
            <a:r>
              <a:rPr dirty="0" sz="2150" spc="-120"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0F0F0F"/>
                </a:solidFill>
                <a:latin typeface="Arial"/>
                <a:cs typeface="Arial"/>
              </a:rPr>
              <a:t>health.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1442" y="2869022"/>
            <a:ext cx="795787" cy="167534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7589" y="2869022"/>
            <a:ext cx="272243" cy="167534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570450" y="1319331"/>
            <a:ext cx="492759" cy="670560"/>
            <a:chOff x="7570450" y="1319331"/>
            <a:chExt cx="492759" cy="67056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0450" y="1319331"/>
              <a:ext cx="324597" cy="6701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6931" y="1319331"/>
              <a:ext cx="125650" cy="670136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8114936" y="1319331"/>
            <a:ext cx="492759" cy="670560"/>
            <a:chOff x="8114936" y="1319331"/>
            <a:chExt cx="492759" cy="67056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4936" y="1319331"/>
              <a:ext cx="324597" cy="67013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81417" y="1319331"/>
              <a:ext cx="125650" cy="670136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8659422" y="1319331"/>
            <a:ext cx="701675" cy="680720"/>
            <a:chOff x="8659422" y="1319331"/>
            <a:chExt cx="701675" cy="680720"/>
          </a:xfrm>
        </p:grpSpPr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9422" y="1319331"/>
              <a:ext cx="335068" cy="6701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6374" y="1319331"/>
              <a:ext cx="324597" cy="680607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18034" y="1319331"/>
            <a:ext cx="680607" cy="6701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50996" y="1319331"/>
            <a:ext cx="293184" cy="6701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22186" y="1329802"/>
            <a:ext cx="1811463" cy="659665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9736177" y="174"/>
            <a:ext cx="621030" cy="0"/>
          </a:xfrm>
          <a:custGeom>
            <a:avLst/>
            <a:gdLst/>
            <a:ahLst/>
            <a:cxnLst/>
            <a:rect l="l" t="t" r="r" b="b"/>
            <a:pathLst>
              <a:path w="621029" h="0">
                <a:moveTo>
                  <a:pt x="0" y="0"/>
                </a:moveTo>
                <a:lnTo>
                  <a:pt x="620574" y="0"/>
                </a:lnTo>
              </a:path>
            </a:pathLst>
          </a:custGeom>
          <a:ln w="3175">
            <a:solidFill>
              <a:srgbClr val="4467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554895" y="4732840"/>
            <a:ext cx="3267075" cy="743585"/>
          </a:xfrm>
          <a:custGeom>
            <a:avLst/>
            <a:gdLst/>
            <a:ahLst/>
            <a:cxnLst/>
            <a:rect l="l" t="t" r="r" b="b"/>
            <a:pathLst>
              <a:path w="3267075" h="743585">
                <a:moveTo>
                  <a:pt x="3266915" y="743432"/>
                </a:moveTo>
                <a:lnTo>
                  <a:pt x="0" y="743432"/>
                </a:lnTo>
                <a:lnTo>
                  <a:pt x="0" y="0"/>
                </a:lnTo>
                <a:lnTo>
                  <a:pt x="3266915" y="0"/>
                </a:lnTo>
                <a:lnTo>
                  <a:pt x="3266915" y="743432"/>
                </a:lnTo>
                <a:close/>
              </a:path>
            </a:pathLst>
          </a:custGeom>
          <a:solidFill>
            <a:srgbClr val="AC6B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037051" y="4728284"/>
            <a:ext cx="2317750" cy="6921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R="5080" indent="332105">
              <a:lnSpc>
                <a:spcPts val="2560"/>
              </a:lnSpc>
              <a:spcBef>
                <a:spcPts val="295"/>
              </a:spcBef>
              <a:tabLst>
                <a:tab pos="1632585" algn="l"/>
              </a:tabLst>
            </a:pPr>
            <a:r>
              <a:rPr dirty="0" sz="2250" spc="-300">
                <a:solidFill>
                  <a:srgbClr val="FFFFFF"/>
                </a:solidFill>
                <a:latin typeface="Arial Black"/>
                <a:cs typeface="Arial Black"/>
              </a:rPr>
              <a:t>QUAN</a:t>
            </a:r>
            <a:r>
              <a:rPr dirty="0" sz="225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2250" spc="-25">
                <a:solidFill>
                  <a:srgbClr val="FFFFFF"/>
                </a:solidFill>
                <a:latin typeface="Arial Black"/>
                <a:cs typeface="Arial Black"/>
              </a:rPr>
              <a:t>ED </a:t>
            </a:r>
            <a:r>
              <a:rPr dirty="0" sz="2250" spc="-305">
                <a:solidFill>
                  <a:srgbClr val="FFFFFF"/>
                </a:solidFill>
                <a:latin typeface="Arial Black"/>
                <a:cs typeface="Arial Black"/>
              </a:rPr>
              <a:t>SELF</a:t>
            </a:r>
            <a:r>
              <a:rPr dirty="0" sz="22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250" spc="-290">
                <a:solidFill>
                  <a:srgbClr val="FFFFFF"/>
                </a:solidFill>
                <a:latin typeface="Arial Black"/>
                <a:cs typeface="Arial Black"/>
              </a:rPr>
              <a:t>MOVEMENT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69893" y="7434328"/>
            <a:ext cx="2764790" cy="754380"/>
          </a:xfrm>
          <a:prstGeom prst="rect">
            <a:avLst/>
          </a:prstGeom>
          <a:solidFill>
            <a:srgbClr val="70759C"/>
          </a:solidFill>
        </p:spPr>
        <p:txBody>
          <a:bodyPr wrap="square" lIns="0" tIns="62865" rIns="0" bIns="0" rtlCol="0" vert="horz">
            <a:spAutoFit/>
          </a:bodyPr>
          <a:lstStyle/>
          <a:p>
            <a:pPr marL="490855" marR="516890" indent="492125">
              <a:lnSpc>
                <a:spcPts val="2470"/>
              </a:lnSpc>
              <a:spcBef>
                <a:spcPts val="495"/>
              </a:spcBef>
            </a:pPr>
            <a:r>
              <a:rPr dirty="0" sz="2250" spc="-20">
                <a:solidFill>
                  <a:srgbClr val="FFFFFF"/>
                </a:solidFill>
                <a:latin typeface="Arial Black"/>
                <a:cs typeface="Arial Black"/>
              </a:rPr>
              <a:t>FOOD </a:t>
            </a:r>
            <a:r>
              <a:rPr dirty="0" sz="2250" spc="-310">
                <a:solidFill>
                  <a:srgbClr val="FFFFFF"/>
                </a:solidFill>
                <a:latin typeface="Arial Black"/>
                <a:cs typeface="Arial Black"/>
              </a:rPr>
              <a:t>REVOLUTİON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8945" y="6454962"/>
            <a:ext cx="1482090" cy="6305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3970">
              <a:lnSpc>
                <a:spcPts val="2315"/>
              </a:lnSpc>
              <a:spcBef>
                <a:spcPts val="110"/>
              </a:spcBef>
            </a:pPr>
            <a:r>
              <a:rPr dirty="0" sz="1950" spc="65">
                <a:solidFill>
                  <a:srgbClr val="B66E87"/>
                </a:solidFill>
                <a:latin typeface="Arial"/>
                <a:cs typeface="Arial"/>
              </a:rPr>
              <a:t>real-</a:t>
            </a:r>
            <a:r>
              <a:rPr dirty="0" sz="1950" spc="55">
                <a:solidFill>
                  <a:srgbClr val="B66E87"/>
                </a:solidFill>
                <a:latin typeface="Arial"/>
                <a:cs typeface="Arial"/>
              </a:rPr>
              <a:t>time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ts val="2435"/>
              </a:lnSpc>
            </a:pPr>
            <a:r>
              <a:rPr dirty="0" sz="2050" spc="-10">
                <a:solidFill>
                  <a:srgbClr val="B17080"/>
                </a:solidFill>
                <a:latin typeface="Arial"/>
                <a:cs typeface="Arial"/>
              </a:rPr>
              <a:t>Iziofeeclzack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967430" y="6292808"/>
            <a:ext cx="2476500" cy="93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41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A55670"/>
                </a:solidFill>
                <a:latin typeface="Arial"/>
                <a:cs typeface="Arial"/>
              </a:rPr>
              <a:t>cleclining</a:t>
            </a:r>
            <a:r>
              <a:rPr dirty="0" sz="2000" spc="145">
                <a:solidFill>
                  <a:srgbClr val="A5567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A16777"/>
                </a:solidFill>
                <a:latin typeface="Arial"/>
                <a:cs typeface="Arial"/>
              </a:rPr>
              <a:t>se</a:t>
            </a:r>
            <a:r>
              <a:rPr dirty="0" sz="2000" spc="-110">
                <a:solidFill>
                  <a:srgbClr val="A16777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956972"/>
                </a:solidFill>
                <a:latin typeface="Arial"/>
                <a:cs typeface="Arial"/>
              </a:rPr>
              <a:t>ss</a:t>
            </a:r>
            <a:r>
              <a:rPr dirty="0" sz="2000" spc="-20">
                <a:solidFill>
                  <a:srgbClr val="AE667E"/>
                </a:solidFill>
                <a:latin typeface="Arial"/>
                <a:cs typeface="Arial"/>
              </a:rPr>
              <a:t>or </a:t>
            </a:r>
            <a:r>
              <a:rPr dirty="0" sz="2000" spc="55">
                <a:solidFill>
                  <a:srgbClr val="A55B70"/>
                </a:solidFill>
                <a:latin typeface="Arial"/>
                <a:cs typeface="Arial"/>
              </a:rPr>
              <a:t>costs</a:t>
            </a:r>
            <a:r>
              <a:rPr dirty="0" sz="2000" spc="50">
                <a:solidFill>
                  <a:srgbClr val="A55B70"/>
                </a:solidFill>
                <a:latin typeface="Arial"/>
                <a:cs typeface="Arial"/>
              </a:rPr>
              <a:t> </a:t>
            </a:r>
            <a:r>
              <a:rPr dirty="0" sz="2000" spc="-190">
                <a:solidFill>
                  <a:srgbClr val="C4526E"/>
                </a:solidFill>
                <a:latin typeface="Arial"/>
                <a:cs typeface="Arial"/>
              </a:rPr>
              <a:t>&amp;</a:t>
            </a:r>
            <a:r>
              <a:rPr dirty="0" sz="2000" spc="45">
                <a:solidFill>
                  <a:srgbClr val="C4526E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AC677C"/>
                </a:solidFill>
                <a:latin typeface="Arial"/>
                <a:cs typeface="Arial"/>
              </a:rPr>
              <a:t>hai"i</a:t>
            </a:r>
            <a:r>
              <a:rPr dirty="0" sz="2000" spc="-20">
                <a:solidFill>
                  <a:srgbClr val="8C7075"/>
                </a:solidFill>
                <a:latin typeface="Arial"/>
                <a:cs typeface="Arial"/>
              </a:rPr>
              <a:t>iei“s</a:t>
            </a:r>
            <a:r>
              <a:rPr dirty="0" sz="2000" spc="95">
                <a:solidFill>
                  <a:srgbClr val="8C7075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BA7585"/>
                </a:solidFill>
                <a:latin typeface="Arial"/>
                <a:cs typeface="Arial"/>
              </a:rPr>
              <a:t>to </a:t>
            </a:r>
            <a:r>
              <a:rPr dirty="0" sz="2000" spc="55">
                <a:solidFill>
                  <a:srgbClr val="8C6970"/>
                </a:solidFill>
                <a:latin typeface="Arial"/>
                <a:cs typeface="Arial"/>
              </a:rPr>
              <a:t>technology</a:t>
            </a:r>
            <a:r>
              <a:rPr dirty="0" sz="2000" spc="365">
                <a:solidFill>
                  <a:srgbClr val="8C6970"/>
                </a:solidFill>
                <a:latin typeface="Arial"/>
                <a:cs typeface="Arial"/>
              </a:rPr>
              <a:t> </a:t>
            </a:r>
            <a:r>
              <a:rPr dirty="0" sz="2000" spc="-40">
                <a:solidFill>
                  <a:srgbClr val="B86B7E"/>
                </a:solidFill>
                <a:latin typeface="Arial"/>
                <a:cs typeface="Arial"/>
              </a:rPr>
              <a:t>aclo/ztion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01669" y="10228116"/>
            <a:ext cx="1979930" cy="2578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>
                <a:latin typeface="Arial"/>
                <a:cs typeface="Arial"/>
              </a:rPr>
              <a:t>C</a:t>
            </a:r>
            <a:r>
              <a:rPr dirty="0" sz="1500" spc="-10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ENT</a:t>
            </a:r>
            <a:r>
              <a:rPr dirty="0" sz="1500" spc="-100">
                <a:latin typeface="Arial"/>
                <a:cs typeface="Arial"/>
              </a:rPr>
              <a:t> </a:t>
            </a:r>
            <a:r>
              <a:rPr dirty="0" sz="1500" spc="-305">
                <a:latin typeface="Arial"/>
                <a:cs typeface="Arial"/>
              </a:rPr>
              <a:t>F</a:t>
            </a:r>
            <a:r>
              <a:rPr dirty="0" sz="1500" spc="-305">
                <a:solidFill>
                  <a:srgbClr val="181818"/>
                </a:solidFill>
                <a:latin typeface="Arial"/>
                <a:cs typeface="Arial"/>
              </a:rPr>
              <a:t>DC</a:t>
            </a:r>
            <a:r>
              <a:rPr dirty="0" sz="1500" spc="145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dirty="0" sz="1500" spc="-50">
                <a:latin typeface="Arial"/>
                <a:cs typeface="Arial"/>
              </a:rPr>
              <a:t>SELF</a:t>
            </a:r>
            <a:r>
              <a:rPr dirty="0" sz="1500" spc="40"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131313"/>
                </a:solidFill>
                <a:latin typeface="Arial"/>
                <a:cs typeface="Arial"/>
              </a:rPr>
              <a:t>CARE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06823" y="6439692"/>
            <a:ext cx="1884045" cy="6470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57480" marR="5080" indent="-145415">
              <a:lnSpc>
                <a:spcPts val="2390"/>
              </a:lnSpc>
              <a:spcBef>
                <a:spcPts val="270"/>
              </a:spcBef>
            </a:pPr>
            <a:r>
              <a:rPr dirty="0" sz="2050">
                <a:solidFill>
                  <a:srgbClr val="976772"/>
                </a:solidFill>
                <a:latin typeface="Arial"/>
                <a:cs typeface="Arial"/>
              </a:rPr>
              <a:t>next</a:t>
            </a:r>
            <a:r>
              <a:rPr dirty="0" sz="2050" spc="195">
                <a:solidFill>
                  <a:srgbClr val="976772"/>
                </a:solidFill>
                <a:latin typeface="Arial"/>
                <a:cs typeface="Arial"/>
              </a:rPr>
              <a:t> </a:t>
            </a:r>
            <a:r>
              <a:rPr dirty="0" sz="2050" spc="-10">
                <a:solidFill>
                  <a:srgbClr val="B17787"/>
                </a:solidFill>
                <a:latin typeface="Arial"/>
                <a:cs typeface="Arial"/>
              </a:rPr>
              <a:t>generation </a:t>
            </a:r>
            <a:r>
              <a:rPr dirty="0" sz="2050">
                <a:solidFill>
                  <a:srgbClr val="AF7589"/>
                </a:solidFill>
                <a:latin typeface="Arial"/>
                <a:cs typeface="Arial"/>
              </a:rPr>
              <a:t>of</a:t>
            </a:r>
            <a:r>
              <a:rPr dirty="0" sz="2050" spc="185">
                <a:solidFill>
                  <a:srgbClr val="AF7589"/>
                </a:solidFill>
                <a:latin typeface="Arial"/>
                <a:cs typeface="Arial"/>
              </a:rPr>
              <a:t> </a:t>
            </a:r>
            <a:r>
              <a:rPr dirty="0" sz="2050">
                <a:solidFill>
                  <a:srgbClr val="AA6777"/>
                </a:solidFill>
                <a:latin typeface="Arial"/>
                <a:cs typeface="Arial"/>
              </a:rPr>
              <a:t>wea</a:t>
            </a:r>
            <a:r>
              <a:rPr dirty="0" sz="2050" spc="245">
                <a:solidFill>
                  <a:srgbClr val="AA6777"/>
                </a:solidFill>
                <a:latin typeface="Arial"/>
                <a:cs typeface="Arial"/>
              </a:rPr>
              <a:t> </a:t>
            </a:r>
            <a:r>
              <a:rPr dirty="0" sz="2050" spc="-10">
                <a:solidFill>
                  <a:srgbClr val="AC6B80"/>
                </a:solidFill>
                <a:latin typeface="Arial"/>
                <a:cs typeface="Arial"/>
              </a:rPr>
              <a:t>abtes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24560" y="9135509"/>
            <a:ext cx="1445895" cy="325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65">
                <a:solidFill>
                  <a:srgbClr val="696D90"/>
                </a:solidFill>
                <a:latin typeface="Arial"/>
                <a:cs typeface="Arial"/>
              </a:rPr>
              <a:t>plant-</a:t>
            </a:r>
            <a:r>
              <a:rPr dirty="0" sz="1950" spc="80">
                <a:solidFill>
                  <a:srgbClr val="696D90"/>
                </a:solidFill>
                <a:latin typeface="Arial"/>
                <a:cs typeface="Arial"/>
              </a:rPr>
              <a:t>based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040951" y="713281"/>
            <a:ext cx="1955164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1245" algn="l"/>
              </a:tabLst>
            </a:pPr>
            <a:r>
              <a:rPr dirty="0" sz="2400">
                <a:solidFill>
                  <a:srgbClr val="ED416E"/>
                </a:solidFill>
                <a:latin typeface="Arial"/>
                <a:cs typeface="Arial"/>
              </a:rPr>
              <a:t>W</a:t>
            </a:r>
            <a:r>
              <a:rPr dirty="0" sz="2400" spc="-130">
                <a:solidFill>
                  <a:srgbClr val="ED416E"/>
                </a:solidFill>
                <a:latin typeface="Arial"/>
                <a:cs typeface="Arial"/>
              </a:rPr>
              <a:t> </a:t>
            </a:r>
            <a:r>
              <a:rPr dirty="0" sz="2400" spc="120">
                <a:solidFill>
                  <a:srgbClr val="B65970"/>
                </a:solidFill>
                <a:latin typeface="Arial"/>
                <a:cs typeface="Arial"/>
              </a:rPr>
              <a:t>H</a:t>
            </a:r>
            <a:r>
              <a:rPr dirty="0" sz="2400" spc="-140">
                <a:solidFill>
                  <a:srgbClr val="B65970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CD506E"/>
                </a:solidFill>
                <a:latin typeface="Arial"/>
                <a:cs typeface="Arial"/>
              </a:rPr>
              <a:t>Y</a:t>
            </a:r>
            <a:r>
              <a:rPr dirty="0" sz="2400">
                <a:solidFill>
                  <a:srgbClr val="CD506E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D64667"/>
                </a:solidFill>
                <a:latin typeface="Arial"/>
                <a:cs typeface="Arial"/>
              </a:rPr>
              <a:t>N</a:t>
            </a:r>
            <a:r>
              <a:rPr dirty="0" sz="2400" spc="-130">
                <a:solidFill>
                  <a:srgbClr val="D64667"/>
                </a:solidFill>
                <a:latin typeface="Arial"/>
                <a:cs typeface="Arial"/>
              </a:rPr>
              <a:t> </a:t>
            </a:r>
            <a:r>
              <a:rPr dirty="0" sz="2400" spc="-140">
                <a:solidFill>
                  <a:srgbClr val="E64B77"/>
                </a:solidFill>
                <a:latin typeface="Arial"/>
                <a:cs typeface="Arial"/>
              </a:rPr>
              <a:t>O</a:t>
            </a:r>
            <a:r>
              <a:rPr dirty="0" sz="2400" spc="-90">
                <a:solidFill>
                  <a:srgbClr val="E64B77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E6445D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348154" y="8973355"/>
            <a:ext cx="130365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ts val="2370"/>
              </a:lnSpc>
              <a:spcBef>
                <a:spcPts val="100"/>
              </a:spcBef>
            </a:pPr>
            <a:r>
              <a:rPr dirty="0" sz="2000">
                <a:solidFill>
                  <a:srgbClr val="67648E"/>
                </a:solidFill>
                <a:latin typeface="Arial"/>
                <a:cs typeface="Arial"/>
              </a:rPr>
              <a:t>healthy</a:t>
            </a:r>
            <a:r>
              <a:rPr dirty="0" sz="2000" spc="445">
                <a:solidFill>
                  <a:srgbClr val="67648E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676BB1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430"/>
              </a:lnSpc>
            </a:pPr>
            <a:r>
              <a:rPr dirty="0" sz="2050" spc="-10">
                <a:solidFill>
                  <a:srgbClr val="6964A3"/>
                </a:solidFill>
                <a:latin typeface="Arial"/>
                <a:cs typeface="Arial"/>
              </a:rPr>
              <a:t>convenient</a:t>
            </a:r>
            <a:endParaRPr sz="20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823547" y="9130418"/>
            <a:ext cx="15405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696D9C"/>
                </a:solidFill>
                <a:latin typeface="Arial"/>
                <a:cs typeface="Arial"/>
              </a:rPr>
              <a:t>personalized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hello-inside</dc:title>
  <dcterms:created xsi:type="dcterms:W3CDTF">2025-05-04T14:17:27Z</dcterms:created>
  <dcterms:modified xsi:type="dcterms:W3CDTF">2025-05-04T14:17:27Z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2022-12-14T00:00:00Z</vt:filetime>
  </property>
  <property fmtid="{D5CDD505-2E9C-101B-9397-08002B2CF9AE}" pid="3" name="LastSaved">
    <vt:filetime>2025-05-04T00:00:00Z</vt:filetime>
  </property>
</Properties>
</file>