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9" r:id="rId3"/>
    <p:sldId id="260" r:id="rId4"/>
    <p:sldId id="261" r:id="rId5"/>
    <p:sldId id="257" r:id="rId6"/>
    <p:sldId id="258"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000099"/>
    <a:srgbClr val="457B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9"/>
  </p:normalViewPr>
  <p:slideViewPr>
    <p:cSldViewPr>
      <p:cViewPr varScale="1">
        <p:scale>
          <a:sx n="105" d="100"/>
          <a:sy n="105" d="100"/>
        </p:scale>
        <p:origin x="1840"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7E6A0BB-66C9-477B-B5CF-7E8508D2C5A2}" type="datetimeFigureOut">
              <a:rPr lang="en-US" smtClean="0"/>
              <a:t>9/26/19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112F234-2A1D-4E9A-B016-FA58851FF5D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E6A0BB-66C9-477B-B5CF-7E8508D2C5A2}" type="datetimeFigureOut">
              <a:rPr lang="en-US" smtClean="0"/>
              <a:t>9/26/19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E6A0BB-66C9-477B-B5CF-7E8508D2C5A2}" type="datetimeFigureOut">
              <a:rPr lang="en-US" smtClean="0"/>
              <a:t>9/26/19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E6A0BB-66C9-477B-B5CF-7E8508D2C5A2}" type="datetimeFigureOut">
              <a:rPr lang="en-US" smtClean="0"/>
              <a:t>9/26/19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7E6A0BB-66C9-477B-B5CF-7E8508D2C5A2}" type="datetimeFigureOut">
              <a:rPr lang="en-US" smtClean="0"/>
              <a:t>9/26/19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F234-2A1D-4E9A-B016-FA58851FF5D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7E6A0BB-66C9-477B-B5CF-7E8508D2C5A2}" type="datetimeFigureOut">
              <a:rPr lang="en-US" smtClean="0"/>
              <a:t>9/26/19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7E6A0BB-66C9-477B-B5CF-7E8508D2C5A2}" type="datetimeFigureOut">
              <a:rPr lang="en-US" smtClean="0"/>
              <a:t>9/26/19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7E6A0BB-66C9-477B-B5CF-7E8508D2C5A2}" type="datetimeFigureOut">
              <a:rPr lang="en-US" smtClean="0"/>
              <a:t>9/26/19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E6A0BB-66C9-477B-B5CF-7E8508D2C5A2}" type="datetimeFigureOut">
              <a:rPr lang="en-US" smtClean="0"/>
              <a:t>9/26/19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7E6A0BB-66C9-477B-B5CF-7E8508D2C5A2}" type="datetimeFigureOut">
              <a:rPr lang="en-US" smtClean="0"/>
              <a:t>9/26/19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7E6A0BB-66C9-477B-B5CF-7E8508D2C5A2}" type="datetimeFigureOut">
              <a:rPr lang="en-US" smtClean="0"/>
              <a:t>9/26/19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112F234-2A1D-4E9A-B016-FA58851FF5DF}"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7E6A0BB-66C9-477B-B5CF-7E8508D2C5A2}" type="datetimeFigureOut">
              <a:rPr lang="en-US" smtClean="0"/>
              <a:t>9/26/19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112F234-2A1D-4E9A-B016-FA58851FF5DF}"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kavitha/PresentationOnITIndustry/blob/master/IT%20Industry.ppt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linkedin.com/in/edwardhalla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linkedin.com/in/terriruggieri/"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webopedia.com/TERM/O/object_oriented_programming_OOP.html"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2.xml"/><Relationship Id="rId5" Type="http://schemas.openxmlformats.org/officeDocument/2006/relationships/hyperlink" Target="https://www.typingclub.com/" TargetMode="External"/><Relationship Id="rId4" Type="http://schemas.openxmlformats.org/officeDocument/2006/relationships/hyperlink" Target="https://docs.oracle.com/javase/7/docs/api/"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projects.apache.org/project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linkedin.com/in/kavithasoma/"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143000"/>
            <a:ext cx="7620000" cy="1447800"/>
          </a:xfrm>
        </p:spPr>
        <p:txBody>
          <a:bodyPr>
            <a:normAutofit fontScale="90000"/>
          </a:bodyPr>
          <a:lstStyle/>
          <a:p>
            <a:r>
              <a:rPr lang="en-US" dirty="0"/>
              <a:t>IT Industry</a:t>
            </a:r>
            <a:br>
              <a:rPr lang="en-US" dirty="0"/>
            </a:br>
            <a:r>
              <a:rPr lang="en-US" sz="2200" i="1" dirty="0"/>
              <a:t>(software, hardware, networking)</a:t>
            </a:r>
            <a:br>
              <a:rPr lang="en-US" sz="2200" i="1" dirty="0"/>
            </a:br>
            <a:r>
              <a:rPr lang="en-US" sz="2400" i="1" dirty="0"/>
              <a:t>from my perspective</a:t>
            </a:r>
          </a:p>
        </p:txBody>
      </p:sp>
      <p:sp>
        <p:nvSpPr>
          <p:cNvPr id="3" name="Subtitle 2"/>
          <p:cNvSpPr>
            <a:spLocks noGrp="1"/>
          </p:cNvSpPr>
          <p:nvPr>
            <p:ph type="subTitle" idx="1"/>
          </p:nvPr>
        </p:nvSpPr>
        <p:spPr>
          <a:xfrm>
            <a:off x="533400" y="3228536"/>
            <a:ext cx="7854696" cy="3172264"/>
          </a:xfrm>
        </p:spPr>
        <p:txBody>
          <a:bodyPr>
            <a:normAutofit/>
          </a:bodyPr>
          <a:lstStyle/>
          <a:p>
            <a:r>
              <a:rPr lang="en-US" dirty="0"/>
              <a:t>By Kavitha Soma</a:t>
            </a:r>
          </a:p>
          <a:p>
            <a:r>
              <a:rPr lang="en-US" dirty="0"/>
              <a:t>Software Developer @ </a:t>
            </a:r>
            <a:r>
              <a:rPr lang="en-US" dirty="0" err="1"/>
              <a:t>Cofense</a:t>
            </a:r>
            <a:endParaRPr lang="en-US" dirty="0"/>
          </a:p>
          <a:p>
            <a:endParaRPr lang="en-US" dirty="0"/>
          </a:p>
          <a:p>
            <a:r>
              <a:rPr lang="en-US" dirty="0"/>
              <a:t>Uploaded this Presentation to </a:t>
            </a:r>
            <a:r>
              <a:rPr lang="en-US" dirty="0" err="1"/>
              <a:t>Github</a:t>
            </a:r>
            <a:endParaRPr lang="en-US" dirty="0"/>
          </a:p>
          <a:p>
            <a:r>
              <a:rPr lang="en-US" dirty="0">
                <a:solidFill>
                  <a:srgbClr val="C00000"/>
                </a:solidFill>
                <a:hlinkClick r:id="rId2"/>
              </a:rPr>
              <a:t>https://github.com/rkavitha/PresentationOnITIndustry/blob/master/IT%20Industry.pptx</a:t>
            </a:r>
            <a:endParaRPr lang="en-US" dirty="0">
              <a:solidFill>
                <a:srgbClr val="C00000"/>
              </a:solidFill>
            </a:endParaRPr>
          </a:p>
          <a:p>
            <a:endParaRPr lang="en-US" dirty="0"/>
          </a:p>
          <a:p>
            <a:endParaRPr lang="en-US" dirty="0"/>
          </a:p>
        </p:txBody>
      </p:sp>
    </p:spTree>
    <p:extLst>
      <p:ext uri="{BB962C8B-B14F-4D97-AF65-F5344CB8AC3E}">
        <p14:creationId xmlns:p14="http://schemas.microsoft.com/office/powerpoint/2010/main" val="467256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362712"/>
          </a:xfrm>
        </p:spPr>
        <p:txBody>
          <a:bodyPr>
            <a:normAutofit/>
          </a:bodyPr>
          <a:lstStyle/>
          <a:p>
            <a:r>
              <a:rPr lang="en-US" sz="1800" b="1" dirty="0"/>
              <a:t>Ed Hallam, Product Owner at </a:t>
            </a:r>
            <a:r>
              <a:rPr lang="en-US" sz="1800" b="1" dirty="0" err="1"/>
              <a:t>Cofense</a:t>
            </a:r>
            <a:endParaRPr lang="en-US" sz="1800" b="1" dirty="0"/>
          </a:p>
        </p:txBody>
      </p:sp>
      <p:sp>
        <p:nvSpPr>
          <p:cNvPr id="5" name="Content Placeholder 4"/>
          <p:cNvSpPr>
            <a:spLocks noGrp="1"/>
          </p:cNvSpPr>
          <p:nvPr>
            <p:ph idx="1"/>
          </p:nvPr>
        </p:nvSpPr>
        <p:spPr>
          <a:xfrm>
            <a:off x="457200" y="914400"/>
            <a:ext cx="8229600" cy="5791200"/>
          </a:xfrm>
        </p:spPr>
        <p:txBody>
          <a:bodyPr>
            <a:noAutofit/>
          </a:bodyPr>
          <a:lstStyle/>
          <a:p>
            <a:pPr marL="0" indent="0">
              <a:buNone/>
            </a:pPr>
            <a:r>
              <a:rPr lang="en-US" sz="1400" b="1" i="1" dirty="0"/>
              <a:t>“</a:t>
            </a:r>
            <a:r>
              <a:rPr lang="en-US" sz="1400" i="1" dirty="0"/>
              <a:t>I never studied anything to become a product owner. I had attended several colleges but never majored in anything related software engineering. It was more or less just something I fell into.</a:t>
            </a:r>
          </a:p>
          <a:p>
            <a:pPr marL="0" indent="0">
              <a:buNone/>
            </a:pPr>
            <a:r>
              <a:rPr lang="en-US" sz="1400" i="1" dirty="0"/>
              <a:t>I started working for a company in tech support. In tech support I was helping people who were having trouble using our application. I would show them how to fix any issues and work with the development in identifying any software bugs. After a few months I became </a:t>
            </a:r>
            <a:r>
              <a:rPr lang="en-US" sz="1400" i="1" u="sng" dirty="0">
                <a:solidFill>
                  <a:srgbClr val="FF0000"/>
                </a:solidFill>
              </a:rPr>
              <a:t>manager of the tech support </a:t>
            </a:r>
            <a:r>
              <a:rPr lang="en-US" sz="1400" i="1" dirty="0"/>
              <a:t>department and helped the tech support team learn about all the things our application does. This made the tech support team better at helping customers troubleshoot any issues our customers were having. </a:t>
            </a:r>
          </a:p>
          <a:p>
            <a:pPr marL="0" indent="0">
              <a:buNone/>
            </a:pPr>
            <a:r>
              <a:rPr lang="en-US" sz="1400" i="1" dirty="0"/>
              <a:t>The company needed help testing new features before they were released so I became a tester for the company. This lead to a Junior QA position at another company. As Junior QA engineer, I worked directly with the development team as they were building software to consider all the different ways someone may want to use our software. I would also help test new features before they were released.</a:t>
            </a:r>
          </a:p>
          <a:p>
            <a:pPr marL="0" indent="0">
              <a:buNone/>
            </a:pPr>
            <a:r>
              <a:rPr lang="en-US" sz="1400" i="1" dirty="0"/>
              <a:t>I was promoted to </a:t>
            </a:r>
            <a:r>
              <a:rPr lang="en-US" sz="1400" i="1" dirty="0">
                <a:solidFill>
                  <a:srgbClr val="FF0000"/>
                </a:solidFill>
              </a:rPr>
              <a:t>senior QA engineer </a:t>
            </a:r>
            <a:r>
              <a:rPr lang="en-US" sz="1400" i="1" dirty="0"/>
              <a:t>where I guided other junior QA engineers in ways we can be better at testing software. I also created automated tests that made sure new features wouldn’t cause old features to break.</a:t>
            </a:r>
          </a:p>
          <a:p>
            <a:pPr marL="0" indent="0">
              <a:buNone/>
            </a:pPr>
            <a:r>
              <a:rPr lang="en-US" sz="1400" i="1" dirty="0"/>
              <a:t>I then became a scrum master. As a </a:t>
            </a:r>
            <a:r>
              <a:rPr lang="en-US" sz="1400" i="1" dirty="0">
                <a:solidFill>
                  <a:srgbClr val="FF0000"/>
                </a:solidFill>
              </a:rPr>
              <a:t>scrum master</a:t>
            </a:r>
            <a:r>
              <a:rPr lang="en-US" sz="1400" i="1" dirty="0"/>
              <a:t>, I helped make sure a development team has nothing stopping the team from creating new features. If the team had  questions that they needed answered before creating something new, I would get the team those answers. If they needed another team to create something, I would work with another team to get that created. I also led meetings and kept the team focused on trying to release software as fast as possible.</a:t>
            </a:r>
          </a:p>
          <a:p>
            <a:pPr marL="0" indent="0">
              <a:buNone/>
            </a:pPr>
            <a:r>
              <a:rPr lang="en-US" sz="1400" i="1" dirty="0"/>
              <a:t>I then became a </a:t>
            </a:r>
            <a:r>
              <a:rPr lang="en-US" sz="1400" i="1" dirty="0">
                <a:solidFill>
                  <a:srgbClr val="FF0000"/>
                </a:solidFill>
              </a:rPr>
              <a:t>product owner </a:t>
            </a:r>
            <a:r>
              <a:rPr lang="en-US" sz="1400" i="1" dirty="0"/>
              <a:t>which led me to </a:t>
            </a:r>
            <a:r>
              <a:rPr lang="en-US" sz="1400" i="1" dirty="0" err="1"/>
              <a:t>Cofense</a:t>
            </a:r>
            <a:r>
              <a:rPr lang="en-US" sz="1400" i="1" dirty="0"/>
              <a:t> as a product owner. As a product owner, I worked with customers to find out what our customers like and do not like about our software. I was worked with customers to find out what items our customers want to see as new features of our application. From there I put together an ordered list of new features that we want to build. I then work with the software team who builds those new features</a:t>
            </a:r>
            <a:r>
              <a:rPr lang="en-US" sz="1400" b="1" i="1" dirty="0"/>
              <a:t>.”</a:t>
            </a:r>
          </a:p>
          <a:p>
            <a:pPr marL="0" indent="0">
              <a:buNone/>
            </a:pPr>
            <a:r>
              <a:rPr lang="en-US" sz="1400" i="1" dirty="0">
                <a:hlinkClick r:id="rId2"/>
              </a:rPr>
              <a:t>https://www.linkedin.com/in/edwardhallam/</a:t>
            </a:r>
            <a:endParaRPr lang="en-US" sz="1400" i="1" dirty="0"/>
          </a:p>
          <a:p>
            <a:endParaRPr lang="en-US" sz="1400" i="1" dirty="0"/>
          </a:p>
        </p:txBody>
      </p:sp>
    </p:spTree>
    <p:extLst>
      <p:ext uri="{BB962C8B-B14F-4D97-AF65-F5344CB8AC3E}">
        <p14:creationId xmlns:p14="http://schemas.microsoft.com/office/powerpoint/2010/main" val="3708790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381000"/>
          </a:xfrm>
        </p:spPr>
        <p:txBody>
          <a:bodyPr>
            <a:normAutofit/>
          </a:bodyPr>
          <a:lstStyle/>
          <a:p>
            <a:r>
              <a:rPr lang="en-US" sz="1800" b="1" dirty="0"/>
              <a:t>Terri </a:t>
            </a:r>
            <a:r>
              <a:rPr lang="en-US" sz="1800" b="1" dirty="0" err="1"/>
              <a:t>Ruggieri</a:t>
            </a:r>
            <a:r>
              <a:rPr lang="en-US" sz="1800" b="1" dirty="0"/>
              <a:t>, Scrum Master at </a:t>
            </a:r>
            <a:r>
              <a:rPr lang="en-US" sz="1800" b="1" dirty="0" err="1"/>
              <a:t>Cofense</a:t>
            </a:r>
            <a:endParaRPr lang="en-US" sz="1800" b="1" dirty="0"/>
          </a:p>
        </p:txBody>
      </p:sp>
      <p:sp>
        <p:nvSpPr>
          <p:cNvPr id="3" name="Content Placeholder 2"/>
          <p:cNvSpPr>
            <a:spLocks noGrp="1"/>
          </p:cNvSpPr>
          <p:nvPr>
            <p:ph idx="1"/>
          </p:nvPr>
        </p:nvSpPr>
        <p:spPr>
          <a:xfrm>
            <a:off x="457200" y="1143000"/>
            <a:ext cx="8229600" cy="5181600"/>
          </a:xfrm>
        </p:spPr>
        <p:txBody>
          <a:bodyPr>
            <a:normAutofit/>
          </a:bodyPr>
          <a:lstStyle/>
          <a:p>
            <a:pPr marL="0" indent="0">
              <a:buNone/>
            </a:pPr>
            <a:r>
              <a:rPr lang="en-US" sz="1700" i="1" dirty="0"/>
              <a:t>“My role is one of servant leadership which basically translates to helping the teams that I support be successful in whatever way I can.  I am passionate about protecting, nurturing, and coaching the teams to find the best way to work together in order to be productive and deliver value for the organization.  I also champion agile and the scrum values (courage, focus, commitment, respect, and openness) throughout the company.  The career path for a </a:t>
            </a:r>
            <a:r>
              <a:rPr lang="en-US" sz="1700" i="1" dirty="0">
                <a:solidFill>
                  <a:srgbClr val="FF0000"/>
                </a:solidFill>
              </a:rPr>
              <a:t>Scrum Master </a:t>
            </a:r>
            <a:r>
              <a:rPr lang="en-US" sz="1700" i="1" dirty="0"/>
              <a:t>is somewhat open, there is not a true advancement like many roles but more an opportunity to hone our craft by continuous learning and coaching. ”</a:t>
            </a:r>
          </a:p>
          <a:p>
            <a:pPr marL="0" indent="0">
              <a:buNone/>
            </a:pPr>
            <a:endParaRPr lang="en-US" sz="1700" i="1" dirty="0"/>
          </a:p>
          <a:p>
            <a:pPr marL="0" indent="0">
              <a:buNone/>
            </a:pPr>
            <a:r>
              <a:rPr lang="en-US" sz="1800" dirty="0">
                <a:hlinkClick r:id="rId2"/>
              </a:rPr>
              <a:t>https://www.linkedin.com/in/terriruggieri/</a:t>
            </a:r>
            <a:endParaRPr lang="en-US" sz="1700" i="1" dirty="0"/>
          </a:p>
        </p:txBody>
      </p:sp>
    </p:spTree>
    <p:extLst>
      <p:ext uri="{BB962C8B-B14F-4D97-AF65-F5344CB8AC3E}">
        <p14:creationId xmlns:p14="http://schemas.microsoft.com/office/powerpoint/2010/main" val="885284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r>
              <a:rPr lang="en-US" sz="2800" b="1" dirty="0"/>
              <a:t>For those who aspire to become Software Engineers:</a:t>
            </a:r>
          </a:p>
        </p:txBody>
      </p:sp>
      <p:sp>
        <p:nvSpPr>
          <p:cNvPr id="3" name="Content Placeholder 2"/>
          <p:cNvSpPr>
            <a:spLocks noGrp="1"/>
          </p:cNvSpPr>
          <p:nvPr>
            <p:ph idx="1"/>
          </p:nvPr>
        </p:nvSpPr>
        <p:spPr>
          <a:xfrm>
            <a:off x="457200" y="1524000"/>
            <a:ext cx="8229600" cy="4800600"/>
          </a:xfrm>
        </p:spPr>
        <p:txBody>
          <a:bodyPr>
            <a:normAutofit fontScale="92500" lnSpcReduction="10000"/>
          </a:bodyPr>
          <a:lstStyle/>
          <a:p>
            <a:r>
              <a:rPr lang="en-US" sz="2200" dirty="0">
                <a:hlinkClick r:id="rId2"/>
              </a:rPr>
              <a:t>http://www.w3schools.com/</a:t>
            </a:r>
            <a:r>
              <a:rPr lang="en-US" sz="2200" dirty="0"/>
              <a:t> has good tutorials on:</a:t>
            </a:r>
          </a:p>
          <a:p>
            <a:pPr marL="0" indent="0">
              <a:buNone/>
            </a:pPr>
            <a:r>
              <a:rPr lang="en-US" sz="2200" b="1" dirty="0"/>
              <a:t>HTML, CSS (Stylesheet), </a:t>
            </a:r>
            <a:r>
              <a:rPr lang="en-US" sz="2200" b="1" dirty="0" err="1"/>
              <a:t>Javascript</a:t>
            </a:r>
            <a:r>
              <a:rPr lang="en-US" sz="2200" b="1" dirty="0"/>
              <a:t> </a:t>
            </a:r>
            <a:r>
              <a:rPr lang="en-US" sz="2200" dirty="0" err="1"/>
              <a:t>etc</a:t>
            </a:r>
            <a:endParaRPr lang="en-US" sz="2200" dirty="0"/>
          </a:p>
          <a:p>
            <a:r>
              <a:rPr lang="en-US" sz="2400" b="1" dirty="0"/>
              <a:t>Object Oriented Programming Principles</a:t>
            </a:r>
          </a:p>
          <a:p>
            <a:pPr marL="0" indent="0">
              <a:buNone/>
            </a:pPr>
            <a:r>
              <a:rPr lang="en-US" sz="2400" dirty="0">
                <a:hlinkClick r:id="rId3"/>
              </a:rPr>
              <a:t>https://www.webopedia.com/TERM/O/object_oriented_programming_OOP.html</a:t>
            </a:r>
            <a:endParaRPr lang="en-US" sz="2200" dirty="0"/>
          </a:p>
          <a:p>
            <a:r>
              <a:rPr lang="en-US" sz="2200" b="1" dirty="0"/>
              <a:t>Java</a:t>
            </a:r>
            <a:r>
              <a:rPr lang="en-US" sz="2200" dirty="0"/>
              <a:t> is currently at version 12. It’s OK to start with version 7</a:t>
            </a:r>
          </a:p>
          <a:p>
            <a:r>
              <a:rPr lang="en-US" sz="2200" b="1" dirty="0"/>
              <a:t>Java Docs</a:t>
            </a:r>
          </a:p>
          <a:p>
            <a:pPr marL="0" indent="0">
              <a:buNone/>
            </a:pPr>
            <a:r>
              <a:rPr lang="en-US" sz="2200" dirty="0">
                <a:hlinkClick r:id="rId4"/>
              </a:rPr>
              <a:t>https://docs.oracle.com/javase/7/docs/api/</a:t>
            </a:r>
            <a:endParaRPr lang="en-US" sz="2200" dirty="0"/>
          </a:p>
          <a:p>
            <a:r>
              <a:rPr lang="en-US" sz="2200" b="1" dirty="0"/>
              <a:t>Eclipse</a:t>
            </a:r>
            <a:r>
              <a:rPr lang="en-US" sz="2200" dirty="0"/>
              <a:t> is a great tool to learn and write code in Java</a:t>
            </a:r>
          </a:p>
          <a:p>
            <a:pPr marL="0" indent="0">
              <a:buNone/>
            </a:pPr>
            <a:r>
              <a:rPr lang="en-US" sz="2200" dirty="0"/>
              <a:t>You can install Eclipse for free. </a:t>
            </a:r>
          </a:p>
          <a:p>
            <a:r>
              <a:rPr lang="en-US" sz="2200" b="1" dirty="0"/>
              <a:t>Learning how to type without looking at the keyboard is a great idea !!</a:t>
            </a:r>
          </a:p>
          <a:p>
            <a:pPr marL="0" indent="0">
              <a:buNone/>
            </a:pPr>
            <a:r>
              <a:rPr lang="en-US" dirty="0">
                <a:hlinkClick r:id="rId5"/>
              </a:rPr>
              <a:t>https://www.typingclub.com</a:t>
            </a:r>
            <a:endParaRPr lang="en-US" b="1" dirty="0"/>
          </a:p>
          <a:p>
            <a:pPr marL="0" indent="0">
              <a:buNone/>
            </a:pPr>
            <a:endParaRPr lang="en-US" dirty="0"/>
          </a:p>
        </p:txBody>
      </p:sp>
    </p:spTree>
    <p:extLst>
      <p:ext uri="{BB962C8B-B14F-4D97-AF65-F5344CB8AC3E}">
        <p14:creationId xmlns:p14="http://schemas.microsoft.com/office/powerpoint/2010/main" val="2279173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t>Useful websites:</a:t>
            </a:r>
          </a:p>
        </p:txBody>
      </p:sp>
      <p:sp>
        <p:nvSpPr>
          <p:cNvPr id="3" name="Content Placeholder 2"/>
          <p:cNvSpPr>
            <a:spLocks noGrp="1"/>
          </p:cNvSpPr>
          <p:nvPr>
            <p:ph idx="1"/>
          </p:nvPr>
        </p:nvSpPr>
        <p:spPr>
          <a:xfrm>
            <a:off x="457200" y="1676400"/>
            <a:ext cx="8229600" cy="4648200"/>
          </a:xfrm>
        </p:spPr>
        <p:txBody>
          <a:bodyPr>
            <a:normAutofit lnSpcReduction="10000"/>
          </a:bodyPr>
          <a:lstStyle/>
          <a:p>
            <a:r>
              <a:rPr lang="en-US" b="1" dirty="0"/>
              <a:t>LinkedIn.com and Indeed.com </a:t>
            </a:r>
            <a:r>
              <a:rPr lang="en-US" dirty="0"/>
              <a:t>–search for jobs by job title </a:t>
            </a:r>
            <a:r>
              <a:rPr lang="en-US" dirty="0" err="1"/>
              <a:t>etc</a:t>
            </a:r>
            <a:r>
              <a:rPr lang="en-US" dirty="0"/>
              <a:t>; Can be used to apply for jobs.</a:t>
            </a:r>
          </a:p>
          <a:p>
            <a:r>
              <a:rPr lang="en-US" b="1" dirty="0"/>
              <a:t>Job titles</a:t>
            </a:r>
            <a:r>
              <a:rPr lang="en-US" dirty="0"/>
              <a:t>: Business Analyst, Software Engineer, </a:t>
            </a:r>
            <a:r>
              <a:rPr lang="en-US" dirty="0" err="1"/>
              <a:t>Sr.Software</a:t>
            </a:r>
            <a:r>
              <a:rPr lang="en-US" dirty="0"/>
              <a:t> Engineer, Lead Software Engineer, Database Administrator, Data Analyst, Manager, Team Lead, Tech Lead, Director, Senior Director, Network Engineer, Computer Engineer.</a:t>
            </a:r>
          </a:p>
          <a:p>
            <a:r>
              <a:rPr lang="en-US" b="1" dirty="0" err="1"/>
              <a:t>Glassdoor.com</a:t>
            </a:r>
            <a:r>
              <a:rPr lang="en-US" dirty="0"/>
              <a:t> – search for jobs by job title to learn more on salaries, benefits </a:t>
            </a:r>
            <a:r>
              <a:rPr lang="en-US" dirty="0" err="1"/>
              <a:t>etc</a:t>
            </a:r>
            <a:endParaRPr lang="en-US" dirty="0"/>
          </a:p>
          <a:p>
            <a:r>
              <a:rPr lang="en-US" b="1" dirty="0"/>
              <a:t>Open source projects</a:t>
            </a:r>
            <a:endParaRPr lang="en-US" dirty="0"/>
          </a:p>
          <a:p>
            <a:pPr marL="0" indent="0">
              <a:buNone/>
            </a:pPr>
            <a:r>
              <a:rPr lang="en-US" b="1" dirty="0">
                <a:hlinkClick r:id="rId2">
                  <a:extLst>
                    <a:ext uri="{A12FA001-AC4F-418D-AE19-62706E023703}">
                      <ahyp:hlinkClr xmlns:ahyp="http://schemas.microsoft.com/office/drawing/2018/hyperlinkcolor" val="tx"/>
                    </a:ext>
                  </a:extLst>
                </a:hlinkClick>
              </a:rPr>
              <a:t>Apache</a:t>
            </a:r>
            <a:r>
              <a:rPr lang="en-US" dirty="0">
                <a:hlinkClick r:id="rId2">
                  <a:extLst>
                    <a:ext uri="{A12FA001-AC4F-418D-AE19-62706E023703}">
                      <ahyp:hlinkClr xmlns:ahyp="http://schemas.microsoft.com/office/drawing/2018/hyperlinkcolor" val="tx"/>
                    </a:ext>
                  </a:extLst>
                </a:hlinkClick>
              </a:rPr>
              <a:t> - https://projects.apache.org/projects.html</a:t>
            </a:r>
            <a:endParaRPr lang="en-US" dirty="0"/>
          </a:p>
          <a:p>
            <a:pPr marL="0" indent="0">
              <a:buNone/>
            </a:pPr>
            <a:endParaRPr lang="en-US" dirty="0"/>
          </a:p>
        </p:txBody>
      </p:sp>
    </p:spTree>
    <p:extLst>
      <p:ext uri="{BB962C8B-B14F-4D97-AF65-F5344CB8AC3E}">
        <p14:creationId xmlns:p14="http://schemas.microsoft.com/office/powerpoint/2010/main" val="3124158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974273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85000" lnSpcReduction="20000"/>
          </a:bodyPr>
          <a:lstStyle/>
          <a:p>
            <a:pPr marL="0" indent="0">
              <a:buNone/>
            </a:pPr>
            <a:r>
              <a:rPr lang="en-US" b="1" dirty="0">
                <a:solidFill>
                  <a:schemeClr val="accent1">
                    <a:lumMod val="50000"/>
                  </a:schemeClr>
                </a:solidFill>
              </a:rPr>
              <a:t>My Education Background:</a:t>
            </a:r>
          </a:p>
          <a:p>
            <a:r>
              <a:rPr lang="en-US" dirty="0"/>
              <a:t>I did my BS in Electronics and Communication Engineering at REC, Trichy, India.</a:t>
            </a:r>
          </a:p>
          <a:p>
            <a:r>
              <a:rPr lang="en-US" dirty="0"/>
              <a:t>Graduated in ‘99 July with Masters in Computer Science at RIT, Rochester, NY</a:t>
            </a:r>
          </a:p>
          <a:p>
            <a:pPr marL="0" indent="0">
              <a:buNone/>
            </a:pPr>
            <a:r>
              <a:rPr lang="en-US" b="1" dirty="0">
                <a:solidFill>
                  <a:schemeClr val="accent1">
                    <a:lumMod val="50000"/>
                  </a:schemeClr>
                </a:solidFill>
              </a:rPr>
              <a:t>Requirements for today’s IT Jobs:</a:t>
            </a:r>
          </a:p>
          <a:p>
            <a:r>
              <a:rPr lang="en-US" dirty="0"/>
              <a:t>BS in Computer Science or Information Technology is sufficient for many Software related jobs.</a:t>
            </a:r>
          </a:p>
          <a:p>
            <a:r>
              <a:rPr lang="en-US" dirty="0"/>
              <a:t>Many continue to do MBA to work in Management.</a:t>
            </a:r>
          </a:p>
          <a:p>
            <a:pPr marL="0" indent="0">
              <a:buNone/>
            </a:pPr>
            <a:r>
              <a:rPr lang="en-US" b="1" dirty="0">
                <a:solidFill>
                  <a:srgbClr val="002060"/>
                </a:solidFill>
              </a:rPr>
              <a:t>Other Branches of Study that are still part of IT</a:t>
            </a:r>
            <a:r>
              <a:rPr lang="en-US" dirty="0">
                <a:solidFill>
                  <a:srgbClr val="002060"/>
                </a:solidFill>
              </a:rPr>
              <a:t>:</a:t>
            </a:r>
          </a:p>
          <a:p>
            <a:r>
              <a:rPr lang="en-US" dirty="0">
                <a:highlight>
                  <a:srgbClr val="FFFF00"/>
                </a:highlight>
              </a:rPr>
              <a:t>Computer Engineering </a:t>
            </a:r>
            <a:r>
              <a:rPr lang="en-US" dirty="0"/>
              <a:t>– A combination of Computer Science and Electrical Engineering required to develop Computer hardware and related software. [Intel]</a:t>
            </a:r>
          </a:p>
          <a:p>
            <a:r>
              <a:rPr lang="en-US" dirty="0">
                <a:highlight>
                  <a:srgbClr val="FFFF00"/>
                </a:highlight>
              </a:rPr>
              <a:t>Computer Networking </a:t>
            </a:r>
            <a:r>
              <a:rPr lang="en-US" dirty="0"/>
              <a:t>– Digital Telecommunications network to exchange data. [Cisco]</a:t>
            </a:r>
          </a:p>
          <a:p>
            <a:r>
              <a:rPr lang="en-US" dirty="0"/>
              <a:t>Both these branches involve in the development and maintenance of the </a:t>
            </a:r>
            <a:r>
              <a:rPr lang="en-US" dirty="0">
                <a:highlight>
                  <a:srgbClr val="FFFF00"/>
                </a:highlight>
              </a:rPr>
              <a:t>infrastructure</a:t>
            </a:r>
            <a:r>
              <a:rPr lang="en-US" dirty="0"/>
              <a:t> required for software programs to run. </a:t>
            </a:r>
          </a:p>
        </p:txBody>
      </p:sp>
    </p:spTree>
    <p:extLst>
      <p:ext uri="{BB962C8B-B14F-4D97-AF65-F5344CB8AC3E}">
        <p14:creationId xmlns:p14="http://schemas.microsoft.com/office/powerpoint/2010/main" val="3297616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t>My Previous Job</a:t>
            </a:r>
          </a:p>
        </p:txBody>
      </p:sp>
      <p:sp>
        <p:nvSpPr>
          <p:cNvPr id="3" name="Content Placeholder 2"/>
          <p:cNvSpPr>
            <a:spLocks noGrp="1"/>
          </p:cNvSpPr>
          <p:nvPr>
            <p:ph idx="1"/>
          </p:nvPr>
        </p:nvSpPr>
        <p:spPr>
          <a:xfrm>
            <a:off x="457200" y="1447800"/>
            <a:ext cx="8229600" cy="4876800"/>
          </a:xfrm>
        </p:spPr>
        <p:txBody>
          <a:bodyPr>
            <a:normAutofit/>
          </a:bodyPr>
          <a:lstStyle/>
          <a:p>
            <a:r>
              <a:rPr lang="en-US" dirty="0"/>
              <a:t>Since year 2000, I worked on Java related software development projects at Thomson Reuters.</a:t>
            </a:r>
          </a:p>
          <a:p>
            <a:r>
              <a:rPr lang="en-US" dirty="0"/>
              <a:t>I was the only remote employee.</a:t>
            </a:r>
          </a:p>
          <a:p>
            <a:r>
              <a:rPr lang="en-US" dirty="0"/>
              <a:t>Located in Eagan, MN, TR is a very large organization. ~ 8000 employees comprising of Management, Legal (Lawyers, </a:t>
            </a:r>
            <a:r>
              <a:rPr lang="en-US" dirty="0" err="1"/>
              <a:t>etc</a:t>
            </a:r>
            <a:r>
              <a:rPr lang="en-US" dirty="0"/>
              <a:t>), Tech (Software Engineers)</a:t>
            </a:r>
          </a:p>
          <a:p>
            <a:r>
              <a:rPr lang="en-US" dirty="0"/>
              <a:t>The end-product of Thomson Reuters is </a:t>
            </a:r>
            <a:r>
              <a:rPr lang="en-US" dirty="0" err="1">
                <a:solidFill>
                  <a:srgbClr val="002060"/>
                </a:solidFill>
                <a:highlight>
                  <a:srgbClr val="FFFF00"/>
                </a:highlight>
              </a:rPr>
              <a:t>WestlawNext</a:t>
            </a:r>
            <a:endParaRPr lang="en-US" dirty="0">
              <a:solidFill>
                <a:srgbClr val="002060"/>
              </a:solidFill>
              <a:highlight>
                <a:srgbClr val="FFFF00"/>
              </a:highlight>
            </a:endParaRPr>
          </a:p>
          <a:p>
            <a:pPr marL="0" indent="0">
              <a:buNone/>
            </a:pPr>
            <a:r>
              <a:rPr lang="en-US" dirty="0"/>
              <a:t>    used by Lawyers. It is an online system to search for cases, code of law etc.</a:t>
            </a:r>
          </a:p>
          <a:p>
            <a:r>
              <a:rPr lang="en-US" dirty="0">
                <a:solidFill>
                  <a:srgbClr val="002060"/>
                </a:solidFill>
                <a:highlight>
                  <a:srgbClr val="FFFF00"/>
                </a:highlight>
              </a:rPr>
              <a:t>LexisNexis</a:t>
            </a:r>
            <a:r>
              <a:rPr lang="en-US" dirty="0"/>
              <a:t> is a competitive product to </a:t>
            </a:r>
            <a:r>
              <a:rPr lang="en-US" dirty="0" err="1"/>
              <a:t>WestlawNext</a:t>
            </a:r>
            <a:endParaRPr lang="en-US" dirty="0"/>
          </a:p>
        </p:txBody>
      </p:sp>
    </p:spTree>
    <p:extLst>
      <p:ext uri="{BB962C8B-B14F-4D97-AF65-F5344CB8AC3E}">
        <p14:creationId xmlns:p14="http://schemas.microsoft.com/office/powerpoint/2010/main" val="701136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a:t>My Current Job</a:t>
            </a:r>
          </a:p>
        </p:txBody>
      </p:sp>
      <p:sp>
        <p:nvSpPr>
          <p:cNvPr id="3" name="Content Placeholder 2"/>
          <p:cNvSpPr>
            <a:spLocks noGrp="1"/>
          </p:cNvSpPr>
          <p:nvPr>
            <p:ph idx="1"/>
          </p:nvPr>
        </p:nvSpPr>
        <p:spPr>
          <a:xfrm>
            <a:off x="457200" y="1676400"/>
            <a:ext cx="8229600" cy="4648200"/>
          </a:xfrm>
        </p:spPr>
        <p:txBody>
          <a:bodyPr>
            <a:normAutofit lnSpcReduction="10000"/>
          </a:bodyPr>
          <a:lstStyle/>
          <a:p>
            <a:r>
              <a:rPr lang="en-US" dirty="0"/>
              <a:t>I started a new job at </a:t>
            </a:r>
            <a:r>
              <a:rPr lang="en-US" dirty="0" err="1"/>
              <a:t>Cofense</a:t>
            </a:r>
            <a:r>
              <a:rPr lang="en-US" dirty="0"/>
              <a:t> in June 2019.</a:t>
            </a:r>
          </a:p>
          <a:p>
            <a:r>
              <a:rPr lang="en-US" dirty="0" err="1"/>
              <a:t>Cofense</a:t>
            </a:r>
            <a:r>
              <a:rPr lang="en-US" dirty="0"/>
              <a:t> products let Companies create scenarios to inject </a:t>
            </a:r>
            <a:r>
              <a:rPr lang="en-US" dirty="0">
                <a:solidFill>
                  <a:srgbClr val="002060"/>
                </a:solidFill>
                <a:highlight>
                  <a:srgbClr val="FFFF00"/>
                </a:highlight>
              </a:rPr>
              <a:t>fake Phishing emails </a:t>
            </a:r>
            <a:r>
              <a:rPr lang="en-US" dirty="0"/>
              <a:t>to their employees’ Inbox and train them to identify and report Phishing emails.</a:t>
            </a:r>
          </a:p>
          <a:p>
            <a:r>
              <a:rPr lang="en-US" dirty="0"/>
              <a:t>Users have to push this button to report a Phishing email.</a:t>
            </a:r>
          </a:p>
          <a:p>
            <a:endParaRPr lang="en-US" dirty="0"/>
          </a:p>
          <a:p>
            <a:r>
              <a:rPr lang="en-US" dirty="0"/>
              <a:t>Unlike Thomson Reuters, many of the employees work from home. </a:t>
            </a:r>
          </a:p>
          <a:p>
            <a:r>
              <a:rPr lang="en-US" dirty="0"/>
              <a:t>My </a:t>
            </a:r>
            <a:r>
              <a:rPr lang="en-US" dirty="0" err="1"/>
              <a:t>linkedIn</a:t>
            </a:r>
            <a:r>
              <a:rPr lang="en-US" dirty="0"/>
              <a:t> Profile:</a:t>
            </a:r>
          </a:p>
          <a:p>
            <a:pPr marL="0" indent="0">
              <a:buNone/>
            </a:pPr>
            <a:r>
              <a:rPr lang="en-US" dirty="0">
                <a:hlinkClick r:id="rId2"/>
              </a:rPr>
              <a:t>https://www.linkedin.com/in/kavithasoma/</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1" y="697992"/>
            <a:ext cx="1219200" cy="91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a:extLst>
              <a:ext uri="{FF2B5EF4-FFF2-40B4-BE49-F238E27FC236}">
                <a16:creationId xmlns:a16="http://schemas.microsoft.com/office/drawing/2014/main" id="{9815E237-1D46-F04F-AC91-EE5B9990887C}"/>
              </a:ext>
            </a:extLst>
          </p:cNvPr>
          <p:cNvPicPr>
            <a:picLocks noChangeAspect="1"/>
          </p:cNvPicPr>
          <p:nvPr/>
        </p:nvPicPr>
        <p:blipFill>
          <a:blip r:embed="rId4"/>
          <a:stretch>
            <a:fillRect/>
          </a:stretch>
        </p:blipFill>
        <p:spPr>
          <a:xfrm>
            <a:off x="2895600" y="4114800"/>
            <a:ext cx="609600" cy="406400"/>
          </a:xfrm>
          <a:prstGeom prst="rect">
            <a:avLst/>
          </a:prstGeom>
        </p:spPr>
      </p:pic>
    </p:spTree>
    <p:extLst>
      <p:ext uri="{BB962C8B-B14F-4D97-AF65-F5344CB8AC3E}">
        <p14:creationId xmlns:p14="http://schemas.microsoft.com/office/powerpoint/2010/main" val="385022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t>Why learn to code?</a:t>
            </a:r>
          </a:p>
        </p:txBody>
      </p:sp>
      <p:sp>
        <p:nvSpPr>
          <p:cNvPr id="3" name="Content Placeholder 2"/>
          <p:cNvSpPr>
            <a:spLocks noGrp="1"/>
          </p:cNvSpPr>
          <p:nvPr>
            <p:ph idx="1"/>
          </p:nvPr>
        </p:nvSpPr>
        <p:spPr>
          <a:xfrm>
            <a:off x="457200" y="1524000"/>
            <a:ext cx="8229600" cy="4800600"/>
          </a:xfrm>
        </p:spPr>
        <p:txBody>
          <a:bodyPr>
            <a:normAutofit/>
          </a:bodyPr>
          <a:lstStyle/>
          <a:p>
            <a:r>
              <a:rPr lang="en-US" dirty="0"/>
              <a:t>Coding is all about problem solving, sequencing and logical reasoning skills</a:t>
            </a:r>
          </a:p>
          <a:p>
            <a:r>
              <a:rPr lang="en-US" dirty="0"/>
              <a:t>Many careers now </a:t>
            </a:r>
            <a:r>
              <a:rPr lang="en-US" dirty="0">
                <a:highlight>
                  <a:srgbClr val="FFFF00"/>
                </a:highlight>
              </a:rPr>
              <a:t>require</a:t>
            </a:r>
            <a:r>
              <a:rPr lang="en-US" dirty="0"/>
              <a:t> some basic knowledge in coding</a:t>
            </a:r>
          </a:p>
          <a:p>
            <a:r>
              <a:rPr lang="en-US" dirty="0">
                <a:highlight>
                  <a:srgbClr val="FFFF00"/>
                </a:highlight>
              </a:rPr>
              <a:t>Coding is only one part</a:t>
            </a:r>
            <a:r>
              <a:rPr lang="en-US" dirty="0"/>
              <a:t> of IT industry. Many after a few years of coding branch off to Management.</a:t>
            </a:r>
          </a:p>
          <a:p>
            <a:r>
              <a:rPr lang="en-US" dirty="0"/>
              <a:t>Some </a:t>
            </a:r>
            <a:r>
              <a:rPr lang="en-US" dirty="0">
                <a:highlight>
                  <a:srgbClr val="FFFF00"/>
                </a:highlight>
              </a:rPr>
              <a:t>don’t even code </a:t>
            </a:r>
            <a:r>
              <a:rPr lang="en-US" dirty="0"/>
              <a:t>and yet work in IT industry as Product Owners, Project Managers </a:t>
            </a:r>
            <a:r>
              <a:rPr lang="en-US" dirty="0" err="1"/>
              <a:t>etc</a:t>
            </a:r>
            <a:endParaRPr lang="en-US" dirty="0"/>
          </a:p>
        </p:txBody>
      </p:sp>
    </p:spTree>
    <p:extLst>
      <p:ext uri="{BB962C8B-B14F-4D97-AF65-F5344CB8AC3E}">
        <p14:creationId xmlns:p14="http://schemas.microsoft.com/office/powerpoint/2010/main" val="2470478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a:t>Pros and Cons of being an IT Professional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67635439"/>
              </p:ext>
            </p:extLst>
          </p:nvPr>
        </p:nvGraphicFramePr>
        <p:xfrm>
          <a:off x="496824" y="1007759"/>
          <a:ext cx="8001000" cy="5246737"/>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348982">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10000"/>
                  </a:ext>
                </a:extLst>
              </a:tr>
              <a:tr h="636508">
                <a:tc>
                  <a:txBody>
                    <a:bodyPr/>
                    <a:lstStyle/>
                    <a:p>
                      <a:r>
                        <a:rPr lang="en-US" sz="1600" dirty="0"/>
                        <a:t>Plenty of job opportunities</a:t>
                      </a:r>
                    </a:p>
                  </a:txBody>
                  <a:tcPr/>
                </a:tc>
                <a:tc>
                  <a:txBody>
                    <a:bodyPr/>
                    <a:lstStyle/>
                    <a:p>
                      <a:r>
                        <a:rPr lang="en-US" sz="1600" dirty="0"/>
                        <a:t>Vacation days are lesser when compared with jobs in other industries.</a:t>
                      </a:r>
                    </a:p>
                  </a:txBody>
                  <a:tcPr/>
                </a:tc>
                <a:extLst>
                  <a:ext uri="{0D108BD9-81ED-4DB2-BD59-A6C34878D82A}">
                    <a16:rowId xmlns:a16="http://schemas.microsoft.com/office/drawing/2014/main" val="2667325830"/>
                  </a:ext>
                </a:extLst>
              </a:tr>
              <a:tr h="1017865">
                <a:tc>
                  <a:txBody>
                    <a:bodyPr/>
                    <a:lstStyle/>
                    <a:p>
                      <a:r>
                        <a:rPr lang="en-US" sz="1600" dirty="0"/>
                        <a:t>Remote working is becoming more popular</a:t>
                      </a:r>
                    </a:p>
                  </a:txBody>
                  <a:tcPr/>
                </a:tc>
                <a:tc>
                  <a:txBody>
                    <a:bodyPr/>
                    <a:lstStyle/>
                    <a:p>
                      <a:r>
                        <a:rPr lang="en-US" sz="1600" dirty="0"/>
                        <a:t>Remote working may not be the best in all situations. Many companies like Amazon do not allow work from home</a:t>
                      </a:r>
                      <a:r>
                        <a:rPr lang="en-US" sz="1600" baseline="0" dirty="0"/>
                        <a:t>. This may change in future.</a:t>
                      </a:r>
                      <a:endParaRPr lang="en-US" sz="1600" dirty="0"/>
                    </a:p>
                  </a:txBody>
                  <a:tcPr/>
                </a:tc>
                <a:extLst>
                  <a:ext uri="{0D108BD9-81ED-4DB2-BD59-A6C34878D82A}">
                    <a16:rowId xmlns:a16="http://schemas.microsoft.com/office/drawing/2014/main" val="10001"/>
                  </a:ext>
                </a:extLst>
              </a:tr>
              <a:tr h="1250520">
                <a:tc>
                  <a:txBody>
                    <a:bodyPr/>
                    <a:lstStyle/>
                    <a:p>
                      <a:r>
                        <a:rPr lang="en-US" sz="1600" dirty="0"/>
                        <a:t>Many who live in suburbs work from home for a few days per week and a</a:t>
                      </a:r>
                      <a:r>
                        <a:rPr lang="en-US" sz="1600" baseline="0" dirty="0"/>
                        <a:t> few days</a:t>
                      </a:r>
                      <a:r>
                        <a:rPr lang="en-US" sz="1600" dirty="0"/>
                        <a:t> onsite. This is a good hybrid model that combines the benefits</a:t>
                      </a:r>
                      <a:r>
                        <a:rPr lang="en-US" sz="1600" baseline="0" dirty="0"/>
                        <a:t> of work from home and onsite.</a:t>
                      </a:r>
                      <a:endParaRPr lang="en-US" sz="1600" dirty="0"/>
                    </a:p>
                  </a:txBody>
                  <a:tcPr/>
                </a:tc>
                <a:tc>
                  <a:txBody>
                    <a:bodyPr/>
                    <a:lstStyle/>
                    <a:p>
                      <a:r>
                        <a:rPr lang="en-US" sz="1600" dirty="0"/>
                        <a:t>If you are in Management that require a lot of meetings, then work at onsite may be the best. </a:t>
                      </a:r>
                    </a:p>
                  </a:txBody>
                  <a:tcPr/>
                </a:tc>
                <a:extLst>
                  <a:ext uri="{0D108BD9-81ED-4DB2-BD59-A6C34878D82A}">
                    <a16:rowId xmlns:a16="http://schemas.microsoft.com/office/drawing/2014/main" val="10002"/>
                  </a:ext>
                </a:extLst>
              </a:tr>
              <a:tr h="319901">
                <a:tc>
                  <a:txBody>
                    <a:bodyPr/>
                    <a:lstStyle/>
                    <a:p>
                      <a:r>
                        <a:rPr lang="en-US" sz="1600" dirty="0"/>
                        <a:t>Helps balance work/life</a:t>
                      </a:r>
                    </a:p>
                  </a:txBody>
                  <a:tcPr/>
                </a:tc>
                <a:tc>
                  <a:txBody>
                    <a:bodyPr/>
                    <a:lstStyle/>
                    <a:p>
                      <a:r>
                        <a:rPr lang="en-US" sz="1600" dirty="0"/>
                        <a:t>Highly Competitive</a:t>
                      </a:r>
                    </a:p>
                  </a:txBody>
                  <a:tcPr/>
                </a:tc>
                <a:extLst>
                  <a:ext uri="{0D108BD9-81ED-4DB2-BD59-A6C34878D82A}">
                    <a16:rowId xmlns:a16="http://schemas.microsoft.com/office/drawing/2014/main" val="10003"/>
                  </a:ext>
                </a:extLst>
              </a:tr>
              <a:tr h="7852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Good pay and health benefits</a:t>
                      </a:r>
                    </a:p>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Technology</a:t>
                      </a:r>
                      <a:r>
                        <a:rPr lang="en-US" sz="1600" baseline="0" dirty="0"/>
                        <a:t> changes so fast that learning and keeping up with the new trend is essential</a:t>
                      </a:r>
                      <a:endParaRPr lang="en-US" sz="1600" dirty="0"/>
                    </a:p>
                  </a:txBody>
                  <a:tcPr/>
                </a:tc>
                <a:extLst>
                  <a:ext uri="{0D108BD9-81ED-4DB2-BD59-A6C34878D82A}">
                    <a16:rowId xmlns:a16="http://schemas.microsoft.com/office/drawing/2014/main" val="10004"/>
                  </a:ext>
                </a:extLst>
              </a:tr>
              <a:tr h="708789">
                <a:tc>
                  <a:txBody>
                    <a:bodyPr/>
                    <a:lstStyle/>
                    <a:p>
                      <a:r>
                        <a:rPr lang="en-US" sz="1600" dirty="0"/>
                        <a:t>Career Growth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Outsourcing – Jobs are frequently</a:t>
                      </a:r>
                      <a:r>
                        <a:rPr lang="en-US" sz="1600" baseline="0" dirty="0"/>
                        <a:t> sent overseas</a:t>
                      </a:r>
                      <a:endParaRPr lang="en-US" sz="1600" dirty="0"/>
                    </a:p>
                  </a:txBody>
                  <a:tcPr/>
                </a:tc>
                <a:extLst>
                  <a:ext uri="{0D108BD9-81ED-4DB2-BD59-A6C34878D82A}">
                    <a16:rowId xmlns:a16="http://schemas.microsoft.com/office/drawing/2014/main" val="10005"/>
                  </a:ext>
                </a:extLst>
              </a:tr>
            </a:tbl>
          </a:graphicData>
        </a:graphic>
      </p:graphicFrame>
      <p:sp>
        <p:nvSpPr>
          <p:cNvPr id="5" name="TextBox 4"/>
          <p:cNvSpPr txBox="1"/>
          <p:nvPr/>
        </p:nvSpPr>
        <p:spPr>
          <a:xfrm>
            <a:off x="457200" y="6248400"/>
            <a:ext cx="8153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Ultimately, it depends on what you like and what you want to be!</a:t>
            </a:r>
          </a:p>
        </p:txBody>
      </p:sp>
    </p:spTree>
    <p:extLst>
      <p:ext uri="{BB962C8B-B14F-4D97-AF65-F5344CB8AC3E}">
        <p14:creationId xmlns:p14="http://schemas.microsoft.com/office/powerpoint/2010/main" val="1872095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
            <a:ext cx="8839200" cy="6711127"/>
          </a:xfrm>
        </p:spPr>
        <p:txBody>
          <a:bodyPr/>
          <a:lstStyle/>
          <a:p>
            <a:endParaRPr lang="en-US" dirty="0"/>
          </a:p>
          <a:p>
            <a:endParaRPr lang="en-US" dirty="0"/>
          </a:p>
          <a:p>
            <a:pPr marL="0" indent="0">
              <a:buNone/>
            </a:pPr>
            <a:endParaRPr lang="en-US" dirty="0"/>
          </a:p>
        </p:txBody>
      </p:sp>
      <p:sp>
        <p:nvSpPr>
          <p:cNvPr id="4" name="Rounded Rectangle 3"/>
          <p:cNvSpPr/>
          <p:nvPr/>
        </p:nvSpPr>
        <p:spPr>
          <a:xfrm>
            <a:off x="5082159" y="1326420"/>
            <a:ext cx="2362200" cy="752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Software Development</a:t>
            </a:r>
          </a:p>
        </p:txBody>
      </p:sp>
      <p:sp>
        <p:nvSpPr>
          <p:cNvPr id="5" name="Down Arrow 4"/>
          <p:cNvSpPr/>
          <p:nvPr/>
        </p:nvSpPr>
        <p:spPr>
          <a:xfrm>
            <a:off x="5975223" y="2133600"/>
            <a:ext cx="401955" cy="7435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070223" y="2768083"/>
            <a:ext cx="1905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sz="1600" dirty="0"/>
              <a:t>Technology Related</a:t>
            </a:r>
            <a:r>
              <a:rPr lang="en-US" dirty="0"/>
              <a:t>		</a:t>
            </a:r>
          </a:p>
        </p:txBody>
      </p:sp>
      <p:sp>
        <p:nvSpPr>
          <p:cNvPr id="9" name="Rounded Rectangle 8"/>
          <p:cNvSpPr/>
          <p:nvPr/>
        </p:nvSpPr>
        <p:spPr>
          <a:xfrm>
            <a:off x="6664452" y="2753776"/>
            <a:ext cx="1828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Management Related</a:t>
            </a:r>
          </a:p>
        </p:txBody>
      </p:sp>
      <p:sp>
        <p:nvSpPr>
          <p:cNvPr id="10" name="Rounded Rectangle 9"/>
          <p:cNvSpPr/>
          <p:nvPr/>
        </p:nvSpPr>
        <p:spPr>
          <a:xfrm>
            <a:off x="2456688" y="4132819"/>
            <a:ext cx="30861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Architects, Software Engineers, QA (Testing) Engineers, Business Analysts, Data Analyst</a:t>
            </a:r>
          </a:p>
        </p:txBody>
      </p:sp>
      <p:sp>
        <p:nvSpPr>
          <p:cNvPr id="11" name="Down Arrow 10"/>
          <p:cNvSpPr/>
          <p:nvPr/>
        </p:nvSpPr>
        <p:spPr>
          <a:xfrm>
            <a:off x="4780407" y="3340733"/>
            <a:ext cx="484632" cy="6256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774436" y="4105658"/>
            <a:ext cx="3124200" cy="1425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Scrum Masters, Product Owners, Project Managers, Managers, Directors, VP, President/CEO</a:t>
            </a:r>
          </a:p>
        </p:txBody>
      </p:sp>
      <p:sp>
        <p:nvSpPr>
          <p:cNvPr id="15" name="Down Arrow 14"/>
          <p:cNvSpPr/>
          <p:nvPr/>
        </p:nvSpPr>
        <p:spPr>
          <a:xfrm>
            <a:off x="7336536" y="3391785"/>
            <a:ext cx="484632" cy="6563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650EFA8C-E50B-4648-BBB0-6E1973431727}"/>
              </a:ext>
            </a:extLst>
          </p:cNvPr>
          <p:cNvSpPr/>
          <p:nvPr/>
        </p:nvSpPr>
        <p:spPr>
          <a:xfrm>
            <a:off x="3543300" y="249949"/>
            <a:ext cx="2057400" cy="5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IT Industry</a:t>
            </a:r>
            <a:endParaRPr lang="en-US" b="1" dirty="0">
              <a:ln w="22225">
                <a:solidFill>
                  <a:schemeClr val="accent2"/>
                </a:solidFill>
                <a:prstDash val="solid"/>
              </a:ln>
              <a:solidFill>
                <a:schemeClr val="accent2">
                  <a:lumMod val="40000"/>
                  <a:lumOff val="60000"/>
                </a:schemeClr>
              </a:solidFill>
            </a:endParaRPr>
          </a:p>
        </p:txBody>
      </p:sp>
      <p:sp>
        <p:nvSpPr>
          <p:cNvPr id="6" name="Down Arrow 5">
            <a:extLst>
              <a:ext uri="{FF2B5EF4-FFF2-40B4-BE49-F238E27FC236}">
                <a16:creationId xmlns:a16="http://schemas.microsoft.com/office/drawing/2014/main" id="{443AC394-1BBD-ED47-94FB-3DAC614FDBE7}"/>
              </a:ext>
            </a:extLst>
          </p:cNvPr>
          <p:cNvSpPr/>
          <p:nvPr/>
        </p:nvSpPr>
        <p:spPr>
          <a:xfrm>
            <a:off x="4411790" y="853303"/>
            <a:ext cx="484632"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B9C5F4F5-952C-654C-8CBD-508C1FB8B017}"/>
              </a:ext>
            </a:extLst>
          </p:cNvPr>
          <p:cNvSpPr/>
          <p:nvPr/>
        </p:nvSpPr>
        <p:spPr>
          <a:xfrm>
            <a:off x="434913" y="1472638"/>
            <a:ext cx="1752599" cy="752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Infrastructure (hardware) Development</a:t>
            </a:r>
          </a:p>
        </p:txBody>
      </p:sp>
      <p:sp>
        <p:nvSpPr>
          <p:cNvPr id="12" name="Rounded Rectangle 11">
            <a:extLst>
              <a:ext uri="{FF2B5EF4-FFF2-40B4-BE49-F238E27FC236}">
                <a16:creationId xmlns:a16="http://schemas.microsoft.com/office/drawing/2014/main" id="{8CC5B0EB-1470-5849-ACD3-5D64E38055F2}"/>
              </a:ext>
            </a:extLst>
          </p:cNvPr>
          <p:cNvSpPr/>
          <p:nvPr/>
        </p:nvSpPr>
        <p:spPr>
          <a:xfrm>
            <a:off x="2699768" y="1420497"/>
            <a:ext cx="1526285" cy="8568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Networking</a:t>
            </a:r>
          </a:p>
        </p:txBody>
      </p:sp>
    </p:spTree>
    <p:extLst>
      <p:ext uri="{BB962C8B-B14F-4D97-AF65-F5344CB8AC3E}">
        <p14:creationId xmlns:p14="http://schemas.microsoft.com/office/powerpoint/2010/main" val="4015879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869"/>
            <a:ext cx="8229600" cy="591312"/>
          </a:xfrm>
        </p:spPr>
        <p:txBody>
          <a:bodyPr>
            <a:normAutofit fontScale="90000"/>
          </a:bodyPr>
          <a:lstStyle/>
          <a:p>
            <a:r>
              <a:rPr lang="en-US" dirty="0"/>
              <a:t>Technology Related Jobs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44110544"/>
              </p:ext>
            </p:extLst>
          </p:nvPr>
        </p:nvGraphicFramePr>
        <p:xfrm>
          <a:off x="457200" y="866182"/>
          <a:ext cx="8077200" cy="5993338"/>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390762">
                <a:tc>
                  <a:txBody>
                    <a:bodyPr/>
                    <a:lstStyle/>
                    <a:p>
                      <a:r>
                        <a:rPr lang="en-US" dirty="0"/>
                        <a:t>Job Title</a:t>
                      </a:r>
                    </a:p>
                  </a:txBody>
                  <a:tcPr/>
                </a:tc>
                <a:tc>
                  <a:txBody>
                    <a:bodyPr/>
                    <a:lstStyle/>
                    <a:p>
                      <a:r>
                        <a:rPr lang="en-US" dirty="0"/>
                        <a:t>Job Description</a:t>
                      </a:r>
                    </a:p>
                  </a:txBody>
                  <a:tcPr/>
                </a:tc>
                <a:extLst>
                  <a:ext uri="{0D108BD9-81ED-4DB2-BD59-A6C34878D82A}">
                    <a16:rowId xmlns:a16="http://schemas.microsoft.com/office/drawing/2014/main" val="10000"/>
                  </a:ext>
                </a:extLst>
              </a:tr>
              <a:tr h="2051498">
                <a:tc>
                  <a:txBody>
                    <a:bodyPr/>
                    <a:lstStyle/>
                    <a:p>
                      <a:r>
                        <a:rPr lang="en-US" sz="1400" b="1" dirty="0"/>
                        <a:t>Software</a:t>
                      </a:r>
                      <a:r>
                        <a:rPr lang="en-US" sz="1400" b="1" baseline="0" dirty="0"/>
                        <a:t> Architects</a:t>
                      </a:r>
                      <a:endParaRPr lang="en-US" sz="1400" b="1" dirty="0"/>
                    </a:p>
                  </a:txBody>
                  <a:tcPr/>
                </a:tc>
                <a:tc>
                  <a:txBody>
                    <a:bodyPr/>
                    <a:lstStyle/>
                    <a:p>
                      <a:r>
                        <a:rPr lang="en-US" sz="1400" dirty="0"/>
                        <a:t>There are usually few architects in a company. They work closely with Management and </a:t>
                      </a:r>
                      <a:r>
                        <a:rPr lang="en-US" sz="1400" dirty="0">
                          <a:highlight>
                            <a:srgbClr val="FFFF00"/>
                          </a:highlight>
                        </a:rPr>
                        <a:t>design very large systems</a:t>
                      </a:r>
                      <a:r>
                        <a:rPr lang="en-US" sz="1400" baseline="0" dirty="0">
                          <a:highlight>
                            <a:srgbClr val="FFFF00"/>
                          </a:highlight>
                        </a:rPr>
                        <a:t> for large-scale projects</a:t>
                      </a:r>
                      <a:r>
                        <a:rPr lang="en-US" sz="1400" baseline="0" dirty="0"/>
                        <a:t>. Also work with Software Engineers in aiding them to implement the Software projects. They don’t code on a everyday basis, but should be very knowledge on the languages, tools used in Software Development.</a:t>
                      </a:r>
                      <a:endParaRPr lang="en-US" sz="1400" dirty="0"/>
                    </a:p>
                  </a:txBody>
                  <a:tcPr/>
                </a:tc>
                <a:extLst>
                  <a:ext uri="{0D108BD9-81ED-4DB2-BD59-A6C34878D82A}">
                    <a16:rowId xmlns:a16="http://schemas.microsoft.com/office/drawing/2014/main" val="10001"/>
                  </a:ext>
                </a:extLst>
              </a:tr>
              <a:tr h="943360">
                <a:tc>
                  <a:txBody>
                    <a:bodyPr/>
                    <a:lstStyle/>
                    <a:p>
                      <a:r>
                        <a:rPr lang="en-US" sz="1400" b="1" dirty="0"/>
                        <a:t>Software Engineers</a:t>
                      </a:r>
                    </a:p>
                  </a:txBody>
                  <a:tcPr/>
                </a:tc>
                <a:tc>
                  <a:txBody>
                    <a:bodyPr/>
                    <a:lstStyle/>
                    <a:p>
                      <a:r>
                        <a:rPr lang="en-US" sz="1400" dirty="0"/>
                        <a:t>“</a:t>
                      </a:r>
                      <a:r>
                        <a:rPr lang="en-US" sz="1400" b="0" i="1" dirty="0"/>
                        <a:t>This is the</a:t>
                      </a:r>
                      <a:r>
                        <a:rPr lang="en-US" sz="1400" b="0" i="1" baseline="0" dirty="0"/>
                        <a:t> job I have been doing for the past 18 years. On a smaller scale, we gather  </a:t>
                      </a:r>
                      <a:r>
                        <a:rPr lang="en-US" sz="1400" b="0" i="1" baseline="0" dirty="0">
                          <a:highlight>
                            <a:srgbClr val="FFFF00"/>
                          </a:highlight>
                        </a:rPr>
                        <a:t>requirements, design, develop and test</a:t>
                      </a:r>
                      <a:r>
                        <a:rPr lang="en-US" sz="1400" b="0" i="1" baseline="0" dirty="0"/>
                        <a:t>. Develop here refers to writing code</a:t>
                      </a:r>
                      <a:r>
                        <a:rPr lang="en-US" sz="1400" baseline="0" dirty="0"/>
                        <a:t>.”</a:t>
                      </a:r>
                      <a:endParaRPr lang="en-US" sz="1400" dirty="0"/>
                    </a:p>
                  </a:txBody>
                  <a:tcPr/>
                </a:tc>
                <a:extLst>
                  <a:ext uri="{0D108BD9-81ED-4DB2-BD59-A6C34878D82A}">
                    <a16:rowId xmlns:a16="http://schemas.microsoft.com/office/drawing/2014/main" val="10002"/>
                  </a:ext>
                </a:extLst>
              </a:tr>
              <a:tr h="587264">
                <a:tc>
                  <a:txBody>
                    <a:bodyPr/>
                    <a:lstStyle/>
                    <a:p>
                      <a:r>
                        <a:rPr lang="en-US" sz="1400" b="1" dirty="0"/>
                        <a:t>Data Analysts</a:t>
                      </a:r>
                    </a:p>
                  </a:txBody>
                  <a:tcPr/>
                </a:tc>
                <a:tc>
                  <a:txBody>
                    <a:bodyPr/>
                    <a:lstStyle/>
                    <a:p>
                      <a:r>
                        <a:rPr lang="en-US" sz="1400" dirty="0"/>
                        <a:t>Create </a:t>
                      </a:r>
                      <a:r>
                        <a:rPr lang="en-US" sz="1400" dirty="0">
                          <a:highlight>
                            <a:srgbClr val="FFFF00"/>
                          </a:highlight>
                        </a:rPr>
                        <a:t>reports</a:t>
                      </a:r>
                      <a:r>
                        <a:rPr lang="en-US" sz="1400" dirty="0"/>
                        <a:t> from different data sets to human readable format to report trends, behaviors </a:t>
                      </a:r>
                      <a:r>
                        <a:rPr lang="en-US" sz="1400" dirty="0" err="1"/>
                        <a:t>etc</a:t>
                      </a:r>
                      <a:endParaRPr lang="en-US" sz="1400" dirty="0"/>
                    </a:p>
                  </a:txBody>
                  <a:tcPr/>
                </a:tc>
                <a:extLst>
                  <a:ext uri="{0D108BD9-81ED-4DB2-BD59-A6C34878D82A}">
                    <a16:rowId xmlns:a16="http://schemas.microsoft.com/office/drawing/2014/main" val="981740335"/>
                  </a:ext>
                </a:extLst>
              </a:tr>
              <a:tr h="1009467">
                <a:tc>
                  <a:txBody>
                    <a:bodyPr/>
                    <a:lstStyle/>
                    <a:p>
                      <a:r>
                        <a:rPr lang="en-US" sz="1400" b="1" dirty="0"/>
                        <a:t>Quality Assurance Engineers</a:t>
                      </a:r>
                    </a:p>
                  </a:txBody>
                  <a:tcPr/>
                </a:tc>
                <a:tc>
                  <a:txBody>
                    <a:bodyPr/>
                    <a:lstStyle/>
                    <a:p>
                      <a:r>
                        <a:rPr lang="en-US" sz="1400" dirty="0"/>
                        <a:t>They vigorously</a:t>
                      </a:r>
                      <a:r>
                        <a:rPr lang="en-US" sz="1400" baseline="0" dirty="0"/>
                        <a:t> </a:t>
                      </a:r>
                      <a:r>
                        <a:rPr lang="en-US" sz="1400" baseline="0" dirty="0">
                          <a:highlight>
                            <a:srgbClr val="FFFF00"/>
                          </a:highlight>
                        </a:rPr>
                        <a:t>test the code </a:t>
                      </a:r>
                      <a:r>
                        <a:rPr lang="en-US" sz="1400" baseline="0" dirty="0"/>
                        <a:t>we write. In doing so, they write code to test code. Many of the tests are automated with minimal manual intervention.</a:t>
                      </a:r>
                      <a:endParaRPr lang="en-US" sz="1400" dirty="0"/>
                    </a:p>
                  </a:txBody>
                  <a:tcPr/>
                </a:tc>
                <a:extLst>
                  <a:ext uri="{0D108BD9-81ED-4DB2-BD59-A6C34878D82A}">
                    <a16:rowId xmlns:a16="http://schemas.microsoft.com/office/drawing/2014/main" val="10003"/>
                  </a:ext>
                </a:extLst>
              </a:tr>
              <a:tr h="1009467">
                <a:tc>
                  <a:txBody>
                    <a:bodyPr/>
                    <a:lstStyle/>
                    <a:p>
                      <a:r>
                        <a:rPr lang="en-US" sz="1400" b="1" dirty="0"/>
                        <a:t>Business Analyst</a:t>
                      </a:r>
                    </a:p>
                  </a:txBody>
                  <a:tcPr/>
                </a:tc>
                <a:tc>
                  <a:txBody>
                    <a:bodyPr/>
                    <a:lstStyle/>
                    <a:p>
                      <a:r>
                        <a:rPr lang="en-US" sz="1400" dirty="0"/>
                        <a:t>They work closely with users and develop UI</a:t>
                      </a:r>
                      <a:r>
                        <a:rPr lang="en-US" sz="1400" baseline="0" dirty="0"/>
                        <a:t> components. They write code to a lesser extent than Software Engineers and Quality Assurance Engineers.</a:t>
                      </a:r>
                      <a:endParaRPr lang="en-US" sz="1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51442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457200"/>
          </a:xfrm>
        </p:spPr>
        <p:txBody>
          <a:bodyPr>
            <a:normAutofit/>
          </a:bodyPr>
          <a:lstStyle/>
          <a:p>
            <a:r>
              <a:rPr lang="en-US" sz="1800" b="1" dirty="0"/>
              <a:t>Steve Rice, </a:t>
            </a:r>
            <a:r>
              <a:rPr lang="en-US" sz="1800" b="1" dirty="0" err="1"/>
              <a:t>Sr.Director</a:t>
            </a:r>
            <a:r>
              <a:rPr lang="en-US" sz="1800" b="1" dirty="0"/>
              <a:t>, Software Engineering at </a:t>
            </a:r>
            <a:r>
              <a:rPr lang="en-US" sz="1800" b="1" dirty="0" err="1"/>
              <a:t>Cofense</a:t>
            </a:r>
            <a:endParaRPr lang="en-US" sz="1800" b="1" dirty="0"/>
          </a:p>
        </p:txBody>
      </p:sp>
      <p:sp>
        <p:nvSpPr>
          <p:cNvPr id="3" name="Content Placeholder 2"/>
          <p:cNvSpPr>
            <a:spLocks noGrp="1"/>
          </p:cNvSpPr>
          <p:nvPr>
            <p:ph idx="1"/>
          </p:nvPr>
        </p:nvSpPr>
        <p:spPr>
          <a:xfrm>
            <a:off x="457200" y="1143000"/>
            <a:ext cx="8229600" cy="5181600"/>
          </a:xfrm>
        </p:spPr>
        <p:txBody>
          <a:bodyPr>
            <a:normAutofit/>
          </a:bodyPr>
          <a:lstStyle/>
          <a:p>
            <a:pPr marL="0" indent="0">
              <a:buNone/>
            </a:pPr>
            <a:r>
              <a:rPr lang="en-US" dirty="0"/>
              <a:t>“</a:t>
            </a:r>
            <a:r>
              <a:rPr lang="en-US" sz="1800" i="1" dirty="0"/>
              <a:t>My job to help all of the engineers on my team be successful and get their jobs done.  </a:t>
            </a:r>
            <a:r>
              <a:rPr lang="en-US" sz="1800" i="1" dirty="0">
                <a:solidFill>
                  <a:srgbClr val="990000"/>
                </a:solidFill>
              </a:rPr>
              <a:t>Many software projects are very large</a:t>
            </a:r>
            <a:r>
              <a:rPr lang="en-US" sz="1800" i="1" dirty="0"/>
              <a:t>, can take many months, and sometimes have over </a:t>
            </a:r>
            <a:r>
              <a:rPr lang="en-US" sz="1800" i="1" dirty="0">
                <a:solidFill>
                  <a:srgbClr val="C00000"/>
                </a:solidFill>
              </a:rPr>
              <a:t>40 people </a:t>
            </a:r>
            <a:r>
              <a:rPr lang="en-US" sz="1800" i="1" dirty="0"/>
              <a:t>contributing to them.  This requires a lot of </a:t>
            </a:r>
            <a:r>
              <a:rPr lang="en-US" sz="1800" i="1" dirty="0">
                <a:solidFill>
                  <a:srgbClr val="C00000"/>
                </a:solidFill>
              </a:rPr>
              <a:t>coordination and clear communication </a:t>
            </a:r>
            <a:r>
              <a:rPr lang="en-US" sz="1800" i="1" dirty="0"/>
              <a:t>across all of the people working on these projects. My job is to make sure each person knows what they are supposed to be doing, has everything they need to get their work done, and also feels like they understand the importance of their work.  Does your class ever do big projects together?  I am sure they are challenging but fun. So I guess you would say my job is like being a teacher in a classroom: I help my 'students' learn new stuff so they can grow and help each other.  By the way, I also try to make things fun sometimes too - </a:t>
            </a:r>
            <a:r>
              <a:rPr lang="en-US" sz="1800" i="1" dirty="0" err="1"/>
              <a:t>kinda</a:t>
            </a:r>
            <a:r>
              <a:rPr lang="en-US" sz="1800" i="1" dirty="0"/>
              <a:t> like what your teacher does I'm sure</a:t>
            </a:r>
            <a:r>
              <a:rPr lang="en-US" sz="1800" dirty="0"/>
              <a:t>!</a:t>
            </a:r>
            <a:r>
              <a:rPr lang="en-US" dirty="0"/>
              <a:t>”</a:t>
            </a:r>
          </a:p>
        </p:txBody>
      </p:sp>
    </p:spTree>
    <p:extLst>
      <p:ext uri="{BB962C8B-B14F-4D97-AF65-F5344CB8AC3E}">
        <p14:creationId xmlns:p14="http://schemas.microsoft.com/office/powerpoint/2010/main" val="1000501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668</TotalTime>
  <Words>1234</Words>
  <Application>Microsoft Macintosh PowerPoint</Application>
  <PresentationFormat>On-screen Show (4:3)</PresentationFormat>
  <Paragraphs>108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Constantia</vt:lpstr>
      <vt:lpstr>Wingdings 2</vt:lpstr>
      <vt:lpstr>Flow</vt:lpstr>
      <vt:lpstr>IT Industry (software, hardware, networking) from my perspective</vt:lpstr>
      <vt:lpstr>PowerPoint Presentation</vt:lpstr>
      <vt:lpstr>My Previous Job</vt:lpstr>
      <vt:lpstr>My Current Job</vt:lpstr>
      <vt:lpstr>Why learn to code?</vt:lpstr>
      <vt:lpstr>Pros and Cons of being an IT Professional</vt:lpstr>
      <vt:lpstr>PowerPoint Presentation</vt:lpstr>
      <vt:lpstr>Technology Related Jobs</vt:lpstr>
      <vt:lpstr>Steve Rice, Sr.Director, Software Engineering at Cofense</vt:lpstr>
      <vt:lpstr>Ed Hallam, Product Owner at Cofense</vt:lpstr>
      <vt:lpstr>Terri Ruggieri, Scrum Master at Cofense</vt:lpstr>
      <vt:lpstr>For those who aspire to become Software Engineers:</vt:lpstr>
      <vt:lpstr>Useful websites: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Industry</dc:title>
  <dc:creator>Kavitha</dc:creator>
  <cp:lastModifiedBy>Kavitha Rajagopalan</cp:lastModifiedBy>
  <cp:revision>63</cp:revision>
  <dcterms:created xsi:type="dcterms:W3CDTF">2019-09-21T21:13:17Z</dcterms:created>
  <dcterms:modified xsi:type="dcterms:W3CDTF">2019-09-26T16:14:00Z</dcterms:modified>
</cp:coreProperties>
</file>