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7E6A0BB-66C9-477B-B5CF-7E8508D2C5A2}" type="datetimeFigureOut">
              <a:rPr lang="en-US" smtClean="0"/>
              <a:t>9/21/2019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E6A0BB-66C9-477B-B5CF-7E8508D2C5A2}"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s://www.typingcl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 Industry</a:t>
            </a:r>
            <a:endParaRPr lang="en-US" dirty="0"/>
          </a:p>
        </p:txBody>
      </p:sp>
      <p:sp>
        <p:nvSpPr>
          <p:cNvPr id="3" name="Subtitle 2"/>
          <p:cNvSpPr>
            <a:spLocks noGrp="1"/>
          </p:cNvSpPr>
          <p:nvPr>
            <p:ph type="subTitle" idx="1"/>
          </p:nvPr>
        </p:nvSpPr>
        <p:spPr/>
        <p:txBody>
          <a:bodyPr>
            <a:normAutofit/>
          </a:bodyPr>
          <a:lstStyle/>
          <a:p>
            <a:r>
              <a:rPr lang="en-US" dirty="0" smtClean="0"/>
              <a:t>By Kavitha Soma</a:t>
            </a:r>
          </a:p>
          <a:p>
            <a:r>
              <a:rPr lang="en-US" dirty="0" smtClean="0"/>
              <a:t>Software Developer @ </a:t>
            </a:r>
            <a:r>
              <a:rPr lang="en-US" dirty="0" err="1" smtClean="0"/>
              <a:t>Cofense</a:t>
            </a:r>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smtClean="0"/>
              <a:t>Ed </a:t>
            </a:r>
            <a:r>
              <a:rPr lang="en-US" sz="1800" b="1" dirty="0" err="1" smtClean="0"/>
              <a:t>Illam</a:t>
            </a:r>
            <a:r>
              <a:rPr lang="en-US" sz="1800" b="1" dirty="0" smtClean="0"/>
              <a:t>, Product Owner at </a:t>
            </a:r>
            <a:r>
              <a:rPr lang="en-US" sz="1800" b="1" dirty="0" err="1" smtClean="0"/>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i="1" dirty="0" smtClean="0"/>
              <a:t>“</a:t>
            </a:r>
            <a:r>
              <a:rPr lang="en-US" sz="1400" i="1" dirty="0"/>
              <a:t>I never studied anything to become a product owner. I had attended several colleges but never majored in anything related software engineering. It was more or less just something I fell into</a:t>
            </a:r>
            <a:r>
              <a:rPr lang="en-US" sz="1400" i="1" dirty="0" smtClean="0"/>
              <a:t>.</a:t>
            </a:r>
            <a:endParaRPr lang="en-US" sz="1400" i="1" dirty="0"/>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manager of the tech support department and helped the tech support team learn about all the things our application does. This made the tech support team better at helping customers troubleshoot any issues our customers were having</a:t>
            </a:r>
            <a:r>
              <a:rPr lang="en-US" sz="1400" i="1" dirty="0" smtClean="0"/>
              <a:t>.</a:t>
            </a:r>
            <a:r>
              <a:rPr lang="en-US" sz="1400" i="1" dirty="0"/>
              <a:t>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r>
              <a:rPr lang="en-US" sz="1400" i="1" dirty="0" smtClean="0"/>
              <a:t>.</a:t>
            </a:r>
            <a:endParaRPr lang="en-US" sz="1400" i="1" dirty="0"/>
          </a:p>
          <a:p>
            <a:pPr marL="0" indent="0">
              <a:buNone/>
            </a:pPr>
            <a:r>
              <a:rPr lang="en-US" sz="1400" i="1" dirty="0"/>
              <a:t>I was promoted to senior QA engineer where I guided other junior QA engineers in ways we can be better at testing software. I also created automated tests that made sure new features wouldn’t cause old features to break</a:t>
            </a:r>
            <a:r>
              <a:rPr lang="en-US" sz="1400" i="1" dirty="0" smtClean="0"/>
              <a:t>.</a:t>
            </a:r>
            <a:endParaRPr lang="en-US" sz="1400" i="1" dirty="0"/>
          </a:p>
          <a:p>
            <a:pPr marL="0" indent="0">
              <a:buNone/>
            </a:pPr>
            <a:r>
              <a:rPr lang="en-US" sz="1400" i="1" dirty="0"/>
              <a:t>I then became a scrum master. As a scrum master,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r>
              <a:rPr lang="en-US" sz="1400" i="1" dirty="0" smtClean="0"/>
              <a:t>.</a:t>
            </a:r>
            <a:endParaRPr lang="en-US" sz="1400" i="1" dirty="0"/>
          </a:p>
          <a:p>
            <a:pPr marL="0" indent="0">
              <a:buNone/>
            </a:pPr>
            <a:r>
              <a:rPr lang="en-US" sz="1400" i="1" dirty="0"/>
              <a:t>I then became a product owner 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r>
              <a:rPr lang="en-US" sz="1400" i="1" dirty="0" smtClean="0"/>
              <a:t>.”</a:t>
            </a:r>
          </a:p>
          <a:p>
            <a:pPr marL="0" indent="0">
              <a:buNone/>
            </a:pPr>
            <a:r>
              <a:rPr lang="en-US" sz="1400" i="1" dirty="0" smtClean="0">
                <a:hlinkClick r:id="rId2"/>
              </a:rPr>
              <a:t>https</a:t>
            </a:r>
            <a:r>
              <a:rPr lang="en-US" sz="1400" i="1" dirty="0">
                <a:hlinkClick r:id="rId2"/>
              </a:rPr>
              <a:t>://www.linkedin.com/in/edwardhallam/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smtClean="0"/>
              <a:t>Terri </a:t>
            </a:r>
            <a:r>
              <a:rPr lang="en-US" sz="1800" b="1" dirty="0" err="1" smtClean="0"/>
              <a:t>Ruggieri</a:t>
            </a:r>
            <a:r>
              <a:rPr lang="en-US" sz="1800" b="1" dirty="0" smtClean="0"/>
              <a:t>, Scrum Master at </a:t>
            </a:r>
            <a:r>
              <a:rPr lang="en-US" sz="1800" b="1" dirty="0" err="1" smtClean="0"/>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smtClean="0"/>
              <a:t>“</a:t>
            </a: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Scrum Master is somewhat open, there is not a true advancement like many roles but more an opportunity to hone our craft by continuous learning and coaching. </a:t>
            </a:r>
            <a:r>
              <a:rPr lang="en-US" sz="1700" i="1" dirty="0" smtClean="0"/>
              <a:t>”</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smtClean="0"/>
              <a:t>For those who aspire to become Software Engineers:</a:t>
            </a:r>
            <a:endParaRPr lang="en-US" sz="2800" b="1" dirty="0"/>
          </a:p>
        </p:txBody>
      </p:sp>
      <p:sp>
        <p:nvSpPr>
          <p:cNvPr id="3" name="Content Placeholder 2"/>
          <p:cNvSpPr>
            <a:spLocks noGrp="1"/>
          </p:cNvSpPr>
          <p:nvPr>
            <p:ph idx="1"/>
          </p:nvPr>
        </p:nvSpPr>
        <p:spPr>
          <a:xfrm>
            <a:off x="457200" y="1524000"/>
            <a:ext cx="8229600" cy="4800600"/>
          </a:xfrm>
        </p:spPr>
        <p:txBody>
          <a:bodyPr/>
          <a:lstStyle/>
          <a:p>
            <a:r>
              <a:rPr lang="en-US" sz="2200" dirty="0" smtClean="0">
                <a:hlinkClick r:id="rId2"/>
              </a:rPr>
              <a:t>http://www.w3schools.com/</a:t>
            </a:r>
            <a:r>
              <a:rPr lang="en-US" sz="2200" dirty="0" smtClean="0"/>
              <a:t> has good tutorials on:</a:t>
            </a:r>
          </a:p>
          <a:p>
            <a:pPr marL="0" indent="0">
              <a:buNone/>
            </a:pPr>
            <a:r>
              <a:rPr lang="en-US" sz="2200" dirty="0" smtClean="0"/>
              <a:t>HTML, CSS (Stylesheet), </a:t>
            </a:r>
            <a:r>
              <a:rPr lang="en-US" sz="2200" dirty="0" err="1" smtClean="0"/>
              <a:t>Javascript</a:t>
            </a:r>
            <a:endParaRPr lang="en-US" sz="2200" dirty="0" smtClean="0"/>
          </a:p>
          <a:p>
            <a:r>
              <a:rPr lang="en-US" sz="2200" dirty="0" smtClean="0"/>
              <a:t>Java is currently at version 12. I recommend to start with version 7</a:t>
            </a:r>
          </a:p>
          <a:p>
            <a:r>
              <a:rPr lang="en-US" sz="2200" dirty="0" smtClean="0"/>
              <a:t>Java Docs</a:t>
            </a:r>
          </a:p>
          <a:p>
            <a:pPr marL="0" indent="0">
              <a:buNone/>
            </a:pPr>
            <a:r>
              <a:rPr lang="en-US" sz="2200" dirty="0">
                <a:hlinkClick r:id="rId3"/>
              </a:rPr>
              <a:t>https://docs.oracle.com/javase/7/docs/api</a:t>
            </a:r>
            <a:r>
              <a:rPr lang="en-US" sz="2200" dirty="0" smtClean="0">
                <a:hlinkClick r:id="rId3"/>
              </a:rPr>
              <a:t>/</a:t>
            </a:r>
            <a:endParaRPr lang="en-US" sz="2200" dirty="0" smtClean="0"/>
          </a:p>
          <a:p>
            <a:r>
              <a:rPr lang="en-US" sz="2200" dirty="0" smtClean="0"/>
              <a:t>Eclipse is a great tool to learn and write code in Java</a:t>
            </a:r>
          </a:p>
          <a:p>
            <a:pPr marL="0" indent="0">
              <a:buNone/>
            </a:pPr>
            <a:r>
              <a:rPr lang="en-US" sz="2200" dirty="0" smtClean="0"/>
              <a:t>You can install Eclipse for free. </a:t>
            </a:r>
          </a:p>
          <a:p>
            <a:r>
              <a:rPr lang="en-US" sz="2200" b="1" dirty="0" smtClean="0"/>
              <a:t>Learning how to type without looking at the keyboard is a great idea !!</a:t>
            </a:r>
          </a:p>
          <a:p>
            <a:pPr marL="0" indent="0">
              <a:buNone/>
            </a:pPr>
            <a:r>
              <a:rPr lang="en-US" dirty="0">
                <a:hlinkClick r:id="rId4"/>
              </a:rPr>
              <a:t>https://www.typingclub.com</a:t>
            </a:r>
            <a:endParaRPr lang="en-US" b="1" dirty="0" smtClean="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Useful websites:</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LinkedIn and Indeed –search for jobs by job title </a:t>
            </a:r>
            <a:r>
              <a:rPr lang="en-US" dirty="0" err="1" smtClean="0"/>
              <a:t>etc</a:t>
            </a:r>
            <a:endParaRPr lang="en-US" dirty="0" smtClean="0"/>
          </a:p>
          <a:p>
            <a:pPr marL="0" indent="0">
              <a:buNone/>
            </a:pPr>
            <a:r>
              <a:rPr lang="en-US" dirty="0" smtClean="0"/>
              <a:t>Can be used to apply for jobs.</a:t>
            </a:r>
          </a:p>
          <a:p>
            <a:pPr marL="0" indent="0">
              <a:buNone/>
            </a:pPr>
            <a:endParaRPr lang="en-US" dirty="0" smtClean="0"/>
          </a:p>
          <a:p>
            <a:r>
              <a:rPr lang="en-US" dirty="0" smtClean="0"/>
              <a:t>Glassdoor – search for jobs by job title to learn more on salaries, benefits </a:t>
            </a:r>
            <a:r>
              <a:rPr lang="en-US" dirty="0" err="1" smtClean="0"/>
              <a:t>etc</a:t>
            </a:r>
            <a:endParaRPr lang="en-US" dirty="0"/>
          </a:p>
        </p:txBody>
      </p:sp>
    </p:spTree>
    <p:extLst>
      <p:ext uri="{BB962C8B-B14F-4D97-AF65-F5344CB8AC3E}">
        <p14:creationId xmlns:p14="http://schemas.microsoft.com/office/powerpoint/2010/main" val="312415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My Career Path</a:t>
            </a: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I did my BS in Electronics and Communication Engineering at REC, Trichy, India.</a:t>
            </a:r>
          </a:p>
          <a:p>
            <a:r>
              <a:rPr lang="en-US" dirty="0" smtClean="0"/>
              <a:t>While I did my Bachelors, I learnt Pascal and that’s when I realized that Programming is what I want to do.</a:t>
            </a:r>
          </a:p>
          <a:p>
            <a:r>
              <a:rPr lang="en-US" dirty="0" smtClean="0"/>
              <a:t>Graduated in ‘99 July with Masters in Computer Science at RIT, Rochester, NY</a:t>
            </a:r>
            <a:endParaRPr lang="en-US" dirty="0"/>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My Previous Job</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smtClean="0"/>
              <a:t>Thomson Reuters – I was hired as a Java mentor for the team and worked onsite for 6 months. Then moved to South Williamson, KY in 2000 and continued to work from home for 17 years.</a:t>
            </a:r>
          </a:p>
          <a:p>
            <a:r>
              <a:rPr lang="en-US" dirty="0" smtClean="0"/>
              <a:t>I was the only remote employee at Thomson Reuters!</a:t>
            </a:r>
          </a:p>
          <a:p>
            <a:r>
              <a:rPr lang="en-US" dirty="0" smtClean="0"/>
              <a:t>Thomson Reuters is a huge organization. ~ 8000 employees comprising of Management, Legal (Lawyers, </a:t>
            </a:r>
            <a:r>
              <a:rPr lang="en-US" dirty="0" err="1" smtClean="0"/>
              <a:t>etc</a:t>
            </a:r>
            <a:r>
              <a:rPr lang="en-US" dirty="0" smtClean="0"/>
              <a:t>), Tech (Software Engineers)</a:t>
            </a:r>
          </a:p>
          <a:p>
            <a:r>
              <a:rPr lang="en-US" dirty="0" smtClean="0"/>
              <a:t>Many of the projects I worked on were used internally within the </a:t>
            </a:r>
            <a:r>
              <a:rPr lang="en-US" dirty="0" err="1" smtClean="0"/>
              <a:t>companhy</a:t>
            </a:r>
            <a:endParaRPr lang="en-US" dirty="0" smtClean="0"/>
          </a:p>
          <a:p>
            <a:r>
              <a:rPr lang="en-US" dirty="0" smtClean="0"/>
              <a:t>The end-product of Thomson Reuters is </a:t>
            </a:r>
            <a:r>
              <a:rPr lang="en-US" dirty="0" err="1" smtClean="0"/>
              <a:t>WestlawNext</a:t>
            </a:r>
            <a:r>
              <a:rPr lang="en-US" dirty="0" smtClean="0"/>
              <a:t> used by Lawyers. It is an online system to search for cases, codes etc.</a:t>
            </a:r>
          </a:p>
          <a:p>
            <a:r>
              <a:rPr lang="en-US" dirty="0" smtClean="0"/>
              <a:t>LexisNexis is a competitive product to </a:t>
            </a:r>
            <a:r>
              <a:rPr lang="en-US" dirty="0" err="1" smtClean="0"/>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My Current Job</a:t>
            </a: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smtClean="0"/>
              <a:t>Software Developer at </a:t>
            </a:r>
            <a:r>
              <a:rPr lang="en-US" dirty="0" err="1" smtClean="0"/>
              <a:t>Cofense</a:t>
            </a:r>
            <a:r>
              <a:rPr lang="en-US" dirty="0" smtClean="0"/>
              <a:t> </a:t>
            </a:r>
          </a:p>
          <a:p>
            <a:pPr marL="0" indent="0">
              <a:buNone/>
            </a:pPr>
            <a:endParaRPr lang="en-US" dirty="0" smtClean="0"/>
          </a:p>
          <a:p>
            <a:r>
              <a:rPr lang="en-US" dirty="0" smtClean="0"/>
              <a:t>Their product lets Companies create scenarios to inject Phishing emails to their employees’ Inbox and train them to identify and report Phishing emails.</a:t>
            </a:r>
          </a:p>
          <a:p>
            <a:r>
              <a:rPr lang="en-US" dirty="0" smtClean="0"/>
              <a:t>Unlike Thomson Reuters, many of the employees including me work from home. So am no longer the odd man out </a:t>
            </a:r>
            <a:r>
              <a:rPr lang="en-US" dirty="0" smtClean="0">
                <a:sym typeface="Wingdings" panose="05000000000000000000" pitchFamily="2" charset="2"/>
              </a:rPr>
              <a:t></a:t>
            </a:r>
            <a:endParaRPr lang="en-US" dirty="0" smtClean="0"/>
          </a:p>
          <a:p>
            <a:r>
              <a:rPr lang="en-US" dirty="0" smtClean="0"/>
              <a:t>My </a:t>
            </a:r>
            <a:r>
              <a:rPr lang="en-US" dirty="0" err="1" smtClean="0"/>
              <a:t>linkedIn</a:t>
            </a:r>
            <a:r>
              <a:rPr lang="en-US" dirty="0" smtClean="0"/>
              <a:t> URL:</a:t>
            </a:r>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447800"/>
            <a:ext cx="1429207" cy="10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learn to code?</a:t>
            </a:r>
            <a:endParaRPr lang="en-US" dirty="0"/>
          </a:p>
        </p:txBody>
      </p:sp>
      <p:sp>
        <p:nvSpPr>
          <p:cNvPr id="3" name="Content Placeholder 2"/>
          <p:cNvSpPr>
            <a:spLocks noGrp="1"/>
          </p:cNvSpPr>
          <p:nvPr>
            <p:ph idx="1"/>
          </p:nvPr>
        </p:nvSpPr>
        <p:spPr/>
        <p:txBody>
          <a:bodyPr>
            <a:normAutofit lnSpcReduction="10000"/>
          </a:bodyPr>
          <a:lstStyle/>
          <a:p>
            <a:r>
              <a:rPr lang="en-US" dirty="0" smtClean="0"/>
              <a:t>Coding enhances problem solving and logical reasoning skills</a:t>
            </a:r>
          </a:p>
          <a:p>
            <a:r>
              <a:rPr lang="en-US" dirty="0" smtClean="0"/>
              <a:t>Many careers now require some basic knowledge in coding</a:t>
            </a:r>
          </a:p>
          <a:p>
            <a:r>
              <a:rPr lang="en-US" dirty="0" smtClean="0"/>
              <a:t>Eashwar is currently learning how to code for his Research/Analysis and regrets not taking Software related classes in his Undergrad.</a:t>
            </a:r>
          </a:p>
          <a:p>
            <a:r>
              <a:rPr lang="en-US" dirty="0" smtClean="0"/>
              <a:t>Coding is only one part of IT industry. Many after a few years of coding branch off to Management.</a:t>
            </a:r>
          </a:p>
          <a:p>
            <a:r>
              <a:rPr lang="en-US" dirty="0" smtClean="0"/>
              <a:t>Some don’t even code and yet work in IT industry as Product Owners, Project Managers </a:t>
            </a:r>
            <a:r>
              <a:rPr lang="en-US" dirty="0" err="1" smtClean="0"/>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t>Pros and Cons of being an IT Professional</a:t>
            </a:r>
            <a:endParaRPr lang="en-US"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527979"/>
              </p:ext>
            </p:extLst>
          </p:nvPr>
        </p:nvGraphicFramePr>
        <p:xfrm>
          <a:off x="457200" y="1359932"/>
          <a:ext cx="8001000" cy="4610229"/>
        </p:xfrm>
        <a:graphic>
          <a:graphicData uri="http://schemas.openxmlformats.org/drawingml/2006/table">
            <a:tbl>
              <a:tblPr firstRow="1" bandRow="1">
                <a:tableStyleId>{5C22544A-7EE6-4342-B048-85BDC9FD1C3A}</a:tableStyleId>
              </a:tblPr>
              <a:tblGrid>
                <a:gridCol w="4000500"/>
                <a:gridCol w="4000500"/>
              </a:tblGrid>
              <a:tr h="348982">
                <a:tc>
                  <a:txBody>
                    <a:bodyPr/>
                    <a:lstStyle/>
                    <a:p>
                      <a:r>
                        <a:rPr lang="en-US" dirty="0" smtClean="0"/>
                        <a:t>Pros</a:t>
                      </a:r>
                      <a:endParaRPr lang="en-US" dirty="0"/>
                    </a:p>
                  </a:txBody>
                  <a:tcPr/>
                </a:tc>
                <a:tc>
                  <a:txBody>
                    <a:bodyPr/>
                    <a:lstStyle/>
                    <a:p>
                      <a:r>
                        <a:rPr lang="en-US" dirty="0" smtClean="0"/>
                        <a:t>Cons</a:t>
                      </a:r>
                      <a:endParaRPr lang="en-US" dirty="0"/>
                    </a:p>
                  </a:txBody>
                  <a:tcPr/>
                </a:tc>
              </a:tr>
              <a:tr h="1017865">
                <a:tc>
                  <a:txBody>
                    <a:bodyPr/>
                    <a:lstStyle/>
                    <a:p>
                      <a:r>
                        <a:rPr lang="en-US" sz="1600" dirty="0" smtClean="0"/>
                        <a:t>Remote working is becoming more popular</a:t>
                      </a:r>
                    </a:p>
                  </a:txBody>
                  <a:tcPr/>
                </a:tc>
                <a:tc>
                  <a:txBody>
                    <a:bodyPr/>
                    <a:lstStyle/>
                    <a:p>
                      <a:r>
                        <a:rPr lang="en-US" sz="1600" dirty="0" smtClean="0"/>
                        <a:t>Remote working may not be the best in all situations. Many companies like Amazon do not allow work from home</a:t>
                      </a:r>
                      <a:r>
                        <a:rPr lang="en-US" sz="1600" baseline="0" dirty="0" smtClean="0"/>
                        <a:t>. This may change in future.</a:t>
                      </a:r>
                      <a:endParaRPr lang="en-US" sz="1600" dirty="0"/>
                    </a:p>
                  </a:txBody>
                  <a:tcPr/>
                </a:tc>
              </a:tr>
              <a:tr h="1250520">
                <a:tc>
                  <a:txBody>
                    <a:bodyPr/>
                    <a:lstStyle/>
                    <a:p>
                      <a:r>
                        <a:rPr lang="en-US" sz="1600" dirty="0" smtClean="0"/>
                        <a:t>Many who live in suburbs work from home for a few days per week and a</a:t>
                      </a:r>
                      <a:r>
                        <a:rPr lang="en-US" sz="1600" baseline="0" dirty="0" smtClean="0"/>
                        <a:t> few days</a:t>
                      </a:r>
                      <a:r>
                        <a:rPr lang="en-US" sz="1600" dirty="0" smtClean="0"/>
                        <a:t> onsite. This is a good hybrid model that combines the benefits</a:t>
                      </a:r>
                      <a:r>
                        <a:rPr lang="en-US" sz="1600" baseline="0" dirty="0" smtClean="0"/>
                        <a:t> of work from home and onsite.</a:t>
                      </a:r>
                      <a:endParaRPr lang="en-US" sz="1600" dirty="0" smtClean="0"/>
                    </a:p>
                  </a:txBody>
                  <a:tcPr/>
                </a:tc>
                <a:tc>
                  <a:txBody>
                    <a:bodyPr/>
                    <a:lstStyle/>
                    <a:p>
                      <a:r>
                        <a:rPr lang="en-US" sz="1600" dirty="0" smtClean="0"/>
                        <a:t>If you are in Management that require a lot of meetings, then work at onsite may be the best. </a:t>
                      </a:r>
                      <a:endParaRPr lang="en-US" sz="1600" dirty="0"/>
                    </a:p>
                  </a:txBody>
                  <a:tcPr/>
                </a:tc>
              </a:tr>
              <a:tr h="319901">
                <a:tc>
                  <a:txBody>
                    <a:bodyPr/>
                    <a:lstStyle/>
                    <a:p>
                      <a:r>
                        <a:rPr lang="en-US" sz="1600" dirty="0" smtClean="0"/>
                        <a:t>Helps balance work/life</a:t>
                      </a:r>
                    </a:p>
                  </a:txBody>
                  <a:tcPr/>
                </a:tc>
                <a:tc>
                  <a:txBody>
                    <a:bodyPr/>
                    <a:lstStyle/>
                    <a:p>
                      <a:r>
                        <a:rPr lang="en-US" sz="1600" dirty="0" smtClean="0"/>
                        <a:t>Highly Competitive</a:t>
                      </a:r>
                      <a:endParaRPr lang="en-US" sz="1600" dirty="0"/>
                    </a:p>
                  </a:txBody>
                  <a:tcPr/>
                </a:tc>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Technology</a:t>
                      </a:r>
                      <a:r>
                        <a:rPr lang="en-US" sz="1600" baseline="0" dirty="0" smtClean="0"/>
                        <a:t> changes so fast that learning and keeping up with the new trend is essential</a:t>
                      </a:r>
                      <a:endParaRPr lang="en-US" sz="1600" dirty="0" smtClean="0"/>
                    </a:p>
                  </a:txBody>
                  <a:tcPr/>
                </a:tc>
              </a:tr>
              <a:tr h="708789">
                <a:tc>
                  <a:txBody>
                    <a:bodyPr/>
                    <a:lstStyle/>
                    <a:p>
                      <a:r>
                        <a:rPr lang="en-US" sz="1600" dirty="0" smtClean="0"/>
                        <a:t>Career Growth</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Outsourcing – Jobs are frequently</a:t>
                      </a:r>
                      <a:r>
                        <a:rPr lang="en-US" sz="1600" baseline="0" dirty="0" smtClean="0"/>
                        <a:t> sent overseas</a:t>
                      </a:r>
                      <a:endParaRPr lang="en-US" sz="1600" dirty="0" smtClean="0"/>
                    </a:p>
                  </a:txBody>
                  <a:tcPr/>
                </a:tc>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Ultimately, it depends on what you like and what you want to be!</a:t>
            </a:r>
            <a:endParaRPr lang="en-US" dirty="0"/>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smtClean="0"/>
          </a:p>
          <a:p>
            <a:endParaRPr lang="en-US" dirty="0"/>
          </a:p>
          <a:p>
            <a:pPr marL="0" indent="0">
              <a:buNone/>
            </a:pPr>
            <a:endParaRPr lang="en-US" dirty="0" smtClean="0"/>
          </a:p>
        </p:txBody>
      </p:sp>
      <p:sp>
        <p:nvSpPr>
          <p:cNvPr id="4" name="Rounded Rectangle 3"/>
          <p:cNvSpPr/>
          <p:nvPr/>
        </p:nvSpPr>
        <p:spPr>
          <a:xfrm>
            <a:off x="3276600" y="6096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Jobs at IT Industry</a:t>
            </a:r>
            <a:endParaRPr lang="en-US" dirty="0"/>
          </a:p>
        </p:txBody>
      </p:sp>
      <p:sp>
        <p:nvSpPr>
          <p:cNvPr id="5" name="Down Arrow 4"/>
          <p:cNvSpPr/>
          <p:nvPr/>
        </p:nvSpPr>
        <p:spPr>
          <a:xfrm>
            <a:off x="3886200" y="1259563"/>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24100" y="19050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Technology Related		</a:t>
            </a:r>
            <a:endParaRPr lang="en-US" dirty="0"/>
          </a:p>
        </p:txBody>
      </p:sp>
      <p:sp>
        <p:nvSpPr>
          <p:cNvPr id="9" name="Rounded Rectangle 8"/>
          <p:cNvSpPr/>
          <p:nvPr/>
        </p:nvSpPr>
        <p:spPr>
          <a:xfrm>
            <a:off x="4648200" y="19050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Management Related</a:t>
            </a:r>
            <a:endParaRPr lang="en-US" dirty="0"/>
          </a:p>
        </p:txBody>
      </p:sp>
      <p:sp>
        <p:nvSpPr>
          <p:cNvPr id="10" name="Rounded Rectangle 9"/>
          <p:cNvSpPr/>
          <p:nvPr/>
        </p:nvSpPr>
        <p:spPr>
          <a:xfrm>
            <a:off x="1371600" y="3200400"/>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Architects, Software Engineers, QA (Testing) Engineers, Business Analysts</a:t>
            </a:r>
            <a:endParaRPr lang="en-US" dirty="0"/>
          </a:p>
        </p:txBody>
      </p:sp>
      <p:sp>
        <p:nvSpPr>
          <p:cNvPr id="11" name="Down Arrow 10"/>
          <p:cNvSpPr/>
          <p:nvPr/>
        </p:nvSpPr>
        <p:spPr>
          <a:xfrm>
            <a:off x="2971800" y="249859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48200" y="322227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Scrum Masters, Product Owners, Project Managers, Managers, Directors, VP, President/CEO</a:t>
            </a:r>
            <a:endParaRPr lang="en-US" dirty="0"/>
          </a:p>
        </p:txBody>
      </p:sp>
      <p:sp>
        <p:nvSpPr>
          <p:cNvPr id="15" name="Down Arrow 14"/>
          <p:cNvSpPr/>
          <p:nvPr/>
        </p:nvSpPr>
        <p:spPr>
          <a:xfrm>
            <a:off x="5396484" y="2498598"/>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Technology Related Jobs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46356"/>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gridCol w="4038600"/>
              </a:tblGrid>
              <a:tr h="282626">
                <a:tc>
                  <a:txBody>
                    <a:bodyPr/>
                    <a:lstStyle/>
                    <a:p>
                      <a:r>
                        <a:rPr lang="en-US" dirty="0" smtClean="0"/>
                        <a:t>Job Title</a:t>
                      </a:r>
                      <a:endParaRPr lang="en-US" dirty="0"/>
                    </a:p>
                  </a:txBody>
                  <a:tcPr/>
                </a:tc>
                <a:tc>
                  <a:txBody>
                    <a:bodyPr/>
                    <a:lstStyle/>
                    <a:p>
                      <a:r>
                        <a:rPr lang="en-US" dirty="0" smtClean="0"/>
                        <a:t>Job Description</a:t>
                      </a:r>
                      <a:endParaRPr lang="en-US" dirty="0"/>
                    </a:p>
                  </a:txBody>
                  <a:tcPr/>
                </a:tc>
              </a:tr>
              <a:tr h="1920240">
                <a:tc>
                  <a:txBody>
                    <a:bodyPr/>
                    <a:lstStyle/>
                    <a:p>
                      <a:r>
                        <a:rPr lang="en-US" sz="1400" b="1" dirty="0" smtClean="0"/>
                        <a:t>Software</a:t>
                      </a:r>
                      <a:r>
                        <a:rPr lang="en-US" sz="1400" b="1" baseline="0" dirty="0" smtClean="0"/>
                        <a:t> Architects</a:t>
                      </a:r>
                      <a:endParaRPr lang="en-US" sz="1400" b="1" dirty="0"/>
                    </a:p>
                  </a:txBody>
                  <a:tcPr/>
                </a:tc>
                <a:tc>
                  <a:txBody>
                    <a:bodyPr/>
                    <a:lstStyle/>
                    <a:p>
                      <a:r>
                        <a:rPr lang="en-US" sz="1400" dirty="0" smtClean="0"/>
                        <a:t>There are usually very few architects in a company. They work closely with Management and design very large systems</a:t>
                      </a:r>
                      <a:r>
                        <a:rPr lang="en-US" sz="1400" baseline="0" dirty="0" smtClean="0"/>
                        <a:t> especially with large-scale projects. Also work with Software Engineers in aiding them to implement the Software projects. They don’t code on a everyday basis, but should be very knowledge on the languages, tools used in Software Development.</a:t>
                      </a:r>
                      <a:endParaRPr lang="en-US" sz="1400" dirty="0"/>
                    </a:p>
                  </a:txBody>
                  <a:tcPr/>
                </a:tc>
              </a:tr>
              <a:tr h="1115019">
                <a:tc>
                  <a:txBody>
                    <a:bodyPr/>
                    <a:lstStyle/>
                    <a:p>
                      <a:r>
                        <a:rPr lang="en-US" sz="1400" b="1" dirty="0" smtClean="0"/>
                        <a:t>Software Engineers</a:t>
                      </a:r>
                      <a:endParaRPr lang="en-US" sz="1400" b="1" dirty="0"/>
                    </a:p>
                  </a:txBody>
                  <a:tcPr/>
                </a:tc>
                <a:tc>
                  <a:txBody>
                    <a:bodyPr/>
                    <a:lstStyle/>
                    <a:p>
                      <a:r>
                        <a:rPr lang="en-US" sz="1400" dirty="0" smtClean="0"/>
                        <a:t>“</a:t>
                      </a:r>
                      <a:r>
                        <a:rPr lang="en-US" sz="1400" b="0" i="1" dirty="0" smtClean="0"/>
                        <a:t>This is the</a:t>
                      </a:r>
                      <a:r>
                        <a:rPr lang="en-US" sz="1400" b="0" i="1" baseline="0" dirty="0" smtClean="0"/>
                        <a:t> job I have been doing for the past 18 years. On a smaller scale, we gather  requirements, design, develop and test. Develop here refers to writing code</a:t>
                      </a:r>
                      <a:r>
                        <a:rPr lang="en-US" sz="1400" baseline="0" dirty="0" smtClean="0"/>
                        <a:t>.”</a:t>
                      </a:r>
                      <a:endParaRPr lang="en-US" sz="1400" dirty="0"/>
                    </a:p>
                  </a:txBody>
                  <a:tcPr/>
                </a:tc>
              </a:tr>
              <a:tr h="905953">
                <a:tc>
                  <a:txBody>
                    <a:bodyPr/>
                    <a:lstStyle/>
                    <a:p>
                      <a:r>
                        <a:rPr lang="en-US" sz="1400" b="1" dirty="0" smtClean="0"/>
                        <a:t>Quality Assurance Engineers</a:t>
                      </a:r>
                      <a:endParaRPr lang="en-US" sz="1400" b="1" dirty="0"/>
                    </a:p>
                  </a:txBody>
                  <a:tcPr/>
                </a:tc>
                <a:tc>
                  <a:txBody>
                    <a:bodyPr/>
                    <a:lstStyle/>
                    <a:p>
                      <a:r>
                        <a:rPr lang="en-US" sz="1400" dirty="0" smtClean="0"/>
                        <a:t>They vigorously</a:t>
                      </a:r>
                      <a:r>
                        <a:rPr lang="en-US" sz="1400" baseline="0" dirty="0" smtClean="0"/>
                        <a:t> test the code we write. In doing so, they write code to test code. Many of the tests are automated with minimal manual intervention.</a:t>
                      </a:r>
                      <a:endParaRPr lang="en-US" sz="1400" dirty="0"/>
                    </a:p>
                  </a:txBody>
                  <a:tcPr/>
                </a:tc>
              </a:tr>
              <a:tr h="282626">
                <a:tc>
                  <a:txBody>
                    <a:bodyPr/>
                    <a:lstStyle/>
                    <a:p>
                      <a:r>
                        <a:rPr lang="en-US" sz="1400" b="1" dirty="0" smtClean="0"/>
                        <a:t>Business Analyst</a:t>
                      </a:r>
                      <a:endParaRPr lang="en-US" sz="1400" b="1" dirty="0"/>
                    </a:p>
                  </a:txBody>
                  <a:tcPr/>
                </a:tc>
                <a:tc>
                  <a:txBody>
                    <a:bodyPr/>
                    <a:lstStyle/>
                    <a:p>
                      <a:r>
                        <a:rPr lang="en-US" sz="1400" dirty="0" smtClean="0"/>
                        <a:t>They work closely with users and develop UI</a:t>
                      </a:r>
                      <a:r>
                        <a:rPr lang="en-US" sz="1400" baseline="0" dirty="0" smtClean="0"/>
                        <a:t> components. They write code to a lesser extent than Software Engineers and Quality Assurance Engineers.</a:t>
                      </a:r>
                      <a:endParaRPr lang="en-US" sz="1400" dirty="0"/>
                    </a:p>
                  </a:txBody>
                  <a:tcPr/>
                </a:tc>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smtClean="0"/>
              <a:t>Sr.Director</a:t>
            </a:r>
            <a:r>
              <a:rPr lang="en-US" sz="1800" b="1" dirty="0" smtClean="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smtClean="0"/>
              <a:t>“</a:t>
            </a:r>
            <a:r>
              <a:rPr lang="en-US" sz="1800" i="1" dirty="0"/>
              <a:t>My job to help all of the engineers on my team be successful and get their jobs done.  Many software projects are very large, can take many months, and sometimes have over 40 people contributing to them.  This requires a lot of coordination and clear communication 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smtClean="0"/>
              <a:t>!</a:t>
            </a:r>
            <a:r>
              <a:rPr lang="en-US" dirty="0" smtClean="0"/>
              <a:t>”</a:t>
            </a:r>
            <a:endParaRPr lang="en-US" dirty="0"/>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348</TotalTime>
  <Words>1004</Words>
  <Application>Microsoft Office PowerPoint</Application>
  <PresentationFormat>On-screen Show (4:3)</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IT Industry</vt:lpstr>
      <vt:lpstr>My Career Path</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Illam, Product Owner at Cofense</vt:lpstr>
      <vt:lpstr>Terri Ruggieri, Scrum Master at Cofense</vt:lpstr>
      <vt:lpstr>For those who aspire to become Software Engineers:</vt:lpstr>
      <vt:lpstr>Useful websites: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cp:lastModifiedBy>
  <cp:revision>23</cp:revision>
  <dcterms:created xsi:type="dcterms:W3CDTF">2019-09-21T21:13:17Z</dcterms:created>
  <dcterms:modified xsi:type="dcterms:W3CDTF">2019-09-22T03:01:30Z</dcterms:modified>
</cp:coreProperties>
</file>