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projects.apache.org/projec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Industry</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a:t>
            </a:r>
            <a:r>
              <a:rPr lang="en-US" sz="1800" b="1" dirty="0" err="1"/>
              <a:t>Illam</a:t>
            </a:r>
            <a:r>
              <a:rPr lang="en-US" sz="1800" b="1" dirty="0"/>
              <a:t>,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manager of the tech support 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senior QA engineer 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scrum master,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product owner 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Scrum Master 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lstStyle/>
          <a:p>
            <a:r>
              <a:rPr lang="en-US" sz="2200" dirty="0">
                <a:hlinkClick r:id="rId2"/>
              </a:rPr>
              <a:t>http://www.w3schools.com/</a:t>
            </a:r>
            <a:r>
              <a:rPr lang="en-US" sz="2200" dirty="0"/>
              <a:t> has good tutorials on:</a:t>
            </a:r>
          </a:p>
          <a:p>
            <a:pPr marL="0" indent="0">
              <a:buNone/>
            </a:pPr>
            <a:r>
              <a:rPr lang="en-US" sz="2200" dirty="0"/>
              <a:t>HTML, CSS (Stylesheet), </a:t>
            </a:r>
            <a:r>
              <a:rPr lang="en-US" sz="2200" dirty="0" err="1"/>
              <a:t>Javascript</a:t>
            </a:r>
            <a:endParaRPr lang="en-US" sz="2200" dirty="0"/>
          </a:p>
          <a:p>
            <a:r>
              <a:rPr lang="en-US" sz="2200" dirty="0"/>
              <a:t>Java is currently at version 12. I recommend to start with version 7</a:t>
            </a:r>
          </a:p>
          <a:p>
            <a:r>
              <a:rPr lang="en-US" sz="2200" dirty="0"/>
              <a:t>Java Docs</a:t>
            </a:r>
          </a:p>
          <a:p>
            <a:pPr marL="0" indent="0">
              <a:buNone/>
            </a:pPr>
            <a:r>
              <a:rPr lang="en-US" sz="2200" dirty="0">
                <a:hlinkClick r:id="rId3"/>
              </a:rPr>
              <a:t>https://docs.oracle.com/javase/7/docs/api/</a:t>
            </a:r>
            <a:endParaRPr lang="en-US" sz="2200" dirty="0"/>
          </a:p>
          <a:p>
            <a:r>
              <a:rPr lang="en-US" sz="2200" dirty="0"/>
              <a:t>Eclipse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4"/>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lstStyle/>
          <a:p>
            <a:r>
              <a:rPr lang="en-US" b="1" dirty="0"/>
              <a:t>LinkedIn.com and Indeed.com </a:t>
            </a:r>
            <a:r>
              <a:rPr lang="en-US" dirty="0"/>
              <a:t>–search for jobs by job title </a:t>
            </a:r>
            <a:r>
              <a:rPr lang="en-US" dirty="0" err="1"/>
              <a:t>etc</a:t>
            </a:r>
            <a:endParaRPr lang="en-US" dirty="0"/>
          </a:p>
          <a:p>
            <a:pPr marL="0" indent="0">
              <a:buNone/>
            </a:pPr>
            <a:r>
              <a:rPr lang="en-US" dirty="0"/>
              <a:t>Can be used to apply for jobs.</a:t>
            </a:r>
          </a:p>
          <a:p>
            <a:pPr marL="0" indent="0">
              <a:buNone/>
            </a:pPr>
            <a:endParaRPr lang="en-US" dirty="0"/>
          </a:p>
          <a:p>
            <a:r>
              <a:rPr lang="en-US" b="1" dirty="0"/>
              <a:t>Glassdoor.com</a:t>
            </a:r>
            <a:r>
              <a:rPr lang="en-US" dirty="0"/>
              <a:t> – search for jobs by job title to learn more on salaries, benefits </a:t>
            </a:r>
            <a:r>
              <a:rPr lang="en-US" dirty="0" err="1"/>
              <a:t>etc</a:t>
            </a:r>
            <a:endParaRPr lang="en-US" dirty="0"/>
          </a:p>
          <a:p>
            <a:r>
              <a:rPr lang="en-US" b="1" dirty="0">
                <a:hlinkClick r:id="rId2">
                  <a:extLst>
                    <a:ext uri="{A12FA001-AC4F-418D-AE19-62706E023703}">
                      <ahyp:hlinkClr xmlns:ahyp="http://schemas.microsoft.com/office/drawing/2018/hyperlinkcolor" val="tx"/>
                    </a:ext>
                  </a:extLst>
                </a:hlinkClick>
              </a:rPr>
              <a:t>Apache</a:t>
            </a:r>
            <a:r>
              <a:rPr lang="en-US" dirty="0">
                <a:hlinkClick r:id="rId2">
                  <a:extLst>
                    <a:ext uri="{A12FA001-AC4F-418D-AE19-62706E023703}">
                      <ahyp:hlinkClr xmlns:ahyp="http://schemas.microsoft.com/office/drawing/2018/hyperlinkcolor" val="tx"/>
                    </a:ext>
                  </a:extLst>
                </a:hlinkClick>
              </a:rPr>
              <a:t> - https://projects.apache.org/projects.html</a:t>
            </a:r>
            <a:endParaRPr lang="en-US" dirty="0"/>
          </a:p>
          <a:p>
            <a:pPr marL="0" indent="0">
              <a:buNone/>
            </a:pPr>
            <a:r>
              <a:rPr lang="en-US" dirty="0"/>
              <a:t>Repository for several open source projects.</a:t>
            </a:r>
          </a:p>
          <a:p>
            <a:pPr marL="0" indent="0">
              <a:buNone/>
            </a:pPr>
            <a:endParaRPr lang="en-US" dirty="0"/>
          </a:p>
        </p:txBody>
      </p:sp>
    </p:spTree>
    <p:extLst>
      <p:ext uri="{BB962C8B-B14F-4D97-AF65-F5344CB8AC3E}">
        <p14:creationId xmlns:p14="http://schemas.microsoft.com/office/powerpoint/2010/main" val="312415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My Career Path</a:t>
            </a:r>
          </a:p>
        </p:txBody>
      </p:sp>
      <p:sp>
        <p:nvSpPr>
          <p:cNvPr id="3" name="Content Placeholder 2"/>
          <p:cNvSpPr>
            <a:spLocks noGrp="1"/>
          </p:cNvSpPr>
          <p:nvPr>
            <p:ph idx="1"/>
          </p:nvPr>
        </p:nvSpPr>
        <p:spPr>
          <a:xfrm>
            <a:off x="457200" y="1219200"/>
            <a:ext cx="8229600" cy="5105400"/>
          </a:xfrm>
        </p:spPr>
        <p:txBody>
          <a:bodyPr/>
          <a:lstStyle/>
          <a:p>
            <a:r>
              <a:rPr lang="en-US" dirty="0"/>
              <a:t>I did my BS in Electronics and Communication Engineering at REC, Trichy, India.</a:t>
            </a:r>
          </a:p>
          <a:p>
            <a:r>
              <a:rPr lang="en-US" dirty="0"/>
              <a:t>While I did my Bachelors, I learnt Pascal and that’s when I realized that Programming is what I want to do.</a:t>
            </a:r>
          </a:p>
          <a:p>
            <a:r>
              <a:rPr lang="en-US" dirty="0"/>
              <a:t>Graduated in ‘99 July with Masters in Computer Science at RIT, Rochester, NY</a:t>
            </a:r>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a:t>Thomson Reuters – I was hired as a Java mentor for the team and worked onsite for 6 months. Then moved to South Williamson, KY in 2000 and continued to work from home for 17 years.</a:t>
            </a:r>
          </a:p>
          <a:p>
            <a:r>
              <a:rPr lang="en-US" dirty="0"/>
              <a:t>I was the only remote employee at Thomson Reuters!</a:t>
            </a:r>
          </a:p>
          <a:p>
            <a:r>
              <a:rPr lang="en-US" dirty="0"/>
              <a:t>Thomson Reuters is a huge organization. ~ 8000 employees comprising of Management, Legal (Lawyers, </a:t>
            </a:r>
            <a:r>
              <a:rPr lang="en-US" dirty="0" err="1"/>
              <a:t>etc</a:t>
            </a:r>
            <a:r>
              <a:rPr lang="en-US" dirty="0"/>
              <a:t>), Tech (Software Engineers)</a:t>
            </a:r>
          </a:p>
          <a:p>
            <a:r>
              <a:rPr lang="en-US" dirty="0"/>
              <a:t>Many of the projects I worked on were used internally within the </a:t>
            </a:r>
            <a:r>
              <a:rPr lang="en-US" dirty="0" err="1"/>
              <a:t>companhy</a:t>
            </a:r>
            <a:endParaRPr lang="en-US" dirty="0"/>
          </a:p>
          <a:p>
            <a:r>
              <a:rPr lang="en-US" dirty="0"/>
              <a:t>The end-product of Thomson Reuters is </a:t>
            </a:r>
            <a:r>
              <a:rPr lang="en-US" dirty="0" err="1"/>
              <a:t>WestlawNext</a:t>
            </a:r>
            <a:r>
              <a:rPr lang="en-US" dirty="0"/>
              <a:t> used by Lawyers. It is an online system to search for cases, codes etc.</a:t>
            </a:r>
          </a:p>
          <a:p>
            <a:r>
              <a:rPr lang="en-US" dirty="0"/>
              <a:t>LexisNexis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lstStyle/>
          <a:p>
            <a:r>
              <a:rPr lang="en-US" dirty="0"/>
              <a:t>Software Developer at </a:t>
            </a:r>
            <a:r>
              <a:rPr lang="en-US" dirty="0" err="1"/>
              <a:t>Cofense</a:t>
            </a:r>
            <a:r>
              <a:rPr lang="en-US" dirty="0"/>
              <a:t> </a:t>
            </a:r>
          </a:p>
          <a:p>
            <a:pPr marL="0" indent="0">
              <a:buNone/>
            </a:pPr>
            <a:endParaRPr lang="en-US" dirty="0"/>
          </a:p>
          <a:p>
            <a:r>
              <a:rPr lang="en-US" dirty="0"/>
              <a:t>Their product lets Companies create scenarios to inject Phishing emails to their employees’ Inbox and train them to identify and report Phishing emails.</a:t>
            </a:r>
          </a:p>
          <a:p>
            <a:r>
              <a:rPr lang="en-US" dirty="0"/>
              <a:t>Unlike Thomson Reuters, many of the employees including me work from home. So am no longer the odd man out </a:t>
            </a:r>
            <a:r>
              <a:rPr lang="en-US" dirty="0">
                <a:sym typeface="Wingdings" panose="05000000000000000000" pitchFamily="2" charset="2"/>
              </a:rPr>
              <a:t></a:t>
            </a:r>
            <a:endParaRPr lang="en-US" dirty="0"/>
          </a:p>
          <a:p>
            <a:r>
              <a:rPr lang="en-US" dirty="0"/>
              <a:t>My </a:t>
            </a:r>
            <a:r>
              <a:rPr lang="en-US" dirty="0" err="1"/>
              <a:t>linkedIn</a:t>
            </a:r>
            <a:r>
              <a:rPr lang="en-US" dirty="0"/>
              <a:t> URL:</a:t>
            </a:r>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to code?</a:t>
            </a:r>
          </a:p>
        </p:txBody>
      </p:sp>
      <p:sp>
        <p:nvSpPr>
          <p:cNvPr id="3" name="Content Placeholder 2"/>
          <p:cNvSpPr>
            <a:spLocks noGrp="1"/>
          </p:cNvSpPr>
          <p:nvPr>
            <p:ph idx="1"/>
          </p:nvPr>
        </p:nvSpPr>
        <p:spPr/>
        <p:txBody>
          <a:bodyPr>
            <a:normAutofit lnSpcReduction="10000"/>
          </a:bodyPr>
          <a:lstStyle/>
          <a:p>
            <a:r>
              <a:rPr lang="en-US" dirty="0"/>
              <a:t>Coding enhances problem solving and logical reasoning skills</a:t>
            </a:r>
          </a:p>
          <a:p>
            <a:r>
              <a:rPr lang="en-US" dirty="0"/>
              <a:t>Many careers now require some basic knowledge in coding</a:t>
            </a:r>
          </a:p>
          <a:p>
            <a:r>
              <a:rPr lang="en-US" dirty="0"/>
              <a:t>Eashwar is currently learning how to code for his Research/Analysis and regrets not taking Software related classes in his Undergrad.</a:t>
            </a:r>
          </a:p>
          <a:p>
            <a:r>
              <a:rPr lang="en-US" dirty="0"/>
              <a:t>Coding is only one part of IT industry. Many after a few years of coding branch off to Management.</a:t>
            </a:r>
          </a:p>
          <a:p>
            <a:r>
              <a:rPr lang="en-US" dirty="0"/>
              <a:t>Some don’t even code 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Jobs at IT Industry</a:t>
            </a:r>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very few architects in a company. They work closely with Management and design very large systems</a:t>
                      </a:r>
                      <a:r>
                        <a:rPr lang="en-US" sz="1400" baseline="0" dirty="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requirements, design, develop and test. Develop here refers to writing code</a:t>
                      </a:r>
                      <a:r>
                        <a:rPr lang="en-US" sz="1400" baseline="0" dirty="0"/>
                        <a:t>.”</a:t>
                      </a:r>
                      <a:endParaRPr lang="en-US" sz="1400" dirty="0"/>
                    </a:p>
                  </a:txBody>
                  <a:tcPr/>
                </a:tc>
                <a:extLst>
                  <a:ext uri="{0D108BD9-81ED-4DB2-BD59-A6C34878D82A}">
                    <a16:rowId xmlns:a16="http://schemas.microsoft.com/office/drawing/2014/main"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test the code 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Many software projects are very large, can take many months, and sometimes have over 40 people contributing to them.  This requires a lot of coordination and clear communication 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359</TotalTime>
  <Words>1090</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IT Industry</vt:lpstr>
      <vt:lpstr>My Career Path</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Illam, Product Owner at Cofense</vt:lpstr>
      <vt:lpstr>Terri Ruggieri, Scrum Master at Cofense</vt:lpstr>
      <vt:lpstr>For those who aspire to become Software Engineers:</vt:lpstr>
      <vt:lpstr>Useful 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26</cp:revision>
  <dcterms:created xsi:type="dcterms:W3CDTF">2019-09-21T21:13:17Z</dcterms:created>
  <dcterms:modified xsi:type="dcterms:W3CDTF">2019-09-22T03:14:40Z</dcterms:modified>
</cp:coreProperties>
</file>