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sldIdLst>
    <p:sldId id="256" r:id="rId2"/>
    <p:sldId id="259" r:id="rId3"/>
    <p:sldId id="260" r:id="rId4"/>
    <p:sldId id="261" r:id="rId5"/>
    <p:sldId id="257" r:id="rId6"/>
    <p:sldId id="258"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000099"/>
    <a:srgbClr val="457B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0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7E6A0BB-66C9-477B-B5CF-7E8508D2C5A2}" type="datetimeFigureOut">
              <a:rPr lang="en-US" smtClean="0"/>
              <a:t>9/22/2019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112F234-2A1D-4E9A-B016-FA58851FF5D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E6A0BB-66C9-477B-B5CF-7E8508D2C5A2}" type="datetimeFigureOut">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E6A0BB-66C9-477B-B5CF-7E8508D2C5A2}" type="datetimeFigureOut">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7E6A0BB-66C9-477B-B5CF-7E8508D2C5A2}" type="datetimeFigureOut">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7E6A0BB-66C9-477B-B5CF-7E8508D2C5A2}" type="datetimeFigureOut">
              <a:rPr lang="en-US" smtClean="0"/>
              <a:t>9/22/2019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2F234-2A1D-4E9A-B016-FA58851FF5D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7E6A0BB-66C9-477B-B5CF-7E8508D2C5A2}" type="datetimeFigureOut">
              <a:rPr lang="en-US" smtClean="0"/>
              <a:t>9/22/2019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7E6A0BB-66C9-477B-B5CF-7E8508D2C5A2}" type="datetimeFigureOut">
              <a:rPr lang="en-US" smtClean="0"/>
              <a:t>9/22/2019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7E6A0BB-66C9-477B-B5CF-7E8508D2C5A2}" type="datetimeFigureOut">
              <a:rPr lang="en-US" smtClean="0"/>
              <a:t>9/22/2019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E6A0BB-66C9-477B-B5CF-7E8508D2C5A2}" type="datetimeFigureOut">
              <a:rPr lang="en-US" smtClean="0"/>
              <a:t>9/22/2019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7E6A0BB-66C9-477B-B5CF-7E8508D2C5A2}" type="datetimeFigureOut">
              <a:rPr lang="en-US" smtClean="0"/>
              <a:t>9/22/2019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2F234-2A1D-4E9A-B016-FA58851FF5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7E6A0BB-66C9-477B-B5CF-7E8508D2C5A2}" type="datetimeFigureOut">
              <a:rPr lang="en-US" smtClean="0"/>
              <a:t>9/22/2019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112F234-2A1D-4E9A-B016-FA58851FF5DF}"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7E6A0BB-66C9-477B-B5CF-7E8508D2C5A2}" type="datetimeFigureOut">
              <a:rPr lang="en-US" smtClean="0"/>
              <a:t>9/22/2019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112F234-2A1D-4E9A-B016-FA58851FF5DF}"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rkavitha/PresentationOnITIndustry/blob/master/IT%20Industry.ppt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linkedin.com/in/edwardhalla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linkedin.com/in/terriruggieri/"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oracle.com/javase/7/docs/api/"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2.xml"/><Relationship Id="rId4" Type="http://schemas.openxmlformats.org/officeDocument/2006/relationships/hyperlink" Target="https://www.typingclub.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projects.apache.org/projects.html" TargetMode="External"/><Relationship Id="rId2" Type="http://schemas.openxmlformats.org/officeDocument/2006/relationships/hyperlink" Target="https://www.webopedia.com/TERM/O/object_oriented_programming_OOP.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linkedin.com/in/kavithasom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 Industry</a:t>
            </a:r>
          </a:p>
        </p:txBody>
      </p:sp>
      <p:sp>
        <p:nvSpPr>
          <p:cNvPr id="3" name="Subtitle 2"/>
          <p:cNvSpPr>
            <a:spLocks noGrp="1"/>
          </p:cNvSpPr>
          <p:nvPr>
            <p:ph type="subTitle" idx="1"/>
          </p:nvPr>
        </p:nvSpPr>
        <p:spPr>
          <a:xfrm>
            <a:off x="533400" y="3228536"/>
            <a:ext cx="7854696" cy="3172264"/>
          </a:xfrm>
        </p:spPr>
        <p:txBody>
          <a:bodyPr>
            <a:normAutofit/>
          </a:bodyPr>
          <a:lstStyle/>
          <a:p>
            <a:r>
              <a:rPr lang="en-US" dirty="0"/>
              <a:t>By Kavitha Soma</a:t>
            </a:r>
          </a:p>
          <a:p>
            <a:r>
              <a:rPr lang="en-US" dirty="0"/>
              <a:t>Software Developer @ </a:t>
            </a:r>
            <a:r>
              <a:rPr lang="en-US" dirty="0" err="1"/>
              <a:t>Cofense</a:t>
            </a:r>
            <a:endParaRPr lang="en-US" dirty="0"/>
          </a:p>
          <a:p>
            <a:endParaRPr lang="en-US" dirty="0"/>
          </a:p>
          <a:p>
            <a:r>
              <a:rPr lang="en-US" dirty="0"/>
              <a:t>Uploaded this Presentation to </a:t>
            </a:r>
            <a:r>
              <a:rPr lang="en-US" dirty="0" err="1"/>
              <a:t>Github</a:t>
            </a:r>
            <a:endParaRPr lang="en-US" dirty="0"/>
          </a:p>
          <a:p>
            <a:r>
              <a:rPr lang="en-US" dirty="0">
                <a:solidFill>
                  <a:srgbClr val="C00000"/>
                </a:solidFill>
                <a:hlinkClick r:id="rId2"/>
              </a:rPr>
              <a:t>https://github.com/rkavitha/PresentationOnITIndustry/blob/master/IT%20Industry.pptx</a:t>
            </a:r>
            <a:endParaRPr lang="en-US" dirty="0">
              <a:solidFill>
                <a:srgbClr val="C00000"/>
              </a:solidFill>
            </a:endParaRPr>
          </a:p>
          <a:p>
            <a:endParaRPr lang="en-US" dirty="0"/>
          </a:p>
          <a:p>
            <a:endParaRPr lang="en-US" dirty="0"/>
          </a:p>
        </p:txBody>
      </p:sp>
    </p:spTree>
    <p:extLst>
      <p:ext uri="{BB962C8B-B14F-4D97-AF65-F5344CB8AC3E}">
        <p14:creationId xmlns:p14="http://schemas.microsoft.com/office/powerpoint/2010/main" val="467256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229600" cy="362712"/>
          </a:xfrm>
        </p:spPr>
        <p:txBody>
          <a:bodyPr>
            <a:normAutofit/>
          </a:bodyPr>
          <a:lstStyle/>
          <a:p>
            <a:r>
              <a:rPr lang="en-US" sz="1800" b="1" dirty="0"/>
              <a:t>Ed </a:t>
            </a:r>
            <a:r>
              <a:rPr lang="en-US" sz="1800" b="1" dirty="0" smtClean="0"/>
              <a:t>Ha</a:t>
            </a:r>
            <a:r>
              <a:rPr lang="en-US" sz="1800" b="1" dirty="0" smtClean="0"/>
              <a:t>llam</a:t>
            </a:r>
            <a:r>
              <a:rPr lang="en-US" sz="1800" b="1" dirty="0"/>
              <a:t>, Product Owner at </a:t>
            </a:r>
            <a:r>
              <a:rPr lang="en-US" sz="1800" b="1" dirty="0" err="1"/>
              <a:t>Cofense</a:t>
            </a:r>
            <a:endParaRPr lang="en-US" sz="1800" b="1" dirty="0"/>
          </a:p>
        </p:txBody>
      </p:sp>
      <p:sp>
        <p:nvSpPr>
          <p:cNvPr id="5" name="Content Placeholder 4"/>
          <p:cNvSpPr>
            <a:spLocks noGrp="1"/>
          </p:cNvSpPr>
          <p:nvPr>
            <p:ph idx="1"/>
          </p:nvPr>
        </p:nvSpPr>
        <p:spPr>
          <a:xfrm>
            <a:off x="457200" y="914400"/>
            <a:ext cx="8229600" cy="5791200"/>
          </a:xfrm>
        </p:spPr>
        <p:txBody>
          <a:bodyPr>
            <a:noAutofit/>
          </a:bodyPr>
          <a:lstStyle/>
          <a:p>
            <a:pPr marL="0" indent="0">
              <a:buNone/>
            </a:pPr>
            <a:r>
              <a:rPr lang="en-US" sz="1400" i="1" dirty="0"/>
              <a:t>“I never studied anything to become a product owner. I had attended several colleges but never majored in anything related software engineering. It was more or less just something I fell into.</a:t>
            </a:r>
          </a:p>
          <a:p>
            <a:pPr marL="0" indent="0">
              <a:buNone/>
            </a:pPr>
            <a:r>
              <a:rPr lang="en-US" sz="1400" i="1" dirty="0"/>
              <a:t>I started working for a company in tech support. In tech support I was helping people who were having trouble using our application. I would show them how to fix any issues and work with the development in identifying any software bugs. After a few months I became </a:t>
            </a:r>
            <a:r>
              <a:rPr lang="en-US" sz="1400" i="1" u="sng" dirty="0">
                <a:solidFill>
                  <a:srgbClr val="FF0000"/>
                </a:solidFill>
              </a:rPr>
              <a:t>manager of the tech support </a:t>
            </a:r>
            <a:r>
              <a:rPr lang="en-US" sz="1400" i="1" dirty="0"/>
              <a:t>department and helped the tech support team learn about all the things our application does. This made the tech support team better at helping customers troubleshoot any issues our customers were having. </a:t>
            </a:r>
          </a:p>
          <a:p>
            <a:pPr marL="0" indent="0">
              <a:buNone/>
            </a:pPr>
            <a:r>
              <a:rPr lang="en-US" sz="1400" i="1" dirty="0"/>
              <a:t>The company needed help testing new features before they were released so I became a tester for the company. This lead to a Junior QA position at another company. As Junior QA engineer, I worked directly with the development team as they were building software to consider all the different ways someone may want to use our software. I would also help test new features before they were released.</a:t>
            </a:r>
          </a:p>
          <a:p>
            <a:pPr marL="0" indent="0">
              <a:buNone/>
            </a:pPr>
            <a:r>
              <a:rPr lang="en-US" sz="1400" i="1" dirty="0"/>
              <a:t>I was promoted to </a:t>
            </a:r>
            <a:r>
              <a:rPr lang="en-US" sz="1400" i="1" dirty="0">
                <a:solidFill>
                  <a:srgbClr val="FF0000"/>
                </a:solidFill>
              </a:rPr>
              <a:t>senior QA engineer </a:t>
            </a:r>
            <a:r>
              <a:rPr lang="en-US" sz="1400" i="1" dirty="0"/>
              <a:t>where I guided other junior QA engineers in ways we can be better at testing software. I also created automated tests that made sure new features wouldn’t cause old features to break.</a:t>
            </a:r>
          </a:p>
          <a:p>
            <a:pPr marL="0" indent="0">
              <a:buNone/>
            </a:pPr>
            <a:r>
              <a:rPr lang="en-US" sz="1400" i="1" dirty="0"/>
              <a:t>I then became a scrum master. As a </a:t>
            </a:r>
            <a:r>
              <a:rPr lang="en-US" sz="1400" i="1" dirty="0">
                <a:solidFill>
                  <a:srgbClr val="FF0000"/>
                </a:solidFill>
              </a:rPr>
              <a:t>scrum master</a:t>
            </a:r>
            <a:r>
              <a:rPr lang="en-US" sz="1400" i="1" dirty="0"/>
              <a:t>, I helped make sure a development team has nothing stopping the team from creating new features. If the team had  questions that they needed answered before creating something new, I would get the team those answers. If they needed another team to create something, I would work with another team to get that created. I also led meetings and kept the team focused on trying to release software as fast as possible.</a:t>
            </a:r>
          </a:p>
          <a:p>
            <a:pPr marL="0" indent="0">
              <a:buNone/>
            </a:pPr>
            <a:r>
              <a:rPr lang="en-US" sz="1400" i="1" dirty="0"/>
              <a:t>I then became a </a:t>
            </a:r>
            <a:r>
              <a:rPr lang="en-US" sz="1400" i="1" dirty="0">
                <a:solidFill>
                  <a:srgbClr val="FF0000"/>
                </a:solidFill>
              </a:rPr>
              <a:t>product owner </a:t>
            </a:r>
            <a:r>
              <a:rPr lang="en-US" sz="1400" i="1" dirty="0"/>
              <a:t>which led me to </a:t>
            </a:r>
            <a:r>
              <a:rPr lang="en-US" sz="1400" i="1" dirty="0" err="1"/>
              <a:t>Cofense</a:t>
            </a:r>
            <a:r>
              <a:rPr lang="en-US" sz="1400" i="1" dirty="0"/>
              <a:t> as a product owner. As a product owner, I worked with customers to find out what our customers like and do not like about our software. I was worked with customers to find out what items our customers want to see as new features of our application. From there I put together an ordered list of new features that we want to build. I then work with the software team who builds those new features.”</a:t>
            </a:r>
          </a:p>
          <a:p>
            <a:pPr marL="0" indent="0">
              <a:buNone/>
            </a:pPr>
            <a:r>
              <a:rPr lang="en-US" sz="1400" i="1" dirty="0">
                <a:hlinkClick r:id="rId2"/>
              </a:rPr>
              <a:t>https://www.linkedin.com/in/edwardhallam/</a:t>
            </a:r>
            <a:endParaRPr lang="en-US" sz="1400" i="1" dirty="0"/>
          </a:p>
          <a:p>
            <a:endParaRPr lang="en-US" sz="1400" i="1" dirty="0"/>
          </a:p>
        </p:txBody>
      </p:sp>
    </p:spTree>
    <p:extLst>
      <p:ext uri="{BB962C8B-B14F-4D97-AF65-F5344CB8AC3E}">
        <p14:creationId xmlns:p14="http://schemas.microsoft.com/office/powerpoint/2010/main" val="3708790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381000"/>
          </a:xfrm>
        </p:spPr>
        <p:txBody>
          <a:bodyPr>
            <a:normAutofit/>
          </a:bodyPr>
          <a:lstStyle/>
          <a:p>
            <a:r>
              <a:rPr lang="en-US" sz="1800" b="1" dirty="0"/>
              <a:t>Terri </a:t>
            </a:r>
            <a:r>
              <a:rPr lang="en-US" sz="1800" b="1" dirty="0" err="1"/>
              <a:t>Ruggieri</a:t>
            </a:r>
            <a:r>
              <a:rPr lang="en-US" sz="1800" b="1" dirty="0"/>
              <a:t>, Scrum Master at </a:t>
            </a:r>
            <a:r>
              <a:rPr lang="en-US" sz="1800" b="1" dirty="0" err="1"/>
              <a:t>Cofense</a:t>
            </a:r>
            <a:endParaRPr lang="en-US" sz="1800" b="1" dirty="0"/>
          </a:p>
        </p:txBody>
      </p:sp>
      <p:sp>
        <p:nvSpPr>
          <p:cNvPr id="3" name="Content Placeholder 2"/>
          <p:cNvSpPr>
            <a:spLocks noGrp="1"/>
          </p:cNvSpPr>
          <p:nvPr>
            <p:ph idx="1"/>
          </p:nvPr>
        </p:nvSpPr>
        <p:spPr>
          <a:xfrm>
            <a:off x="457200" y="1143000"/>
            <a:ext cx="8229600" cy="5181600"/>
          </a:xfrm>
        </p:spPr>
        <p:txBody>
          <a:bodyPr>
            <a:normAutofit/>
          </a:bodyPr>
          <a:lstStyle/>
          <a:p>
            <a:pPr marL="0" indent="0">
              <a:buNone/>
            </a:pPr>
            <a:r>
              <a:rPr lang="en-US" sz="1700" i="1" dirty="0"/>
              <a:t>“My role is one of servant leadership which basically translates to helping the teams that I support be successful in whatever way I can.  I am passionate about protecting, nurturing, and coaching the teams to find the best way to work together in order to be productive and deliver value for the organization.  I also champion agile and the scrum values (courage, focus, commitment, respect, and openness) throughout the company.  The career path for a </a:t>
            </a:r>
            <a:r>
              <a:rPr lang="en-US" sz="1700" i="1" dirty="0">
                <a:solidFill>
                  <a:srgbClr val="FF0000"/>
                </a:solidFill>
              </a:rPr>
              <a:t>Scrum Master </a:t>
            </a:r>
            <a:r>
              <a:rPr lang="en-US" sz="1700" i="1" dirty="0"/>
              <a:t>is somewhat open, there is not a true advancement like many roles but more an opportunity to hone our craft by continuous learning and coaching. ”</a:t>
            </a:r>
          </a:p>
          <a:p>
            <a:pPr marL="0" indent="0">
              <a:buNone/>
            </a:pPr>
            <a:endParaRPr lang="en-US" sz="1700" i="1" dirty="0"/>
          </a:p>
          <a:p>
            <a:pPr marL="0" indent="0">
              <a:buNone/>
            </a:pPr>
            <a:r>
              <a:rPr lang="en-US" sz="1800" dirty="0">
                <a:hlinkClick r:id="rId2"/>
              </a:rPr>
              <a:t>https://www.linkedin.com/in/terriruggieri/</a:t>
            </a:r>
            <a:endParaRPr lang="en-US" sz="1700" i="1" dirty="0"/>
          </a:p>
        </p:txBody>
      </p:sp>
    </p:spTree>
    <p:extLst>
      <p:ext uri="{BB962C8B-B14F-4D97-AF65-F5344CB8AC3E}">
        <p14:creationId xmlns:p14="http://schemas.microsoft.com/office/powerpoint/2010/main" val="885284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r>
              <a:rPr lang="en-US" sz="2800" b="1" dirty="0"/>
              <a:t>For those who aspire to become Software Engineers:</a:t>
            </a:r>
          </a:p>
        </p:txBody>
      </p:sp>
      <p:sp>
        <p:nvSpPr>
          <p:cNvPr id="3" name="Content Placeholder 2"/>
          <p:cNvSpPr>
            <a:spLocks noGrp="1"/>
          </p:cNvSpPr>
          <p:nvPr>
            <p:ph idx="1"/>
          </p:nvPr>
        </p:nvSpPr>
        <p:spPr>
          <a:xfrm>
            <a:off x="457200" y="1524000"/>
            <a:ext cx="8229600" cy="4800600"/>
          </a:xfrm>
        </p:spPr>
        <p:txBody>
          <a:bodyPr/>
          <a:lstStyle/>
          <a:p>
            <a:r>
              <a:rPr lang="en-US" sz="2200" dirty="0">
                <a:hlinkClick r:id="rId2"/>
              </a:rPr>
              <a:t>http://www.w3schools.com/</a:t>
            </a:r>
            <a:r>
              <a:rPr lang="en-US" sz="2200" dirty="0"/>
              <a:t> has good tutorials on:</a:t>
            </a:r>
          </a:p>
          <a:p>
            <a:pPr marL="0" indent="0">
              <a:buNone/>
            </a:pPr>
            <a:r>
              <a:rPr lang="en-US" sz="2200" dirty="0"/>
              <a:t>HTML, CSS (Stylesheet), </a:t>
            </a:r>
            <a:r>
              <a:rPr lang="en-US" sz="2200" dirty="0" err="1" smtClean="0"/>
              <a:t>Javascript</a:t>
            </a:r>
            <a:r>
              <a:rPr lang="en-US" sz="2200" dirty="0" smtClean="0"/>
              <a:t> </a:t>
            </a:r>
            <a:r>
              <a:rPr lang="en-US" sz="2200" dirty="0" err="1" smtClean="0"/>
              <a:t>etc</a:t>
            </a:r>
            <a:endParaRPr lang="en-US" sz="2200" dirty="0"/>
          </a:p>
          <a:p>
            <a:r>
              <a:rPr lang="en-US" sz="2200" b="1" dirty="0"/>
              <a:t>Java</a:t>
            </a:r>
            <a:r>
              <a:rPr lang="en-US" sz="2200" dirty="0"/>
              <a:t> is currently at version 12. </a:t>
            </a:r>
            <a:r>
              <a:rPr lang="en-US" sz="2200" dirty="0" smtClean="0"/>
              <a:t>It’s OK to start </a:t>
            </a:r>
            <a:r>
              <a:rPr lang="en-US" sz="2200" dirty="0"/>
              <a:t>with version 7</a:t>
            </a:r>
          </a:p>
          <a:p>
            <a:r>
              <a:rPr lang="en-US" sz="2200" b="1" dirty="0"/>
              <a:t>Java Docs</a:t>
            </a:r>
          </a:p>
          <a:p>
            <a:pPr marL="0" indent="0">
              <a:buNone/>
            </a:pPr>
            <a:r>
              <a:rPr lang="en-US" sz="2200" dirty="0">
                <a:hlinkClick r:id="rId3"/>
              </a:rPr>
              <a:t>https://docs.oracle.com/javase/7/docs/api/</a:t>
            </a:r>
            <a:endParaRPr lang="en-US" sz="2200" dirty="0"/>
          </a:p>
          <a:p>
            <a:r>
              <a:rPr lang="en-US" sz="2200" b="1" dirty="0"/>
              <a:t>Eclipse</a:t>
            </a:r>
            <a:r>
              <a:rPr lang="en-US" sz="2200" dirty="0"/>
              <a:t> is a great tool to learn and write code in Java</a:t>
            </a:r>
          </a:p>
          <a:p>
            <a:pPr marL="0" indent="0">
              <a:buNone/>
            </a:pPr>
            <a:r>
              <a:rPr lang="en-US" sz="2200" dirty="0"/>
              <a:t>You can install Eclipse for free. </a:t>
            </a:r>
          </a:p>
          <a:p>
            <a:r>
              <a:rPr lang="en-US" sz="2200" b="1" dirty="0"/>
              <a:t>Learning how to type without looking at the keyboard is a great idea !!</a:t>
            </a:r>
          </a:p>
          <a:p>
            <a:pPr marL="0" indent="0">
              <a:buNone/>
            </a:pPr>
            <a:r>
              <a:rPr lang="en-US" dirty="0">
                <a:hlinkClick r:id="rId4"/>
              </a:rPr>
              <a:t>https://www.typingclub.com</a:t>
            </a:r>
            <a:endParaRPr lang="en-US" b="1" dirty="0"/>
          </a:p>
          <a:p>
            <a:pPr marL="0" indent="0">
              <a:buNone/>
            </a:pPr>
            <a:endParaRPr lang="en-US" dirty="0"/>
          </a:p>
        </p:txBody>
      </p:sp>
    </p:spTree>
    <p:extLst>
      <p:ext uri="{BB962C8B-B14F-4D97-AF65-F5344CB8AC3E}">
        <p14:creationId xmlns:p14="http://schemas.microsoft.com/office/powerpoint/2010/main" val="2279173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t>Useful websites:</a:t>
            </a:r>
          </a:p>
        </p:txBody>
      </p:sp>
      <p:sp>
        <p:nvSpPr>
          <p:cNvPr id="3" name="Content Placeholder 2"/>
          <p:cNvSpPr>
            <a:spLocks noGrp="1"/>
          </p:cNvSpPr>
          <p:nvPr>
            <p:ph idx="1"/>
          </p:nvPr>
        </p:nvSpPr>
        <p:spPr>
          <a:xfrm>
            <a:off x="457200" y="1676400"/>
            <a:ext cx="8229600" cy="4648200"/>
          </a:xfrm>
        </p:spPr>
        <p:txBody>
          <a:bodyPr>
            <a:normAutofit/>
          </a:bodyPr>
          <a:lstStyle/>
          <a:p>
            <a:r>
              <a:rPr lang="en-US" b="1" dirty="0"/>
              <a:t>LinkedIn.com and Indeed.com </a:t>
            </a:r>
            <a:r>
              <a:rPr lang="en-US" dirty="0"/>
              <a:t>–search for jobs by job title </a:t>
            </a:r>
            <a:r>
              <a:rPr lang="en-US" dirty="0" err="1"/>
              <a:t>etc</a:t>
            </a:r>
            <a:endParaRPr lang="en-US" dirty="0"/>
          </a:p>
          <a:p>
            <a:pPr marL="0" indent="0">
              <a:buNone/>
            </a:pPr>
            <a:r>
              <a:rPr lang="en-US" dirty="0"/>
              <a:t>Can be used to apply for jobs</a:t>
            </a:r>
            <a:r>
              <a:rPr lang="en-US" dirty="0" smtClean="0"/>
              <a:t>.</a:t>
            </a:r>
          </a:p>
          <a:p>
            <a:r>
              <a:rPr lang="en-US" b="1" dirty="0" smtClean="0"/>
              <a:t>Object Oriented Programming Principles</a:t>
            </a:r>
            <a:endParaRPr lang="en-US" b="1" dirty="0"/>
          </a:p>
          <a:p>
            <a:pPr marL="0" indent="0">
              <a:buNone/>
            </a:pPr>
            <a:r>
              <a:rPr lang="en-US" dirty="0" smtClean="0">
                <a:hlinkClick r:id="rId2"/>
              </a:rPr>
              <a:t>https</a:t>
            </a:r>
            <a:r>
              <a:rPr lang="en-US" dirty="0">
                <a:hlinkClick r:id="rId2"/>
              </a:rPr>
              <a:t>://www.webopedia.com/TERM/O/object_oriented_programming_OOP.html</a:t>
            </a:r>
            <a:endParaRPr lang="en-US" dirty="0"/>
          </a:p>
          <a:p>
            <a:r>
              <a:rPr lang="en-US" b="1" dirty="0"/>
              <a:t>Glassdoor.com</a:t>
            </a:r>
            <a:r>
              <a:rPr lang="en-US" dirty="0"/>
              <a:t> – search for jobs by job title to learn more on salaries, benefits </a:t>
            </a:r>
            <a:r>
              <a:rPr lang="en-US" dirty="0" err="1"/>
              <a:t>etc</a:t>
            </a:r>
            <a:endParaRPr lang="en-US" dirty="0"/>
          </a:p>
          <a:p>
            <a:r>
              <a:rPr lang="en-US" b="1" dirty="0" smtClean="0"/>
              <a:t>Open source projects</a:t>
            </a:r>
            <a:endParaRPr lang="en-US" dirty="0"/>
          </a:p>
          <a:p>
            <a:pPr marL="0" indent="0">
              <a:buNone/>
            </a:pPr>
            <a:r>
              <a:rPr lang="en-US" b="1" dirty="0">
                <a:hlinkClick r:id="rId3">
                  <a:extLst>
                    <a:ext uri="{A12FA001-AC4F-418D-AE19-62706E023703}">
                      <ahyp:hlinkClr xmlns:ahyp="http://schemas.microsoft.com/office/drawing/2018/hyperlinkcolor" xmlns="" xmlns:lc="http://schemas.openxmlformats.org/drawingml/2006/lockedCanvas" val="tx"/>
                    </a:ext>
                  </a:extLst>
                </a:hlinkClick>
              </a:rPr>
              <a:t>Apache</a:t>
            </a:r>
            <a:r>
              <a:rPr lang="en-US" dirty="0">
                <a:hlinkClick r:id="rId3">
                  <a:extLst>
                    <a:ext uri="{A12FA001-AC4F-418D-AE19-62706E023703}">
                      <ahyp:hlinkClr xmlns:ahyp="http://schemas.microsoft.com/office/drawing/2018/hyperlinkcolor" xmlns="" xmlns:lc="http://schemas.openxmlformats.org/drawingml/2006/lockedCanvas" val="tx"/>
                    </a:ext>
                  </a:extLst>
                </a:hlinkClick>
              </a:rPr>
              <a:t> - https://projects.apache.org/projects.html</a:t>
            </a:r>
            <a:endParaRPr lang="en-US" dirty="0"/>
          </a:p>
          <a:p>
            <a:pPr marL="0" indent="0">
              <a:buNone/>
            </a:pPr>
            <a:endParaRPr lang="en-US" dirty="0"/>
          </a:p>
        </p:txBody>
      </p:sp>
    </p:spTree>
    <p:extLst>
      <p:ext uri="{BB962C8B-B14F-4D97-AF65-F5344CB8AC3E}">
        <p14:creationId xmlns:p14="http://schemas.microsoft.com/office/powerpoint/2010/main" val="3124158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974273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a:bodyPr>
          <a:lstStyle/>
          <a:p>
            <a:pPr marL="0" indent="0">
              <a:buNone/>
            </a:pPr>
            <a:r>
              <a:rPr lang="en-US" b="1" dirty="0" smtClean="0">
                <a:solidFill>
                  <a:schemeClr val="accent1">
                    <a:lumMod val="50000"/>
                  </a:schemeClr>
                </a:solidFill>
              </a:rPr>
              <a:t>My Education Background:</a:t>
            </a:r>
          </a:p>
          <a:p>
            <a:r>
              <a:rPr lang="en-US" dirty="0" smtClean="0"/>
              <a:t>I </a:t>
            </a:r>
            <a:r>
              <a:rPr lang="en-US" dirty="0"/>
              <a:t>did my BS in Electronics and Communication Engineering at REC, Trichy, India.</a:t>
            </a:r>
          </a:p>
          <a:p>
            <a:r>
              <a:rPr lang="en-US" dirty="0"/>
              <a:t>While I did my Bachelors, I learnt Pascal and that’s when I realized that Programming is what I want to do.</a:t>
            </a:r>
          </a:p>
          <a:p>
            <a:r>
              <a:rPr lang="en-US" dirty="0"/>
              <a:t>Graduated in ‘99 July with Masters in Computer Science at RIT, Rochester, </a:t>
            </a:r>
            <a:r>
              <a:rPr lang="en-US" dirty="0" smtClean="0"/>
              <a:t>NY</a:t>
            </a:r>
          </a:p>
          <a:p>
            <a:pPr marL="0" indent="0">
              <a:buNone/>
            </a:pPr>
            <a:r>
              <a:rPr lang="en-US" b="1" dirty="0" smtClean="0">
                <a:solidFill>
                  <a:schemeClr val="accent1">
                    <a:lumMod val="50000"/>
                  </a:schemeClr>
                </a:solidFill>
              </a:rPr>
              <a:t>Requirements for today’s IT Jobs:</a:t>
            </a:r>
          </a:p>
          <a:p>
            <a:r>
              <a:rPr lang="en-US" dirty="0" smtClean="0"/>
              <a:t>BS in Computer Science or Information Technology is sufficient for many Software related jobs.</a:t>
            </a:r>
          </a:p>
          <a:p>
            <a:r>
              <a:rPr lang="en-US" dirty="0" smtClean="0"/>
              <a:t>Many continue to do MBA to work in Management.</a:t>
            </a:r>
            <a:endParaRPr lang="en-US" dirty="0"/>
          </a:p>
        </p:txBody>
      </p:sp>
    </p:spTree>
    <p:extLst>
      <p:ext uri="{BB962C8B-B14F-4D97-AF65-F5344CB8AC3E}">
        <p14:creationId xmlns:p14="http://schemas.microsoft.com/office/powerpoint/2010/main" val="3297616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a:t>My Previous Job</a:t>
            </a:r>
          </a:p>
        </p:txBody>
      </p:sp>
      <p:sp>
        <p:nvSpPr>
          <p:cNvPr id="3" name="Content Placeholder 2"/>
          <p:cNvSpPr>
            <a:spLocks noGrp="1"/>
          </p:cNvSpPr>
          <p:nvPr>
            <p:ph idx="1"/>
          </p:nvPr>
        </p:nvSpPr>
        <p:spPr>
          <a:xfrm>
            <a:off x="457200" y="1447800"/>
            <a:ext cx="8229600" cy="4876800"/>
          </a:xfrm>
        </p:spPr>
        <p:txBody>
          <a:bodyPr>
            <a:normAutofit fontScale="92500" lnSpcReduction="20000"/>
          </a:bodyPr>
          <a:lstStyle/>
          <a:p>
            <a:r>
              <a:rPr lang="en-US" dirty="0"/>
              <a:t>Thomson Reuters – I was hired as a Java mentor for the team and worked onsite for 6 months. Then moved to South Williamson, KY in 2000 and continued to work from home for 17 years.</a:t>
            </a:r>
          </a:p>
          <a:p>
            <a:r>
              <a:rPr lang="en-US" dirty="0"/>
              <a:t>I was the only remote employee at Thomson </a:t>
            </a:r>
            <a:r>
              <a:rPr lang="en-US" dirty="0" smtClean="0"/>
              <a:t>Reuters.</a:t>
            </a:r>
            <a:endParaRPr lang="en-US" dirty="0"/>
          </a:p>
          <a:p>
            <a:r>
              <a:rPr lang="en-US" dirty="0"/>
              <a:t>Thomson Reuters is a huge organization. ~ 8000 employees comprising of Management, Legal (Lawyers, </a:t>
            </a:r>
            <a:r>
              <a:rPr lang="en-US" dirty="0" err="1"/>
              <a:t>etc</a:t>
            </a:r>
            <a:r>
              <a:rPr lang="en-US" dirty="0"/>
              <a:t>), Tech (Software Engineers)</a:t>
            </a:r>
          </a:p>
          <a:p>
            <a:r>
              <a:rPr lang="en-US" dirty="0"/>
              <a:t>Many of the projects I worked on were used internally within the </a:t>
            </a:r>
            <a:r>
              <a:rPr lang="en-US" dirty="0" smtClean="0"/>
              <a:t>company</a:t>
            </a:r>
            <a:endParaRPr lang="en-US" dirty="0"/>
          </a:p>
          <a:p>
            <a:r>
              <a:rPr lang="en-US" dirty="0"/>
              <a:t>The end-product of Thomson Reuters is </a:t>
            </a:r>
            <a:r>
              <a:rPr lang="en-US" b="1" dirty="0" err="1">
                <a:solidFill>
                  <a:srgbClr val="000099"/>
                </a:solidFill>
              </a:rPr>
              <a:t>WestlawNext</a:t>
            </a:r>
            <a:endParaRPr lang="en-US" b="1" dirty="0">
              <a:solidFill>
                <a:srgbClr val="000099"/>
              </a:solidFill>
            </a:endParaRPr>
          </a:p>
          <a:p>
            <a:pPr marL="0" indent="0">
              <a:buNone/>
            </a:pPr>
            <a:r>
              <a:rPr lang="en-US" dirty="0" smtClean="0"/>
              <a:t>    </a:t>
            </a:r>
            <a:r>
              <a:rPr lang="en-US" dirty="0"/>
              <a:t>used by Lawyers. It is an online system to search for cases, </a:t>
            </a:r>
            <a:r>
              <a:rPr lang="en-US" dirty="0" smtClean="0"/>
              <a:t>   codes </a:t>
            </a:r>
            <a:r>
              <a:rPr lang="en-US" dirty="0"/>
              <a:t>etc.</a:t>
            </a:r>
          </a:p>
          <a:p>
            <a:r>
              <a:rPr lang="en-US" b="1" dirty="0">
                <a:solidFill>
                  <a:srgbClr val="FF0000"/>
                </a:solidFill>
              </a:rPr>
              <a:t>LexisNexis</a:t>
            </a:r>
            <a:r>
              <a:rPr lang="en-US" dirty="0"/>
              <a:t> is a competitive product to </a:t>
            </a:r>
            <a:r>
              <a:rPr lang="en-US" dirty="0" err="1"/>
              <a:t>WestlawNext</a:t>
            </a:r>
            <a:endParaRPr lang="en-US" dirty="0"/>
          </a:p>
        </p:txBody>
      </p:sp>
    </p:spTree>
    <p:extLst>
      <p:ext uri="{BB962C8B-B14F-4D97-AF65-F5344CB8AC3E}">
        <p14:creationId xmlns:p14="http://schemas.microsoft.com/office/powerpoint/2010/main" val="701136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a:t>My Current Job</a:t>
            </a:r>
          </a:p>
        </p:txBody>
      </p:sp>
      <p:sp>
        <p:nvSpPr>
          <p:cNvPr id="3" name="Content Placeholder 2"/>
          <p:cNvSpPr>
            <a:spLocks noGrp="1"/>
          </p:cNvSpPr>
          <p:nvPr>
            <p:ph idx="1"/>
          </p:nvPr>
        </p:nvSpPr>
        <p:spPr>
          <a:xfrm>
            <a:off x="457200" y="1676400"/>
            <a:ext cx="8229600" cy="4648200"/>
          </a:xfrm>
        </p:spPr>
        <p:txBody>
          <a:bodyPr/>
          <a:lstStyle/>
          <a:p>
            <a:r>
              <a:rPr lang="en-US" dirty="0"/>
              <a:t>Software Developer at </a:t>
            </a:r>
            <a:r>
              <a:rPr lang="en-US" dirty="0" err="1"/>
              <a:t>Cofense</a:t>
            </a:r>
            <a:r>
              <a:rPr lang="en-US" dirty="0"/>
              <a:t> </a:t>
            </a:r>
          </a:p>
          <a:p>
            <a:pPr marL="0" indent="0">
              <a:buNone/>
            </a:pPr>
            <a:endParaRPr lang="en-US" dirty="0"/>
          </a:p>
          <a:p>
            <a:r>
              <a:rPr lang="en-US" dirty="0" err="1" smtClean="0"/>
              <a:t>Cofense</a:t>
            </a:r>
            <a:r>
              <a:rPr lang="en-US" dirty="0" smtClean="0"/>
              <a:t> products let </a:t>
            </a:r>
            <a:r>
              <a:rPr lang="en-US" dirty="0"/>
              <a:t>Companies create scenarios to inject </a:t>
            </a:r>
            <a:r>
              <a:rPr lang="en-US" dirty="0" smtClean="0">
                <a:solidFill>
                  <a:srgbClr val="FF0000"/>
                </a:solidFill>
              </a:rPr>
              <a:t>fake Phishing </a:t>
            </a:r>
            <a:r>
              <a:rPr lang="en-US" dirty="0">
                <a:solidFill>
                  <a:srgbClr val="FF0000"/>
                </a:solidFill>
              </a:rPr>
              <a:t>emails </a:t>
            </a:r>
            <a:r>
              <a:rPr lang="en-US" dirty="0"/>
              <a:t>to their employees’ Inbox and train them to identify and report Phishing emails.</a:t>
            </a:r>
          </a:p>
          <a:p>
            <a:r>
              <a:rPr lang="en-US" dirty="0"/>
              <a:t>Unlike Thomson Reuters, many of the employees </a:t>
            </a:r>
            <a:r>
              <a:rPr lang="en-US" dirty="0" smtClean="0"/>
              <a:t>work </a:t>
            </a:r>
            <a:r>
              <a:rPr lang="en-US" dirty="0"/>
              <a:t>from home. </a:t>
            </a:r>
          </a:p>
          <a:p>
            <a:r>
              <a:rPr lang="en-US" dirty="0"/>
              <a:t>My </a:t>
            </a:r>
            <a:r>
              <a:rPr lang="en-US" dirty="0" err="1"/>
              <a:t>linkedIn</a:t>
            </a:r>
            <a:r>
              <a:rPr lang="en-US" dirty="0"/>
              <a:t> </a:t>
            </a:r>
            <a:r>
              <a:rPr lang="en-US" dirty="0" smtClean="0"/>
              <a:t>Profile:</a:t>
            </a:r>
            <a:endParaRPr lang="en-US" dirty="0"/>
          </a:p>
          <a:p>
            <a:pPr marL="0" indent="0">
              <a:buNone/>
            </a:pPr>
            <a:r>
              <a:rPr lang="en-US" dirty="0">
                <a:hlinkClick r:id="rId2"/>
              </a:rPr>
              <a:t>https://www.linkedin.com/in/kavithasoma/</a:t>
            </a:r>
            <a:endParaRPr lang="en-US"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1447800"/>
            <a:ext cx="1429207" cy="10753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022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learn to code?</a:t>
            </a:r>
          </a:p>
        </p:txBody>
      </p:sp>
      <p:sp>
        <p:nvSpPr>
          <p:cNvPr id="3" name="Content Placeholder 2"/>
          <p:cNvSpPr>
            <a:spLocks noGrp="1"/>
          </p:cNvSpPr>
          <p:nvPr>
            <p:ph idx="1"/>
          </p:nvPr>
        </p:nvSpPr>
        <p:spPr/>
        <p:txBody>
          <a:bodyPr>
            <a:normAutofit lnSpcReduction="10000"/>
          </a:bodyPr>
          <a:lstStyle/>
          <a:p>
            <a:r>
              <a:rPr lang="en-US" dirty="0"/>
              <a:t>Coding enhances problem solving and logical reasoning skills</a:t>
            </a:r>
          </a:p>
          <a:p>
            <a:r>
              <a:rPr lang="en-US" dirty="0"/>
              <a:t>Many careers now require some basic knowledge in coding</a:t>
            </a:r>
          </a:p>
          <a:p>
            <a:r>
              <a:rPr lang="en-US" dirty="0"/>
              <a:t>Eashwar is currently learning how to code for his Research/Analysis and regrets not taking Software related classes in his Undergrad.</a:t>
            </a:r>
          </a:p>
          <a:p>
            <a:r>
              <a:rPr lang="en-US" dirty="0"/>
              <a:t>Coding is only one part of IT industry. Many after a few years of coding branch off to Management.</a:t>
            </a:r>
          </a:p>
          <a:p>
            <a:r>
              <a:rPr lang="en-US" dirty="0"/>
              <a:t>Some don’t even code and yet work in IT industry as Product Owners, Project Managers </a:t>
            </a:r>
            <a:r>
              <a:rPr lang="en-US" dirty="0" err="1"/>
              <a:t>etc</a:t>
            </a:r>
            <a:endParaRPr lang="en-US" dirty="0"/>
          </a:p>
        </p:txBody>
      </p:sp>
    </p:spTree>
    <p:extLst>
      <p:ext uri="{BB962C8B-B14F-4D97-AF65-F5344CB8AC3E}">
        <p14:creationId xmlns:p14="http://schemas.microsoft.com/office/powerpoint/2010/main" val="2470478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a:t>Pros and Cons of being an IT Professional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91527979"/>
              </p:ext>
            </p:extLst>
          </p:nvPr>
        </p:nvGraphicFramePr>
        <p:xfrm>
          <a:off x="457200" y="1359932"/>
          <a:ext cx="8001000" cy="4610229"/>
        </p:xfrm>
        <a:graphic>
          <a:graphicData uri="http://schemas.openxmlformats.org/drawingml/2006/table">
            <a:tbl>
              <a:tblPr firstRow="1" bandRow="1">
                <a:tableStyleId>{5C22544A-7EE6-4342-B048-85BDC9FD1C3A}</a:tableStyleId>
              </a:tblPr>
              <a:tblGrid>
                <a:gridCol w="4000500">
                  <a:extLst>
                    <a:ext uri="{9D8B030D-6E8A-4147-A177-3AD203B41FA5}">
                      <a16:colId xmlns="" xmlns:a16="http://schemas.microsoft.com/office/drawing/2014/main" val="20000"/>
                    </a:ext>
                  </a:extLst>
                </a:gridCol>
                <a:gridCol w="4000500">
                  <a:extLst>
                    <a:ext uri="{9D8B030D-6E8A-4147-A177-3AD203B41FA5}">
                      <a16:colId xmlns="" xmlns:a16="http://schemas.microsoft.com/office/drawing/2014/main" val="20001"/>
                    </a:ext>
                  </a:extLst>
                </a:gridCol>
              </a:tblGrid>
              <a:tr h="348982">
                <a:tc>
                  <a:txBody>
                    <a:bodyPr/>
                    <a:lstStyle/>
                    <a:p>
                      <a:r>
                        <a:rPr lang="en-US" dirty="0"/>
                        <a:t>Pros</a:t>
                      </a:r>
                    </a:p>
                  </a:txBody>
                  <a:tcPr/>
                </a:tc>
                <a:tc>
                  <a:txBody>
                    <a:bodyPr/>
                    <a:lstStyle/>
                    <a:p>
                      <a:r>
                        <a:rPr lang="en-US" dirty="0"/>
                        <a:t>Cons</a:t>
                      </a:r>
                    </a:p>
                  </a:txBody>
                  <a:tcPr/>
                </a:tc>
                <a:extLst>
                  <a:ext uri="{0D108BD9-81ED-4DB2-BD59-A6C34878D82A}">
                    <a16:rowId xmlns="" xmlns:a16="http://schemas.microsoft.com/office/drawing/2014/main" val="10000"/>
                  </a:ext>
                </a:extLst>
              </a:tr>
              <a:tr h="1017865">
                <a:tc>
                  <a:txBody>
                    <a:bodyPr/>
                    <a:lstStyle/>
                    <a:p>
                      <a:r>
                        <a:rPr lang="en-US" sz="1600" dirty="0"/>
                        <a:t>Remote working is becoming more popular</a:t>
                      </a:r>
                    </a:p>
                  </a:txBody>
                  <a:tcPr/>
                </a:tc>
                <a:tc>
                  <a:txBody>
                    <a:bodyPr/>
                    <a:lstStyle/>
                    <a:p>
                      <a:r>
                        <a:rPr lang="en-US" sz="1600" dirty="0"/>
                        <a:t>Remote working may not be the best in all situations. Many companies like Amazon do not allow work from home</a:t>
                      </a:r>
                      <a:r>
                        <a:rPr lang="en-US" sz="1600" baseline="0" dirty="0"/>
                        <a:t>. This may change in future.</a:t>
                      </a:r>
                      <a:endParaRPr lang="en-US" sz="1600" dirty="0"/>
                    </a:p>
                  </a:txBody>
                  <a:tcPr/>
                </a:tc>
                <a:extLst>
                  <a:ext uri="{0D108BD9-81ED-4DB2-BD59-A6C34878D82A}">
                    <a16:rowId xmlns="" xmlns:a16="http://schemas.microsoft.com/office/drawing/2014/main" val="10001"/>
                  </a:ext>
                </a:extLst>
              </a:tr>
              <a:tr h="1250520">
                <a:tc>
                  <a:txBody>
                    <a:bodyPr/>
                    <a:lstStyle/>
                    <a:p>
                      <a:r>
                        <a:rPr lang="en-US" sz="1600" dirty="0"/>
                        <a:t>Many who live in suburbs work from home for a few days per week and a</a:t>
                      </a:r>
                      <a:r>
                        <a:rPr lang="en-US" sz="1600" baseline="0" dirty="0"/>
                        <a:t> few days</a:t>
                      </a:r>
                      <a:r>
                        <a:rPr lang="en-US" sz="1600" dirty="0"/>
                        <a:t> onsite. This is a good hybrid model that combines the benefits</a:t>
                      </a:r>
                      <a:r>
                        <a:rPr lang="en-US" sz="1600" baseline="0" dirty="0"/>
                        <a:t> of work from home and onsite.</a:t>
                      </a:r>
                      <a:endParaRPr lang="en-US" sz="1600" dirty="0"/>
                    </a:p>
                  </a:txBody>
                  <a:tcPr/>
                </a:tc>
                <a:tc>
                  <a:txBody>
                    <a:bodyPr/>
                    <a:lstStyle/>
                    <a:p>
                      <a:r>
                        <a:rPr lang="en-US" sz="1600" dirty="0"/>
                        <a:t>If you are in Management that require a lot of meetings, then work at onsite may be the best. </a:t>
                      </a:r>
                    </a:p>
                  </a:txBody>
                  <a:tcPr/>
                </a:tc>
                <a:extLst>
                  <a:ext uri="{0D108BD9-81ED-4DB2-BD59-A6C34878D82A}">
                    <a16:rowId xmlns="" xmlns:a16="http://schemas.microsoft.com/office/drawing/2014/main" val="10002"/>
                  </a:ext>
                </a:extLst>
              </a:tr>
              <a:tr h="319901">
                <a:tc>
                  <a:txBody>
                    <a:bodyPr/>
                    <a:lstStyle/>
                    <a:p>
                      <a:r>
                        <a:rPr lang="en-US" sz="1600" dirty="0"/>
                        <a:t>Helps balance work/life</a:t>
                      </a:r>
                    </a:p>
                  </a:txBody>
                  <a:tcPr/>
                </a:tc>
                <a:tc>
                  <a:txBody>
                    <a:bodyPr/>
                    <a:lstStyle/>
                    <a:p>
                      <a:r>
                        <a:rPr lang="en-US" sz="1600" dirty="0"/>
                        <a:t>Highly Competitive</a:t>
                      </a:r>
                    </a:p>
                  </a:txBody>
                  <a:tcPr/>
                </a:tc>
                <a:extLst>
                  <a:ext uri="{0D108BD9-81ED-4DB2-BD59-A6C34878D82A}">
                    <a16:rowId xmlns="" xmlns:a16="http://schemas.microsoft.com/office/drawing/2014/main" val="10003"/>
                  </a:ext>
                </a:extLst>
              </a:tr>
              <a:tr h="7852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Good pay and health benefits</a:t>
                      </a:r>
                    </a:p>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Technology</a:t>
                      </a:r>
                      <a:r>
                        <a:rPr lang="en-US" sz="1600" baseline="0" dirty="0"/>
                        <a:t> changes so fast that learning and keeping up with the new trend is essential</a:t>
                      </a:r>
                      <a:endParaRPr lang="en-US" sz="1600" dirty="0"/>
                    </a:p>
                  </a:txBody>
                  <a:tcPr/>
                </a:tc>
                <a:extLst>
                  <a:ext uri="{0D108BD9-81ED-4DB2-BD59-A6C34878D82A}">
                    <a16:rowId xmlns="" xmlns:a16="http://schemas.microsoft.com/office/drawing/2014/main" val="10004"/>
                  </a:ext>
                </a:extLst>
              </a:tr>
              <a:tr h="708789">
                <a:tc>
                  <a:txBody>
                    <a:bodyPr/>
                    <a:lstStyle/>
                    <a:p>
                      <a:r>
                        <a:rPr lang="en-US" sz="1600" dirty="0"/>
                        <a:t>Career Growth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Outsourcing – Jobs are frequently</a:t>
                      </a:r>
                      <a:r>
                        <a:rPr lang="en-US" sz="1600" baseline="0" dirty="0"/>
                        <a:t> sent overseas</a:t>
                      </a:r>
                      <a:endParaRPr lang="en-US" sz="1600" dirty="0"/>
                    </a:p>
                  </a:txBody>
                  <a:tcPr/>
                </a:tc>
                <a:extLst>
                  <a:ext uri="{0D108BD9-81ED-4DB2-BD59-A6C34878D82A}">
                    <a16:rowId xmlns="" xmlns:a16="http://schemas.microsoft.com/office/drawing/2014/main" val="10005"/>
                  </a:ext>
                </a:extLst>
              </a:tr>
            </a:tbl>
          </a:graphicData>
        </a:graphic>
      </p:graphicFrame>
      <p:sp>
        <p:nvSpPr>
          <p:cNvPr id="5" name="TextBox 4"/>
          <p:cNvSpPr txBox="1"/>
          <p:nvPr/>
        </p:nvSpPr>
        <p:spPr>
          <a:xfrm>
            <a:off x="457200" y="6248400"/>
            <a:ext cx="8153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Ultimately, it depends on what you like and what you want to be!</a:t>
            </a:r>
          </a:p>
        </p:txBody>
      </p:sp>
    </p:spTree>
    <p:extLst>
      <p:ext uri="{BB962C8B-B14F-4D97-AF65-F5344CB8AC3E}">
        <p14:creationId xmlns:p14="http://schemas.microsoft.com/office/powerpoint/2010/main" val="1872095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lstStyle/>
          <a:p>
            <a:endParaRPr lang="en-US" dirty="0"/>
          </a:p>
          <a:p>
            <a:endParaRPr lang="en-US" dirty="0"/>
          </a:p>
          <a:p>
            <a:pPr marL="0" indent="0">
              <a:buNone/>
            </a:pPr>
            <a:endParaRPr lang="en-US" dirty="0"/>
          </a:p>
        </p:txBody>
      </p:sp>
      <p:sp>
        <p:nvSpPr>
          <p:cNvPr id="4" name="Rounded Rectangle 3"/>
          <p:cNvSpPr/>
          <p:nvPr/>
        </p:nvSpPr>
        <p:spPr>
          <a:xfrm>
            <a:off x="3276600" y="609600"/>
            <a:ext cx="23622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Jobs at IT Industry</a:t>
            </a:r>
          </a:p>
        </p:txBody>
      </p:sp>
      <p:sp>
        <p:nvSpPr>
          <p:cNvPr id="5" name="Down Arrow 4"/>
          <p:cNvSpPr/>
          <p:nvPr/>
        </p:nvSpPr>
        <p:spPr>
          <a:xfrm>
            <a:off x="3886200" y="1259563"/>
            <a:ext cx="10668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324100" y="1905000"/>
            <a:ext cx="19050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Technology Related		</a:t>
            </a:r>
          </a:p>
        </p:txBody>
      </p:sp>
      <p:sp>
        <p:nvSpPr>
          <p:cNvPr id="9" name="Rounded Rectangle 8"/>
          <p:cNvSpPr/>
          <p:nvPr/>
        </p:nvSpPr>
        <p:spPr>
          <a:xfrm>
            <a:off x="4648200" y="1905000"/>
            <a:ext cx="1828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Management Related</a:t>
            </a:r>
          </a:p>
        </p:txBody>
      </p:sp>
      <p:sp>
        <p:nvSpPr>
          <p:cNvPr id="10" name="Rounded Rectangle 9"/>
          <p:cNvSpPr/>
          <p:nvPr/>
        </p:nvSpPr>
        <p:spPr>
          <a:xfrm>
            <a:off x="1371600" y="3200400"/>
            <a:ext cx="30861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Architects, Software Engineers, QA (Testing) Engineers, Business Analysts</a:t>
            </a:r>
          </a:p>
        </p:txBody>
      </p:sp>
      <p:sp>
        <p:nvSpPr>
          <p:cNvPr id="11" name="Down Arrow 10"/>
          <p:cNvSpPr/>
          <p:nvPr/>
        </p:nvSpPr>
        <p:spPr>
          <a:xfrm>
            <a:off x="2971800" y="2498598"/>
            <a:ext cx="484632" cy="6256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4648200" y="3222278"/>
            <a:ext cx="3124200" cy="1425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Scrum Masters, Product Owners, Project Managers, Managers, Directors, VP, President/CEO</a:t>
            </a:r>
          </a:p>
        </p:txBody>
      </p:sp>
      <p:sp>
        <p:nvSpPr>
          <p:cNvPr id="15" name="Down Arrow 14"/>
          <p:cNvSpPr/>
          <p:nvPr/>
        </p:nvSpPr>
        <p:spPr>
          <a:xfrm>
            <a:off x="5396484" y="2498598"/>
            <a:ext cx="484632" cy="6563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5879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a:t>Technology Related Jobs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5246356"/>
              </p:ext>
            </p:extLst>
          </p:nvPr>
        </p:nvGraphicFramePr>
        <p:xfrm>
          <a:off x="457200" y="1295400"/>
          <a:ext cx="8077200" cy="5290779"/>
        </p:xfrm>
        <a:graphic>
          <a:graphicData uri="http://schemas.openxmlformats.org/drawingml/2006/table">
            <a:tbl>
              <a:tblPr firstRow="1" bandRow="1">
                <a:tableStyleId>{5C22544A-7EE6-4342-B048-85BDC9FD1C3A}</a:tableStyleId>
              </a:tblPr>
              <a:tblGrid>
                <a:gridCol w="4038600">
                  <a:extLst>
                    <a:ext uri="{9D8B030D-6E8A-4147-A177-3AD203B41FA5}">
                      <a16:colId xmlns="" xmlns:a16="http://schemas.microsoft.com/office/drawing/2014/main" val="20000"/>
                    </a:ext>
                  </a:extLst>
                </a:gridCol>
                <a:gridCol w="4038600">
                  <a:extLst>
                    <a:ext uri="{9D8B030D-6E8A-4147-A177-3AD203B41FA5}">
                      <a16:colId xmlns="" xmlns:a16="http://schemas.microsoft.com/office/drawing/2014/main" val="20001"/>
                    </a:ext>
                  </a:extLst>
                </a:gridCol>
              </a:tblGrid>
              <a:tr h="282626">
                <a:tc>
                  <a:txBody>
                    <a:bodyPr/>
                    <a:lstStyle/>
                    <a:p>
                      <a:r>
                        <a:rPr lang="en-US" dirty="0"/>
                        <a:t>Job Title</a:t>
                      </a:r>
                    </a:p>
                  </a:txBody>
                  <a:tcPr/>
                </a:tc>
                <a:tc>
                  <a:txBody>
                    <a:bodyPr/>
                    <a:lstStyle/>
                    <a:p>
                      <a:r>
                        <a:rPr lang="en-US" dirty="0"/>
                        <a:t>Job Description</a:t>
                      </a:r>
                    </a:p>
                  </a:txBody>
                  <a:tcPr/>
                </a:tc>
                <a:extLst>
                  <a:ext uri="{0D108BD9-81ED-4DB2-BD59-A6C34878D82A}">
                    <a16:rowId xmlns="" xmlns:a16="http://schemas.microsoft.com/office/drawing/2014/main" val="10000"/>
                  </a:ext>
                </a:extLst>
              </a:tr>
              <a:tr h="1920240">
                <a:tc>
                  <a:txBody>
                    <a:bodyPr/>
                    <a:lstStyle/>
                    <a:p>
                      <a:r>
                        <a:rPr lang="en-US" sz="1400" b="1" dirty="0"/>
                        <a:t>Software</a:t>
                      </a:r>
                      <a:r>
                        <a:rPr lang="en-US" sz="1400" b="1" baseline="0" dirty="0"/>
                        <a:t> Architects</a:t>
                      </a:r>
                      <a:endParaRPr lang="en-US" sz="1400" b="1" dirty="0"/>
                    </a:p>
                  </a:txBody>
                  <a:tcPr/>
                </a:tc>
                <a:tc>
                  <a:txBody>
                    <a:bodyPr/>
                    <a:lstStyle/>
                    <a:p>
                      <a:r>
                        <a:rPr lang="en-US" sz="1400" dirty="0"/>
                        <a:t>There are usually very few architects in a company. They work closely with Management and design very large systems</a:t>
                      </a:r>
                      <a:r>
                        <a:rPr lang="en-US" sz="1400" baseline="0" dirty="0"/>
                        <a:t> especially with large-scale projects. Also work with Software Engineers in aiding them to implement the Software projects. They don’t code on a everyday basis, but should be very knowledge on the languages, tools used in Software Development.</a:t>
                      </a:r>
                      <a:endParaRPr lang="en-US" sz="1400" dirty="0"/>
                    </a:p>
                  </a:txBody>
                  <a:tcPr/>
                </a:tc>
                <a:extLst>
                  <a:ext uri="{0D108BD9-81ED-4DB2-BD59-A6C34878D82A}">
                    <a16:rowId xmlns="" xmlns:a16="http://schemas.microsoft.com/office/drawing/2014/main" val="10001"/>
                  </a:ext>
                </a:extLst>
              </a:tr>
              <a:tr h="1115019">
                <a:tc>
                  <a:txBody>
                    <a:bodyPr/>
                    <a:lstStyle/>
                    <a:p>
                      <a:r>
                        <a:rPr lang="en-US" sz="1400" b="1" dirty="0"/>
                        <a:t>Software Engineers</a:t>
                      </a:r>
                    </a:p>
                  </a:txBody>
                  <a:tcPr/>
                </a:tc>
                <a:tc>
                  <a:txBody>
                    <a:bodyPr/>
                    <a:lstStyle/>
                    <a:p>
                      <a:r>
                        <a:rPr lang="en-US" sz="1400" dirty="0"/>
                        <a:t>“</a:t>
                      </a:r>
                      <a:r>
                        <a:rPr lang="en-US" sz="1400" b="0" i="1" dirty="0"/>
                        <a:t>This is the</a:t>
                      </a:r>
                      <a:r>
                        <a:rPr lang="en-US" sz="1400" b="0" i="1" baseline="0" dirty="0"/>
                        <a:t> job I have been doing for the past 18 years. On a smaller scale, we gather  requirements, design, develop and test. Develop here refers to writing code</a:t>
                      </a:r>
                      <a:r>
                        <a:rPr lang="en-US" sz="1400" baseline="0" dirty="0"/>
                        <a:t>.”</a:t>
                      </a:r>
                      <a:endParaRPr lang="en-US" sz="1400" dirty="0"/>
                    </a:p>
                  </a:txBody>
                  <a:tcPr/>
                </a:tc>
                <a:extLst>
                  <a:ext uri="{0D108BD9-81ED-4DB2-BD59-A6C34878D82A}">
                    <a16:rowId xmlns="" xmlns:a16="http://schemas.microsoft.com/office/drawing/2014/main" val="10002"/>
                  </a:ext>
                </a:extLst>
              </a:tr>
              <a:tr h="905953">
                <a:tc>
                  <a:txBody>
                    <a:bodyPr/>
                    <a:lstStyle/>
                    <a:p>
                      <a:r>
                        <a:rPr lang="en-US" sz="1400" b="1" dirty="0"/>
                        <a:t>Quality Assurance Engineers</a:t>
                      </a:r>
                    </a:p>
                  </a:txBody>
                  <a:tcPr/>
                </a:tc>
                <a:tc>
                  <a:txBody>
                    <a:bodyPr/>
                    <a:lstStyle/>
                    <a:p>
                      <a:r>
                        <a:rPr lang="en-US" sz="1400" dirty="0"/>
                        <a:t>They vigorously</a:t>
                      </a:r>
                      <a:r>
                        <a:rPr lang="en-US" sz="1400" baseline="0" dirty="0"/>
                        <a:t> test the code we write. In doing so, they write code to test code. Many of the tests are automated with minimal manual intervention.</a:t>
                      </a:r>
                      <a:endParaRPr lang="en-US" sz="1400" dirty="0"/>
                    </a:p>
                  </a:txBody>
                  <a:tcPr/>
                </a:tc>
                <a:extLst>
                  <a:ext uri="{0D108BD9-81ED-4DB2-BD59-A6C34878D82A}">
                    <a16:rowId xmlns="" xmlns:a16="http://schemas.microsoft.com/office/drawing/2014/main" val="10003"/>
                  </a:ext>
                </a:extLst>
              </a:tr>
              <a:tr h="282626">
                <a:tc>
                  <a:txBody>
                    <a:bodyPr/>
                    <a:lstStyle/>
                    <a:p>
                      <a:r>
                        <a:rPr lang="en-US" sz="1400" b="1" dirty="0"/>
                        <a:t>Business Analyst</a:t>
                      </a:r>
                    </a:p>
                  </a:txBody>
                  <a:tcPr/>
                </a:tc>
                <a:tc>
                  <a:txBody>
                    <a:bodyPr/>
                    <a:lstStyle/>
                    <a:p>
                      <a:r>
                        <a:rPr lang="en-US" sz="1400" dirty="0"/>
                        <a:t>They work closely with users and develop UI</a:t>
                      </a:r>
                      <a:r>
                        <a:rPr lang="en-US" sz="1400" baseline="0" dirty="0"/>
                        <a:t> components. They write code to a lesser extent than Software Engineers and Quality Assurance Engineers.</a:t>
                      </a:r>
                      <a:endParaRPr lang="en-US" sz="1400" dirty="0"/>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2851442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457200"/>
          </a:xfrm>
        </p:spPr>
        <p:txBody>
          <a:bodyPr>
            <a:normAutofit/>
          </a:bodyPr>
          <a:lstStyle/>
          <a:p>
            <a:r>
              <a:rPr lang="en-US" sz="1800" b="1" dirty="0"/>
              <a:t>Steve Rice, </a:t>
            </a:r>
            <a:r>
              <a:rPr lang="en-US" sz="1800" b="1" dirty="0" err="1"/>
              <a:t>Sr.Director</a:t>
            </a:r>
            <a:r>
              <a:rPr lang="en-US" sz="1800" b="1" dirty="0"/>
              <a:t>, Software Engineering at </a:t>
            </a:r>
            <a:r>
              <a:rPr lang="en-US" sz="1800" b="1" dirty="0" err="1"/>
              <a:t>Cofense</a:t>
            </a:r>
            <a:endParaRPr lang="en-US" sz="1800" b="1" dirty="0"/>
          </a:p>
        </p:txBody>
      </p:sp>
      <p:sp>
        <p:nvSpPr>
          <p:cNvPr id="3" name="Content Placeholder 2"/>
          <p:cNvSpPr>
            <a:spLocks noGrp="1"/>
          </p:cNvSpPr>
          <p:nvPr>
            <p:ph idx="1"/>
          </p:nvPr>
        </p:nvSpPr>
        <p:spPr>
          <a:xfrm>
            <a:off x="457200" y="1143000"/>
            <a:ext cx="8229600" cy="5181600"/>
          </a:xfrm>
        </p:spPr>
        <p:txBody>
          <a:bodyPr>
            <a:normAutofit/>
          </a:bodyPr>
          <a:lstStyle/>
          <a:p>
            <a:pPr marL="0" indent="0">
              <a:buNone/>
            </a:pPr>
            <a:r>
              <a:rPr lang="en-US" dirty="0"/>
              <a:t>“</a:t>
            </a:r>
            <a:r>
              <a:rPr lang="en-US" sz="1800" i="1" dirty="0"/>
              <a:t>My job to help all of the engineers on my team be successful and get their jobs done.  </a:t>
            </a:r>
            <a:r>
              <a:rPr lang="en-US" sz="1800" i="1" dirty="0">
                <a:solidFill>
                  <a:srgbClr val="990000"/>
                </a:solidFill>
              </a:rPr>
              <a:t>Many software projects are very large</a:t>
            </a:r>
            <a:r>
              <a:rPr lang="en-US" sz="1800" i="1" dirty="0"/>
              <a:t>, can take many months, and sometimes have over </a:t>
            </a:r>
            <a:r>
              <a:rPr lang="en-US" sz="1800" i="1" dirty="0">
                <a:solidFill>
                  <a:srgbClr val="FF0000"/>
                </a:solidFill>
              </a:rPr>
              <a:t>40 people </a:t>
            </a:r>
            <a:r>
              <a:rPr lang="en-US" sz="1800" i="1" dirty="0"/>
              <a:t>contributing to them.  This requires a lot of </a:t>
            </a:r>
            <a:r>
              <a:rPr lang="en-US" sz="1800" i="1" dirty="0">
                <a:solidFill>
                  <a:srgbClr val="FF0000"/>
                </a:solidFill>
              </a:rPr>
              <a:t>coordination and clear communication </a:t>
            </a:r>
            <a:r>
              <a:rPr lang="en-US" sz="1800" i="1" dirty="0"/>
              <a:t>across all of the people working on these projects. My job is to make sure each person knows what they are supposed to be doing, has everything they need to get their work done, and also feels like they understand the importance of their work.  Does your class ever do big projects together?  I am sure they are challenging but fun. So I guess you would say my job is like being a teacher in a classroom: I help my 'students' learn new stuff so they can grow and help each other.  By the way, I also try to make things fun sometimes too - </a:t>
            </a:r>
            <a:r>
              <a:rPr lang="en-US" sz="1800" i="1" dirty="0" err="1"/>
              <a:t>kinda</a:t>
            </a:r>
            <a:r>
              <a:rPr lang="en-US" sz="1800" i="1" dirty="0"/>
              <a:t> like what your teacher does I'm sure</a:t>
            </a:r>
            <a:r>
              <a:rPr lang="en-US" sz="1800" dirty="0"/>
              <a:t>!</a:t>
            </a:r>
            <a:r>
              <a:rPr lang="en-US" dirty="0"/>
              <a:t>”</a:t>
            </a:r>
          </a:p>
        </p:txBody>
      </p:sp>
    </p:spTree>
    <p:extLst>
      <p:ext uri="{BB962C8B-B14F-4D97-AF65-F5344CB8AC3E}">
        <p14:creationId xmlns:p14="http://schemas.microsoft.com/office/powerpoint/2010/main" val="1000501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615</TotalTime>
  <Words>1053</Words>
  <Application>Microsoft Office PowerPoint</Application>
  <PresentationFormat>On-screen Show (4:3)</PresentationFormat>
  <Paragraphs>99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IT Industry</vt:lpstr>
      <vt:lpstr>PowerPoint Presentation</vt:lpstr>
      <vt:lpstr>My Previous Job</vt:lpstr>
      <vt:lpstr>My Current Job</vt:lpstr>
      <vt:lpstr>Why learn to code?</vt:lpstr>
      <vt:lpstr>Pros and Cons of being an IT Professional</vt:lpstr>
      <vt:lpstr>PowerPoint Presentation</vt:lpstr>
      <vt:lpstr>Technology Related Jobs</vt:lpstr>
      <vt:lpstr>Steve Rice, Sr.Director, Software Engineering at Cofense</vt:lpstr>
      <vt:lpstr>Ed Hallam, Product Owner at Cofense</vt:lpstr>
      <vt:lpstr>Terri Ruggieri, Scrum Master at Cofense</vt:lpstr>
      <vt:lpstr>For those who aspire to become Software Engineers:</vt:lpstr>
      <vt:lpstr>Useful websites:</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Industry</dc:title>
  <dc:creator>Kavitha</dc:creator>
  <cp:lastModifiedBy>Kavitha</cp:lastModifiedBy>
  <cp:revision>45</cp:revision>
  <dcterms:created xsi:type="dcterms:W3CDTF">2019-09-21T21:13:17Z</dcterms:created>
  <dcterms:modified xsi:type="dcterms:W3CDTF">2019-09-22T20:35:44Z</dcterms:modified>
</cp:coreProperties>
</file>