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DAFF0-0511-48FA-A6EA-2B7A18529B5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0C06-63AD-437F-B9CB-82162CE6F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57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ACD45-FBFC-4374-A7BA-5BEE241A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D9C4E-DEA9-4DD6-BD1D-33D3761FB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3DD33-6825-4BD3-98CF-3033B88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5489C-A838-443E-B88D-06039D9F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918A-F784-4437-B982-00C779F7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23A8-070B-46A8-A9B0-649C4CD5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365E8-7D47-4547-AA2E-0B7BE490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8DE1C-E558-44F4-BB03-47CDC8F8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6832D-A816-4EB6-B7B6-130CA5D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8826E-1A2C-43A5-BEE4-50F3750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E21D5-221A-4BE4-9D26-1519AA12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8C6A7-0584-4AFD-AA34-B4E24F018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645E0-B2A2-4434-B15A-7A25BD25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12C7C-2D68-4143-9551-2CC9FECA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7D2A3-289E-4745-BC46-858F8488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74241-E074-4B77-9660-463B9E12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D6149-65B5-4B2E-BA89-07143C1F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775BE-C625-4FF7-93EF-F5AA40C8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ABBC4-435E-451E-ABC5-D0978333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1755D-E51E-4090-A20A-FD91D73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53040-F047-4119-8491-2E6AFB8C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2BB1B-A918-412A-8291-45FA1F1B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260-B3D8-49AE-B5C3-E17D3E03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7818B-D787-40B6-BB66-C180B24C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C6ED-828F-4418-9FC3-D851FFD5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EB92-ED43-4EDC-846C-998FFC8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EB986-B01D-40A5-A647-0034283F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2B133-F91C-495A-ABF6-67D8952A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EB7D9-BF56-46F3-A8CA-9C3FDD2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6EA5A-1E35-4023-9D50-6116C554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5E0A7-8878-48DB-9EA3-75DBEB3E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CE9F1-0FC8-4D5D-996B-F18324F3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B75DA-DA81-439E-8D9F-85058609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A8E9F-9736-4D4C-A932-CB30942A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A8E0B-639F-4286-95A7-15D8B5BA8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A98DA-F93C-4274-A3F4-3C4157C8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42DFA-BB07-4989-8B02-8040CAE6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11946-84D9-4D55-84F5-D58D041B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F39DD-059F-4900-9EFC-D69C87E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DE1A-2D36-4FEA-ADE2-5B50818C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72907E-CC9F-4482-A082-0256F903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C0B1CA-9114-47E3-8F0E-D7AD3AAD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68250-C663-4E5E-A501-D911A64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58209D-EB82-4494-8F65-4493D5B9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FE902C-8289-4F15-964D-9140C29F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A02F7-66CD-446B-B225-EFD15727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4189-8CC6-4477-ACC3-848F4C71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0EFA4-A076-4AC3-B51D-699755A3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3C2B6-290B-4901-90E8-AC3B1EB0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81EE7-BBD3-4EC9-9656-F9D10AE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C5B9B-64A2-450D-816F-889D534B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310E7-EAEC-43DE-A03D-9D58CBD0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5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039AE-1827-4DC7-908B-415397D4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59BB9-2F9A-4C6E-972C-9CF02B39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B0D61-B6F6-4645-A8F6-FF16AD357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75BD9-5CFD-4463-BF9A-D03C5A8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657F2-FDC0-4552-B9CE-FD76D79F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C1A68-D297-4EFF-BC6C-22B8017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548680-3D87-422F-A23F-4E3690F0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7DB14-C1DB-4D0F-8675-CF3ED286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4EB30-FA86-4B09-97C2-CE5740E81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03E3-548B-4ED0-B79E-76D4284931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7A43A-8742-442F-AA88-78A48EC87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9AF95-4F1D-456E-858E-DA3D38311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E8F4-3A65-4BF9-BAA4-DEC7C076E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3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index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8957" y="539582"/>
            <a:ext cx="281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1-1.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 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97" y="139711"/>
            <a:ext cx="281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 소개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3436" y="465992"/>
            <a:ext cx="10488696" cy="70085"/>
            <a:chOff x="460527" y="1755765"/>
            <a:chExt cx="11342263" cy="102975"/>
          </a:xfrm>
        </p:grpSpPr>
        <p:grpSp>
          <p:nvGrpSpPr>
            <p:cNvPr id="9" name="그룹 8"/>
            <p:cNvGrpSpPr/>
            <p:nvPr/>
          </p:nvGrpSpPr>
          <p:grpSpPr>
            <a:xfrm>
              <a:off x="460527" y="1755765"/>
              <a:ext cx="3205962" cy="102975"/>
              <a:chOff x="493899" y="1218690"/>
              <a:chExt cx="3205962" cy="10297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493899" y="1219200"/>
                <a:ext cx="1602981" cy="102465"/>
              </a:xfrm>
              <a:prstGeom prst="rect">
                <a:avLst/>
              </a:prstGeom>
              <a:solidFill>
                <a:srgbClr val="053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96880" y="1218690"/>
                <a:ext cx="1602981" cy="102465"/>
              </a:xfrm>
              <a:prstGeom prst="rect">
                <a:avLst/>
              </a:prstGeom>
              <a:solidFill>
                <a:srgbClr val="E40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666489" y="1755765"/>
              <a:ext cx="8136301" cy="1024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424" y="1042180"/>
            <a:ext cx="12206847" cy="701496"/>
            <a:chOff x="-7424" y="1042180"/>
            <a:chExt cx="12206847" cy="701496"/>
          </a:xfrm>
        </p:grpSpPr>
        <p:sp>
          <p:nvSpPr>
            <p:cNvPr id="14" name="직사각형 13"/>
            <p:cNvSpPr/>
            <p:nvPr/>
          </p:nvSpPr>
          <p:spPr>
            <a:xfrm>
              <a:off x="-7424" y="1085325"/>
              <a:ext cx="12199423" cy="658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1042180"/>
              <a:ext cx="12199423" cy="6619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1197" y="988917"/>
            <a:ext cx="119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글로벌 최고 수준의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전문성과 유사 서비스 수행 경험 및 사업 관련 국내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 인증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수상 보유   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E623C1-F1C2-4C85-986A-208E1036FE39}"/>
              </a:ext>
            </a:extLst>
          </p:cNvPr>
          <p:cNvGrpSpPr/>
          <p:nvPr/>
        </p:nvGrpSpPr>
        <p:grpSpPr>
          <a:xfrm>
            <a:off x="143436" y="1816571"/>
            <a:ext cx="2502324" cy="599270"/>
            <a:chOff x="865851" y="8120802"/>
            <a:chExt cx="1693199" cy="251672"/>
          </a:xfrm>
          <a:solidFill>
            <a:srgbClr val="005A9E"/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206121A-7B33-479B-956F-E2938A890D18}"/>
                </a:ext>
              </a:extLst>
            </p:cNvPr>
            <p:cNvGrpSpPr/>
            <p:nvPr/>
          </p:nvGrpSpPr>
          <p:grpSpPr>
            <a:xfrm>
              <a:off x="865851" y="8120802"/>
              <a:ext cx="1688437" cy="251672"/>
              <a:chOff x="865851" y="8120802"/>
              <a:chExt cx="1688437" cy="251672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B5460BD-8E59-4E88-B8DD-11755A581115}"/>
                  </a:ext>
                </a:extLst>
              </p:cNvPr>
              <p:cNvSpPr/>
              <p:nvPr/>
            </p:nvSpPr>
            <p:spPr bwMode="auto">
              <a:xfrm>
                <a:off x="865851" y="8120802"/>
                <a:ext cx="1465840" cy="25167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latinLnBrk="0">
                  <a:tabLst>
                    <a:tab pos="974476" algn="l"/>
                    <a:tab pos="7795809" algn="r"/>
                  </a:tabLst>
                </a:pPr>
                <a:endParaRPr lang="ko-KR" altLang="en-US" sz="7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37" name="갈매기형 수장 200">
                <a:extLst>
                  <a:ext uri="{FF2B5EF4-FFF2-40B4-BE49-F238E27FC236}">
                    <a16:creationId xmlns:a16="http://schemas.microsoft.com/office/drawing/2014/main" id="{897F347D-298C-45F2-96C4-5CCCCEC29DA6}"/>
                  </a:ext>
                </a:extLst>
              </p:cNvPr>
              <p:cNvSpPr/>
              <p:nvPr/>
            </p:nvSpPr>
            <p:spPr bwMode="auto">
              <a:xfrm>
                <a:off x="1698797" y="8121601"/>
                <a:ext cx="855491" cy="250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latinLnBrk="0"/>
                <a:endParaRPr lang="ko-KR" altLang="en-US" dirty="0">
                  <a:solidFill>
                    <a:schemeClr val="lt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B839B-AD73-4078-92BC-E4F2D1B87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470" y="8171690"/>
                <a:ext cx="1312859" cy="14550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latinLnBrk="0"/>
                <a:r>
                  <a:rPr lang="ko-KR" altLang="en-US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제안사 일반 현황 </a:t>
                </a:r>
              </a:p>
            </p:txBody>
          </p: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C6D171B-ADA0-4211-942A-C03F49AF213B}"/>
                </a:ext>
              </a:extLst>
            </p:cNvPr>
            <p:cNvCxnSpPr/>
            <p:nvPr/>
          </p:nvCxnSpPr>
          <p:spPr bwMode="auto">
            <a:xfrm>
              <a:off x="2352675" y="8247732"/>
              <a:ext cx="206375" cy="0"/>
            </a:xfrm>
            <a:prstGeom prst="line">
              <a:avLst/>
            </a:prstGeom>
            <a:grpFill/>
            <a:ln w="6350" cap="flat" cmpd="sng" algn="ctr">
              <a:solidFill>
                <a:schemeClr val="bg1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</p:grpSp>
      <p:sp>
        <p:nvSpPr>
          <p:cNvPr id="39" name="모서리가 둥근 직사각형 38"/>
          <p:cNvSpPr/>
          <p:nvPr/>
        </p:nvSpPr>
        <p:spPr>
          <a:xfrm>
            <a:off x="6026490" y="2415839"/>
            <a:ext cx="5944253" cy="4201119"/>
          </a:xfrm>
          <a:prstGeom prst="roundRect">
            <a:avLst>
              <a:gd name="adj" fmla="val 837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3436" y="2493072"/>
            <a:ext cx="5709961" cy="4138633"/>
          </a:xfrm>
          <a:prstGeom prst="roundRect">
            <a:avLst>
              <a:gd name="adj" fmla="val 331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97" y="2535108"/>
            <a:ext cx="5417889" cy="6058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969696"/>
              </a:buClr>
              <a:defRPr/>
            </a:pPr>
            <a:r>
              <a:rPr kumimoji="1" lang="ko-KR" altLang="en-US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최고 수준의 </a:t>
            </a:r>
            <a:r>
              <a:rPr kumimoji="1" lang="en-US" altLang="ko-KR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ICT </a:t>
            </a:r>
            <a:r>
              <a:rPr kumimoji="1" lang="ko-KR" altLang="en-US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전문성과 국내의 네트워크 자산을 바탕으로 국내 사업을 이끌고 있고</a:t>
            </a:r>
            <a:r>
              <a:rPr kumimoji="1" lang="en-US" altLang="ko-KR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</a:t>
            </a:r>
            <a:r>
              <a:rPr kumimoji="1" lang="en-US" altLang="ko-KR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ICT </a:t>
            </a:r>
            <a:r>
              <a:rPr kumimoji="1" lang="ko-KR" altLang="en-US" sz="1300" spc="-3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리더로써</a:t>
            </a:r>
            <a:r>
              <a:rPr kumimoji="1" lang="ko-KR" altLang="en-US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지속 가능한 경영을 선도하고 있습니다</a:t>
            </a:r>
            <a:r>
              <a:rPr kumimoji="1" lang="en-US" altLang="ko-KR" sz="13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sz="13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9773" y="3421284"/>
            <a:ext cx="36520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/>
              <a:t>미래의 디지털 </a:t>
            </a:r>
            <a:r>
              <a:rPr lang="ko-KR" altLang="en-US" sz="1400" dirty="0" err="1"/>
              <a:t>인프라스트럭처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평가기관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IDC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/>
              <a:t>Future Enterprise Award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전환 프로젝트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09773" y="2493073"/>
            <a:ext cx="423772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5G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특화망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평가기관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글로텔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어워즈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5G </a:t>
            </a:r>
            <a:r>
              <a:rPr lang="ko-KR" altLang="en-US" sz="1400" dirty="0"/>
              <a:t>지능형 관제 솔루션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699133" y="196453"/>
            <a:ext cx="1525938" cy="569387"/>
            <a:chOff x="123760" y="101978"/>
            <a:chExt cx="1525938" cy="569387"/>
          </a:xfrm>
        </p:grpSpPr>
        <p:sp>
          <p:nvSpPr>
            <p:cNvPr id="69" name="TextBox 68">
              <a:hlinkClick r:id="rId3" action="ppaction://hlinkfile"/>
              <a:extLst>
                <a:ext uri="{FF2B5EF4-FFF2-40B4-BE49-F238E27FC236}">
                  <a16:creationId xmlns:a16="http://schemas.microsoft.com/office/drawing/2014/main" id="{B0EE6D00-558C-48B9-87A9-0421233DD714}"/>
                </a:ext>
              </a:extLst>
            </p:cNvPr>
            <p:cNvSpPr txBox="1"/>
            <p:nvPr/>
          </p:nvSpPr>
          <p:spPr>
            <a:xfrm>
              <a:off x="503230" y="101978"/>
              <a:ext cx="114646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문화재관리본부</a:t>
              </a:r>
              <a:endPara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궁사업소</a:t>
              </a:r>
            </a:p>
          </p:txBody>
        </p:sp>
        <p:pic>
          <p:nvPicPr>
            <p:cNvPr id="70" name="Picture 8" descr="https://upload.wikimedia.org/wikipedia/commons/thumb/a/ad/Taegeuk.svg/150px-Taegeuk.svg.png">
              <a:extLst>
                <a:ext uri="{FF2B5EF4-FFF2-40B4-BE49-F238E27FC236}">
                  <a16:creationId xmlns:a16="http://schemas.microsoft.com/office/drawing/2014/main" id="{B3545ACE-D5F3-4F04-8051-E1C5BE63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60" y="146567"/>
              <a:ext cx="426304" cy="42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E623C1-F1C2-4C85-986A-208E1036FE39}"/>
              </a:ext>
            </a:extLst>
          </p:cNvPr>
          <p:cNvGrpSpPr/>
          <p:nvPr/>
        </p:nvGrpSpPr>
        <p:grpSpPr>
          <a:xfrm>
            <a:off x="6026490" y="1773062"/>
            <a:ext cx="2339198" cy="600040"/>
            <a:chOff x="865851" y="8114894"/>
            <a:chExt cx="1693199" cy="257580"/>
          </a:xfrm>
          <a:solidFill>
            <a:srgbClr val="005A9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06121A-7B33-479B-956F-E2938A890D18}"/>
                </a:ext>
              </a:extLst>
            </p:cNvPr>
            <p:cNvGrpSpPr/>
            <p:nvPr/>
          </p:nvGrpSpPr>
          <p:grpSpPr>
            <a:xfrm>
              <a:off x="865851" y="8114894"/>
              <a:ext cx="1685822" cy="257580"/>
              <a:chOff x="865851" y="8114894"/>
              <a:chExt cx="1685822" cy="257580"/>
            </a:xfrm>
            <a:grpFill/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B5460BD-8E59-4E88-B8DD-11755A581115}"/>
                  </a:ext>
                </a:extLst>
              </p:cNvPr>
              <p:cNvSpPr/>
              <p:nvPr/>
            </p:nvSpPr>
            <p:spPr bwMode="auto">
              <a:xfrm>
                <a:off x="865851" y="8120802"/>
                <a:ext cx="1465840" cy="25167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latinLnBrk="0">
                  <a:tabLst>
                    <a:tab pos="974476" algn="l"/>
                    <a:tab pos="7795809" algn="r"/>
                  </a:tabLst>
                </a:pPr>
                <a:endParaRPr lang="ko-KR" altLang="en-US" sz="7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80" name="갈매기형 수장 200">
                <a:extLst>
                  <a:ext uri="{FF2B5EF4-FFF2-40B4-BE49-F238E27FC236}">
                    <a16:creationId xmlns:a16="http://schemas.microsoft.com/office/drawing/2014/main" id="{897F347D-298C-45F2-96C4-5CCCCEC29DA6}"/>
                  </a:ext>
                </a:extLst>
              </p:cNvPr>
              <p:cNvSpPr/>
              <p:nvPr/>
            </p:nvSpPr>
            <p:spPr bwMode="auto">
              <a:xfrm>
                <a:off x="1696182" y="8114894"/>
                <a:ext cx="855491" cy="250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latinLnBrk="0"/>
                <a:endParaRPr lang="ko-KR" altLang="en-US">
                  <a:solidFill>
                    <a:schemeClr val="lt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F6B839B-AD73-4078-92BC-E4F2D1B87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980" y="8176054"/>
                <a:ext cx="1312859" cy="14550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latinLnBrk="0"/>
                <a:r>
                  <a:rPr lang="ko-KR" altLang="en-US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국내</a:t>
                </a:r>
                <a:r>
                  <a:rPr lang="en-US" altLang="ko-KR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/</a:t>
                </a:r>
                <a:r>
                  <a:rPr lang="ko-KR" altLang="en-US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외 인증</a:t>
                </a:r>
                <a:r>
                  <a:rPr lang="en-US" altLang="ko-KR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수상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C6D171B-ADA0-4211-942A-C03F49AF213B}"/>
                </a:ext>
              </a:extLst>
            </p:cNvPr>
            <p:cNvCxnSpPr/>
            <p:nvPr/>
          </p:nvCxnSpPr>
          <p:spPr bwMode="auto">
            <a:xfrm>
              <a:off x="2352675" y="8247732"/>
              <a:ext cx="206375" cy="0"/>
            </a:xfrm>
            <a:prstGeom prst="line">
              <a:avLst/>
            </a:prstGeom>
            <a:grpFill/>
            <a:ln w="6350" cap="flat" cmpd="sng" algn="ctr">
              <a:solidFill>
                <a:schemeClr val="bg1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</p:grpSp>
      <p:pic>
        <p:nvPicPr>
          <p:cNvPr id="1026" name="Picture 2" descr="Global Telecoms Awards">
            <a:extLst>
              <a:ext uri="{FF2B5EF4-FFF2-40B4-BE49-F238E27FC236}">
                <a16:creationId xmlns:a16="http://schemas.microsoft.com/office/drawing/2014/main" id="{A5424231-3777-4C2F-BA50-067FD09F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80" y="2577225"/>
            <a:ext cx="1464451" cy="5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ards Categories - IDC Future Enterprise Awards">
            <a:extLst>
              <a:ext uri="{FF2B5EF4-FFF2-40B4-BE49-F238E27FC236}">
                <a16:creationId xmlns:a16="http://schemas.microsoft.com/office/drawing/2014/main" id="{20C57A75-046E-4F00-A54B-52D8A9A3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49" y="3542108"/>
            <a:ext cx="1779111" cy="4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F2CE7E-81E7-4BC5-8E76-2678050165E6}"/>
              </a:ext>
            </a:extLst>
          </p:cNvPr>
          <p:cNvSpPr txBox="1"/>
          <p:nvPr/>
        </p:nvSpPr>
        <p:spPr>
          <a:xfrm>
            <a:off x="8009774" y="4352796"/>
            <a:ext cx="365208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/>
              <a:t>스마트 기술 혁신상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평가기관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/>
              <a:t>ITU Telecom World Awards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/>
              <a:t>음성과 영상을 결합한 인공지능 서비스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ITU Digital World 2020 SME Virtual Awards - ITU Telecom World">
            <a:extLst>
              <a:ext uri="{FF2B5EF4-FFF2-40B4-BE49-F238E27FC236}">
                <a16:creationId xmlns:a16="http://schemas.microsoft.com/office/drawing/2014/main" id="{AC9D1A86-AADC-4E5C-B749-8B1AE4FA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58" y="4477303"/>
            <a:ext cx="1410296" cy="5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720E3F8-F7ED-4885-9DDC-4CFF63AB8577}"/>
              </a:ext>
            </a:extLst>
          </p:cNvPr>
          <p:cNvSpPr txBox="1"/>
          <p:nvPr/>
        </p:nvSpPr>
        <p:spPr>
          <a:xfrm>
            <a:off x="8009774" y="5499751"/>
            <a:ext cx="36520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/>
              <a:t>IoT </a:t>
            </a:r>
            <a:r>
              <a:rPr lang="ko-KR" altLang="en-US" sz="1400" dirty="0"/>
              <a:t>산업 진흥 유공자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평가기관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/>
              <a:t>IoT Awards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수상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/>
              <a:t> </a:t>
            </a:r>
            <a:r>
              <a:rPr lang="en-US" altLang="ko-KR" sz="1400" dirty="0"/>
              <a:t>IoT </a:t>
            </a:r>
            <a:r>
              <a:rPr lang="ko-KR" altLang="en-US" sz="1400" dirty="0"/>
              <a:t>산업 활성화 기여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IoT Awards | IoT Festival Online | 2020 Internet of things conference">
            <a:extLst>
              <a:ext uri="{FF2B5EF4-FFF2-40B4-BE49-F238E27FC236}">
                <a16:creationId xmlns:a16="http://schemas.microsoft.com/office/drawing/2014/main" id="{53755549-B44F-4AD8-8AD5-B6BFEF8D3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5508600"/>
            <a:ext cx="893415" cy="8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10C3B1C-B619-4D9F-8ED3-461B56E48B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197" y="3223878"/>
          <a:ext cx="5417890" cy="3310415"/>
        </p:xfrm>
        <a:graphic>
          <a:graphicData uri="http://schemas.openxmlformats.org/drawingml/2006/table">
            <a:tbl>
              <a:tblPr/>
              <a:tblGrid>
                <a:gridCol w="104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회사명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K-</a:t>
                      </a:r>
                      <a:r>
                        <a:rPr kumimoji="1" lang="ko-KR" altLang="en-US" sz="1200" b="0" i="0" u="none" strike="noStrike" kern="1200" cap="none" spc="-30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컴퍼니</a:t>
                      </a:r>
                      <a:endParaRPr kumimoji="1" lang="ko-KR" altLang="en-US" sz="1200" b="0" i="0" u="none" strike="noStrike" kern="1200" cap="none" spc="-3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대표자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김범수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주소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경기도 성남시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OOOO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031-OOO-OOO</a:t>
                      </a:r>
                      <a:endParaRPr kumimoji="1" lang="ko-KR" altLang="en-US" sz="1200" b="0" i="0" u="none" strike="noStrike" kern="1200" cap="none" spc="-3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Light" panose="02020603020101020101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사업분야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유무선통신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시스템 통합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부가통신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IDC/</a:t>
                      </a:r>
                      <a:r>
                        <a:rPr kumimoji="1" lang="ko-KR" altLang="en-US" sz="1200" b="0" i="0" u="none" strike="noStrike" kern="1200" cap="none" spc="-30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클라우드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공공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IT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인프라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융합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ICT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설립년도</a:t>
                      </a:r>
                      <a:endParaRPr kumimoji="1" lang="ko-KR" altLang="en-US" sz="14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19XX</a:t>
                      </a:r>
                      <a:r>
                        <a:rPr kumimoji="1" lang="ko-KR" altLang="en-US" sz="1200" b="0" i="0" u="none" strike="noStrike" kern="1200" cap="none" spc="-30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XX</a:t>
                      </a:r>
                      <a:r>
                        <a:rPr kumimoji="1" lang="ko-KR" altLang="en-US" sz="1200" b="0" i="0" u="none" strike="noStrike" kern="1200" cap="none" spc="-30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XX</a:t>
                      </a:r>
                      <a:r>
                        <a:rPr kumimoji="1" lang="ko-KR" altLang="en-US" sz="1200" b="0" i="0" u="none" strike="noStrike" kern="1200" cap="none" spc="-30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</a:t>
                      </a:r>
                      <a:endParaRPr kumimoji="1" lang="ko-KR" altLang="en-US" sz="1200" b="0" i="0" u="none" strike="noStrike" kern="1200" cap="none" spc="-3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101919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8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해당분야 사업기간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19XX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년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XX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월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~ 2022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년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10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월 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(XX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년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 X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개월</a:t>
                      </a: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)</a:t>
                      </a:r>
                      <a:endParaRPr kumimoji="1" lang="ko-KR" altLang="en-US" sz="1200" b="0" i="0" u="none" strike="noStrike" kern="1200" cap="none" spc="-3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명조 M"/>
                          <a:ea typeface="산돌명조 M"/>
                          <a:cs typeface=""/>
                        </a:defRPr>
                      </a:lvl9pPr>
                    </a:lstStyle>
                    <a:p>
                      <a:pPr marL="0" marR="0" lvl="0" indent="0" algn="ctr" defTabSz="101919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보유인력현황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OOO </a:t>
                      </a:r>
                      <a:r>
                        <a:rPr kumimoji="1" lang="ko-KR" altLang="en-US" sz="1200" b="0" i="0" u="none" strike="noStrike" kern="1200" cap="none" spc="-3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</a:t>
                      </a:r>
                      <a:endParaRPr kumimoji="1" lang="en-US" altLang="ko-KR" sz="1200" b="0" i="0" u="none" strike="noStrike" kern="1200" cap="none" spc="-3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8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D1FEE2-4CFA-4212-8211-A4D4BE2E3241}"/>
              </a:ext>
            </a:extLst>
          </p:cNvPr>
          <p:cNvSpPr/>
          <p:nvPr/>
        </p:nvSpPr>
        <p:spPr>
          <a:xfrm>
            <a:off x="4473" y="0"/>
            <a:ext cx="12206847" cy="6870228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956" y="539582"/>
            <a:ext cx="402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배경 및 사업 범위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97" y="139711"/>
            <a:ext cx="281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제안개요</a:t>
            </a:r>
          </a:p>
        </p:txBody>
      </p:sp>
      <p:grpSp>
        <p:nvGrpSpPr>
          <p:cNvPr id="200" name="그룹 199"/>
          <p:cNvGrpSpPr/>
          <p:nvPr/>
        </p:nvGrpSpPr>
        <p:grpSpPr>
          <a:xfrm>
            <a:off x="4472" y="986909"/>
            <a:ext cx="12206847" cy="878152"/>
            <a:chOff x="-7424" y="1042180"/>
            <a:chExt cx="12206847" cy="701496"/>
          </a:xfrm>
        </p:grpSpPr>
        <p:sp>
          <p:nvSpPr>
            <p:cNvPr id="201" name="직사각형 200"/>
            <p:cNvSpPr/>
            <p:nvPr/>
          </p:nvSpPr>
          <p:spPr>
            <a:xfrm>
              <a:off x="-7424" y="1085325"/>
              <a:ext cx="12199423" cy="658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042180"/>
              <a:ext cx="12199423" cy="6619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3207" y="1011311"/>
            <a:ext cx="1117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안정적인 인프라 기반으로 스마트 관람 환경 구축 및 안정성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효율성 있는 서비스 제공 </a:t>
            </a:r>
          </a:p>
        </p:txBody>
      </p:sp>
      <p:grpSp>
        <p:nvGrpSpPr>
          <p:cNvPr id="204" name="그룹 203"/>
          <p:cNvGrpSpPr/>
          <p:nvPr/>
        </p:nvGrpSpPr>
        <p:grpSpPr>
          <a:xfrm>
            <a:off x="10699133" y="196453"/>
            <a:ext cx="1500290" cy="569387"/>
            <a:chOff x="123760" y="101978"/>
            <a:chExt cx="1500290" cy="569387"/>
          </a:xfrm>
        </p:grpSpPr>
        <p:sp>
          <p:nvSpPr>
            <p:cNvPr id="205" name="TextBox 204">
              <a:hlinkClick r:id="rId3" action="ppaction://hlinkfile"/>
              <a:extLst>
                <a:ext uri="{FF2B5EF4-FFF2-40B4-BE49-F238E27FC236}">
                  <a16:creationId xmlns:a16="http://schemas.microsoft.com/office/drawing/2014/main" id="{B0EE6D00-558C-48B9-87A9-0421233DD714}"/>
                </a:ext>
              </a:extLst>
            </p:cNvPr>
            <p:cNvSpPr txBox="1"/>
            <p:nvPr/>
          </p:nvSpPr>
          <p:spPr>
            <a:xfrm>
              <a:off x="503230" y="101978"/>
              <a:ext cx="11208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문화재관리본부</a:t>
              </a:r>
              <a:endPara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궁사업소</a:t>
              </a:r>
            </a:p>
          </p:txBody>
        </p:sp>
        <p:pic>
          <p:nvPicPr>
            <p:cNvPr id="206" name="Picture 8" descr="https://upload.wikimedia.org/wikipedia/commons/thumb/a/ad/Taegeuk.svg/150px-Taegeuk.svg.png">
              <a:extLst>
                <a:ext uri="{FF2B5EF4-FFF2-40B4-BE49-F238E27FC236}">
                  <a16:creationId xmlns:a16="http://schemas.microsoft.com/office/drawing/2014/main" id="{B3545ACE-D5F3-4F04-8051-E1C5BE63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60" y="146567"/>
              <a:ext cx="426304" cy="42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9" name="그룹 198"/>
          <p:cNvGrpSpPr/>
          <p:nvPr/>
        </p:nvGrpSpPr>
        <p:grpSpPr>
          <a:xfrm>
            <a:off x="143436" y="465992"/>
            <a:ext cx="10488696" cy="70085"/>
            <a:chOff x="460527" y="1755765"/>
            <a:chExt cx="11342263" cy="102975"/>
          </a:xfrm>
        </p:grpSpPr>
        <p:grpSp>
          <p:nvGrpSpPr>
            <p:cNvPr id="203" name="그룹 202"/>
            <p:cNvGrpSpPr/>
            <p:nvPr/>
          </p:nvGrpSpPr>
          <p:grpSpPr>
            <a:xfrm>
              <a:off x="460527" y="1755765"/>
              <a:ext cx="3205962" cy="102975"/>
              <a:chOff x="493899" y="1218690"/>
              <a:chExt cx="3205962" cy="102975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493899" y="1219200"/>
                <a:ext cx="1602981" cy="102465"/>
              </a:xfrm>
              <a:prstGeom prst="rect">
                <a:avLst/>
              </a:prstGeom>
              <a:solidFill>
                <a:srgbClr val="053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2096880" y="1218690"/>
                <a:ext cx="1602981" cy="102465"/>
              </a:xfrm>
              <a:prstGeom prst="rect">
                <a:avLst/>
              </a:prstGeom>
              <a:solidFill>
                <a:srgbClr val="E40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10" name="직사각형 209"/>
            <p:cNvSpPr/>
            <p:nvPr/>
          </p:nvSpPr>
          <p:spPr>
            <a:xfrm>
              <a:off x="3666489" y="1755765"/>
              <a:ext cx="8136301" cy="1024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5" name="모서리가 둥근 직사각형 224"/>
          <p:cNvSpPr/>
          <p:nvPr/>
        </p:nvSpPr>
        <p:spPr>
          <a:xfrm>
            <a:off x="160907" y="2265015"/>
            <a:ext cx="5749035" cy="4355582"/>
          </a:xfrm>
          <a:prstGeom prst="roundRect">
            <a:avLst>
              <a:gd name="adj" fmla="val 331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6146666" y="2263657"/>
            <a:ext cx="5749035" cy="4355582"/>
          </a:xfrm>
          <a:prstGeom prst="roundRect">
            <a:avLst>
              <a:gd name="adj" fmla="val 331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6267703" y="2271780"/>
            <a:ext cx="5506960" cy="4142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Rectangle 68" descr="재질2-2">
            <a:extLst>
              <a:ext uri="{FF2B5EF4-FFF2-40B4-BE49-F238E27FC236}">
                <a16:creationId xmlns:a16="http://schemas.microsoft.com/office/drawing/2014/main" id="{E86398A7-B840-4EDB-A770-41C0C595C8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7348" y="3718042"/>
            <a:ext cx="5389200" cy="809402"/>
          </a:xfrm>
          <a:prstGeom prst="roundRect">
            <a:avLst>
              <a:gd name="adj" fmla="val 24693"/>
            </a:avLst>
          </a:prstGeom>
          <a:solidFill>
            <a:schemeClr val="bg1"/>
          </a:solidFill>
          <a:ln w="9525" cap="flat" cmpd="sng" algn="ctr">
            <a:gradFill>
              <a:gsLst>
                <a:gs pos="43000">
                  <a:schemeClr val="bg1">
                    <a:lumMod val="65000"/>
                  </a:schemeClr>
                </a:gs>
                <a:gs pos="50000">
                  <a:sysClr val="window" lastClr="FFFFFF"/>
                </a:gs>
                <a:gs pos="57000">
                  <a:schemeClr val="bg1">
                    <a:lumMod val="65000"/>
                  </a:schemeClr>
                </a:gs>
              </a:gsLst>
              <a:lin ang="10800000" scaled="0"/>
            </a:gradFill>
            <a:prstDash val="solid"/>
            <a:miter lim="800000"/>
          </a:ln>
          <a:effectLst>
            <a:outerShdw blurRad="38100" dist="38100" dir="2700000" sx="98000" sy="98000" algn="tl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>
            <a:bevelT w="0" h="6350"/>
          </a:sp3d>
        </p:spPr>
        <p:txBody>
          <a:bodyPr rtlCol="0" anchor="ctr">
            <a:sp3d>
              <a:bevelT w="0"/>
            </a:sp3d>
          </a:bodyPr>
          <a:lstStyle/>
          <a:p>
            <a:pPr algn="ctr" latinLnBrk="0">
              <a:buClr>
                <a:srgbClr val="969696"/>
              </a:buClr>
            </a:pP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시각장애인들에게 소리를 통해</a:t>
            </a:r>
            <a:r>
              <a:rPr lang="en-US" altLang="ko-KR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궁의 아름다움을 잘 알린다면 </a:t>
            </a:r>
            <a:endParaRPr lang="en-US" altLang="ko-KR" sz="1400" kern="0" spc="-4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0">
              <a:buClr>
                <a:srgbClr val="969696"/>
              </a:buClr>
            </a:pP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기술을 다른 곳에도 사용할 수 있는 경쟁력 확보  </a:t>
            </a:r>
            <a:endParaRPr lang="en-US" altLang="ko-KR" sz="1400" kern="0" spc="-4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2" name="Rectangle 68" descr="재질2-2">
            <a:extLst>
              <a:ext uri="{FF2B5EF4-FFF2-40B4-BE49-F238E27FC236}">
                <a16:creationId xmlns:a16="http://schemas.microsoft.com/office/drawing/2014/main" id="{E86398A7-B840-4EDB-A770-41C0C595C8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7348" y="4605074"/>
            <a:ext cx="5389103" cy="810000"/>
          </a:xfrm>
          <a:prstGeom prst="roundRect">
            <a:avLst>
              <a:gd name="adj" fmla="val 24693"/>
            </a:avLst>
          </a:prstGeom>
          <a:solidFill>
            <a:schemeClr val="bg1"/>
          </a:solidFill>
          <a:ln w="9525" cap="flat" cmpd="sng" algn="ctr">
            <a:gradFill>
              <a:gsLst>
                <a:gs pos="43000">
                  <a:schemeClr val="bg1">
                    <a:lumMod val="65000"/>
                  </a:schemeClr>
                </a:gs>
                <a:gs pos="50000">
                  <a:sysClr val="window" lastClr="FFFFFF"/>
                </a:gs>
                <a:gs pos="57000">
                  <a:schemeClr val="bg1">
                    <a:lumMod val="65000"/>
                  </a:schemeClr>
                </a:gs>
              </a:gsLst>
              <a:lin ang="10800000" scaled="0"/>
            </a:gradFill>
            <a:prstDash val="solid"/>
            <a:miter lim="800000"/>
          </a:ln>
          <a:effectLst>
            <a:outerShdw blurRad="38100" dist="38100" dir="2700000" sx="98000" sy="98000" algn="tl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>
            <a:bevelT w="0" h="6350"/>
          </a:sp3d>
        </p:spPr>
        <p:txBody>
          <a:bodyPr rtlCol="0" anchor="ctr">
            <a:sp3d>
              <a:bevelT w="0"/>
            </a:sp3d>
          </a:bodyPr>
          <a:lstStyle/>
          <a:p>
            <a:pPr algn="ctr" latinLnBrk="0">
              <a:buClr>
                <a:srgbClr val="969696"/>
              </a:buClr>
            </a:pP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대궁 시각장애인 관람객 증가로 인한 </a:t>
            </a:r>
            <a:r>
              <a:rPr lang="en-US" altLang="ko-KR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Barrier Free </a:t>
            </a: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 구축 필요</a:t>
            </a:r>
            <a:endParaRPr lang="en-US" altLang="ko-KR" sz="1400" kern="0" spc="-4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5" name="Rectangle 68" descr="재질2-2">
            <a:extLst>
              <a:ext uri="{FF2B5EF4-FFF2-40B4-BE49-F238E27FC236}">
                <a16:creationId xmlns:a16="http://schemas.microsoft.com/office/drawing/2014/main" id="{E86398A7-B840-4EDB-A770-41C0C595C8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6093" y="5543100"/>
            <a:ext cx="5389200" cy="810000"/>
          </a:xfrm>
          <a:prstGeom prst="roundRect">
            <a:avLst>
              <a:gd name="adj" fmla="val 24693"/>
            </a:avLst>
          </a:prstGeom>
          <a:solidFill>
            <a:schemeClr val="bg1"/>
          </a:solidFill>
          <a:ln w="9525" cap="flat" cmpd="sng" algn="ctr">
            <a:gradFill>
              <a:gsLst>
                <a:gs pos="43000">
                  <a:schemeClr val="bg1">
                    <a:lumMod val="65000"/>
                  </a:schemeClr>
                </a:gs>
                <a:gs pos="50000">
                  <a:sysClr val="window" lastClr="FFFFFF"/>
                </a:gs>
                <a:gs pos="57000">
                  <a:schemeClr val="bg1">
                    <a:lumMod val="65000"/>
                  </a:schemeClr>
                </a:gs>
              </a:gsLst>
              <a:lin ang="10800000" scaled="0"/>
            </a:gradFill>
            <a:prstDash val="solid"/>
            <a:miter lim="800000"/>
          </a:ln>
          <a:effectLst>
            <a:outerShdw blurRad="38100" dist="38100" dir="2700000" sx="98000" sy="98000" algn="tl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>
            <a:bevelT w="0" h="6350"/>
          </a:sp3d>
        </p:spPr>
        <p:txBody>
          <a:bodyPr rtlCol="0" anchor="ctr">
            <a:sp3d>
              <a:bevelT w="0"/>
            </a:sp3d>
          </a:bodyPr>
          <a:lstStyle/>
          <a:p>
            <a:pPr algn="ctr" latinLnBrk="0">
              <a:buClr>
                <a:srgbClr val="969696"/>
              </a:buClr>
            </a:pPr>
            <a:r>
              <a:rPr lang="en-US" altLang="ko-KR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ESG </a:t>
            </a:r>
            <a:r>
              <a:rPr lang="ko-KR" altLang="en-US" sz="1400" kern="0" spc="-4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경영을 위한 지역사회 협력과 평등 및 다양성을 중시</a:t>
            </a:r>
            <a:endParaRPr lang="en-US" altLang="ko-KR" sz="1400" kern="0" spc="-4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18264" y="2088135"/>
            <a:ext cx="5557788" cy="18958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고궁 관람의 효율성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편리성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안정성을 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만족하는 스마트 관람 환경 구축으로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시각장애인의 자유로운 </a:t>
            </a:r>
            <a:endParaRPr lang="en-US" altLang="ko-KR" sz="24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문화재 관람</a:t>
            </a:r>
            <a:r>
              <a:rPr lang="en-US" altLang="ko-KR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기회 제공</a:t>
            </a:r>
          </a:p>
        </p:txBody>
      </p:sp>
      <p:grpSp>
        <p:nvGrpSpPr>
          <p:cNvPr id="239" name="그룹 238"/>
          <p:cNvGrpSpPr/>
          <p:nvPr/>
        </p:nvGrpSpPr>
        <p:grpSpPr>
          <a:xfrm>
            <a:off x="6382981" y="2487491"/>
            <a:ext cx="5300568" cy="3757069"/>
            <a:chOff x="6389030" y="3177863"/>
            <a:chExt cx="5300568" cy="2335441"/>
          </a:xfrm>
        </p:grpSpPr>
        <p:grpSp>
          <p:nvGrpSpPr>
            <p:cNvPr id="240" name="그룹 239"/>
            <p:cNvGrpSpPr/>
            <p:nvPr/>
          </p:nvGrpSpPr>
          <p:grpSpPr>
            <a:xfrm>
              <a:off x="6401116" y="3177863"/>
              <a:ext cx="5288475" cy="417916"/>
              <a:chOff x="346796" y="4632346"/>
              <a:chExt cx="1773716" cy="417916"/>
            </a:xfrm>
          </p:grpSpPr>
          <p:sp>
            <p:nvSpPr>
              <p:cNvPr id="247" name="Rectangle 68" descr="재질2-2">
                <a:extLst>
                  <a:ext uri="{FF2B5EF4-FFF2-40B4-BE49-F238E27FC236}">
                    <a16:creationId xmlns:a16="http://schemas.microsoft.com/office/drawing/2014/main" id="{E86398A7-B840-4EDB-A770-41C0C595C8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6796" y="4632346"/>
                <a:ext cx="1773716" cy="417916"/>
              </a:xfrm>
              <a:prstGeom prst="roundRect">
                <a:avLst>
                  <a:gd name="adj" fmla="val 24693"/>
                </a:avLst>
              </a:prstGeom>
              <a:solidFill>
                <a:schemeClr val="bg1"/>
              </a:solidFill>
              <a:ln w="9525" cap="flat" cmpd="sng" algn="ctr">
                <a:gradFill>
                  <a:gsLst>
                    <a:gs pos="43000">
                      <a:schemeClr val="bg1">
                        <a:lumMod val="65000"/>
                      </a:schemeClr>
                    </a:gs>
                    <a:gs pos="50000">
                      <a:sysClr val="window" lastClr="FFFFFF"/>
                    </a:gs>
                    <a:gs pos="57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prstDash val="solid"/>
                <a:miter lim="800000"/>
              </a:ln>
              <a:effectLst>
                <a:outerShdw blurRad="38100" dist="38100" dir="2700000" sx="98000" sy="98000" algn="tl" rotWithShape="0">
                  <a:prstClr val="black">
                    <a:alpha val="27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6350"/>
              </a:sp3d>
            </p:spPr>
            <p:txBody>
              <a:bodyPr rtlCol="0" anchor="ctr">
                <a:sp3d>
                  <a:bevelT w="0"/>
                </a:sp3d>
              </a:bodyPr>
              <a:lstStyle/>
              <a:p>
                <a:pPr algn="ctr" latinLnBrk="0">
                  <a:buClr>
                    <a:srgbClr val="969696"/>
                  </a:buClr>
                </a:pPr>
                <a:r>
                  <a:rPr lang="ko-KR" altLang="en-US" sz="1400" kern="0" spc="-4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경복궁을 포함한 서울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대궁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경복궁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덕수궁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창경궁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창덕궁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</a:p>
              <a:p>
                <a:pPr algn="ctr" latinLnBrk="0">
                  <a:buClr>
                    <a:srgbClr val="969696"/>
                  </a:buClr>
                </a:pP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내 각 </a:t>
                </a:r>
                <a:r>
                  <a:rPr lang="en-US" altLang="ko-KR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100</a:t>
                </a:r>
                <a:r>
                  <a:rPr lang="ko-KR" altLang="en-US" sz="1400" kern="0" spc="-4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이상 사용 가능 스마트 환경 또는 기기 구축</a:t>
                </a:r>
              </a:p>
            </p:txBody>
          </p:sp>
          <p:sp>
            <p:nvSpPr>
              <p:cNvPr id="248" name="AutoShape 86">
                <a:extLst>
                  <a:ext uri="{FF2B5EF4-FFF2-40B4-BE49-F238E27FC236}">
                    <a16:creationId xmlns:a16="http://schemas.microsoft.com/office/drawing/2014/main" id="{083883E8-9B5C-492E-AB91-9A307942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12" y="4703435"/>
                <a:ext cx="87776" cy="266894"/>
              </a:xfrm>
              <a:prstGeom prst="roundRect">
                <a:avLst>
                  <a:gd name="adj" fmla="val 1090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eaLnBrk="1" hangingPunct="1"/>
                <a:r>
                  <a:rPr kumimoji="1"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1"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41" name="Rectangle 68" descr="재질2-2">
              <a:extLst>
                <a:ext uri="{FF2B5EF4-FFF2-40B4-BE49-F238E27FC236}">
                  <a16:creationId xmlns:a16="http://schemas.microsoft.com/office/drawing/2014/main" id="{E86398A7-B840-4EDB-A770-41C0C595C8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9030" y="3723350"/>
              <a:ext cx="5288482" cy="354503"/>
            </a:xfrm>
            <a:prstGeom prst="roundRect">
              <a:avLst>
                <a:gd name="adj" fmla="val 24693"/>
              </a:avLst>
            </a:prstGeom>
            <a:solidFill>
              <a:schemeClr val="bg1"/>
            </a:solidFill>
            <a:ln w="9525" cap="flat" cmpd="sng" algn="ctr">
              <a:gradFill>
                <a:gsLst>
                  <a:gs pos="43000">
                    <a:schemeClr val="bg1">
                      <a:lumMod val="65000"/>
                    </a:schemeClr>
                  </a:gs>
                  <a:gs pos="50000">
                    <a:sysClr val="window" lastClr="FFFFFF"/>
                  </a:gs>
                  <a:gs pos="57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prstDash val="solid"/>
              <a:miter lim="800000"/>
            </a:ln>
            <a:effectLst>
              <a:outerShdw blurRad="38100" dist="38100" dir="2700000" sx="98000" sy="98000" algn="tl" rotWithShape="0">
                <a:prstClr val="black">
                  <a:alpha val="27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635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궁 상황에 맞는 음성 </a:t>
              </a:r>
              <a:r>
                <a:rPr lang="ko-KR" altLang="en-US" sz="1400" kern="0" spc="-4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네비게이션</a:t>
              </a: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제공</a:t>
              </a:r>
            </a:p>
          </p:txBody>
        </p:sp>
        <p:sp>
          <p:nvSpPr>
            <p:cNvPr id="242" name="AutoShape 86">
              <a:extLst>
                <a:ext uri="{FF2B5EF4-FFF2-40B4-BE49-F238E27FC236}">
                  <a16:creationId xmlns:a16="http://schemas.microsoft.com/office/drawing/2014/main" id="{083883E8-9B5C-492E-AB91-9A307942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918" y="3770290"/>
              <a:ext cx="272895" cy="266894"/>
            </a:xfrm>
            <a:prstGeom prst="roundRect">
              <a:avLst>
                <a:gd name="adj" fmla="val 1090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eaLnBrk="1" hangingPunct="1"/>
              <a:r>
                <a:rPr kumimoji="1"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3" name="Rectangle 68" descr="재질2-2">
              <a:extLst>
                <a:ext uri="{FF2B5EF4-FFF2-40B4-BE49-F238E27FC236}">
                  <a16:creationId xmlns:a16="http://schemas.microsoft.com/office/drawing/2014/main" id="{E86398A7-B840-4EDB-A770-41C0C595C8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9030" y="4198041"/>
              <a:ext cx="5288482" cy="339558"/>
            </a:xfrm>
            <a:prstGeom prst="roundRect">
              <a:avLst>
                <a:gd name="adj" fmla="val 24693"/>
              </a:avLst>
            </a:prstGeom>
            <a:solidFill>
              <a:schemeClr val="bg1"/>
            </a:solidFill>
            <a:ln w="9525" cap="flat" cmpd="sng" algn="ctr">
              <a:gradFill>
                <a:gsLst>
                  <a:gs pos="43000">
                    <a:schemeClr val="bg1">
                      <a:lumMod val="65000"/>
                    </a:schemeClr>
                  </a:gs>
                  <a:gs pos="50000">
                    <a:sysClr val="window" lastClr="FFFFFF"/>
                  </a:gs>
                  <a:gs pos="57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prstDash val="solid"/>
              <a:miter lim="800000"/>
            </a:ln>
            <a:effectLst>
              <a:outerShdw blurRad="38100" dist="38100" dir="2700000" sx="98000" sy="98000" algn="tl" rotWithShape="0">
                <a:prstClr val="black">
                  <a:alpha val="27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635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차별화된 디지털 문화재 해설 서비스 제공</a:t>
              </a:r>
            </a:p>
          </p:txBody>
        </p:sp>
        <p:sp>
          <p:nvSpPr>
            <p:cNvPr id="244" name="AutoShape 86">
              <a:extLst>
                <a:ext uri="{FF2B5EF4-FFF2-40B4-BE49-F238E27FC236}">
                  <a16:creationId xmlns:a16="http://schemas.microsoft.com/office/drawing/2014/main" id="{083883E8-9B5C-492E-AB91-9A307942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734" y="4234373"/>
              <a:ext cx="272895" cy="266894"/>
            </a:xfrm>
            <a:prstGeom prst="roundRect">
              <a:avLst>
                <a:gd name="adj" fmla="val 1090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eaLnBrk="1" hangingPunct="1"/>
              <a:r>
                <a:rPr kumimoji="1"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5" name="Rectangle 68" descr="재질2-2">
              <a:extLst>
                <a:ext uri="{FF2B5EF4-FFF2-40B4-BE49-F238E27FC236}">
                  <a16:creationId xmlns:a16="http://schemas.microsoft.com/office/drawing/2014/main" id="{E86398A7-B840-4EDB-A770-41C0C595C8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401116" y="5173747"/>
              <a:ext cx="5288482" cy="339557"/>
            </a:xfrm>
            <a:prstGeom prst="roundRect">
              <a:avLst>
                <a:gd name="adj" fmla="val 24693"/>
              </a:avLst>
            </a:prstGeom>
            <a:solidFill>
              <a:schemeClr val="bg1"/>
            </a:solidFill>
            <a:ln w="9525" cap="flat" cmpd="sng" algn="ctr">
              <a:gradFill>
                <a:gsLst>
                  <a:gs pos="43000">
                    <a:schemeClr val="bg1">
                      <a:lumMod val="65000"/>
                    </a:schemeClr>
                  </a:gs>
                  <a:gs pos="50000">
                    <a:sysClr val="window" lastClr="FFFFFF"/>
                  </a:gs>
                  <a:gs pos="57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prstDash val="solid"/>
              <a:miter lim="800000"/>
            </a:ln>
            <a:effectLst>
              <a:outerShdw blurRad="38100" dist="38100" dir="2700000" sx="98000" sy="98000" algn="tl" rotWithShape="0">
                <a:prstClr val="black">
                  <a:alpha val="27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635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장애물</a:t>
              </a:r>
              <a:r>
                <a:rPr lang="en-US" altLang="ko-KR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인식</a:t>
              </a:r>
              <a:r>
                <a:rPr lang="en-US" altLang="ko-KR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응급상황 알림 서비스 제공</a:t>
              </a:r>
            </a:p>
          </p:txBody>
        </p:sp>
        <p:sp>
          <p:nvSpPr>
            <p:cNvPr id="246" name="AutoShape 86">
              <a:extLst>
                <a:ext uri="{FF2B5EF4-FFF2-40B4-BE49-F238E27FC236}">
                  <a16:creationId xmlns:a16="http://schemas.microsoft.com/office/drawing/2014/main" id="{083883E8-9B5C-492E-AB91-9A307942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918" y="5221710"/>
              <a:ext cx="272895" cy="266894"/>
            </a:xfrm>
            <a:prstGeom prst="roundRect">
              <a:avLst>
                <a:gd name="adj" fmla="val 1090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eaLnBrk="1" hangingPunct="1"/>
              <a:r>
                <a:rPr kumimoji="1"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kumimoji="1"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Rectangle 68" descr="재질2-2">
              <a:extLst>
                <a:ext uri="{FF2B5EF4-FFF2-40B4-BE49-F238E27FC236}">
                  <a16:creationId xmlns:a16="http://schemas.microsoft.com/office/drawing/2014/main" id="{B3FC95A6-EC6C-442A-B775-ABA73E2F3C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401109" y="4686652"/>
              <a:ext cx="5288482" cy="339558"/>
            </a:xfrm>
            <a:prstGeom prst="roundRect">
              <a:avLst>
                <a:gd name="adj" fmla="val 24693"/>
              </a:avLst>
            </a:prstGeom>
            <a:solidFill>
              <a:schemeClr val="bg1"/>
            </a:solidFill>
            <a:ln w="9525" cap="flat" cmpd="sng" algn="ctr">
              <a:gradFill>
                <a:gsLst>
                  <a:gs pos="43000">
                    <a:schemeClr val="bg1">
                      <a:lumMod val="65000"/>
                    </a:schemeClr>
                  </a:gs>
                  <a:gs pos="50000">
                    <a:sysClr val="window" lastClr="FFFFFF"/>
                  </a:gs>
                  <a:gs pos="57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prstDash val="solid"/>
              <a:miter lim="800000"/>
            </a:ln>
            <a:effectLst>
              <a:outerShdw blurRad="38100" dist="38100" dir="2700000" sx="98000" sy="98000" algn="tl" rotWithShape="0">
                <a:prstClr val="black">
                  <a:alpha val="27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635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lang="ko-KR" altLang="en-US" sz="1400" kern="0" spc="-4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운영관리 시스템 구축 및 운용업무 지원</a:t>
              </a:r>
            </a:p>
          </p:txBody>
        </p:sp>
        <p:sp>
          <p:nvSpPr>
            <p:cNvPr id="36" name="AutoShape 86">
              <a:extLst>
                <a:ext uri="{FF2B5EF4-FFF2-40B4-BE49-F238E27FC236}">
                  <a16:creationId xmlns:a16="http://schemas.microsoft.com/office/drawing/2014/main" id="{C4BD984F-8AFD-41E2-BC14-5FA8AC0D5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918" y="4722984"/>
              <a:ext cx="272895" cy="266894"/>
            </a:xfrm>
            <a:prstGeom prst="roundRect">
              <a:avLst>
                <a:gd name="adj" fmla="val 1090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eaLnBrk="1" hangingPunct="1"/>
              <a:r>
                <a:rPr kumimoji="1"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kumimoji="1"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218754" y="1837521"/>
            <a:ext cx="10823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 latinLnBrk="0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배경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6121276" y="1829140"/>
            <a:ext cx="10823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 latinLnBrk="0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범위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9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346</Words>
  <Application>Microsoft Office PowerPoint</Application>
  <PresentationFormat>와이드스크린</PresentationFormat>
  <Paragraphs>62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KoPub돋움체 Medium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김재환</dc:creator>
  <cp:lastModifiedBy>김재환</cp:lastModifiedBy>
  <cp:revision>2</cp:revision>
  <dcterms:created xsi:type="dcterms:W3CDTF">2023-12-06T15:11:38Z</dcterms:created>
  <dcterms:modified xsi:type="dcterms:W3CDTF">2023-12-06T15:22:25Z</dcterms:modified>
</cp:coreProperties>
</file>