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509" r:id="rId5"/>
    <p:sldId id="506" r:id="rId6"/>
    <p:sldId id="507" r:id="rId7"/>
    <p:sldId id="508" r:id="rId8"/>
    <p:sldId id="544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</p:sldIdLst>
  <p:sldSz cx="9906000" cy="6858000" type="A4"/>
  <p:notesSz cx="6797675" cy="987425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실습노트" id="{30C04BF7-F03D-4C76-86BF-8C5F4FA75F85}">
          <p14:sldIdLst>
            <p14:sldId id="509"/>
          </p14:sldIdLst>
        </p14:section>
        <p14:section name="12/6 산출물" id="{DFC284F4-F4F8-4956-B8E6-B01CBC2251B3}">
          <p14:sldIdLst>
            <p14:sldId id="506"/>
            <p14:sldId id="507"/>
            <p14:sldId id="508"/>
            <p14:sldId id="544"/>
          </p14:sldIdLst>
        </p14:section>
        <p14:section name="12/7 산출물" id="{2450C82D-42DA-4A1A-AAC9-A36E86A47601}">
          <p14:sldIdLst/>
        </p14:section>
        <p14:section name="최종 발표자료" id="{A8E3DC53-AC3A-4351-9388-499DB3A579C7}">
          <p14:sldIdLst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04">
          <p15:clr>
            <a:srgbClr val="A4A3A4"/>
          </p15:clr>
        </p15:guide>
        <p15:guide id="2" orient="horz" pos="4292">
          <p15:clr>
            <a:srgbClr val="A4A3A4"/>
          </p15:clr>
        </p15:guide>
        <p15:guide id="3" pos="6091">
          <p15:clr>
            <a:srgbClr val="A4A3A4"/>
          </p15:clr>
        </p15:guide>
        <p15:guide id="4" pos="3120">
          <p15:clr>
            <a:srgbClr val="A4A3A4"/>
          </p15:clr>
        </p15:guide>
        <p15:guide id="5" pos="147">
          <p15:clr>
            <a:srgbClr val="A4A3A4"/>
          </p15:clr>
        </p15:guide>
        <p15:guide id="6" pos="1425">
          <p15:clr>
            <a:srgbClr val="A4A3A4"/>
          </p15:clr>
        </p15:guide>
        <p15:guide id="7" pos="270">
          <p15:clr>
            <a:srgbClr val="A4A3A4"/>
          </p15:clr>
        </p15:guide>
        <p15:guide id="8" pos="2579">
          <p15:clr>
            <a:srgbClr val="A4A3A4"/>
          </p15:clr>
        </p15:guide>
        <p15:guide id="9" pos="564">
          <p15:clr>
            <a:srgbClr val="A4A3A4"/>
          </p15:clr>
        </p15:guide>
        <p15:guide id="10" pos="23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  <a:srgbClr val="4B70C1"/>
    <a:srgbClr val="000066"/>
    <a:srgbClr val="FFFF99"/>
    <a:srgbClr val="FFCCFF"/>
    <a:srgbClr val="FF99FF"/>
    <a:srgbClr val="EDF3F9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0" autoAdjust="0"/>
    <p:restoredTop sz="94280" autoAdjust="0"/>
  </p:normalViewPr>
  <p:slideViewPr>
    <p:cSldViewPr>
      <p:cViewPr varScale="1">
        <p:scale>
          <a:sx n="80" d="100"/>
          <a:sy n="80" d="100"/>
        </p:scale>
        <p:origin x="1282" y="62"/>
      </p:cViewPr>
      <p:guideLst>
        <p:guide orient="horz" pos="504"/>
        <p:guide orient="horz" pos="4292"/>
        <p:guide pos="6091"/>
        <p:guide pos="3120"/>
        <p:guide pos="147"/>
        <p:guide pos="1425"/>
        <p:guide pos="270"/>
        <p:guide pos="2579"/>
        <p:guide pos="564"/>
        <p:guide pos="23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0" hangingPunct="1">
              <a:spcAft>
                <a:spcPct val="30000"/>
              </a:spcAft>
              <a:buFont typeface="-윤고딕140" pitchFamily="18" charset="-127"/>
              <a:buNone/>
              <a:defRPr sz="1200">
                <a:solidFill>
                  <a:srgbClr val="000000"/>
                </a:solidFill>
                <a:latin typeface="-윤고딕140" pitchFamily="18" charset="-127"/>
                <a:ea typeface="-윤고딕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895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0" hangingPunct="1">
              <a:spcAft>
                <a:spcPct val="30000"/>
              </a:spcAft>
              <a:buFont typeface="-윤고딕140" pitchFamily="18" charset="-127"/>
              <a:buNone/>
              <a:defRPr sz="1200">
                <a:solidFill>
                  <a:srgbClr val="000000"/>
                </a:solidFill>
                <a:latin typeface="-윤고딕140" pitchFamily="18" charset="-127"/>
                <a:ea typeface="-윤고딕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9588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0" hangingPunct="1">
              <a:spcAft>
                <a:spcPct val="30000"/>
              </a:spcAft>
              <a:buFont typeface="-윤고딕140" pitchFamily="18" charset="-127"/>
              <a:buNone/>
              <a:defRPr sz="1200">
                <a:solidFill>
                  <a:srgbClr val="000000"/>
                </a:solidFill>
                <a:latin typeface="-윤고딕140" pitchFamily="18" charset="-127"/>
                <a:ea typeface="-윤고딕140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99588"/>
            <a:ext cx="28956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Aft>
                <a:spcPct val="30000"/>
              </a:spcAft>
              <a:buFont typeface="-윤고딕140"/>
              <a:buNone/>
              <a:defRPr sz="1200">
                <a:solidFill>
                  <a:srgbClr val="000000"/>
                </a:solidFill>
                <a:latin typeface="-윤고딕140"/>
                <a:ea typeface="-윤고딕140"/>
                <a:cs typeface="-윤고딕140"/>
              </a:defRPr>
            </a:lvl1pPr>
          </a:lstStyle>
          <a:p>
            <a:pPr>
              <a:defRPr/>
            </a:pPr>
            <a:fld id="{B191FCC9-AC66-4646-A20E-8E2BC79222A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86873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741363"/>
            <a:ext cx="5345112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5CFD2B4F-F28D-41BC-AD54-E90419DDF8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4580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가는각진제목체" pitchFamily="18" charset="-127"/>
        <a:ea typeface="가는각진제목체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586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91701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89008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69293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94015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30000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070059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497589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87849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81091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23376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742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0438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31838" y="742950"/>
            <a:ext cx="5346700" cy="370363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694238"/>
            <a:ext cx="5435600" cy="4437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48925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2925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422423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70704-687E-48B8-8E3E-DDB2C1E0BAC9}" type="datetime1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4B9E7-97CC-4E4B-95F2-A004559E15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19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7650" y="188913"/>
            <a:ext cx="94107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7650" y="819150"/>
            <a:ext cx="9410700" cy="123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400"/>
            </a:lvl1pPr>
          </a:lstStyle>
          <a:p>
            <a:pPr>
              <a:defRPr/>
            </a:pPr>
            <a:fld id="{2C351E28-AF49-474C-B4BB-70EDC6755FF6}" type="datetime1">
              <a:rPr lang="ko-KR" altLang="en-US" smtClean="0"/>
              <a:t>2023-12-06</a:t>
            </a:fld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92488" y="6618288"/>
            <a:ext cx="3121025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56C0298A-A370-4FDA-851D-2582123D1E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247650" y="6586538"/>
            <a:ext cx="941070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ko-KR" altLang="en-US"/>
          </a:p>
        </p:txBody>
      </p:sp>
      <p:sp>
        <p:nvSpPr>
          <p:cNvPr id="1032" name="Line 10"/>
          <p:cNvSpPr>
            <a:spLocks noChangeShapeType="1"/>
          </p:cNvSpPr>
          <p:nvPr userDrawn="1"/>
        </p:nvSpPr>
        <p:spPr bwMode="auto">
          <a:xfrm>
            <a:off x="247650" y="685800"/>
            <a:ext cx="9410700" cy="0"/>
          </a:xfrm>
          <a:prstGeom prst="line">
            <a:avLst/>
          </a:prstGeom>
          <a:noFill/>
          <a:ln w="38100" cmpd="dbl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93" r:id="rId1"/>
    <p:sldLayoutId id="2147485795" r:id="rId2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+mj-lt"/>
          <a:ea typeface="-윤고딕140" pitchFamily="18" charset="-127"/>
          <a:cs typeface="-윤고딕14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-윤고딕140" pitchFamily="18" charset="-127"/>
          <a:cs typeface="-윤고딕14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-윤고딕140" pitchFamily="18" charset="-127"/>
          <a:cs typeface="-윤고딕14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-윤고딕140" pitchFamily="18" charset="-127"/>
          <a:cs typeface="-윤고딕14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-윤고딕140" pitchFamily="18" charset="-127"/>
          <a:cs typeface="-윤고딕14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HY견고딕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HY견고딕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HY견고딕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chemeClr val="tx2"/>
          </a:solidFill>
          <a:latin typeface="Arial Black" pitchFamily="34" charset="0"/>
          <a:ea typeface="HY견고딕" pitchFamily="18" charset="-127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-윤고딕140" pitchFamily="18" charset="-127"/>
          <a:cs typeface="-윤고딕140"/>
        </a:defRPr>
      </a:lvl1pPr>
      <a:lvl2pPr marL="444500" indent="-2651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u"/>
        <a:defRPr kumimoji="1" sz="1300">
          <a:solidFill>
            <a:schemeClr val="tx1"/>
          </a:solidFill>
          <a:latin typeface="+mn-lt"/>
          <a:ea typeface="-윤고딕140" pitchFamily="18" charset="-127"/>
          <a:cs typeface="-윤고딕140"/>
        </a:defRPr>
      </a:lvl2pPr>
      <a:lvl3pPr marL="809625" indent="-180975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kumimoji="1" sz="1200">
          <a:solidFill>
            <a:schemeClr val="tx1"/>
          </a:solidFill>
          <a:latin typeface="+mn-lt"/>
          <a:ea typeface="-윤고딕140" pitchFamily="18" charset="-127"/>
          <a:cs typeface="-윤고딕140"/>
        </a:defRPr>
      </a:lvl3pPr>
      <a:lvl4pPr marL="1122363" indent="-133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1100">
          <a:solidFill>
            <a:schemeClr val="tx1"/>
          </a:solidFill>
          <a:latin typeface="+mn-lt"/>
          <a:ea typeface="-윤고딕140" pitchFamily="18" charset="-127"/>
          <a:cs typeface="-윤고딕140"/>
        </a:defRPr>
      </a:lvl4pPr>
      <a:lvl5pPr marL="1519238" indent="-1635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-윤고딕140" pitchFamily="18" charset="-127"/>
          <a:cs typeface="-윤고딕140"/>
        </a:defRPr>
      </a:lvl5pPr>
      <a:lvl6pPr marL="1976438" indent="-1635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433638" indent="-1635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2890838" indent="-1635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348038" indent="-163513" algn="l" rtl="0" fontAlgn="base">
        <a:lnSpc>
          <a:spcPct val="110000"/>
        </a:lnSpc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43388" y="4513389"/>
            <a:ext cx="3361295" cy="3361295"/>
            <a:chOff x="10972406" y="7145447"/>
            <a:chExt cx="6205469" cy="620546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406" y="7145447"/>
              <a:ext cx="6205469" cy="620546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02575" y="4791522"/>
            <a:ext cx="2011712" cy="2011712"/>
            <a:chOff x="15143214" y="7658925"/>
            <a:chExt cx="3713929" cy="371392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43214" y="7658925"/>
              <a:ext cx="3713929" cy="371392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316788" y="14203"/>
            <a:ext cx="2918532" cy="2918532"/>
            <a:chOff x="-2430992" y="-1160740"/>
            <a:chExt cx="5388058" cy="538805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430992" y="-1160740"/>
              <a:ext cx="5388058" cy="538805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-1031874" y="3137453"/>
            <a:ext cx="8078571" cy="10509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ko-KR" altLang="en-US" sz="6229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산출물 양식</a:t>
            </a:r>
            <a:endParaRPr lang="en-US" sz="6229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1745" y="2553363"/>
            <a:ext cx="6854850" cy="6924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3900" i="1" kern="0" spc="-542" dirty="0" err="1">
                <a:solidFill>
                  <a:srgbClr val="FF6F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HEFACESHOP INKLIPQUID" pitchFamily="34" charset="0"/>
              </a:rPr>
              <a:t>미니프로젝트</a:t>
            </a:r>
            <a:r>
              <a:rPr lang="ko-KR" altLang="en-US" sz="3900" i="1" kern="0" spc="-542" dirty="0">
                <a:solidFill>
                  <a:srgbClr val="FF6F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HEFACESHOP INKLIPQUID" pitchFamily="34" charset="0"/>
              </a:rPr>
              <a:t> </a:t>
            </a:r>
            <a:r>
              <a:rPr lang="en-US" altLang="ko-KR" sz="3900" i="1" kern="0" spc="-542" dirty="0">
                <a:solidFill>
                  <a:srgbClr val="FF6F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HEFACESHOP INKLIPQUID" pitchFamily="34" charset="0"/>
              </a:rPr>
              <a:t>7</a:t>
            </a:r>
            <a:r>
              <a:rPr lang="ko-KR" altLang="en-US" sz="3900" i="1" kern="0" spc="-542" dirty="0">
                <a:solidFill>
                  <a:srgbClr val="FF6F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HEFACESHOP INKLIPQUID" pitchFamily="34" charset="0"/>
              </a:rPr>
              <a:t>차 </a:t>
            </a:r>
            <a:r>
              <a:rPr lang="en-US" altLang="ko-KR" sz="3900" i="1" kern="0" spc="-542" dirty="0">
                <a:solidFill>
                  <a:srgbClr val="FF6F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HEFACESHOP INKLIPQUID" pitchFamily="34" charset="0"/>
              </a:rPr>
              <a:t> </a:t>
            </a:r>
            <a:r>
              <a:rPr lang="ko-KR" altLang="en-US" sz="3900" i="1" kern="0" spc="-542" dirty="0">
                <a:solidFill>
                  <a:srgbClr val="FF6F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HEFACESHOP INKLIPQUID" pitchFamily="34" charset="0"/>
              </a:rPr>
              <a:t>제안</a:t>
            </a:r>
            <a:r>
              <a:rPr lang="en-US" altLang="ko-KR" sz="3900" i="1" kern="0" spc="-542" dirty="0">
                <a:solidFill>
                  <a:srgbClr val="FF6F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HEFACESHOP INKLIPQUID" pitchFamily="34" charset="0"/>
              </a:rPr>
              <a:t>PT</a:t>
            </a:r>
            <a:r>
              <a:rPr lang="ko-KR" altLang="en-US" sz="3900" i="1" kern="0" spc="-542" dirty="0">
                <a:solidFill>
                  <a:srgbClr val="FF6F4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cs typeface="THEFACESHOP INKLIPQUID" pitchFamily="34" charset="0"/>
              </a:rPr>
              <a:t> </a:t>
            </a:r>
            <a:endParaRPr lang="en-US" sz="3900" i="1" kern="0" spc="-542" dirty="0">
              <a:solidFill>
                <a:srgbClr val="FF6F40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  <a:cs typeface="THEFACESHOP INKLIPQUID" pitchFamily="34" charset="0"/>
            </a:endParaRPr>
          </a:p>
        </p:txBody>
      </p:sp>
      <p:grpSp>
        <p:nvGrpSpPr>
          <p:cNvPr id="1004" name="그룹 1004"/>
          <p:cNvGrpSpPr/>
          <p:nvPr/>
        </p:nvGrpSpPr>
        <p:grpSpPr>
          <a:xfrm>
            <a:off x="896406" y="110090"/>
            <a:ext cx="1713913" cy="1713913"/>
            <a:chOff x="1654901" y="-983720"/>
            <a:chExt cx="3164147" cy="316414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4901" y="-983720"/>
              <a:ext cx="3164147" cy="316414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943387" y="1285646"/>
            <a:ext cx="4704233" cy="497087"/>
            <a:chOff x="10972406" y="1186538"/>
            <a:chExt cx="8684737" cy="91769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0972406" y="1186538"/>
              <a:ext cx="8684737" cy="91769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362301" y="1395356"/>
            <a:ext cx="5097025" cy="3424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625" i="1" kern="0" spc="-54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AIVLE</a:t>
            </a:r>
            <a:r>
              <a:rPr lang="ko-KR" altLang="en-US" sz="1625" i="1" kern="0" spc="-54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스쿨 </a:t>
            </a:r>
            <a:r>
              <a:rPr lang="ko-KR" altLang="en-US" sz="1625" i="1" kern="0" spc="-54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미니프로젝트</a:t>
            </a:r>
            <a:r>
              <a:rPr lang="ko-KR" altLang="en-US" sz="1625" i="1" kern="0" spc="-54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</a:t>
            </a:r>
            <a:r>
              <a:rPr lang="en-US" altLang="ko-KR" sz="1625" i="1" kern="0" spc="-54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 7</a:t>
            </a:r>
            <a:r>
              <a:rPr lang="ko-KR" altLang="en-US" sz="1625" i="1" kern="0" spc="-54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S-Core Dream 5 Medium" pitchFamily="34" charset="0"/>
              </a:rPr>
              <a:t>차</a:t>
            </a:r>
          </a:p>
        </p:txBody>
      </p:sp>
      <p:grpSp>
        <p:nvGrpSpPr>
          <p:cNvPr id="1006" name="그룹 1006"/>
          <p:cNvGrpSpPr/>
          <p:nvPr/>
        </p:nvGrpSpPr>
        <p:grpSpPr>
          <a:xfrm>
            <a:off x="-1495440" y="3203541"/>
            <a:ext cx="3406890" cy="3406890"/>
            <a:chOff x="-2760813" y="4727267"/>
            <a:chExt cx="6289643" cy="628964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2760813" y="4727267"/>
              <a:ext cx="6289643" cy="6289643"/>
            </a:xfrm>
            <a:prstGeom prst="rect">
              <a:avLst/>
            </a:prstGeom>
          </p:spPr>
        </p:pic>
      </p:grpSp>
      <p:pic>
        <p:nvPicPr>
          <p:cNvPr id="20" name="그림 1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579" y="4267772"/>
            <a:ext cx="2291709" cy="23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32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추진전략</a:t>
            </a:r>
          </a:p>
        </p:txBody>
      </p:sp>
    </p:spTree>
    <p:extLst>
      <p:ext uri="{BB962C8B-B14F-4D97-AF65-F5344CB8AC3E}">
        <p14:creationId xmlns:p14="http://schemas.microsoft.com/office/powerpoint/2010/main" val="2120396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127319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서비스 구축방안</a:t>
            </a:r>
          </a:p>
        </p:txBody>
      </p:sp>
    </p:spTree>
    <p:extLst>
      <p:ext uri="{BB962C8B-B14F-4D97-AF65-F5344CB8AC3E}">
        <p14:creationId xmlns:p14="http://schemas.microsoft.com/office/powerpoint/2010/main" val="3200699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시스템 구축방안</a:t>
            </a:r>
          </a:p>
        </p:txBody>
      </p:sp>
    </p:spTree>
    <p:extLst>
      <p:ext uri="{BB962C8B-B14F-4D97-AF65-F5344CB8AC3E}">
        <p14:creationId xmlns:p14="http://schemas.microsoft.com/office/powerpoint/2010/main" val="199512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추가제안</a:t>
            </a:r>
          </a:p>
        </p:txBody>
      </p:sp>
    </p:spTree>
    <p:extLst>
      <p:ext uri="{BB962C8B-B14F-4D97-AF65-F5344CB8AC3E}">
        <p14:creationId xmlns:p14="http://schemas.microsoft.com/office/powerpoint/2010/main" val="38202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조별실습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1-1. R&amp;R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정하기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646319"/>
              </p:ext>
            </p:extLst>
          </p:nvPr>
        </p:nvGraphicFramePr>
        <p:xfrm>
          <a:off x="488504" y="1136650"/>
          <a:ext cx="8928992" cy="5204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85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81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역할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이름</a:t>
                      </a: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업무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6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예시</a:t>
                      </a:r>
                      <a:r>
                        <a:rPr lang="en-US" altLang="ko-KR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담당 파트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마스터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PM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김재환</a:t>
                      </a: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〮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프레젠테이션 리허설 총괄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aseline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토의 진행</a:t>
                      </a:r>
                      <a:endParaRPr lang="en-US" altLang="ko-KR" sz="14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〮 일정 관리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발표자료 제출</a:t>
                      </a:r>
                      <a:endParaRPr lang="en-US" altLang="ko-KR" sz="14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표지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제안사 현황</a:t>
                      </a:r>
                      <a:endParaRPr lang="en-US" altLang="ko-KR" sz="14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 전략가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김재환</a:t>
                      </a: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〮 프레젠테이션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컨셉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도출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〮 시나리오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스토리보드 구성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사업의 이해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 </a:t>
                      </a:r>
                      <a:r>
                        <a:rPr lang="ko-KR" altLang="en-US" sz="14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기획가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반가람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〮 발표자료 초안 작성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헤드메시지 총괄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〮 발표시연 및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피드백 반영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추진전략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1152">
                <a:tc>
                  <a:txBody>
                    <a:bodyPr/>
                    <a:lstStyle/>
                    <a:p>
                      <a:pPr algn="ctr"/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제안 팀원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반가람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〮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예상질문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보완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발표자료 취합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기대효과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PM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서영진</a:t>
                      </a: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〮 시스템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IT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기술 요구사항 검수 및 총괄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서비스 구축방안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1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디자이너 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1,2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김수아</a:t>
                      </a: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〮 템플릿 제공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프레젠테이션 시각화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40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표지 디자인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시스템 구축방안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48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발표자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양혜린</a:t>
                      </a:r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〮 담당 </a:t>
                      </a:r>
                      <a:r>
                        <a:rPr lang="ko-KR" altLang="en-US" sz="14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파트별</a:t>
                      </a:r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전원 발표</a:t>
                      </a:r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〮 조별 대표 발표자 </a:t>
                      </a:r>
                      <a:r>
                        <a:rPr lang="en-US" altLang="ko-KR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: </a:t>
                      </a:r>
                      <a:r>
                        <a:rPr lang="ko-KR" altLang="en-US" sz="14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스크립트 보완</a:t>
                      </a:r>
                      <a:endParaRPr lang="ko-KR" altLang="en-US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추가 제안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조별실습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1-2.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컨셉 도출하기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24950"/>
              </p:ext>
            </p:extLst>
          </p:nvPr>
        </p:nvGraphicFramePr>
        <p:xfrm>
          <a:off x="286660" y="867444"/>
          <a:ext cx="9202843" cy="563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8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27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1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컨셉유형</a:t>
                      </a:r>
                      <a:endParaRPr lang="ko-KR" altLang="en-US" sz="16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주요 방향</a:t>
                      </a: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표지 스케치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7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414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예시</a:t>
                      </a:r>
                      <a:r>
                        <a:rPr lang="en-US" altLang="ko-KR" sz="14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endParaRPr lang="en-US" altLang="ko-KR" sz="14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제안서에서 제시된</a:t>
                      </a:r>
                      <a:r>
                        <a:rPr lang="ko-KR" altLang="en-US" sz="12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핵심전략</a:t>
                      </a:r>
                      <a:r>
                        <a:rPr lang="en-US" altLang="ko-KR" sz="12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가지를 하나의 단어로 개념화하여 표현</a:t>
                      </a:r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</a:t>
                      </a:r>
                      <a:r>
                        <a:rPr lang="en-US" altLang="ko-KR" sz="1200" b="0" baseline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고객에게 어떤 가치를 제공할지 </a:t>
                      </a:r>
                      <a:endParaRPr lang="en-US" altLang="ko-KR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정량적으로 표기하여 강조함</a:t>
                      </a: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600" baseline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 전략 방향과의 연계</a:t>
                      </a:r>
                    </a:p>
                  </a:txBody>
                  <a:tcPr marL="60960" marR="60960" marT="30480" marB="30480" anchor="ctr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rgbClr val="00B0F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제안서에서 제시된</a:t>
                      </a:r>
                      <a:r>
                        <a:rPr lang="ko-KR" altLang="en-US" sz="1400" b="1" baseline="0" dirty="0">
                          <a:solidFill>
                            <a:srgbClr val="00B0F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핵심전략</a:t>
                      </a:r>
                      <a:r>
                        <a:rPr lang="en-US" altLang="ko-KR" sz="1400" b="1" baseline="0" dirty="0">
                          <a:solidFill>
                            <a:srgbClr val="00B0F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solidFill>
                            <a:srgbClr val="00B0F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altLang="en-US" sz="1400" b="1" dirty="0">
                          <a:solidFill>
                            <a:srgbClr val="00B0F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가지를 하나의 단어로 개념화하여 표현</a:t>
                      </a:r>
                      <a:endParaRPr lang="en-US" altLang="ko-KR" sz="1400" b="1" dirty="0">
                        <a:solidFill>
                          <a:srgbClr val="00B0F0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 b="1" baseline="0" dirty="0">
                          <a:solidFill>
                            <a:srgbClr val="00B0F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1" dirty="0">
                          <a:solidFill>
                            <a:srgbClr val="00B0F0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고객에게 어떤 가치를 제공할지 정량적으로 표기하여 강조함</a:t>
                      </a:r>
                    </a:p>
                    <a:p>
                      <a:pPr algn="ctr" latinLnBrk="1"/>
                      <a:endParaRPr lang="ko-KR" altLang="en-US" sz="14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2" marR="60962" marT="30488" marB="30488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endParaRPr lang="en-US" altLang="ko-KR" sz="14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5" name="그룹 54"/>
          <p:cNvGrpSpPr/>
          <p:nvPr/>
        </p:nvGrpSpPr>
        <p:grpSpPr>
          <a:xfrm>
            <a:off x="5277036" y="1412776"/>
            <a:ext cx="3924436" cy="2088086"/>
            <a:chOff x="5169024" y="1541087"/>
            <a:chExt cx="4228897" cy="2355965"/>
          </a:xfrm>
        </p:grpSpPr>
        <p:sp>
          <p:nvSpPr>
            <p:cNvPr id="19" name="직사각형 18"/>
            <p:cNvSpPr/>
            <p:nvPr/>
          </p:nvSpPr>
          <p:spPr>
            <a:xfrm>
              <a:off x="5169024" y="1541087"/>
              <a:ext cx="2845651" cy="877163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시각장애인의 자유로운 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문화재</a:t>
              </a:r>
              <a:r>
                <a:rPr lang="en-US" altLang="ko-KR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2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관람 및 가치를 제공하는</a:t>
              </a:r>
              <a:endPara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‘</a:t>
              </a:r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시각장애인 스마트 </a:t>
              </a:r>
              <a:r>
                <a:rPr lang="ko-KR" altLang="en-US" sz="1400" b="1" dirty="0" err="1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관람안내</a:t>
              </a:r>
              <a:r>
                <a:rPr lang="ko-KR" altLang="en-US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솔루션</a:t>
              </a:r>
              <a:r>
                <a:rPr lang="en-US" altLang="ko-KR" sz="1400" b="1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390" y="2815666"/>
              <a:ext cx="1894531" cy="1019830"/>
            </a:xfrm>
            <a:prstGeom prst="rect">
              <a:avLst/>
            </a:prstGeom>
          </p:spPr>
        </p:pic>
        <p:sp>
          <p:nvSpPr>
            <p:cNvPr id="44" name="직사각형 43"/>
            <p:cNvSpPr/>
            <p:nvPr/>
          </p:nvSpPr>
          <p:spPr bwMode="auto">
            <a:xfrm>
              <a:off x="8604855" y="1641113"/>
              <a:ext cx="79208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0000" rIns="9144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355600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Tx/>
                <a:buSzTx/>
                <a:buFont typeface="HY견고딕" pitchFamily="18" charset="-127"/>
                <a:buNone/>
                <a:tabLst/>
              </a:pP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7" name="직사각형 56"/>
            <p:cNvSpPr/>
            <p:nvPr/>
          </p:nvSpPr>
          <p:spPr bwMode="auto">
            <a:xfrm>
              <a:off x="5183059" y="3527720"/>
              <a:ext cx="792087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90000" rIns="91440" bIns="90000" numCol="1" rtlCol="0" anchor="t" anchorCtr="0" compatLnSpc="1">
              <a:prstTxWarp prst="textNoShape">
                <a:avLst/>
              </a:prstTxWarp>
            </a:bodyPr>
            <a:lstStyle/>
            <a:p>
              <a:pPr marL="355600" marR="0" indent="-163513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30000"/>
                </a:spcAft>
                <a:buClrTx/>
                <a:buSzTx/>
                <a:buFont typeface="HY견고딕" pitchFamily="18" charset="-127"/>
                <a:buNone/>
                <a:tabLst/>
              </a:pPr>
              <a:endParaRPr kumimoji="1" lang="ko-KR" altLang="en-US" sz="11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198183" y="3589275"/>
              <a:ext cx="7697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상품이미지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656092" y="1687616"/>
              <a:ext cx="6896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고객사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CI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46134"/>
              </p:ext>
            </p:extLst>
          </p:nvPr>
        </p:nvGraphicFramePr>
        <p:xfrm>
          <a:off x="286660" y="1651757"/>
          <a:ext cx="2016224" cy="1787544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4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1. </a:t>
                      </a:r>
                      <a:r>
                        <a:rPr lang="ko-KR" altLang="en-US" sz="1000" b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사업 </a:t>
                      </a:r>
                      <a:r>
                        <a:rPr lang="ko-KR" altLang="en-US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최대 이슈와의 연계</a:t>
                      </a:r>
                    </a:p>
                  </a:txBody>
                  <a:tcPr marL="60960" marR="6096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21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2. </a:t>
                      </a:r>
                      <a:r>
                        <a:rPr lang="ko-KR" altLang="en-US" sz="1000" b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제안전략 </a:t>
                      </a:r>
                      <a:r>
                        <a:rPr lang="ko-KR" altLang="en-US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방향과의 연계</a:t>
                      </a:r>
                    </a:p>
                  </a:txBody>
                  <a:tcPr marL="60960" marR="60960" marT="30480" marB="3048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3. </a:t>
                      </a:r>
                      <a:r>
                        <a:rPr lang="ko-KR" altLang="en-US" sz="1000" b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고객사 </a:t>
                      </a:r>
                      <a:r>
                        <a:rPr lang="ko-KR" altLang="en-US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목표와 당사의 의지</a:t>
                      </a:r>
                    </a:p>
                  </a:txBody>
                  <a:tcPr marL="60960" marR="6096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/>
                      <a:r>
                        <a:rPr lang="en-US" altLang="ko-KR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4. </a:t>
                      </a:r>
                      <a:r>
                        <a:rPr lang="ko-KR" altLang="en-US" sz="1000" b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사업본질과 </a:t>
                      </a:r>
                      <a:r>
                        <a:rPr lang="ko-KR" altLang="en-US" sz="1000" b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제안사</a:t>
                      </a:r>
                      <a:r>
                        <a:rPr lang="ko-KR" altLang="en-US" sz="1000" b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솔루션 </a:t>
                      </a:r>
                      <a:r>
                        <a:rPr lang="ko-KR" altLang="en-US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연결</a:t>
                      </a:r>
                    </a:p>
                  </a:txBody>
                  <a:tcPr marL="60960" marR="6096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5. </a:t>
                      </a:r>
                      <a:r>
                        <a:rPr lang="ko-KR" altLang="en-US" sz="1000" b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경쟁열위</a:t>
                      </a:r>
                      <a:r>
                        <a:rPr lang="en-US" altLang="ko-KR" sz="1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, </a:t>
                      </a:r>
                      <a:r>
                        <a:rPr lang="ko-KR" altLang="en-US" sz="1000" b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고객의 변화 강조</a:t>
                      </a:r>
                      <a:endParaRPr lang="ko-KR" altLang="en-US" sz="1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60960" marR="60960" marT="30480" marB="3048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0" name="직사각형 59"/>
          <p:cNvSpPr/>
          <p:nvPr/>
        </p:nvSpPr>
        <p:spPr>
          <a:xfrm>
            <a:off x="247650" y="1343980"/>
            <a:ext cx="668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4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endParaRPr lang="ko-KR" altLang="en-US" sz="1400" b="1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A6A57FE-F15A-45A0-B543-DF636090DB3C}"/>
              </a:ext>
            </a:extLst>
          </p:cNvPr>
          <p:cNvGrpSpPr/>
          <p:nvPr/>
        </p:nvGrpSpPr>
        <p:grpSpPr>
          <a:xfrm>
            <a:off x="5097016" y="3865192"/>
            <a:ext cx="4392487" cy="2638442"/>
            <a:chOff x="-785714" y="-166753"/>
            <a:chExt cx="20829653" cy="11359180"/>
          </a:xfrm>
        </p:grpSpPr>
        <p:grpSp>
          <p:nvGrpSpPr>
            <p:cNvPr id="16" name="그룹 1001">
              <a:extLst>
                <a:ext uri="{FF2B5EF4-FFF2-40B4-BE49-F238E27FC236}">
                  <a16:creationId xmlns:a16="http://schemas.microsoft.com/office/drawing/2014/main" id="{E95EF292-F86B-4BFD-A5A2-EA564F9EDB8D}"/>
                </a:ext>
              </a:extLst>
            </p:cNvPr>
            <p:cNvGrpSpPr/>
            <p:nvPr/>
          </p:nvGrpSpPr>
          <p:grpSpPr>
            <a:xfrm>
              <a:off x="-542857" y="8278141"/>
              <a:ext cx="19371429" cy="2914286"/>
              <a:chOff x="-542857" y="8278141"/>
              <a:chExt cx="19371429" cy="2914286"/>
            </a:xfrm>
          </p:grpSpPr>
          <p:pic>
            <p:nvPicPr>
              <p:cNvPr id="43" name="Object 2">
                <a:extLst>
                  <a:ext uri="{FF2B5EF4-FFF2-40B4-BE49-F238E27FC236}">
                    <a16:creationId xmlns:a16="http://schemas.microsoft.com/office/drawing/2014/main" id="{A99960B5-5EFE-423B-8AF6-38F70D906A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542857" y="8278141"/>
                <a:ext cx="19371429" cy="2914286"/>
              </a:xfrm>
              <a:prstGeom prst="rect">
                <a:avLst/>
              </a:prstGeom>
            </p:spPr>
          </p:pic>
        </p:grpSp>
        <p:grpSp>
          <p:nvGrpSpPr>
            <p:cNvPr id="17" name="그룹 1002">
              <a:extLst>
                <a:ext uri="{FF2B5EF4-FFF2-40B4-BE49-F238E27FC236}">
                  <a16:creationId xmlns:a16="http://schemas.microsoft.com/office/drawing/2014/main" id="{7B3A5B97-E9B1-4FA7-AE17-FC4CDF914B8F}"/>
                </a:ext>
              </a:extLst>
            </p:cNvPr>
            <p:cNvGrpSpPr/>
            <p:nvPr/>
          </p:nvGrpSpPr>
          <p:grpSpPr>
            <a:xfrm>
              <a:off x="13062324" y="582879"/>
              <a:ext cx="2278776" cy="1498170"/>
              <a:chOff x="13062324" y="582879"/>
              <a:chExt cx="2278776" cy="1498170"/>
            </a:xfrm>
          </p:grpSpPr>
          <p:pic>
            <p:nvPicPr>
              <p:cNvPr id="41" name="Object 5">
                <a:extLst>
                  <a:ext uri="{FF2B5EF4-FFF2-40B4-BE49-F238E27FC236}">
                    <a16:creationId xmlns:a16="http://schemas.microsoft.com/office/drawing/2014/main" id="{60E9E6E6-3F36-40EF-8087-8494AB5DA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300000">
                <a:off x="13062324" y="582879"/>
                <a:ext cx="2278776" cy="1498170"/>
              </a:xfrm>
              <a:prstGeom prst="rect">
                <a:avLst/>
              </a:prstGeom>
            </p:spPr>
          </p:pic>
        </p:grpSp>
        <p:grpSp>
          <p:nvGrpSpPr>
            <p:cNvPr id="18" name="그룹 1003">
              <a:extLst>
                <a:ext uri="{FF2B5EF4-FFF2-40B4-BE49-F238E27FC236}">
                  <a16:creationId xmlns:a16="http://schemas.microsoft.com/office/drawing/2014/main" id="{A5E31006-8E53-4364-B6B6-12629022FC6D}"/>
                </a:ext>
              </a:extLst>
            </p:cNvPr>
            <p:cNvGrpSpPr/>
            <p:nvPr/>
          </p:nvGrpSpPr>
          <p:grpSpPr>
            <a:xfrm>
              <a:off x="16527490" y="1231913"/>
              <a:ext cx="3516449" cy="1891179"/>
              <a:chOff x="16527490" y="1231913"/>
              <a:chExt cx="3516449" cy="1891179"/>
            </a:xfrm>
          </p:grpSpPr>
          <p:pic>
            <p:nvPicPr>
              <p:cNvPr id="40" name="Object 8">
                <a:extLst>
                  <a:ext uri="{FF2B5EF4-FFF2-40B4-BE49-F238E27FC236}">
                    <a16:creationId xmlns:a16="http://schemas.microsoft.com/office/drawing/2014/main" id="{992E53B9-CC70-4862-8DD8-B85C6D9FA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527490" y="1231913"/>
                <a:ext cx="3516449" cy="1891179"/>
              </a:xfrm>
              <a:prstGeom prst="rect">
                <a:avLst/>
              </a:prstGeom>
            </p:spPr>
          </p:pic>
        </p:grpSp>
        <p:grpSp>
          <p:nvGrpSpPr>
            <p:cNvPr id="20" name="그룹 1004">
              <a:extLst>
                <a:ext uri="{FF2B5EF4-FFF2-40B4-BE49-F238E27FC236}">
                  <a16:creationId xmlns:a16="http://schemas.microsoft.com/office/drawing/2014/main" id="{1A335E72-34CE-4629-9667-0577019E3BC7}"/>
                </a:ext>
              </a:extLst>
            </p:cNvPr>
            <p:cNvGrpSpPr/>
            <p:nvPr/>
          </p:nvGrpSpPr>
          <p:grpSpPr>
            <a:xfrm>
              <a:off x="-785714" y="9196019"/>
              <a:ext cx="3414286" cy="489695"/>
              <a:chOff x="-785714" y="9196019"/>
              <a:chExt cx="3414286" cy="489695"/>
            </a:xfrm>
          </p:grpSpPr>
          <p:pic>
            <p:nvPicPr>
              <p:cNvPr id="39" name="Object 11">
                <a:extLst>
                  <a:ext uri="{FF2B5EF4-FFF2-40B4-BE49-F238E27FC236}">
                    <a16:creationId xmlns:a16="http://schemas.microsoft.com/office/drawing/2014/main" id="{514FA4EA-3522-4348-A4C2-E9B06835A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-785714" y="9196019"/>
                <a:ext cx="3414286" cy="489695"/>
              </a:xfrm>
              <a:prstGeom prst="rect">
                <a:avLst/>
              </a:prstGeom>
            </p:spPr>
          </p:pic>
        </p:grpSp>
        <p:grpSp>
          <p:nvGrpSpPr>
            <p:cNvPr id="21" name="그룹 1005">
              <a:extLst>
                <a:ext uri="{FF2B5EF4-FFF2-40B4-BE49-F238E27FC236}">
                  <a16:creationId xmlns:a16="http://schemas.microsoft.com/office/drawing/2014/main" id="{FEC16758-4B3B-4EEA-BED2-0BDAA6F1BEF6}"/>
                </a:ext>
              </a:extLst>
            </p:cNvPr>
            <p:cNvGrpSpPr/>
            <p:nvPr/>
          </p:nvGrpSpPr>
          <p:grpSpPr>
            <a:xfrm>
              <a:off x="4780578" y="-166753"/>
              <a:ext cx="2331948" cy="1231663"/>
              <a:chOff x="4780578" y="-166753"/>
              <a:chExt cx="2331948" cy="1231663"/>
            </a:xfrm>
          </p:grpSpPr>
          <p:pic>
            <p:nvPicPr>
              <p:cNvPr id="38" name="Object 14">
                <a:extLst>
                  <a:ext uri="{FF2B5EF4-FFF2-40B4-BE49-F238E27FC236}">
                    <a16:creationId xmlns:a16="http://schemas.microsoft.com/office/drawing/2014/main" id="{9A59BCDD-D4CB-4319-884A-4CD2D332B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360000">
                <a:off x="4780578" y="-166753"/>
                <a:ext cx="2331948" cy="1231663"/>
              </a:xfrm>
              <a:prstGeom prst="rect">
                <a:avLst/>
              </a:prstGeom>
            </p:spPr>
          </p:pic>
        </p:grpSp>
        <p:grpSp>
          <p:nvGrpSpPr>
            <p:cNvPr id="22" name="그룹 1006">
              <a:extLst>
                <a:ext uri="{FF2B5EF4-FFF2-40B4-BE49-F238E27FC236}">
                  <a16:creationId xmlns:a16="http://schemas.microsoft.com/office/drawing/2014/main" id="{7B7C3B8D-A4B7-4487-9113-453C82FB529C}"/>
                </a:ext>
              </a:extLst>
            </p:cNvPr>
            <p:cNvGrpSpPr/>
            <p:nvPr/>
          </p:nvGrpSpPr>
          <p:grpSpPr>
            <a:xfrm>
              <a:off x="2571655" y="1646447"/>
              <a:ext cx="1675288" cy="1062111"/>
              <a:chOff x="2571655" y="1646447"/>
              <a:chExt cx="1675288" cy="1062111"/>
            </a:xfrm>
          </p:grpSpPr>
          <p:pic>
            <p:nvPicPr>
              <p:cNvPr id="37" name="Object 17">
                <a:extLst>
                  <a:ext uri="{FF2B5EF4-FFF2-40B4-BE49-F238E27FC236}">
                    <a16:creationId xmlns:a16="http://schemas.microsoft.com/office/drawing/2014/main" id="{B2D85C6E-74E5-478B-8BED-827BCCAC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 rot="-660000">
                <a:off x="2571655" y="1646447"/>
                <a:ext cx="1675288" cy="1062111"/>
              </a:xfrm>
              <a:prstGeom prst="rect">
                <a:avLst/>
              </a:prstGeom>
            </p:spPr>
          </p:pic>
        </p:grpSp>
        <p:grpSp>
          <p:nvGrpSpPr>
            <p:cNvPr id="23" name="그룹 1007">
              <a:extLst>
                <a:ext uri="{FF2B5EF4-FFF2-40B4-BE49-F238E27FC236}">
                  <a16:creationId xmlns:a16="http://schemas.microsoft.com/office/drawing/2014/main" id="{72C37ED6-130A-44D7-A3AF-433378CA4652}"/>
                </a:ext>
              </a:extLst>
            </p:cNvPr>
            <p:cNvGrpSpPr/>
            <p:nvPr/>
          </p:nvGrpSpPr>
          <p:grpSpPr>
            <a:xfrm>
              <a:off x="9820760" y="3657162"/>
              <a:ext cx="8728778" cy="5538857"/>
              <a:chOff x="9820760" y="3657162"/>
              <a:chExt cx="8728778" cy="5538857"/>
            </a:xfrm>
          </p:grpSpPr>
          <p:pic>
            <p:nvPicPr>
              <p:cNvPr id="36" name="Object 20">
                <a:extLst>
                  <a:ext uri="{FF2B5EF4-FFF2-40B4-BE49-F238E27FC236}">
                    <a16:creationId xmlns:a16="http://schemas.microsoft.com/office/drawing/2014/main" id="{AB5DDB12-C2F9-4055-B551-30D7CEFA2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820760" y="3657162"/>
                <a:ext cx="8728778" cy="5538857"/>
              </a:xfrm>
              <a:prstGeom prst="rect">
                <a:avLst/>
              </a:prstGeom>
            </p:spPr>
          </p:pic>
        </p:grpSp>
        <p:grpSp>
          <p:nvGrpSpPr>
            <p:cNvPr id="24" name="그룹 1008">
              <a:extLst>
                <a:ext uri="{FF2B5EF4-FFF2-40B4-BE49-F238E27FC236}">
                  <a16:creationId xmlns:a16="http://schemas.microsoft.com/office/drawing/2014/main" id="{11671CFF-3AF6-489A-832B-8FF455789BBF}"/>
                </a:ext>
              </a:extLst>
            </p:cNvPr>
            <p:cNvGrpSpPr/>
            <p:nvPr/>
          </p:nvGrpSpPr>
          <p:grpSpPr>
            <a:xfrm>
              <a:off x="655142" y="4884117"/>
              <a:ext cx="2422894" cy="4851167"/>
              <a:chOff x="655142" y="4884117"/>
              <a:chExt cx="2422894" cy="4851167"/>
            </a:xfrm>
          </p:grpSpPr>
          <p:pic>
            <p:nvPicPr>
              <p:cNvPr id="35" name="Object 23">
                <a:extLst>
                  <a:ext uri="{FF2B5EF4-FFF2-40B4-BE49-F238E27FC236}">
                    <a16:creationId xmlns:a16="http://schemas.microsoft.com/office/drawing/2014/main" id="{BC4A6B73-EF23-41FA-9E7D-C976FEFAB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655142" y="4884117"/>
                <a:ext cx="2422894" cy="4851167"/>
              </a:xfrm>
              <a:prstGeom prst="rect">
                <a:avLst/>
              </a:prstGeom>
            </p:spPr>
          </p:pic>
        </p:grpSp>
        <p:grpSp>
          <p:nvGrpSpPr>
            <p:cNvPr id="25" name="그룹 1009">
              <a:extLst>
                <a:ext uri="{FF2B5EF4-FFF2-40B4-BE49-F238E27FC236}">
                  <a16:creationId xmlns:a16="http://schemas.microsoft.com/office/drawing/2014/main" id="{3A69E3D9-CCEC-44B5-8437-7246D78D3EBD}"/>
                </a:ext>
              </a:extLst>
            </p:cNvPr>
            <p:cNvGrpSpPr/>
            <p:nvPr/>
          </p:nvGrpSpPr>
          <p:grpSpPr>
            <a:xfrm>
              <a:off x="9053135" y="4795961"/>
              <a:ext cx="2148676" cy="5067798"/>
              <a:chOff x="9053135" y="4795961"/>
              <a:chExt cx="2148676" cy="5067798"/>
            </a:xfrm>
          </p:grpSpPr>
          <p:pic>
            <p:nvPicPr>
              <p:cNvPr id="34" name="Object 26">
                <a:extLst>
                  <a:ext uri="{FF2B5EF4-FFF2-40B4-BE49-F238E27FC236}">
                    <a16:creationId xmlns:a16="http://schemas.microsoft.com/office/drawing/2014/main" id="{D52B4DD1-DA5F-4818-B5C2-D65975BDA4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9053135" y="4795961"/>
                <a:ext cx="2148676" cy="5067798"/>
              </a:xfrm>
              <a:prstGeom prst="rect">
                <a:avLst/>
              </a:prstGeom>
            </p:spPr>
          </p:pic>
        </p:grpSp>
        <p:grpSp>
          <p:nvGrpSpPr>
            <p:cNvPr id="26" name="그룹 1010">
              <a:extLst>
                <a:ext uri="{FF2B5EF4-FFF2-40B4-BE49-F238E27FC236}">
                  <a16:creationId xmlns:a16="http://schemas.microsoft.com/office/drawing/2014/main" id="{D220A0A2-E29F-4BE0-9D6E-513E5BAE9BC6}"/>
                </a:ext>
              </a:extLst>
            </p:cNvPr>
            <p:cNvGrpSpPr/>
            <p:nvPr/>
          </p:nvGrpSpPr>
          <p:grpSpPr>
            <a:xfrm>
              <a:off x="8274271" y="9469814"/>
              <a:ext cx="1899424" cy="431801"/>
              <a:chOff x="8274271" y="9469814"/>
              <a:chExt cx="1899424" cy="431801"/>
            </a:xfrm>
          </p:grpSpPr>
          <p:pic>
            <p:nvPicPr>
              <p:cNvPr id="33" name="Object 29">
                <a:extLst>
                  <a:ext uri="{FF2B5EF4-FFF2-40B4-BE49-F238E27FC236}">
                    <a16:creationId xmlns:a16="http://schemas.microsoft.com/office/drawing/2014/main" id="{E70FE5B3-368D-410A-80BE-AFB54073B2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300000">
                <a:off x="8274271" y="9469814"/>
                <a:ext cx="1899424" cy="431801"/>
              </a:xfrm>
              <a:prstGeom prst="rect">
                <a:avLst/>
              </a:prstGeom>
            </p:spPr>
          </p:pic>
        </p:grpSp>
        <p:grpSp>
          <p:nvGrpSpPr>
            <p:cNvPr id="27" name="그룹 1011">
              <a:extLst>
                <a:ext uri="{FF2B5EF4-FFF2-40B4-BE49-F238E27FC236}">
                  <a16:creationId xmlns:a16="http://schemas.microsoft.com/office/drawing/2014/main" id="{955D86DC-739D-4E52-BDFC-0333AF836665}"/>
                </a:ext>
              </a:extLst>
            </p:cNvPr>
            <p:cNvGrpSpPr/>
            <p:nvPr/>
          </p:nvGrpSpPr>
          <p:grpSpPr>
            <a:xfrm>
              <a:off x="10939190" y="6177631"/>
              <a:ext cx="525243" cy="781976"/>
              <a:chOff x="10939190" y="6177631"/>
              <a:chExt cx="525243" cy="781976"/>
            </a:xfrm>
          </p:grpSpPr>
          <p:pic>
            <p:nvPicPr>
              <p:cNvPr id="32" name="Object 32">
                <a:extLst>
                  <a:ext uri="{FF2B5EF4-FFF2-40B4-BE49-F238E27FC236}">
                    <a16:creationId xmlns:a16="http://schemas.microsoft.com/office/drawing/2014/main" id="{1431E10F-46D8-4EC6-ADAF-54F9512D82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260000">
                <a:off x="10939190" y="6177631"/>
                <a:ext cx="525243" cy="781976"/>
              </a:xfrm>
              <a:prstGeom prst="rect">
                <a:avLst/>
              </a:prstGeom>
            </p:spPr>
          </p:pic>
        </p:grpSp>
        <p:grpSp>
          <p:nvGrpSpPr>
            <p:cNvPr id="28" name="그룹 1012">
              <a:extLst>
                <a:ext uri="{FF2B5EF4-FFF2-40B4-BE49-F238E27FC236}">
                  <a16:creationId xmlns:a16="http://schemas.microsoft.com/office/drawing/2014/main" id="{33FC4155-F9A1-4975-ABB0-4AB0D50AA577}"/>
                </a:ext>
              </a:extLst>
            </p:cNvPr>
            <p:cNvGrpSpPr/>
            <p:nvPr/>
          </p:nvGrpSpPr>
          <p:grpSpPr>
            <a:xfrm>
              <a:off x="11531361" y="5293089"/>
              <a:ext cx="1414265" cy="2152786"/>
              <a:chOff x="11531361" y="5293089"/>
              <a:chExt cx="1414265" cy="2152786"/>
            </a:xfrm>
          </p:grpSpPr>
          <p:pic>
            <p:nvPicPr>
              <p:cNvPr id="31" name="Object 35">
                <a:extLst>
                  <a:ext uri="{FF2B5EF4-FFF2-40B4-BE49-F238E27FC236}">
                    <a16:creationId xmlns:a16="http://schemas.microsoft.com/office/drawing/2014/main" id="{FA9FD287-E071-44F9-95BC-1C3EC1710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531361" y="5293089"/>
                <a:ext cx="1414265" cy="2152786"/>
              </a:xfrm>
              <a:prstGeom prst="rect">
                <a:avLst/>
              </a:prstGeom>
            </p:spPr>
          </p:pic>
        </p:grpSp>
        <p:pic>
          <p:nvPicPr>
            <p:cNvPr id="29" name="Object 37">
              <a:extLst>
                <a:ext uri="{FF2B5EF4-FFF2-40B4-BE49-F238E27FC236}">
                  <a16:creationId xmlns:a16="http://schemas.microsoft.com/office/drawing/2014/main" id="{99966022-8852-4F7F-857D-A7A9D98F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997416" y="838041"/>
              <a:ext cx="5341805" cy="2322062"/>
            </a:xfrm>
            <a:prstGeom prst="rect">
              <a:avLst/>
            </a:prstGeom>
          </p:spPr>
        </p:pic>
        <p:pic>
          <p:nvPicPr>
            <p:cNvPr id="30" name="Object 38">
              <a:extLst>
                <a:ext uri="{FF2B5EF4-FFF2-40B4-BE49-F238E27FC236}">
                  <a16:creationId xmlns:a16="http://schemas.microsoft.com/office/drawing/2014/main" id="{B8589207-670B-4C68-AEED-9EB11EB01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078" y="4047283"/>
              <a:ext cx="7831929" cy="3035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215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조별실습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1-3.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장표별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스토리 구성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502A715-78AF-4802-ADF7-B622B0C91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029833"/>
              </p:ext>
            </p:extLst>
          </p:nvPr>
        </p:nvGraphicFramePr>
        <p:xfrm>
          <a:off x="247651" y="614816"/>
          <a:ext cx="9410699" cy="6243184"/>
        </p:xfrm>
        <a:graphic>
          <a:graphicData uri="http://schemas.openxmlformats.org/drawingml/2006/table">
            <a:tbl>
              <a:tblPr firstRow="1" bandRow="1"/>
              <a:tblGrid>
                <a:gridCol w="1676569">
                  <a:extLst>
                    <a:ext uri="{9D8B030D-6E8A-4147-A177-3AD203B41FA5}">
                      <a16:colId xmlns:a16="http://schemas.microsoft.com/office/drawing/2014/main" val="1011542885"/>
                    </a:ext>
                  </a:extLst>
                </a:gridCol>
                <a:gridCol w="652517">
                  <a:extLst>
                    <a:ext uri="{9D8B030D-6E8A-4147-A177-3AD203B41FA5}">
                      <a16:colId xmlns:a16="http://schemas.microsoft.com/office/drawing/2014/main" val="2857341536"/>
                    </a:ext>
                  </a:extLst>
                </a:gridCol>
                <a:gridCol w="3060340">
                  <a:extLst>
                    <a:ext uri="{9D8B030D-6E8A-4147-A177-3AD203B41FA5}">
                      <a16:colId xmlns:a16="http://schemas.microsoft.com/office/drawing/2014/main" val="75922989"/>
                    </a:ext>
                  </a:extLst>
                </a:gridCol>
                <a:gridCol w="4021273">
                  <a:extLst>
                    <a:ext uri="{9D8B030D-6E8A-4147-A177-3AD203B41FA5}">
                      <a16:colId xmlns:a16="http://schemas.microsoft.com/office/drawing/2014/main" val="4060380240"/>
                    </a:ext>
                  </a:extLst>
                </a:gridCol>
              </a:tblGrid>
              <a:tr h="23358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목차</a:t>
                      </a:r>
                    </a:p>
                  </a:txBody>
                  <a:tcPr marL="60960" marR="60960" marT="30480" marB="3048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페이지 수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작성방안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(selling point)</a:t>
                      </a:r>
                      <a:endParaRPr lang="ko-KR" altLang="en-US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BAB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헤드메시지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BA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129719"/>
                  </a:ext>
                </a:extLst>
              </a:tr>
              <a:tr h="604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표지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오프닝 페이지</a:t>
                      </a:r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endParaRPr lang="en-US" altLang="ko-KR" sz="1400" baseline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endParaRPr lang="en-US" altLang="ko-KR" sz="1400" baseline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0439"/>
                  </a:ext>
                </a:extLst>
              </a:tr>
              <a:tr h="604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1-1 </a:t>
                      </a:r>
                      <a:r>
                        <a:rPr lang="ko-KR" altLang="en-US" sz="14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제안사</a:t>
                      </a: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현황</a:t>
                      </a:r>
                    </a:p>
                  </a:txBody>
                  <a:tcPr marL="60960" marR="60960" marT="30480" marB="3048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전용 </a:t>
                      </a:r>
                      <a:r>
                        <a:rPr lang="en-US" altLang="ko-KR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IoT </a:t>
                      </a:r>
                      <a:r>
                        <a:rPr lang="ko-KR" altLang="en-US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기기</a:t>
                      </a:r>
                      <a:r>
                        <a:rPr lang="en-US" altLang="ko-KR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클라우드 인프라 보유와 유사 서비스 수행 경험을 통한 </a:t>
                      </a:r>
                      <a:r>
                        <a:rPr lang="ko-KR" altLang="en-US" sz="1400" baseline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스마트케인</a:t>
                      </a:r>
                      <a:r>
                        <a:rPr lang="ko-KR" altLang="en-US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개발</a:t>
                      </a:r>
                      <a:endParaRPr lang="en-US" altLang="ko-KR" sz="1400" baseline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혁신상</a:t>
                      </a:r>
                      <a:r>
                        <a:rPr lang="en-US" altLang="ko-KR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금융</a:t>
                      </a:r>
                      <a:r>
                        <a:rPr lang="en-US" altLang="ko-KR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baseline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커뮤니케이션 인증으로 믿을 수 있는 솔루션 제공</a:t>
                      </a:r>
                      <a:endParaRPr lang="en-US" altLang="ko-KR" sz="1400" baseline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250907"/>
                  </a:ext>
                </a:extLst>
              </a:tr>
              <a:tr h="6582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2-1 </a:t>
                      </a:r>
                      <a:r>
                        <a:rPr lang="ko-KR" altLang="en-US" sz="14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사업배경</a:t>
                      </a: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및 범위</a:t>
                      </a:r>
                    </a:p>
                  </a:txBody>
                  <a:tcPr marL="60960" marR="60960" marT="30480" marB="3048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시각장애인을 위한 음성 네비게이션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디지털 문화재 해설 서비스 제공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장애물 알림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응급상황 알림 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시각장애인을 위한 효율성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안정성을 갖춘 스마트 환경으로 자유로운 문화재 기회 제공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39530"/>
                  </a:ext>
                </a:extLst>
              </a:tr>
              <a:tr h="604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2-2 </a:t>
                      </a: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사업 추진전략</a:t>
                      </a:r>
                    </a:p>
                  </a:txBody>
                  <a:tcPr marL="60960" marR="60960" marT="30480" marB="3048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커스터마이징 된 음성인식 서비스와 음성인식 서비스 사업 경험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완정화된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관제시스템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추진전략을 통해 시각장애인의 안전한 문화재 관람 환경을 조성</a:t>
                      </a:r>
                      <a:endParaRPr lang="en-US" altLang="ko-KR" sz="14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725169"/>
                  </a:ext>
                </a:extLst>
              </a:tr>
              <a:tr h="604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/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2-3 </a:t>
                      </a: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기대효과</a:t>
                      </a:r>
                    </a:p>
                  </a:txBody>
                  <a:tcPr marL="60960" marR="60960" marT="30480" marB="3048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재무 측면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비재무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 측면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향후 확장 측면 효과 제시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안정적인 인프라 기반 환경에서 재무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비재무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확장 측면에서 빠른 변화에 대한 대응 가능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27953"/>
                  </a:ext>
                </a:extLst>
              </a:tr>
              <a:tr h="6582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3-1 </a:t>
                      </a: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시스템 구축방안</a:t>
                      </a:r>
                    </a:p>
                  </a:txBody>
                  <a:tcPr marL="60960" marR="60960" marT="30480" marB="3048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시스템 구성도 제시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시스템 구성의 특징 설명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안정화된 클라우드 기반으로 통합 시스템 구축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774975"/>
                  </a:ext>
                </a:extLst>
              </a:tr>
              <a:tr h="65829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3-2 </a:t>
                      </a:r>
                      <a:r>
                        <a:rPr lang="ko-KR" altLang="en-US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서비스 구축방안</a:t>
                      </a:r>
                    </a:p>
                  </a:txBody>
                  <a:tcPr marL="60960" marR="60960" marT="30480" marB="3048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서비스 구성도 제시하며  성능과 서비스 상세 설명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AI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기술을 활용한 디지털 문화재 관람 서비스 제공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859711"/>
                  </a:ext>
                </a:extLst>
              </a:tr>
              <a:tr h="60402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1400" b="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4-1 </a:t>
                      </a:r>
                      <a:r>
                        <a:rPr lang="ko-KR" altLang="en-US" sz="1400" b="0" dirty="0" err="1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추가제안</a:t>
                      </a:r>
                      <a:endParaRPr lang="ko-KR" altLang="en-US" sz="1400" b="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b="1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  <a:endParaRPr lang="ko-KR" altLang="en-US" sz="1400" b="1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보안 강화 및 클라우드 서비스에 대한 비용 절감 방안 제시</a:t>
                      </a:r>
                    </a:p>
                    <a:p>
                      <a:pPr algn="l" latinLnBrk="1"/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하이브리드 클라우드 제안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공개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SW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전환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Secure gate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로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PC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관리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GWS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제안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효율적인 </a:t>
                      </a:r>
                      <a:r>
                        <a:rPr lang="en-US" altLang="ko-KR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IT </a:t>
                      </a:r>
                      <a:r>
                        <a:rPr lang="ko-KR" altLang="en-US" sz="14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전략으로 안전한 비즈니스 환경을 제공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57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41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개별실습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개인별 담당 발표자료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921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표지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오프닝페이지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7589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제안사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현황</a:t>
            </a:r>
          </a:p>
        </p:txBody>
      </p:sp>
    </p:spTree>
    <p:extLst>
      <p:ext uri="{BB962C8B-B14F-4D97-AF65-F5344CB8AC3E}">
        <p14:creationId xmlns:p14="http://schemas.microsoft.com/office/powerpoint/2010/main" val="211570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제안사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현황</a:t>
            </a:r>
          </a:p>
        </p:txBody>
      </p:sp>
    </p:spTree>
    <p:extLst>
      <p:ext uri="{BB962C8B-B14F-4D97-AF65-F5344CB8AC3E}">
        <p14:creationId xmlns:p14="http://schemas.microsoft.com/office/powerpoint/2010/main" val="243631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사업의 이해</a:t>
            </a:r>
          </a:p>
        </p:txBody>
      </p:sp>
    </p:spTree>
    <p:extLst>
      <p:ext uri="{BB962C8B-B14F-4D97-AF65-F5344CB8AC3E}">
        <p14:creationId xmlns:p14="http://schemas.microsoft.com/office/powerpoint/2010/main" val="431800448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 Black"/>
        <a:ea typeface="HY견고딕"/>
        <a:cs typeface=""/>
      </a:majorFont>
      <a:minorFont>
        <a:latin typeface="Arial Black"/>
        <a:ea typeface="HY견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0000" rIns="91440" bIns="90000" numCol="1" anchor="t" anchorCtr="0" compatLnSpc="1">
        <a:prstTxWarp prst="textNoShape">
          <a:avLst/>
        </a:prstTxWarp>
      </a:bodyPr>
      <a:lstStyle>
        <a:defPPr marL="355600" marR="0" indent="-163513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Tx/>
          <a:buSzTx/>
          <a:buFont typeface="HY견고딕" pitchFamily="18" charset="-127"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90000" rIns="91440" bIns="90000" numCol="1" anchor="t" anchorCtr="0" compatLnSpc="1">
        <a:prstTxWarp prst="textNoShape">
          <a:avLst/>
        </a:prstTxWarp>
      </a:bodyPr>
      <a:lstStyle>
        <a:defPPr marL="355600" marR="0" indent="-163513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30000"/>
          </a:spcAft>
          <a:buClrTx/>
          <a:buSzTx/>
          <a:buFont typeface="HY견고딕" pitchFamily="18" charset="-127"/>
          <a:buNone/>
          <a:tabLst/>
          <a:defRPr kumimoji="1" lang="ko-KR" altLang="en-US" sz="11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Y견고딕" pitchFamily="18" charset="-127"/>
            <a:ea typeface="HY견고딕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5" ma:contentTypeDescription="새 문서를 만듭니다." ma:contentTypeScope="" ma:versionID="cc9e7820fb2a974b1ad97ceac811586e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258d73893780094d0c9db32feabd1e8f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069D75-70E3-4DF5-BA79-2069FF29DA23}">
  <ds:schemaRefs>
    <ds:schemaRef ds:uri="http://schemas.microsoft.com/office/2006/metadata/properties"/>
    <ds:schemaRef ds:uri="http://schemas.microsoft.com/office/infopath/2007/PartnerControls"/>
    <ds:schemaRef ds:uri="9114dcef-bd0d-459c-b9d7-fc63398cdbee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48C85B8D-EADA-41F5-9FBE-0096AD9B8F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14F941-91E9-4EAC-A08D-CA5D3BF2C3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49406</TotalTime>
  <Words>480</Words>
  <Application>Microsoft Office PowerPoint</Application>
  <PresentationFormat>A4 용지(210x297mm)</PresentationFormat>
  <Paragraphs>112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30" baseType="lpstr">
      <vt:lpstr>HY견고딕</vt:lpstr>
      <vt:lpstr>S-Core Dream 5 Medium</vt:lpstr>
      <vt:lpstr>THEFACESHOP INKLIPQUID</vt:lpstr>
      <vt:lpstr>가는각진제목체</vt:lpstr>
      <vt:lpstr>나눔스퀘어</vt:lpstr>
      <vt:lpstr>나눔스퀘어 Bold</vt:lpstr>
      <vt:lpstr>나눔스퀘어 ExtraBold</vt:lpstr>
      <vt:lpstr>나눔스퀘어_ac</vt:lpstr>
      <vt:lpstr>나눔스퀘어_ac ExtraBold</vt:lpstr>
      <vt:lpstr>나눔스퀘어라운드 ExtraBold</vt:lpstr>
      <vt:lpstr>맑은 고딕</vt:lpstr>
      <vt:lpstr>-윤고딕140</vt:lpstr>
      <vt:lpstr>Arial</vt:lpstr>
      <vt:lpstr>Arial Black</vt:lpstr>
      <vt:lpstr>Wingdings</vt:lpstr>
      <vt:lpstr>기본 디자인</vt:lpstr>
      <vt:lpstr>PowerPoint 프레젠테이션</vt:lpstr>
      <vt:lpstr>조별실습1-1. R&amp;R 정하기</vt:lpstr>
      <vt:lpstr>조별실습1-2. 컨셉 도출하기</vt:lpstr>
      <vt:lpstr>조별실습1-3. 장표별 스토리 구성</vt:lpstr>
      <vt:lpstr>개별실습. 개인별 담당 발표자료</vt:lpstr>
      <vt:lpstr>표지 (오프닝페이지)</vt:lpstr>
      <vt:lpstr>제안사 현황</vt:lpstr>
      <vt:lpstr>제안사 현황</vt:lpstr>
      <vt:lpstr>사업의 이해</vt:lpstr>
      <vt:lpstr>추진전략</vt:lpstr>
      <vt:lpstr>기대효과</vt:lpstr>
      <vt:lpstr>서비스 구축방안</vt:lpstr>
      <vt:lpstr>시스템 구축방안</vt:lpstr>
      <vt:lpstr>추가제안</vt:lpstr>
    </vt:vector>
  </TitlesOfParts>
  <Company>SKCC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’06년도 팀 경영계획</dc:title>
  <dc:creator>03631</dc:creator>
  <cp:lastModifiedBy>김재환</cp:lastModifiedBy>
  <cp:revision>1985</cp:revision>
  <dcterms:created xsi:type="dcterms:W3CDTF">2006-01-03T06:14:44Z</dcterms:created>
  <dcterms:modified xsi:type="dcterms:W3CDTF">2023-12-06T08:01:18Z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