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541"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68cd4901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e68cd4901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Selected topic</a:t>
            </a:r>
            <a:endParaRPr sz="1400">
              <a:solidFill>
                <a:schemeClr val="dk1"/>
              </a:solidFill>
            </a:endParaRPr>
          </a:p>
          <a:p>
            <a:pPr marL="0" lvl="0" indent="0" algn="l" rtl="0">
              <a:spcBef>
                <a:spcPts val="0"/>
              </a:spcBef>
              <a:spcAft>
                <a:spcPts val="0"/>
              </a:spcAft>
              <a:buNone/>
            </a:pPr>
            <a:r>
              <a:rPr lang="en" sz="1400">
                <a:solidFill>
                  <a:schemeClr val="dk1"/>
                </a:solidFill>
              </a:rPr>
              <a:t>Reason topic was selected</a:t>
            </a:r>
            <a:endParaRPr sz="1400">
              <a:solidFill>
                <a:schemeClr val="dk1"/>
              </a:solidFill>
            </a:endParaRPr>
          </a:p>
          <a:p>
            <a:pPr marL="0" lvl="0" indent="0" algn="l" rtl="0">
              <a:spcBef>
                <a:spcPts val="0"/>
              </a:spcBef>
              <a:spcAft>
                <a:spcPts val="0"/>
              </a:spcAft>
              <a:buNone/>
            </a:pPr>
            <a:r>
              <a:rPr lang="en" sz="1400">
                <a:solidFill>
                  <a:schemeClr val="dk1"/>
                </a:solidFill>
              </a:rPr>
              <a:t>Description of the source of data</a:t>
            </a:r>
            <a:endParaRPr sz="1400">
              <a:solidFill>
                <a:schemeClr val="dk1"/>
              </a:solidFill>
            </a:endParaRPr>
          </a:p>
          <a:p>
            <a:pPr marL="0" lvl="0" indent="0" algn="l" rtl="0">
              <a:spcBef>
                <a:spcPts val="0"/>
              </a:spcBef>
              <a:spcAft>
                <a:spcPts val="0"/>
              </a:spcAft>
              <a:buNone/>
            </a:pPr>
            <a:r>
              <a:rPr lang="en" sz="1400">
                <a:solidFill>
                  <a:schemeClr val="dk1"/>
                </a:solidFill>
              </a:rPr>
              <a:t>Questions the team hopes to answer with the data</a:t>
            </a:r>
            <a:endParaRPr sz="1400">
              <a:solidFill>
                <a:schemeClr val="dk1"/>
              </a:solidFill>
            </a:endParaRPr>
          </a:p>
          <a:p>
            <a:pPr marL="0" lvl="0" indent="0" algn="l" rtl="0">
              <a:spcBef>
                <a:spcPts val="0"/>
              </a:spcBef>
              <a:spcAft>
                <a:spcPts val="0"/>
              </a:spcAft>
              <a:buNone/>
            </a:pPr>
            <a:r>
              <a:rPr lang="en" sz="1400">
                <a:solidFill>
                  <a:schemeClr val="dk1"/>
                </a:solidFill>
              </a:rPr>
              <a:t>Description of the data exploration phase of the project</a:t>
            </a:r>
            <a:endParaRPr sz="1400">
              <a:solidFill>
                <a:schemeClr val="dk1"/>
              </a:solidFill>
            </a:endParaRPr>
          </a:p>
          <a:p>
            <a:pPr marL="0" lvl="0" indent="0" algn="l" rtl="0">
              <a:spcBef>
                <a:spcPts val="0"/>
              </a:spcBef>
              <a:spcAft>
                <a:spcPts val="0"/>
              </a:spcAft>
              <a:buNone/>
            </a:pPr>
            <a:r>
              <a:rPr lang="en" sz="1400" b="1">
                <a:solidFill>
                  <a:schemeClr val="dk1"/>
                </a:solidFill>
              </a:rPr>
              <a:t>Description of the analysis phase of the project</a:t>
            </a:r>
            <a:endParaRPr sz="1400" b="1">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a:solidFill>
                <a:srgbClr val="FCE5CD"/>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68cd4901e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68cd4901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1200"/>
              </a:spcBef>
              <a:spcAft>
                <a:spcPts val="0"/>
              </a:spcAft>
              <a:buClr>
                <a:schemeClr val="dk1"/>
              </a:buClr>
              <a:buSzPts val="1000"/>
              <a:buChar char="●"/>
            </a:pPr>
            <a:r>
              <a:rPr lang="en" sz="1000">
                <a:solidFill>
                  <a:schemeClr val="dk1"/>
                </a:solidFill>
              </a:rPr>
              <a:t>Description of preliminary data preprocessing</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Description of preliminary feature engineering and preliminary feature selection, including their decision-making process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Description of how data was split into training and testing sets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Explanation of model choice, including limitations and benefits</a:t>
            </a:r>
            <a:endParaRPr sz="10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68cd4901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68cd4901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Dashboard storyboard</a:t>
            </a:r>
            <a:endParaRPr sz="1400">
              <a:solidFill>
                <a:schemeClr val="dk1"/>
              </a:solidFill>
            </a:endParaRPr>
          </a:p>
          <a:p>
            <a:pPr marL="0" lvl="0" indent="0" algn="l" rtl="0">
              <a:spcBef>
                <a:spcPts val="0"/>
              </a:spcBef>
              <a:spcAft>
                <a:spcPts val="0"/>
              </a:spcAft>
              <a:buNone/>
            </a:pPr>
            <a:endParaRPr sz="1400">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Storyboard on Google Slide(s</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Description of the tool(s) that will be used to create final dashboard</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Description of interactive element(s)</a:t>
            </a:r>
            <a:endParaRPr>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a:solidFill>
                <a:srgbClr val="FCE5CD"/>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68cd4901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68cd4901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1200"/>
              </a:spcBef>
              <a:spcAft>
                <a:spcPts val="0"/>
              </a:spcAft>
              <a:buClr>
                <a:schemeClr val="dk1"/>
              </a:buClr>
              <a:buSzPts val="1000"/>
              <a:buChar char="●"/>
            </a:pPr>
            <a:r>
              <a:rPr lang="en" sz="1000">
                <a:solidFill>
                  <a:schemeClr val="dk1"/>
                </a:solidFill>
              </a:rPr>
              <a:t>Team members present a fully integrated database.</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Database stores static data for use during the project</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Database interfaces with the project in some format (e.g., scraping updates the database, or database connects to the model)</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Includes at least two tables (or collections, if using MongoDB)</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Includes at least one join using the database language (not including any joins in Pandas)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Includes at least one connection string (using SQLAlchemy or PyMongo) Note: If you use a SQL database, you must provide your ERD with relationships</a:t>
            </a:r>
            <a:endParaRPr sz="14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68cd49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68cd49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63dc875b6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63dc875b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990000"/>
                </a:solidFill>
              </a:rPr>
              <a:t>Tipsy on red wine</a:t>
            </a:r>
            <a:endParaRPr sz="1400"/>
          </a:p>
          <a:p>
            <a:pPr marL="0" lvl="0" indent="0" algn="l" rtl="0">
              <a:spcBef>
                <a:spcPts val="0"/>
              </a:spcBef>
              <a:spcAft>
                <a:spcPts val="0"/>
              </a:spcAft>
              <a:buNone/>
            </a:pPr>
            <a:r>
              <a:rPr lang="en"/>
              <a:t>#e9dcd3</a:t>
            </a:r>
            <a:endParaRPr/>
          </a:p>
          <a:p>
            <a:pPr marL="0" lvl="0" indent="0" algn="l" rtl="0">
              <a:spcBef>
                <a:spcPts val="0"/>
              </a:spcBef>
              <a:spcAft>
                <a:spcPts val="0"/>
              </a:spcAft>
              <a:buNone/>
            </a:pPr>
            <a:r>
              <a:rPr lang="en"/>
              <a:t>#191516</a:t>
            </a:r>
            <a:endParaRPr/>
          </a:p>
          <a:p>
            <a:pPr marL="0" lvl="0" indent="0" algn="l" rtl="0">
              <a:spcBef>
                <a:spcPts val="0"/>
              </a:spcBef>
              <a:spcAft>
                <a:spcPts val="0"/>
              </a:spcAft>
              <a:buNone/>
            </a:pPr>
            <a:r>
              <a:rPr lang="en"/>
              <a:t>#b03138</a:t>
            </a:r>
            <a:endParaRPr/>
          </a:p>
          <a:p>
            <a:pPr marL="0" lvl="0" indent="0" algn="l" rtl="0">
              <a:spcBef>
                <a:spcPts val="0"/>
              </a:spcBef>
              <a:spcAft>
                <a:spcPts val="0"/>
              </a:spcAft>
              <a:buNone/>
            </a:pPr>
            <a:r>
              <a:rPr lang="en"/>
              <a:t>#52151c</a:t>
            </a:r>
            <a:endParaRPr/>
          </a:p>
          <a:p>
            <a:pPr marL="0" lvl="0" indent="0" algn="l" rtl="0">
              <a:spcBef>
                <a:spcPts val="0"/>
              </a:spcBef>
              <a:spcAft>
                <a:spcPts val="0"/>
              </a:spcAft>
              <a:buNone/>
            </a:pPr>
            <a:r>
              <a:rPr lang="en"/>
              <a:t>#42201a</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63dc875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63dc875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1"/>
                </a:solidFill>
              </a:rPr>
              <a:t>Selected topic</a:t>
            </a:r>
            <a:endParaRPr sz="1400" b="1">
              <a:solidFill>
                <a:schemeClr val="dk1"/>
              </a:solidFill>
            </a:endParaRPr>
          </a:p>
          <a:p>
            <a:pPr marL="0" lvl="0" indent="0" algn="l" rtl="0">
              <a:spcBef>
                <a:spcPts val="0"/>
              </a:spcBef>
              <a:spcAft>
                <a:spcPts val="0"/>
              </a:spcAft>
              <a:buNone/>
            </a:pPr>
            <a:r>
              <a:rPr lang="en" sz="1400">
                <a:solidFill>
                  <a:schemeClr val="dk1"/>
                </a:solidFill>
              </a:rPr>
              <a:t>Reason topic was selected</a:t>
            </a:r>
            <a:endParaRPr sz="1400">
              <a:solidFill>
                <a:schemeClr val="dk1"/>
              </a:solidFill>
            </a:endParaRPr>
          </a:p>
          <a:p>
            <a:pPr marL="0" lvl="0" indent="0" algn="l" rtl="0">
              <a:spcBef>
                <a:spcPts val="0"/>
              </a:spcBef>
              <a:spcAft>
                <a:spcPts val="0"/>
              </a:spcAft>
              <a:buNone/>
            </a:pPr>
            <a:r>
              <a:rPr lang="en" sz="1400">
                <a:solidFill>
                  <a:schemeClr val="dk1"/>
                </a:solidFill>
              </a:rPr>
              <a:t>Description of the source of data</a:t>
            </a:r>
            <a:endParaRPr sz="1400">
              <a:solidFill>
                <a:schemeClr val="dk1"/>
              </a:solidFill>
            </a:endParaRPr>
          </a:p>
          <a:p>
            <a:pPr marL="0" lvl="0" indent="0" algn="l" rtl="0">
              <a:spcBef>
                <a:spcPts val="0"/>
              </a:spcBef>
              <a:spcAft>
                <a:spcPts val="0"/>
              </a:spcAft>
              <a:buNone/>
            </a:pPr>
            <a:r>
              <a:rPr lang="en" sz="1400">
                <a:solidFill>
                  <a:schemeClr val="dk1"/>
                </a:solidFill>
              </a:rPr>
              <a:t>Questions the team hopes to answer with the data</a:t>
            </a:r>
            <a:endParaRPr sz="1400">
              <a:solidFill>
                <a:schemeClr val="dk1"/>
              </a:solidFill>
            </a:endParaRPr>
          </a:p>
          <a:p>
            <a:pPr marL="0" lvl="0" indent="0" algn="l" rtl="0">
              <a:spcBef>
                <a:spcPts val="0"/>
              </a:spcBef>
              <a:spcAft>
                <a:spcPts val="0"/>
              </a:spcAft>
              <a:buNone/>
            </a:pPr>
            <a:r>
              <a:rPr lang="en" sz="1400">
                <a:solidFill>
                  <a:schemeClr val="dk1"/>
                </a:solidFill>
              </a:rPr>
              <a:t>Description of the data exploration phase of the project</a:t>
            </a:r>
            <a:endParaRPr sz="1400">
              <a:solidFill>
                <a:schemeClr val="dk1"/>
              </a:solidFill>
            </a:endParaRPr>
          </a:p>
          <a:p>
            <a:pPr marL="0" lvl="0" indent="0" algn="l" rtl="0">
              <a:spcBef>
                <a:spcPts val="0"/>
              </a:spcBef>
              <a:spcAft>
                <a:spcPts val="0"/>
              </a:spcAft>
              <a:buNone/>
            </a:pPr>
            <a:r>
              <a:rPr lang="en" sz="1400">
                <a:solidFill>
                  <a:schemeClr val="dk1"/>
                </a:solidFill>
              </a:rPr>
              <a:t>Description of the analysis phase of the project</a:t>
            </a:r>
            <a:endParaRPr sz="140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66f945094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66f94509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solidFill>
                  <a:schemeClr val="dk1"/>
                </a:solidFill>
              </a:rPr>
              <a:t>Selected topic</a:t>
            </a:r>
            <a:endParaRPr sz="1400" b="1">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Reason topic was selected</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Description of the source of data</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Questions the team hopes to answer with the data</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Description of the data exploration phase of the project</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Description of the analysis phase of the project</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68cd49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68cd49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Selected topic</a:t>
            </a:r>
            <a:endParaRPr sz="1400">
              <a:solidFill>
                <a:schemeClr val="dk1"/>
              </a:solidFill>
            </a:endParaRPr>
          </a:p>
          <a:p>
            <a:pPr marL="0" lvl="0" indent="0" algn="l" rtl="0">
              <a:spcBef>
                <a:spcPts val="0"/>
              </a:spcBef>
              <a:spcAft>
                <a:spcPts val="0"/>
              </a:spcAft>
              <a:buNone/>
            </a:pPr>
            <a:r>
              <a:rPr lang="en" sz="1400" b="1">
                <a:solidFill>
                  <a:schemeClr val="dk1"/>
                </a:solidFill>
              </a:rPr>
              <a:t>Reason topic was selected</a:t>
            </a:r>
            <a:endParaRPr sz="1400" b="1">
              <a:solidFill>
                <a:schemeClr val="dk1"/>
              </a:solidFill>
            </a:endParaRPr>
          </a:p>
          <a:p>
            <a:pPr marL="0" lvl="0" indent="0" algn="l" rtl="0">
              <a:spcBef>
                <a:spcPts val="0"/>
              </a:spcBef>
              <a:spcAft>
                <a:spcPts val="0"/>
              </a:spcAft>
              <a:buNone/>
            </a:pPr>
            <a:r>
              <a:rPr lang="en" sz="1400">
                <a:solidFill>
                  <a:schemeClr val="dk1"/>
                </a:solidFill>
              </a:rPr>
              <a:t>Description of the source of data</a:t>
            </a:r>
            <a:endParaRPr sz="1400">
              <a:solidFill>
                <a:schemeClr val="dk1"/>
              </a:solidFill>
            </a:endParaRPr>
          </a:p>
          <a:p>
            <a:pPr marL="0" lvl="0" indent="0" algn="l" rtl="0">
              <a:spcBef>
                <a:spcPts val="0"/>
              </a:spcBef>
              <a:spcAft>
                <a:spcPts val="0"/>
              </a:spcAft>
              <a:buNone/>
            </a:pPr>
            <a:r>
              <a:rPr lang="en" sz="1400">
                <a:solidFill>
                  <a:schemeClr val="dk1"/>
                </a:solidFill>
              </a:rPr>
              <a:t>Questions the team hopes to answer with the data</a:t>
            </a:r>
            <a:endParaRPr sz="1400">
              <a:solidFill>
                <a:schemeClr val="dk1"/>
              </a:solidFill>
            </a:endParaRPr>
          </a:p>
          <a:p>
            <a:pPr marL="0" lvl="0" indent="0" algn="l" rtl="0">
              <a:spcBef>
                <a:spcPts val="0"/>
              </a:spcBef>
              <a:spcAft>
                <a:spcPts val="0"/>
              </a:spcAft>
              <a:buNone/>
            </a:pPr>
            <a:r>
              <a:rPr lang="en" sz="1400">
                <a:solidFill>
                  <a:schemeClr val="dk1"/>
                </a:solidFill>
              </a:rPr>
              <a:t>Description of the data exploration phase of the project</a:t>
            </a:r>
            <a:endParaRPr sz="1400">
              <a:solidFill>
                <a:schemeClr val="dk1"/>
              </a:solidFill>
            </a:endParaRPr>
          </a:p>
          <a:p>
            <a:pPr marL="0" lvl="0" indent="0" algn="l" rtl="0">
              <a:spcBef>
                <a:spcPts val="0"/>
              </a:spcBef>
              <a:spcAft>
                <a:spcPts val="0"/>
              </a:spcAft>
              <a:buNone/>
            </a:pPr>
            <a:r>
              <a:rPr lang="en" sz="1400">
                <a:solidFill>
                  <a:schemeClr val="dk1"/>
                </a:solidFill>
              </a:rPr>
              <a:t>Description of the analysis phase of the project</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Clr>
                <a:schemeClr val="dk1"/>
              </a:buClr>
              <a:buSzPts val="1100"/>
              <a:buFont typeface="Arial"/>
              <a:buNone/>
            </a:pPr>
            <a:endParaRPr>
              <a:solidFill>
                <a:srgbClr val="FCE5CD"/>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68cd490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68cd4901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Selected topic</a:t>
            </a:r>
            <a:endParaRPr sz="1400">
              <a:solidFill>
                <a:schemeClr val="dk1"/>
              </a:solidFill>
            </a:endParaRPr>
          </a:p>
          <a:p>
            <a:pPr marL="0" lvl="0" indent="0" algn="l" rtl="0">
              <a:spcBef>
                <a:spcPts val="0"/>
              </a:spcBef>
              <a:spcAft>
                <a:spcPts val="0"/>
              </a:spcAft>
              <a:buNone/>
            </a:pPr>
            <a:r>
              <a:rPr lang="en" sz="1400">
                <a:solidFill>
                  <a:schemeClr val="dk1"/>
                </a:solidFill>
              </a:rPr>
              <a:t>Reason topic was selected</a:t>
            </a:r>
            <a:endParaRPr sz="1400">
              <a:solidFill>
                <a:schemeClr val="dk1"/>
              </a:solidFill>
            </a:endParaRPr>
          </a:p>
          <a:p>
            <a:pPr marL="0" lvl="0" indent="0" algn="l" rtl="0">
              <a:spcBef>
                <a:spcPts val="0"/>
              </a:spcBef>
              <a:spcAft>
                <a:spcPts val="0"/>
              </a:spcAft>
              <a:buNone/>
            </a:pPr>
            <a:r>
              <a:rPr lang="en" sz="1400" b="1">
                <a:solidFill>
                  <a:schemeClr val="dk1"/>
                </a:solidFill>
              </a:rPr>
              <a:t>Description of the source of data</a:t>
            </a:r>
            <a:endParaRPr sz="1400" b="1">
              <a:solidFill>
                <a:schemeClr val="dk1"/>
              </a:solidFill>
            </a:endParaRPr>
          </a:p>
          <a:p>
            <a:pPr marL="0" lvl="0" indent="0" algn="l" rtl="0">
              <a:spcBef>
                <a:spcPts val="0"/>
              </a:spcBef>
              <a:spcAft>
                <a:spcPts val="0"/>
              </a:spcAft>
              <a:buNone/>
            </a:pPr>
            <a:r>
              <a:rPr lang="en" sz="1400">
                <a:solidFill>
                  <a:schemeClr val="dk1"/>
                </a:solidFill>
              </a:rPr>
              <a:t>Questions the team hopes to answer with the data</a:t>
            </a:r>
            <a:endParaRPr sz="1400">
              <a:solidFill>
                <a:schemeClr val="dk1"/>
              </a:solidFill>
            </a:endParaRPr>
          </a:p>
          <a:p>
            <a:pPr marL="0" lvl="0" indent="0" algn="l" rtl="0">
              <a:spcBef>
                <a:spcPts val="0"/>
              </a:spcBef>
              <a:spcAft>
                <a:spcPts val="0"/>
              </a:spcAft>
              <a:buNone/>
            </a:pPr>
            <a:r>
              <a:rPr lang="en" sz="1400">
                <a:solidFill>
                  <a:schemeClr val="dk1"/>
                </a:solidFill>
              </a:rPr>
              <a:t>Description of the data exploration phase of the project</a:t>
            </a:r>
            <a:endParaRPr sz="1400">
              <a:solidFill>
                <a:schemeClr val="dk1"/>
              </a:solidFill>
            </a:endParaRPr>
          </a:p>
          <a:p>
            <a:pPr marL="0" lvl="0" indent="0" algn="l" rtl="0">
              <a:spcBef>
                <a:spcPts val="0"/>
              </a:spcBef>
              <a:spcAft>
                <a:spcPts val="0"/>
              </a:spcAft>
              <a:buNone/>
            </a:pPr>
            <a:r>
              <a:rPr lang="en" sz="1400">
                <a:solidFill>
                  <a:schemeClr val="dk1"/>
                </a:solidFill>
              </a:rPr>
              <a:t>Description of the analysis phase of the project</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a:solidFill>
                <a:srgbClr val="FCE5CD"/>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63dc875b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63dc875b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68cd49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68cd49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Selected topic</a:t>
            </a:r>
            <a:endParaRPr sz="1400">
              <a:solidFill>
                <a:schemeClr val="dk1"/>
              </a:solidFill>
            </a:endParaRPr>
          </a:p>
          <a:p>
            <a:pPr marL="0" lvl="0" indent="0" algn="l" rtl="0">
              <a:spcBef>
                <a:spcPts val="0"/>
              </a:spcBef>
              <a:spcAft>
                <a:spcPts val="0"/>
              </a:spcAft>
              <a:buNone/>
            </a:pPr>
            <a:r>
              <a:rPr lang="en" sz="1400">
                <a:solidFill>
                  <a:schemeClr val="dk1"/>
                </a:solidFill>
              </a:rPr>
              <a:t>Reason topic was selected</a:t>
            </a:r>
            <a:endParaRPr sz="1400">
              <a:solidFill>
                <a:schemeClr val="dk1"/>
              </a:solidFill>
            </a:endParaRPr>
          </a:p>
          <a:p>
            <a:pPr marL="0" lvl="0" indent="0" algn="l" rtl="0">
              <a:spcBef>
                <a:spcPts val="0"/>
              </a:spcBef>
              <a:spcAft>
                <a:spcPts val="0"/>
              </a:spcAft>
              <a:buNone/>
            </a:pPr>
            <a:r>
              <a:rPr lang="en" sz="1400">
                <a:solidFill>
                  <a:schemeClr val="dk1"/>
                </a:solidFill>
              </a:rPr>
              <a:t>Description of the source of data</a:t>
            </a:r>
            <a:endParaRPr sz="1400">
              <a:solidFill>
                <a:schemeClr val="dk1"/>
              </a:solidFill>
            </a:endParaRPr>
          </a:p>
          <a:p>
            <a:pPr marL="0" lvl="0" indent="0" algn="l" rtl="0">
              <a:spcBef>
                <a:spcPts val="0"/>
              </a:spcBef>
              <a:spcAft>
                <a:spcPts val="0"/>
              </a:spcAft>
              <a:buNone/>
            </a:pPr>
            <a:r>
              <a:rPr lang="en" sz="1400" b="1">
                <a:solidFill>
                  <a:schemeClr val="dk1"/>
                </a:solidFill>
              </a:rPr>
              <a:t>Questions the team hopes to answer with the data</a:t>
            </a:r>
            <a:endParaRPr sz="1400" b="1">
              <a:solidFill>
                <a:schemeClr val="dk1"/>
              </a:solidFill>
            </a:endParaRPr>
          </a:p>
          <a:p>
            <a:pPr marL="0" lvl="0" indent="0" algn="l" rtl="0">
              <a:spcBef>
                <a:spcPts val="0"/>
              </a:spcBef>
              <a:spcAft>
                <a:spcPts val="0"/>
              </a:spcAft>
              <a:buNone/>
            </a:pPr>
            <a:r>
              <a:rPr lang="en" sz="1400">
                <a:solidFill>
                  <a:schemeClr val="dk1"/>
                </a:solidFill>
              </a:rPr>
              <a:t>Description of the data exploration phase of the project</a:t>
            </a:r>
            <a:endParaRPr sz="1400">
              <a:solidFill>
                <a:schemeClr val="dk1"/>
              </a:solidFill>
            </a:endParaRPr>
          </a:p>
          <a:p>
            <a:pPr marL="0" lvl="0" indent="0" algn="l" rtl="0">
              <a:spcBef>
                <a:spcPts val="0"/>
              </a:spcBef>
              <a:spcAft>
                <a:spcPts val="0"/>
              </a:spcAft>
              <a:buNone/>
            </a:pPr>
            <a:r>
              <a:rPr lang="en" sz="1400">
                <a:solidFill>
                  <a:schemeClr val="dk1"/>
                </a:solidFill>
              </a:rPr>
              <a:t>Description of the analysis phase of the project</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a:solidFill>
                <a:srgbClr val="FCE5CD"/>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68cd4901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68cd4901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Selected topic</a:t>
            </a:r>
            <a:endParaRPr sz="1400">
              <a:solidFill>
                <a:schemeClr val="dk1"/>
              </a:solidFill>
            </a:endParaRPr>
          </a:p>
          <a:p>
            <a:pPr marL="0" lvl="0" indent="0" algn="l" rtl="0">
              <a:spcBef>
                <a:spcPts val="0"/>
              </a:spcBef>
              <a:spcAft>
                <a:spcPts val="0"/>
              </a:spcAft>
              <a:buNone/>
            </a:pPr>
            <a:r>
              <a:rPr lang="en" sz="1400">
                <a:solidFill>
                  <a:schemeClr val="dk1"/>
                </a:solidFill>
              </a:rPr>
              <a:t>Reason topic was selected</a:t>
            </a:r>
            <a:endParaRPr sz="1400">
              <a:solidFill>
                <a:schemeClr val="dk1"/>
              </a:solidFill>
            </a:endParaRPr>
          </a:p>
          <a:p>
            <a:pPr marL="0" lvl="0" indent="0" algn="l" rtl="0">
              <a:spcBef>
                <a:spcPts val="0"/>
              </a:spcBef>
              <a:spcAft>
                <a:spcPts val="0"/>
              </a:spcAft>
              <a:buNone/>
            </a:pPr>
            <a:r>
              <a:rPr lang="en" sz="1400">
                <a:solidFill>
                  <a:schemeClr val="dk1"/>
                </a:solidFill>
              </a:rPr>
              <a:t>Description of the source of data</a:t>
            </a:r>
            <a:endParaRPr sz="1400">
              <a:solidFill>
                <a:schemeClr val="dk1"/>
              </a:solidFill>
            </a:endParaRPr>
          </a:p>
          <a:p>
            <a:pPr marL="0" lvl="0" indent="0" algn="l" rtl="0">
              <a:spcBef>
                <a:spcPts val="0"/>
              </a:spcBef>
              <a:spcAft>
                <a:spcPts val="0"/>
              </a:spcAft>
              <a:buNone/>
            </a:pPr>
            <a:r>
              <a:rPr lang="en" sz="1400">
                <a:solidFill>
                  <a:schemeClr val="dk1"/>
                </a:solidFill>
              </a:rPr>
              <a:t>Questions the team hopes to answer with the data</a:t>
            </a:r>
            <a:endParaRPr sz="1400">
              <a:solidFill>
                <a:schemeClr val="dk1"/>
              </a:solidFill>
            </a:endParaRPr>
          </a:p>
          <a:p>
            <a:pPr marL="0" lvl="0" indent="0" algn="l" rtl="0">
              <a:spcBef>
                <a:spcPts val="0"/>
              </a:spcBef>
              <a:spcAft>
                <a:spcPts val="0"/>
              </a:spcAft>
              <a:buNone/>
            </a:pPr>
            <a:r>
              <a:rPr lang="en" sz="1400" b="1">
                <a:solidFill>
                  <a:schemeClr val="dk1"/>
                </a:solidFill>
              </a:rPr>
              <a:t>Description of the data exploration phase of the project</a:t>
            </a:r>
            <a:endParaRPr sz="1400" b="1">
              <a:solidFill>
                <a:schemeClr val="dk1"/>
              </a:solidFill>
            </a:endParaRPr>
          </a:p>
          <a:p>
            <a:pPr marL="0" lvl="0" indent="0" algn="l" rtl="0">
              <a:spcBef>
                <a:spcPts val="0"/>
              </a:spcBef>
              <a:spcAft>
                <a:spcPts val="0"/>
              </a:spcAft>
              <a:buNone/>
            </a:pPr>
            <a:r>
              <a:rPr lang="en" sz="1400">
                <a:solidFill>
                  <a:schemeClr val="dk1"/>
                </a:solidFill>
              </a:rPr>
              <a:t>Description of the analysis phase of the project</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a:solidFill>
                <a:srgbClr val="FCE5CD"/>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_alt1">
  <p:cSld name="SECTION_HEADER_2">
    <p:spTree>
      <p:nvGrpSpPr>
        <p:cNvPr id="1" name="Shape 50"/>
        <p:cNvGrpSpPr/>
        <p:nvPr/>
      </p:nvGrpSpPr>
      <p:grpSpPr>
        <a:xfrm>
          <a:off x="0" y="0"/>
          <a:ext cx="0" cy="0"/>
          <a:chOff x="0" y="0"/>
          <a:chExt cx="0" cy="0"/>
        </a:xfrm>
      </p:grpSpPr>
      <p:grpSp>
        <p:nvGrpSpPr>
          <p:cNvPr id="51" name="Google Shape;51;p13"/>
          <p:cNvGrpSpPr/>
          <p:nvPr/>
        </p:nvGrpSpPr>
        <p:grpSpPr>
          <a:xfrm>
            <a:off x="830392" y="1191256"/>
            <a:ext cx="745763" cy="45826"/>
            <a:chOff x="4580561" y="2589004"/>
            <a:chExt cx="1064464" cy="25200"/>
          </a:xfrm>
        </p:grpSpPr>
        <p:sp>
          <p:nvSpPr>
            <p:cNvPr id="52" name="Google Shape;52;p1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55" name="Google Shape;55;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3">
            <a:hlinkClick r:id="" action="ppaction://noaction"/>
          </p:cNvPr>
          <p:cNvSpPr/>
          <p:nvPr/>
        </p:nvSpPr>
        <p:spPr>
          <a:xfrm>
            <a:off x="8280450" y="0"/>
            <a:ext cx="863400" cy="4542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57;p13">
            <a:hlinkClick r:id="" action="ppaction://noaction"/>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58" name="Google Shape;58;p13">
            <a:hlinkClick r:id="" action="ppaction://noaction"/>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59" name="Google Shape;59;p13">
            <a:hlinkClick r:id="" action="ppaction://noaction"/>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subTitle" idx="1"/>
          </p:nvPr>
        </p:nvSpPr>
        <p:spPr>
          <a:xfrm>
            <a:off x="311700" y="44343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Using data science to build a winery</a:t>
            </a:r>
            <a:endParaRPr/>
          </a:p>
        </p:txBody>
      </p:sp>
      <p:sp>
        <p:nvSpPr>
          <p:cNvPr id="65" name="Google Shape;65;p14"/>
          <p:cNvSpPr txBox="1">
            <a:spLocks noGrp="1"/>
          </p:cNvSpPr>
          <p:nvPr>
            <p:ph type="ctrTitle"/>
          </p:nvPr>
        </p:nvSpPr>
        <p:spPr>
          <a:xfrm>
            <a:off x="0" y="3681425"/>
            <a:ext cx="9144000" cy="714300"/>
          </a:xfrm>
          <a:prstGeom prst="rect">
            <a:avLst/>
          </a:prstGeom>
          <a:gradFill>
            <a:gsLst>
              <a:gs pos="0">
                <a:srgbClr val="E6B8AF"/>
              </a:gs>
              <a:gs pos="50000">
                <a:srgbClr val="E06666"/>
              </a:gs>
              <a:gs pos="100000">
                <a:srgbClr val="A61C00"/>
              </a:gs>
            </a:gsLst>
            <a:path path="circle">
              <a:fillToRect l="50000" t="50000" r="50000" b="50000"/>
            </a:path>
            <a:tileRect/>
          </a:gra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780">
                <a:solidFill>
                  <a:srgbClr val="990000"/>
                </a:solidFill>
              </a:rPr>
              <a:t>Wine Enthusiasts</a:t>
            </a:r>
            <a:endParaRPr sz="3780">
              <a:solidFill>
                <a:srgbClr val="990000"/>
              </a:solidFill>
            </a:endParaRPr>
          </a:p>
        </p:txBody>
      </p:sp>
      <p:sp>
        <p:nvSpPr>
          <p:cNvPr id="66" name="Google Shape;6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445025"/>
            <a:ext cx="8520600" cy="572700"/>
          </a:xfrm>
          <a:prstGeom prst="rect">
            <a:avLst/>
          </a:prstGeom>
          <a:solidFill>
            <a:srgbClr val="B03138"/>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Description of the analysis phase of the project</a:t>
            </a:r>
            <a:endParaRPr/>
          </a:p>
        </p:txBody>
      </p:sp>
      <p:sp>
        <p:nvSpPr>
          <p:cNvPr id="146" name="Google Shape;14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47" name="Google Shape;14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53" name="Google Shape;153;p25"/>
          <p:cNvSpPr txBox="1"/>
          <p:nvPr/>
        </p:nvSpPr>
        <p:spPr>
          <a:xfrm>
            <a:off x="730725" y="1318650"/>
            <a:ext cx="3893400" cy="1034400"/>
          </a:xfrm>
          <a:prstGeom prst="rect">
            <a:avLst/>
          </a:prstGeom>
          <a:noFill/>
          <a:ln>
            <a:noFill/>
          </a:ln>
        </p:spPr>
        <p:txBody>
          <a:bodyPr spcFirstLastPara="1" wrap="square" lIns="91425" tIns="91425" rIns="91425" bIns="91425" anchor="b" anchorCtr="0">
            <a:normAutofit/>
          </a:bodyPr>
          <a:lstStyle/>
          <a:p>
            <a:pPr marL="0" lvl="0" indent="0" algn="l" rtl="0">
              <a:spcBef>
                <a:spcPts val="0"/>
              </a:spcBef>
              <a:spcAft>
                <a:spcPts val="0"/>
              </a:spcAft>
              <a:buNone/>
            </a:pPr>
            <a:r>
              <a:rPr lang="en" sz="2400">
                <a:solidFill>
                  <a:srgbClr val="000000"/>
                </a:solidFill>
              </a:rPr>
              <a:t>Machine learning</a:t>
            </a:r>
            <a:endParaRPr sz="2400">
              <a:solidFill>
                <a:srgbClr val="000000"/>
              </a:solidFill>
            </a:endParaRPr>
          </a:p>
          <a:p>
            <a:pPr marL="0" lvl="0" indent="0" algn="l" rtl="0">
              <a:spcBef>
                <a:spcPts val="0"/>
              </a:spcBef>
              <a:spcAft>
                <a:spcPts val="0"/>
              </a:spcAft>
              <a:buNone/>
            </a:pPr>
            <a:endParaRPr sz="2400">
              <a:solidFill>
                <a:srgbClr val="000000"/>
              </a:solidFill>
            </a:endParaRPr>
          </a:p>
        </p:txBody>
      </p:sp>
      <p:sp>
        <p:nvSpPr>
          <p:cNvPr id="154" name="Google Shape;154;p25"/>
          <p:cNvSpPr txBox="1"/>
          <p:nvPr/>
        </p:nvSpPr>
        <p:spPr>
          <a:xfrm>
            <a:off x="721225" y="2434125"/>
            <a:ext cx="3893400" cy="2089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100">
                <a:solidFill>
                  <a:srgbClr val="595959"/>
                </a:solidFill>
              </a:rPr>
              <a:t>Lorem ipsum dolor sit amet, consectetur adipiscing elit, sed do eiusmod tempor incididunt labore dolore magna aliqua. Lorem ipsum dolor sit amet, consectetur adipiscing elit.</a:t>
            </a:r>
            <a:endParaRPr sz="1100">
              <a:solidFill>
                <a:srgbClr val="595959"/>
              </a:solidFill>
            </a:endParaRPr>
          </a:p>
          <a:p>
            <a:pPr marL="0" lvl="0" indent="0" algn="l" rtl="0">
              <a:lnSpc>
                <a:spcPct val="115000"/>
              </a:lnSpc>
              <a:spcBef>
                <a:spcPts val="1200"/>
              </a:spcBef>
              <a:spcAft>
                <a:spcPts val="0"/>
              </a:spcAft>
              <a:buNone/>
            </a:pPr>
            <a:r>
              <a:rPr lang="en" sz="1100" b="1">
                <a:solidFill>
                  <a:srgbClr val="595959"/>
                </a:solidFill>
              </a:rPr>
              <a:t>Client Implications:</a:t>
            </a:r>
            <a:endParaRPr sz="1100" b="1">
              <a:solidFill>
                <a:srgbClr val="595959"/>
              </a:solidFill>
            </a:endParaRPr>
          </a:p>
          <a:p>
            <a:pPr marL="0" lvl="0" indent="0" algn="l" rtl="0">
              <a:lnSpc>
                <a:spcPct val="115000"/>
              </a:lnSpc>
              <a:spcBef>
                <a:spcPts val="0"/>
              </a:spcBef>
              <a:spcAft>
                <a:spcPts val="1200"/>
              </a:spcAft>
              <a:buNone/>
            </a:pPr>
            <a:r>
              <a:rPr lang="en" sz="1100">
                <a:solidFill>
                  <a:srgbClr val="595959"/>
                </a:solidFill>
              </a:rPr>
              <a:t>Consectetur adipiscing elit, sed do eiusmod tempor incididunt ut labore et dolore magna aliqua. Lorem ipsum dolor sit amet, consectetur adipiscing elit tempor incididunt ut labore et dolore magna aliqua.</a:t>
            </a:r>
            <a:endParaRPr sz="1100">
              <a:solidFill>
                <a:srgbClr val="595959"/>
              </a:solidFill>
            </a:endParaRPr>
          </a:p>
        </p:txBody>
      </p:sp>
      <p:grpSp>
        <p:nvGrpSpPr>
          <p:cNvPr id="155" name="Google Shape;155;p25"/>
          <p:cNvGrpSpPr/>
          <p:nvPr/>
        </p:nvGrpSpPr>
        <p:grpSpPr>
          <a:xfrm>
            <a:off x="5216489" y="507200"/>
            <a:ext cx="2906850" cy="1644375"/>
            <a:chOff x="4454489" y="964400"/>
            <a:chExt cx="2906850" cy="1644375"/>
          </a:xfrm>
        </p:grpSpPr>
        <p:grpSp>
          <p:nvGrpSpPr>
            <p:cNvPr id="156" name="Google Shape;156;p25"/>
            <p:cNvGrpSpPr/>
            <p:nvPr/>
          </p:nvGrpSpPr>
          <p:grpSpPr>
            <a:xfrm>
              <a:off x="4454489" y="964400"/>
              <a:ext cx="563700" cy="1339575"/>
              <a:chOff x="2568539" y="792950"/>
              <a:chExt cx="563700" cy="1339575"/>
            </a:xfrm>
          </p:grpSpPr>
          <p:sp>
            <p:nvSpPr>
              <p:cNvPr id="157" name="Google Shape;157;p25"/>
              <p:cNvSpPr/>
              <p:nvPr/>
            </p:nvSpPr>
            <p:spPr>
              <a:xfrm rot="5400000">
                <a:off x="2528789" y="834650"/>
                <a:ext cx="643200" cy="559800"/>
              </a:xfrm>
              <a:prstGeom prst="flowChartDelay">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2623739" y="1928825"/>
                <a:ext cx="453300" cy="203700"/>
              </a:xfrm>
              <a:prstGeom prst="flowChartConnecto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p:nvPr/>
            </p:nvSpPr>
            <p:spPr>
              <a:xfrm>
                <a:off x="2568539" y="1060850"/>
                <a:ext cx="563700" cy="53580"/>
              </a:xfrm>
              <a:custGeom>
                <a:avLst/>
                <a:gdLst/>
                <a:ahLst/>
                <a:cxnLst/>
                <a:rect l="l" t="t" r="r" b="b"/>
                <a:pathLst>
                  <a:path w="30004" h="4983" extrusionOk="0">
                    <a:moveTo>
                      <a:pt x="0" y="2358"/>
                    </a:moveTo>
                    <a:cubicBezTo>
                      <a:pt x="1929" y="2001"/>
                      <a:pt x="8287" y="-214"/>
                      <a:pt x="11573" y="214"/>
                    </a:cubicBezTo>
                    <a:cubicBezTo>
                      <a:pt x="14859" y="643"/>
                      <a:pt x="16645" y="4715"/>
                      <a:pt x="19717" y="4929"/>
                    </a:cubicBezTo>
                    <a:cubicBezTo>
                      <a:pt x="22789" y="5143"/>
                      <a:pt x="28290" y="2072"/>
                      <a:pt x="30004" y="1500"/>
                    </a:cubicBezTo>
                  </a:path>
                </a:pathLst>
              </a:custGeom>
              <a:noFill/>
              <a:ln w="9525" cap="flat" cmpd="sng">
                <a:solidFill>
                  <a:srgbClr val="595959"/>
                </a:solidFill>
                <a:prstDash val="solid"/>
                <a:round/>
                <a:headEnd type="none" w="med" len="med"/>
                <a:tailEnd type="none" w="med" len="med"/>
              </a:ln>
            </p:spPr>
          </p:sp>
          <p:cxnSp>
            <p:nvCxnSpPr>
              <p:cNvPr id="160" name="Google Shape;160;p25"/>
              <p:cNvCxnSpPr>
                <a:stCxn id="157" idx="3"/>
                <a:endCxn id="158" idx="0"/>
              </p:cNvCxnSpPr>
              <p:nvPr/>
            </p:nvCxnSpPr>
            <p:spPr>
              <a:xfrm>
                <a:off x="2850389" y="1436150"/>
                <a:ext cx="0" cy="492600"/>
              </a:xfrm>
              <a:prstGeom prst="straightConnector1">
                <a:avLst/>
              </a:prstGeom>
              <a:noFill/>
              <a:ln w="9525" cap="flat" cmpd="sng">
                <a:solidFill>
                  <a:srgbClr val="595959"/>
                </a:solidFill>
                <a:prstDash val="solid"/>
                <a:round/>
                <a:headEnd type="none" w="med" len="med"/>
                <a:tailEnd type="none" w="med" len="med"/>
              </a:ln>
            </p:spPr>
          </p:cxnSp>
        </p:grpSp>
        <p:grpSp>
          <p:nvGrpSpPr>
            <p:cNvPr id="161" name="Google Shape;161;p25"/>
            <p:cNvGrpSpPr/>
            <p:nvPr/>
          </p:nvGrpSpPr>
          <p:grpSpPr>
            <a:xfrm>
              <a:off x="5235539" y="1116800"/>
              <a:ext cx="563700" cy="1339575"/>
              <a:chOff x="2568539" y="792950"/>
              <a:chExt cx="563700" cy="1339575"/>
            </a:xfrm>
          </p:grpSpPr>
          <p:sp>
            <p:nvSpPr>
              <p:cNvPr id="162" name="Google Shape;162;p25"/>
              <p:cNvSpPr/>
              <p:nvPr/>
            </p:nvSpPr>
            <p:spPr>
              <a:xfrm rot="5400000">
                <a:off x="2528789" y="834650"/>
                <a:ext cx="643200" cy="559800"/>
              </a:xfrm>
              <a:prstGeom prst="flowChartDelay">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5"/>
              <p:cNvSpPr/>
              <p:nvPr/>
            </p:nvSpPr>
            <p:spPr>
              <a:xfrm>
                <a:off x="2623739" y="1928825"/>
                <a:ext cx="453300" cy="203700"/>
              </a:xfrm>
              <a:prstGeom prst="flowChartConnecto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5"/>
              <p:cNvSpPr/>
              <p:nvPr/>
            </p:nvSpPr>
            <p:spPr>
              <a:xfrm>
                <a:off x="2568539" y="1060850"/>
                <a:ext cx="563700" cy="53580"/>
              </a:xfrm>
              <a:custGeom>
                <a:avLst/>
                <a:gdLst/>
                <a:ahLst/>
                <a:cxnLst/>
                <a:rect l="l" t="t" r="r" b="b"/>
                <a:pathLst>
                  <a:path w="30004" h="4983" extrusionOk="0">
                    <a:moveTo>
                      <a:pt x="0" y="2358"/>
                    </a:moveTo>
                    <a:cubicBezTo>
                      <a:pt x="1929" y="2001"/>
                      <a:pt x="8287" y="-214"/>
                      <a:pt x="11573" y="214"/>
                    </a:cubicBezTo>
                    <a:cubicBezTo>
                      <a:pt x="14859" y="643"/>
                      <a:pt x="16645" y="4715"/>
                      <a:pt x="19717" y="4929"/>
                    </a:cubicBezTo>
                    <a:cubicBezTo>
                      <a:pt x="22789" y="5143"/>
                      <a:pt x="28290" y="2072"/>
                      <a:pt x="30004" y="1500"/>
                    </a:cubicBezTo>
                  </a:path>
                </a:pathLst>
              </a:custGeom>
              <a:noFill/>
              <a:ln w="9525" cap="flat" cmpd="sng">
                <a:solidFill>
                  <a:srgbClr val="595959"/>
                </a:solidFill>
                <a:prstDash val="solid"/>
                <a:round/>
                <a:headEnd type="none" w="med" len="med"/>
                <a:tailEnd type="none" w="med" len="med"/>
              </a:ln>
            </p:spPr>
          </p:sp>
          <p:cxnSp>
            <p:nvCxnSpPr>
              <p:cNvPr id="165" name="Google Shape;165;p25"/>
              <p:cNvCxnSpPr>
                <a:stCxn id="162" idx="3"/>
                <a:endCxn id="163" idx="0"/>
              </p:cNvCxnSpPr>
              <p:nvPr/>
            </p:nvCxnSpPr>
            <p:spPr>
              <a:xfrm>
                <a:off x="2850389" y="1436150"/>
                <a:ext cx="0" cy="492600"/>
              </a:xfrm>
              <a:prstGeom prst="straightConnector1">
                <a:avLst/>
              </a:prstGeom>
              <a:noFill/>
              <a:ln w="9525" cap="flat" cmpd="sng">
                <a:solidFill>
                  <a:srgbClr val="595959"/>
                </a:solidFill>
                <a:prstDash val="solid"/>
                <a:round/>
                <a:headEnd type="none" w="med" len="med"/>
                <a:tailEnd type="none" w="med" len="med"/>
              </a:ln>
            </p:spPr>
          </p:cxnSp>
        </p:grpSp>
        <p:grpSp>
          <p:nvGrpSpPr>
            <p:cNvPr id="166" name="Google Shape;166;p25"/>
            <p:cNvGrpSpPr/>
            <p:nvPr/>
          </p:nvGrpSpPr>
          <p:grpSpPr>
            <a:xfrm>
              <a:off x="6016589" y="1269200"/>
              <a:ext cx="563700" cy="1339575"/>
              <a:chOff x="2568539" y="792950"/>
              <a:chExt cx="563700" cy="1339575"/>
            </a:xfrm>
          </p:grpSpPr>
          <p:sp>
            <p:nvSpPr>
              <p:cNvPr id="167" name="Google Shape;167;p25"/>
              <p:cNvSpPr/>
              <p:nvPr/>
            </p:nvSpPr>
            <p:spPr>
              <a:xfrm rot="5400000">
                <a:off x="2528789" y="834650"/>
                <a:ext cx="643200" cy="559800"/>
              </a:xfrm>
              <a:prstGeom prst="flowChartDelay">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2623739" y="1928825"/>
                <a:ext cx="453300" cy="203700"/>
              </a:xfrm>
              <a:prstGeom prst="flowChartConnecto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p:nvPr/>
            </p:nvSpPr>
            <p:spPr>
              <a:xfrm>
                <a:off x="2568539" y="1060850"/>
                <a:ext cx="563700" cy="53580"/>
              </a:xfrm>
              <a:custGeom>
                <a:avLst/>
                <a:gdLst/>
                <a:ahLst/>
                <a:cxnLst/>
                <a:rect l="l" t="t" r="r" b="b"/>
                <a:pathLst>
                  <a:path w="30004" h="4983" extrusionOk="0">
                    <a:moveTo>
                      <a:pt x="0" y="2358"/>
                    </a:moveTo>
                    <a:cubicBezTo>
                      <a:pt x="1929" y="2001"/>
                      <a:pt x="8287" y="-214"/>
                      <a:pt x="11573" y="214"/>
                    </a:cubicBezTo>
                    <a:cubicBezTo>
                      <a:pt x="14859" y="643"/>
                      <a:pt x="16645" y="4715"/>
                      <a:pt x="19717" y="4929"/>
                    </a:cubicBezTo>
                    <a:cubicBezTo>
                      <a:pt x="22789" y="5143"/>
                      <a:pt x="28290" y="2072"/>
                      <a:pt x="30004" y="1500"/>
                    </a:cubicBezTo>
                  </a:path>
                </a:pathLst>
              </a:custGeom>
              <a:noFill/>
              <a:ln w="9525" cap="flat" cmpd="sng">
                <a:solidFill>
                  <a:srgbClr val="595959"/>
                </a:solidFill>
                <a:prstDash val="solid"/>
                <a:round/>
                <a:headEnd type="none" w="med" len="med"/>
                <a:tailEnd type="none" w="med" len="med"/>
              </a:ln>
            </p:spPr>
          </p:sp>
          <p:cxnSp>
            <p:nvCxnSpPr>
              <p:cNvPr id="170" name="Google Shape;170;p25"/>
              <p:cNvCxnSpPr>
                <a:stCxn id="167" idx="3"/>
                <a:endCxn id="168" idx="0"/>
              </p:cNvCxnSpPr>
              <p:nvPr/>
            </p:nvCxnSpPr>
            <p:spPr>
              <a:xfrm>
                <a:off x="2850389" y="1436150"/>
                <a:ext cx="0" cy="492600"/>
              </a:xfrm>
              <a:prstGeom prst="straightConnector1">
                <a:avLst/>
              </a:prstGeom>
              <a:noFill/>
              <a:ln w="9525" cap="flat" cmpd="sng">
                <a:solidFill>
                  <a:srgbClr val="595959"/>
                </a:solidFill>
                <a:prstDash val="solid"/>
                <a:round/>
                <a:headEnd type="none" w="med" len="med"/>
                <a:tailEnd type="none" w="med" len="med"/>
              </a:ln>
            </p:spPr>
          </p:cxnSp>
        </p:grpSp>
        <p:grpSp>
          <p:nvGrpSpPr>
            <p:cNvPr id="171" name="Google Shape;171;p25"/>
            <p:cNvGrpSpPr/>
            <p:nvPr/>
          </p:nvGrpSpPr>
          <p:grpSpPr>
            <a:xfrm>
              <a:off x="6797639" y="1185850"/>
              <a:ext cx="563700" cy="1339575"/>
              <a:chOff x="2568539" y="792950"/>
              <a:chExt cx="563700" cy="1339575"/>
            </a:xfrm>
          </p:grpSpPr>
          <p:sp>
            <p:nvSpPr>
              <p:cNvPr id="172" name="Google Shape;172;p25"/>
              <p:cNvSpPr/>
              <p:nvPr/>
            </p:nvSpPr>
            <p:spPr>
              <a:xfrm rot="5400000">
                <a:off x="2528789" y="834650"/>
                <a:ext cx="643200" cy="559800"/>
              </a:xfrm>
              <a:prstGeom prst="flowChartDelay">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p:nvPr/>
            </p:nvSpPr>
            <p:spPr>
              <a:xfrm>
                <a:off x="2623739" y="1928825"/>
                <a:ext cx="453300" cy="203700"/>
              </a:xfrm>
              <a:prstGeom prst="flowChartConnecto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5"/>
              <p:cNvSpPr/>
              <p:nvPr/>
            </p:nvSpPr>
            <p:spPr>
              <a:xfrm>
                <a:off x="2568539" y="1060850"/>
                <a:ext cx="563700" cy="53580"/>
              </a:xfrm>
              <a:custGeom>
                <a:avLst/>
                <a:gdLst/>
                <a:ahLst/>
                <a:cxnLst/>
                <a:rect l="l" t="t" r="r" b="b"/>
                <a:pathLst>
                  <a:path w="30004" h="4983" extrusionOk="0">
                    <a:moveTo>
                      <a:pt x="0" y="2358"/>
                    </a:moveTo>
                    <a:cubicBezTo>
                      <a:pt x="1929" y="2001"/>
                      <a:pt x="8287" y="-214"/>
                      <a:pt x="11573" y="214"/>
                    </a:cubicBezTo>
                    <a:cubicBezTo>
                      <a:pt x="14859" y="643"/>
                      <a:pt x="16645" y="4715"/>
                      <a:pt x="19717" y="4929"/>
                    </a:cubicBezTo>
                    <a:cubicBezTo>
                      <a:pt x="22789" y="5143"/>
                      <a:pt x="28290" y="2072"/>
                      <a:pt x="30004" y="1500"/>
                    </a:cubicBezTo>
                  </a:path>
                </a:pathLst>
              </a:custGeom>
              <a:noFill/>
              <a:ln w="9525" cap="flat" cmpd="sng">
                <a:solidFill>
                  <a:srgbClr val="595959"/>
                </a:solidFill>
                <a:prstDash val="solid"/>
                <a:round/>
                <a:headEnd type="none" w="med" len="med"/>
                <a:tailEnd type="none" w="med" len="med"/>
              </a:ln>
            </p:spPr>
          </p:sp>
          <p:cxnSp>
            <p:nvCxnSpPr>
              <p:cNvPr id="175" name="Google Shape;175;p25"/>
              <p:cNvCxnSpPr>
                <a:stCxn id="172" idx="3"/>
                <a:endCxn id="173" idx="0"/>
              </p:cNvCxnSpPr>
              <p:nvPr/>
            </p:nvCxnSpPr>
            <p:spPr>
              <a:xfrm>
                <a:off x="2850389" y="1436150"/>
                <a:ext cx="0" cy="492600"/>
              </a:xfrm>
              <a:prstGeom prst="straightConnector1">
                <a:avLst/>
              </a:prstGeom>
              <a:noFill/>
              <a:ln w="9525" cap="flat" cmpd="sng">
                <a:solidFill>
                  <a:srgbClr val="595959"/>
                </a:solidFill>
                <a:prstDash val="solid"/>
                <a:round/>
                <a:headEnd type="none" w="med" len="med"/>
                <a:tailEnd type="none" w="med" len="med"/>
              </a:ln>
            </p:spPr>
          </p:cxn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304125" y="601475"/>
            <a:ext cx="2062800" cy="99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rgbClr val="52151C"/>
                </a:solidFill>
              </a:rPr>
              <a:t>Dashboard storyboard</a:t>
            </a:r>
            <a:endParaRPr sz="2400">
              <a:solidFill>
                <a:srgbClr val="52151C"/>
              </a:solidFill>
            </a:endParaRPr>
          </a:p>
        </p:txBody>
      </p:sp>
      <p:sp>
        <p:nvSpPr>
          <p:cNvPr id="181" name="Google Shape;18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182" name="Google Shape;182;p26"/>
          <p:cNvPicPr preferRelativeResize="0"/>
          <p:nvPr/>
        </p:nvPicPr>
        <p:blipFill>
          <a:blip r:embed="rId3">
            <a:alphaModFix/>
          </a:blip>
          <a:stretch>
            <a:fillRect/>
          </a:stretch>
        </p:blipFill>
        <p:spPr>
          <a:xfrm>
            <a:off x="3120477" y="233887"/>
            <a:ext cx="4811800" cy="4675726"/>
          </a:xfrm>
          <a:prstGeom prst="rect">
            <a:avLst/>
          </a:prstGeom>
          <a:noFill/>
          <a:ln>
            <a:noFill/>
          </a:ln>
        </p:spPr>
      </p:pic>
      <p:sp>
        <p:nvSpPr>
          <p:cNvPr id="183" name="Google Shape;183;p26"/>
          <p:cNvSpPr txBox="1"/>
          <p:nvPr/>
        </p:nvSpPr>
        <p:spPr>
          <a:xfrm>
            <a:off x="304125" y="2194925"/>
            <a:ext cx="20097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t>Tools</a:t>
            </a:r>
            <a:endParaRPr b="1" u="sng"/>
          </a:p>
          <a:p>
            <a:pPr marL="0" lvl="0" indent="0" algn="l" rtl="0">
              <a:spcBef>
                <a:spcPts val="0"/>
              </a:spcBef>
              <a:spcAft>
                <a:spcPts val="0"/>
              </a:spcAft>
              <a:buNone/>
            </a:pPr>
            <a:r>
              <a:rPr lang="en"/>
              <a:t>Javascript</a:t>
            </a:r>
            <a:endParaRPr/>
          </a:p>
          <a:p>
            <a:pPr marL="0" lvl="0" indent="0" algn="l" rtl="0">
              <a:spcBef>
                <a:spcPts val="0"/>
              </a:spcBef>
              <a:spcAft>
                <a:spcPts val="0"/>
              </a:spcAft>
              <a:buNone/>
            </a:pPr>
            <a:r>
              <a:rPr lang="en"/>
              <a:t>CSS</a:t>
            </a:r>
            <a:endParaRPr/>
          </a:p>
          <a:p>
            <a:pPr marL="0" lvl="0" indent="0" algn="l" rtl="0">
              <a:spcBef>
                <a:spcPts val="0"/>
              </a:spcBef>
              <a:spcAft>
                <a:spcPts val="0"/>
              </a:spcAft>
              <a:buNone/>
            </a:pPr>
            <a:endParaRPr/>
          </a:p>
          <a:p>
            <a:pPr marL="0" lvl="0" indent="0" algn="l" rtl="0">
              <a:spcBef>
                <a:spcPts val="0"/>
              </a:spcBef>
              <a:spcAft>
                <a:spcPts val="0"/>
              </a:spcAft>
              <a:buNone/>
            </a:pPr>
            <a:r>
              <a:rPr lang="en" b="1" u="sng"/>
              <a:t>Interactive element</a:t>
            </a:r>
            <a:endParaRPr b="1" u="sng"/>
          </a:p>
          <a:p>
            <a:pPr marL="0" lvl="0" indent="0" algn="l" rtl="0">
              <a:spcBef>
                <a:spcPts val="0"/>
              </a:spcBef>
              <a:spcAft>
                <a:spcPts val="0"/>
              </a:spcAft>
              <a:buNone/>
            </a:pPr>
            <a:r>
              <a:rPr lang="en"/>
              <a:t>Selector that enables heat map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311700" y="445025"/>
            <a:ext cx="254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9" name="Google Shape;189;p27"/>
          <p:cNvSpPr txBox="1">
            <a:spLocks noGrp="1"/>
          </p:cNvSpPr>
          <p:nvPr>
            <p:ph type="body" idx="1"/>
          </p:nvPr>
        </p:nvSpPr>
        <p:spPr>
          <a:xfrm>
            <a:off x="311700" y="1152475"/>
            <a:ext cx="2544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90" name="Google Shape;19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91" name="Google Shape;191;p27"/>
          <p:cNvPicPr preferRelativeResize="0"/>
          <p:nvPr/>
        </p:nvPicPr>
        <p:blipFill>
          <a:blip r:embed="rId3">
            <a:alphaModFix/>
          </a:blip>
          <a:stretch>
            <a:fillRect/>
          </a:stretch>
        </p:blipFill>
        <p:spPr>
          <a:xfrm>
            <a:off x="3210638" y="352463"/>
            <a:ext cx="5172075" cy="3781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7" name="Google Shape;19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98" name="Google Shape;19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35075" y="212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90000"/>
                </a:solidFill>
              </a:rPr>
              <a:t>Tipsy on red wine</a:t>
            </a:r>
            <a:endParaRPr>
              <a:solidFill>
                <a:srgbClr val="990000"/>
              </a:solidFill>
            </a:endParaRPr>
          </a:p>
        </p:txBody>
      </p:sp>
      <p:sp>
        <p:nvSpPr>
          <p:cNvPr id="72" name="Google Shape;7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73" name="Google Shape;73;p15"/>
          <p:cNvSpPr/>
          <p:nvPr/>
        </p:nvSpPr>
        <p:spPr>
          <a:xfrm>
            <a:off x="530925" y="821250"/>
            <a:ext cx="1211100" cy="3501000"/>
          </a:xfrm>
          <a:prstGeom prst="rect">
            <a:avLst/>
          </a:prstGeom>
          <a:solidFill>
            <a:srgbClr val="E9DC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1957850" y="821250"/>
            <a:ext cx="1211100" cy="1070100"/>
          </a:xfrm>
          <a:prstGeom prst="rect">
            <a:avLst/>
          </a:prstGeom>
          <a:solidFill>
            <a:srgbClr val="19151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3384775" y="821250"/>
            <a:ext cx="1211100" cy="1070100"/>
          </a:xfrm>
          <a:prstGeom prst="rect">
            <a:avLst/>
          </a:prstGeom>
          <a:solidFill>
            <a:srgbClr val="B03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4811700" y="821250"/>
            <a:ext cx="1211100" cy="1070100"/>
          </a:xfrm>
          <a:prstGeom prst="rect">
            <a:avLst/>
          </a:prstGeom>
          <a:solidFill>
            <a:srgbClr val="52151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6321575" y="821250"/>
            <a:ext cx="1211100" cy="1070100"/>
          </a:xfrm>
          <a:prstGeom prst="rect">
            <a:avLst/>
          </a:prstGeom>
          <a:solidFill>
            <a:srgbClr val="42201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1957850" y="2023025"/>
            <a:ext cx="5574900" cy="229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7"/>
          <p:cNvSpPr txBox="1"/>
          <p:nvPr/>
        </p:nvSpPr>
        <p:spPr>
          <a:xfrm>
            <a:off x="1216750" y="1095075"/>
            <a:ext cx="7184400" cy="244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solidFill>
                  <a:srgbClr val="434343"/>
                </a:solidFill>
              </a:rPr>
              <a:t>Wine Enthusiast magazine has decided to start a winery. </a:t>
            </a:r>
            <a:br>
              <a:rPr lang="en" sz="1900">
                <a:solidFill>
                  <a:srgbClr val="434343"/>
                </a:solidFill>
              </a:rPr>
            </a:br>
            <a:r>
              <a:rPr lang="en" sz="1900">
                <a:solidFill>
                  <a:srgbClr val="434343"/>
                </a:solidFill>
              </a:rPr>
              <a:t>They know wine and wineries and can create great wine. </a:t>
            </a:r>
            <a:endParaRPr sz="1900">
              <a:solidFill>
                <a:srgbClr val="434343"/>
              </a:solidFill>
            </a:endParaRPr>
          </a:p>
          <a:p>
            <a:pPr marL="0" lvl="0" indent="0" algn="l" rtl="0">
              <a:lnSpc>
                <a:spcPct val="115000"/>
              </a:lnSpc>
              <a:spcBef>
                <a:spcPts val="1200"/>
              </a:spcBef>
              <a:spcAft>
                <a:spcPts val="0"/>
              </a:spcAft>
              <a:buNone/>
            </a:pPr>
            <a:r>
              <a:rPr lang="en" sz="1900">
                <a:solidFill>
                  <a:srgbClr val="434343"/>
                </a:solidFill>
              </a:rPr>
              <a:t>They know wine. We know data.</a:t>
            </a:r>
            <a:endParaRPr sz="1900">
              <a:solidFill>
                <a:srgbClr val="434343"/>
              </a:solidFill>
            </a:endParaRPr>
          </a:p>
          <a:p>
            <a:pPr marL="0" lvl="0" indent="0" algn="l" rtl="0">
              <a:lnSpc>
                <a:spcPct val="115000"/>
              </a:lnSpc>
              <a:spcBef>
                <a:spcPts val="1200"/>
              </a:spcBef>
              <a:spcAft>
                <a:spcPts val="1200"/>
              </a:spcAft>
              <a:buNone/>
            </a:pPr>
            <a:r>
              <a:rPr lang="en" sz="1900">
                <a:solidFill>
                  <a:srgbClr val="434343"/>
                </a:solidFill>
              </a:rPr>
              <a:t>We will investigate wine data to help Wine Enthusiasts determine what varietals to start with, what they can charge, and even what location to consider for their winery.</a:t>
            </a:r>
            <a:endParaRPr sz="1900">
              <a:solidFill>
                <a:srgbClr val="434343"/>
              </a:solidFill>
            </a:endParaRPr>
          </a:p>
        </p:txBody>
      </p:sp>
      <p:sp>
        <p:nvSpPr>
          <p:cNvPr id="97" name="Google Shape;97;p17"/>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solidFill>
                  <a:srgbClr val="000000"/>
                </a:solidFill>
              </a:rPr>
              <a:t>Overview</a:t>
            </a:r>
            <a:endParaRPr sz="2800">
              <a:solidFill>
                <a:srgbClr val="000000"/>
              </a:solidFill>
            </a:endParaRPr>
          </a:p>
        </p:txBody>
      </p:sp>
      <p:pic>
        <p:nvPicPr>
          <p:cNvPr id="98" name="Google Shape;98;p17"/>
          <p:cNvPicPr preferRelativeResize="0"/>
          <p:nvPr/>
        </p:nvPicPr>
        <p:blipFill rotWithShape="1">
          <a:blip r:embed="rId3">
            <a:alphaModFix/>
          </a:blip>
          <a:srcRect t="39116" b="39116"/>
          <a:stretch/>
        </p:blipFill>
        <p:spPr>
          <a:xfrm>
            <a:off x="0" y="3835670"/>
            <a:ext cx="9144000" cy="1326896"/>
          </a:xfrm>
          <a:prstGeom prst="rect">
            <a:avLst/>
          </a:prstGeom>
          <a:noFill/>
          <a:ln>
            <a:noFill/>
          </a:ln>
        </p:spPr>
      </p:pic>
      <p:sp>
        <p:nvSpPr>
          <p:cNvPr id="99" name="Google Shape;99;p17"/>
          <p:cNvSpPr txBox="1"/>
          <p:nvPr/>
        </p:nvSpPr>
        <p:spPr>
          <a:xfrm>
            <a:off x="-2542100" y="577750"/>
            <a:ext cx="21273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solidFill>
                  <a:srgbClr val="000000"/>
                </a:solidFill>
              </a:rPr>
              <a:t>Overview</a:t>
            </a:r>
            <a:endParaRPr sz="2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body" idx="4294967295"/>
          </p:nvPr>
        </p:nvSpPr>
        <p:spPr>
          <a:xfrm>
            <a:off x="729450" y="2130350"/>
            <a:ext cx="7010100" cy="1708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3000">
                <a:solidFill>
                  <a:srgbClr val="FFFFFF"/>
                </a:solidFill>
              </a:rPr>
              <a:t>Use data analysis techniques to analyze </a:t>
            </a:r>
            <a:r>
              <a:rPr lang="en" sz="3000">
                <a:solidFill>
                  <a:schemeClr val="lt1"/>
                </a:solidFill>
              </a:rPr>
              <a:t>wine </a:t>
            </a:r>
            <a:r>
              <a:rPr lang="en" sz="3000">
                <a:solidFill>
                  <a:srgbClr val="FFFFFF"/>
                </a:solidFill>
              </a:rPr>
              <a:t>data and provide visualizations to make the data easy to understand.</a:t>
            </a:r>
            <a:endParaRPr sz="3000">
              <a:solidFill>
                <a:srgbClr val="FFFFFF"/>
              </a:solidFill>
            </a:endParaRPr>
          </a:p>
        </p:txBody>
      </p:sp>
      <p:sp>
        <p:nvSpPr>
          <p:cNvPr id="105" name="Google Shape;105;p18"/>
          <p:cNvSpPr txBox="1">
            <a:spLocks noGrp="1"/>
          </p:cNvSpPr>
          <p:nvPr>
            <p:ph type="title"/>
          </p:nvPr>
        </p:nvSpPr>
        <p:spPr>
          <a:xfrm>
            <a:off x="729450" y="1322450"/>
            <a:ext cx="7010100" cy="35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80"/>
              <a:t>Project objective</a:t>
            </a:r>
            <a:endParaRPr sz="268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1" name="Google Shape;11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like wine.</a:t>
            </a:r>
            <a:endParaRPr/>
          </a:p>
        </p:txBody>
      </p:sp>
      <p:sp>
        <p:nvSpPr>
          <p:cNvPr id="112" name="Google Shape;11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311700" y="445025"/>
            <a:ext cx="8520600" cy="572700"/>
          </a:xfrm>
          <a:prstGeom prst="rect">
            <a:avLst/>
          </a:prstGeom>
          <a:solidFill>
            <a:srgbClr val="52151C"/>
          </a:solidFill>
          <a:ln w="9525" cap="flat" cmpd="sng">
            <a:solidFill>
              <a:srgbClr val="191516"/>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Description of source data</a:t>
            </a:r>
            <a:endParaRPr/>
          </a:p>
        </p:txBody>
      </p:sp>
      <p:sp>
        <p:nvSpPr>
          <p:cNvPr id="118" name="Google Shape;118;p20"/>
          <p:cNvSpPr txBox="1">
            <a:spLocks noGrp="1"/>
          </p:cNvSpPr>
          <p:nvPr>
            <p:ph type="body" idx="1"/>
          </p:nvPr>
        </p:nvSpPr>
        <p:spPr>
          <a:xfrm>
            <a:off x="311700" y="1152475"/>
            <a:ext cx="5921700" cy="3416400"/>
          </a:xfrm>
          <a:prstGeom prst="rect">
            <a:avLst/>
          </a:prstGeom>
        </p:spPr>
        <p:txBody>
          <a:bodyPr spcFirstLastPara="1" wrap="square" lIns="91425" tIns="91425" rIns="91425" bIns="91425" anchor="t" anchorCtr="0">
            <a:normAutofit lnSpcReduction="20000"/>
          </a:bodyPr>
          <a:lstStyle/>
          <a:p>
            <a:pPr marL="0" lvl="0" indent="0" algn="l" rtl="0">
              <a:spcBef>
                <a:spcPts val="1200"/>
              </a:spcBef>
              <a:spcAft>
                <a:spcPts val="0"/>
              </a:spcAft>
              <a:buNone/>
            </a:pPr>
            <a:r>
              <a:rPr lang="en" sz="1600">
                <a:solidFill>
                  <a:srgbClr val="000000"/>
                </a:solidFill>
              </a:rPr>
              <a:t>To begin assessing the project, we used initial data from </a:t>
            </a:r>
            <a:br>
              <a:rPr lang="en" sz="1600">
                <a:solidFill>
                  <a:srgbClr val="000000"/>
                </a:solidFill>
              </a:rPr>
            </a:br>
            <a:r>
              <a:rPr lang="en" sz="1600">
                <a:solidFill>
                  <a:srgbClr val="000000"/>
                </a:solidFill>
              </a:rPr>
              <a:t>Wine Enthusiast magazine. This data was originally scraped from Wine Enthusiast using a web scraper. For our purposes, we started with a verified and corrected data set of Wine Enthusiast data available on kaggle</a:t>
            </a:r>
            <a:endParaRPr sz="1600">
              <a:solidFill>
                <a:srgbClr val="000000"/>
              </a:solidFill>
            </a:endParaRPr>
          </a:p>
          <a:p>
            <a:pPr marL="0" lvl="0" indent="0" algn="l" rtl="0">
              <a:spcBef>
                <a:spcPts val="1200"/>
              </a:spcBef>
              <a:spcAft>
                <a:spcPts val="0"/>
              </a:spcAft>
              <a:buNone/>
            </a:pPr>
            <a:endParaRPr sz="1600">
              <a:solidFill>
                <a:srgbClr val="000000"/>
              </a:solidFill>
            </a:endParaRPr>
          </a:p>
          <a:p>
            <a:pPr marL="0" lvl="0" indent="0" algn="l" rtl="0">
              <a:spcBef>
                <a:spcPts val="1200"/>
              </a:spcBef>
              <a:spcAft>
                <a:spcPts val="0"/>
              </a:spcAft>
              <a:buNone/>
            </a:pPr>
            <a:r>
              <a:rPr lang="en" sz="1600">
                <a:solidFill>
                  <a:srgbClr val="000000"/>
                </a:solidFill>
              </a:rPr>
              <a:t>This initial data contains basic details of wines:</a:t>
            </a:r>
            <a:endParaRPr sz="1600">
              <a:solidFill>
                <a:srgbClr val="000000"/>
              </a:solidFill>
            </a:endParaRPr>
          </a:p>
          <a:p>
            <a:pPr marL="457200" lvl="0" indent="-330200" algn="l" rtl="0">
              <a:spcBef>
                <a:spcPts val="1200"/>
              </a:spcBef>
              <a:spcAft>
                <a:spcPts val="0"/>
              </a:spcAft>
              <a:buClr>
                <a:srgbClr val="000000"/>
              </a:buClr>
              <a:buSzPts val="1600"/>
              <a:buChar char="●"/>
            </a:pPr>
            <a:r>
              <a:rPr lang="en" sz="1600">
                <a:solidFill>
                  <a:srgbClr val="000000"/>
                </a:solidFill>
              </a:rPr>
              <a:t>Wine identification detail: designation, varietal, winery</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Evaluation details: price, points, reviewer information</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Location: province, country </a:t>
            </a:r>
            <a:endParaRPr sz="1600">
              <a:solidFill>
                <a:srgbClr val="000000"/>
              </a:solidFill>
            </a:endParaRPr>
          </a:p>
          <a:p>
            <a:pPr marL="0" lvl="0" indent="0" algn="l" rtl="0">
              <a:spcBef>
                <a:spcPts val="1200"/>
              </a:spcBef>
              <a:spcAft>
                <a:spcPts val="1200"/>
              </a:spcAft>
              <a:buNone/>
            </a:pPr>
            <a:endParaRPr/>
          </a:p>
        </p:txBody>
      </p:sp>
      <p:sp>
        <p:nvSpPr>
          <p:cNvPr id="119" name="Google Shape;11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2151C"/>
        </a:solidFill>
        <a:effectLst/>
      </p:bgPr>
    </p:bg>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b="1">
                <a:solidFill>
                  <a:srgbClr val="A61C00"/>
                </a:solidFill>
                <a:latin typeface="Verdana"/>
                <a:ea typeface="Verdana"/>
                <a:cs typeface="Verdana"/>
                <a:sym typeface="Verdana"/>
              </a:rPr>
              <a:t>Data focus</a:t>
            </a:r>
            <a:endParaRPr sz="2420" b="1">
              <a:solidFill>
                <a:srgbClr val="A61C00"/>
              </a:solidFill>
              <a:latin typeface="Verdana"/>
              <a:ea typeface="Verdana"/>
              <a:cs typeface="Verdana"/>
              <a:sym typeface="Verdana"/>
            </a:endParaRPr>
          </a:p>
        </p:txBody>
      </p:sp>
      <p:sp>
        <p:nvSpPr>
          <p:cNvPr id="125" name="Google Shape;12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26" name="Google Shape;126;p21"/>
          <p:cNvSpPr txBox="1"/>
          <p:nvPr/>
        </p:nvSpPr>
        <p:spPr>
          <a:xfrm>
            <a:off x="311700" y="1123375"/>
            <a:ext cx="8053500" cy="3821700"/>
          </a:xfrm>
          <a:prstGeom prst="rect">
            <a:avLst/>
          </a:prstGeom>
          <a:noFill/>
          <a:ln w="9525" cap="flat" cmpd="sng">
            <a:solidFill>
              <a:srgbClr val="B0313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B03138"/>
                </a:solidFill>
                <a:latin typeface="Bree Serif"/>
                <a:ea typeface="Bree Serif"/>
                <a:cs typeface="Bree Serif"/>
                <a:sym typeface="Bree Serif"/>
              </a:rPr>
              <a:t>Points</a:t>
            </a:r>
            <a:endParaRPr sz="1800">
              <a:solidFill>
                <a:srgbClr val="B03138"/>
              </a:solidFill>
              <a:latin typeface="Bree Serif"/>
              <a:ea typeface="Bree Serif"/>
              <a:cs typeface="Bree Serif"/>
              <a:sym typeface="Bree Serif"/>
            </a:endParaRPr>
          </a:p>
          <a:p>
            <a:pPr marL="0" lvl="0" indent="0" algn="l" rtl="0">
              <a:lnSpc>
                <a:spcPct val="100000"/>
              </a:lnSpc>
              <a:spcBef>
                <a:spcPts val="1200"/>
              </a:spcBef>
              <a:spcAft>
                <a:spcPts val="0"/>
              </a:spcAft>
              <a:buNone/>
            </a:pPr>
            <a:r>
              <a:rPr lang="en">
                <a:solidFill>
                  <a:srgbClr val="E9DCD3"/>
                </a:solidFill>
                <a:latin typeface="Bree Serif"/>
                <a:ea typeface="Bree Serif"/>
                <a:cs typeface="Bree Serif"/>
                <a:sym typeface="Bree Serif"/>
              </a:rPr>
              <a:t>Ratings on a 100-point scale are based on production quality and how well the wine fits the varietal and region. Wine Enthusiast magazine reviews wines with scores above 80 points.</a:t>
            </a:r>
            <a:endParaRPr>
              <a:solidFill>
                <a:srgbClr val="E9DCD3"/>
              </a:solidFill>
              <a:latin typeface="Bree Serif"/>
              <a:ea typeface="Bree Serif"/>
              <a:cs typeface="Bree Serif"/>
              <a:sym typeface="Bree Serif"/>
            </a:endParaRPr>
          </a:p>
          <a:p>
            <a:pPr marL="0" lvl="0" indent="0" algn="l" rtl="0">
              <a:lnSpc>
                <a:spcPct val="100000"/>
              </a:lnSpc>
              <a:spcBef>
                <a:spcPts val="1200"/>
              </a:spcBef>
              <a:spcAft>
                <a:spcPts val="0"/>
              </a:spcAft>
              <a:buNone/>
            </a:pPr>
            <a:endParaRPr sz="200">
              <a:solidFill>
                <a:srgbClr val="E9DCD3"/>
              </a:solidFill>
              <a:latin typeface="Bree Serif"/>
              <a:ea typeface="Bree Serif"/>
              <a:cs typeface="Bree Serif"/>
              <a:sym typeface="Bree Serif"/>
            </a:endParaRPr>
          </a:p>
          <a:p>
            <a:pPr marL="0" lvl="0" indent="0" algn="l" rtl="0">
              <a:lnSpc>
                <a:spcPct val="100000"/>
              </a:lnSpc>
              <a:spcBef>
                <a:spcPts val="1200"/>
              </a:spcBef>
              <a:spcAft>
                <a:spcPts val="0"/>
              </a:spcAft>
              <a:buNone/>
            </a:pPr>
            <a:r>
              <a:rPr lang="en" sz="1700">
                <a:solidFill>
                  <a:srgbClr val="E9DCD3"/>
                </a:solidFill>
                <a:latin typeface="Bree Serif"/>
                <a:ea typeface="Bree Serif"/>
                <a:cs typeface="Bree Serif"/>
                <a:sym typeface="Bree Serif"/>
              </a:rPr>
              <a:t>Price</a:t>
            </a:r>
            <a:endParaRPr sz="1700">
              <a:solidFill>
                <a:srgbClr val="E9DCD3"/>
              </a:solidFill>
              <a:latin typeface="Bree Serif"/>
              <a:ea typeface="Bree Serif"/>
              <a:cs typeface="Bree Serif"/>
              <a:sym typeface="Bree Serif"/>
            </a:endParaRPr>
          </a:p>
          <a:p>
            <a:pPr marL="0" lvl="0" indent="0" algn="l" rtl="0">
              <a:lnSpc>
                <a:spcPct val="100000"/>
              </a:lnSpc>
              <a:spcBef>
                <a:spcPts val="1200"/>
              </a:spcBef>
              <a:spcAft>
                <a:spcPts val="0"/>
              </a:spcAft>
              <a:buNone/>
            </a:pPr>
            <a:r>
              <a:rPr lang="en">
                <a:solidFill>
                  <a:srgbClr val="E9DCD3"/>
                </a:solidFill>
                <a:latin typeface="Bree Serif"/>
                <a:ea typeface="Bree Serif"/>
                <a:cs typeface="Bree Serif"/>
                <a:sym typeface="Bree Serif"/>
              </a:rPr>
              <a:t>Wine Enthusiast winery will be a high-end destination winery so price point will be high by design. Determine what price range they should set for their initial offerings.</a:t>
            </a:r>
            <a:endParaRPr>
              <a:solidFill>
                <a:srgbClr val="E9DCD3"/>
              </a:solidFill>
              <a:latin typeface="Bree Serif"/>
              <a:ea typeface="Bree Serif"/>
              <a:cs typeface="Bree Serif"/>
              <a:sym typeface="Bree Serif"/>
            </a:endParaRPr>
          </a:p>
          <a:p>
            <a:pPr marL="0" lvl="0" indent="0" algn="l" rtl="0">
              <a:lnSpc>
                <a:spcPct val="100000"/>
              </a:lnSpc>
              <a:spcBef>
                <a:spcPts val="1200"/>
              </a:spcBef>
              <a:spcAft>
                <a:spcPts val="0"/>
              </a:spcAft>
              <a:buNone/>
            </a:pPr>
            <a:endParaRPr sz="200">
              <a:solidFill>
                <a:srgbClr val="E9DCD3"/>
              </a:solidFill>
              <a:latin typeface="Bree Serif"/>
              <a:ea typeface="Bree Serif"/>
              <a:cs typeface="Bree Serif"/>
              <a:sym typeface="Bree Serif"/>
            </a:endParaRPr>
          </a:p>
          <a:p>
            <a:pPr marL="0" lvl="0" indent="0" algn="l" rtl="0">
              <a:lnSpc>
                <a:spcPct val="100000"/>
              </a:lnSpc>
              <a:spcBef>
                <a:spcPts val="1200"/>
              </a:spcBef>
              <a:spcAft>
                <a:spcPts val="0"/>
              </a:spcAft>
              <a:buNone/>
            </a:pPr>
            <a:r>
              <a:rPr lang="en" sz="1700">
                <a:solidFill>
                  <a:srgbClr val="E9DCD3"/>
                </a:solidFill>
                <a:latin typeface="Bree Serif"/>
                <a:ea typeface="Bree Serif"/>
                <a:cs typeface="Bree Serif"/>
                <a:sym typeface="Bree Serif"/>
              </a:rPr>
              <a:t>Location</a:t>
            </a:r>
            <a:endParaRPr sz="1700">
              <a:solidFill>
                <a:srgbClr val="E9DCD3"/>
              </a:solidFill>
              <a:latin typeface="Bree Serif"/>
              <a:ea typeface="Bree Serif"/>
              <a:cs typeface="Bree Serif"/>
              <a:sym typeface="Bree Serif"/>
            </a:endParaRPr>
          </a:p>
          <a:p>
            <a:pPr marL="0" lvl="0" indent="0" algn="l" rtl="0">
              <a:lnSpc>
                <a:spcPct val="100000"/>
              </a:lnSpc>
              <a:spcBef>
                <a:spcPts val="1200"/>
              </a:spcBef>
              <a:spcAft>
                <a:spcPts val="1200"/>
              </a:spcAft>
              <a:buNone/>
            </a:pPr>
            <a:r>
              <a:rPr lang="en">
                <a:solidFill>
                  <a:srgbClr val="E9DCD3"/>
                </a:solidFill>
                <a:latin typeface="Bree Serif"/>
                <a:ea typeface="Bree Serif"/>
                <a:cs typeface="Bree Serif"/>
                <a:sym typeface="Bree Serif"/>
              </a:rPr>
              <a:t>Wine Enthusiasts know the US wine market so their initial focus is the United States. They hope that the data analysis will help them decide where to begin their location search.</a:t>
            </a:r>
            <a:endParaRPr>
              <a:solidFill>
                <a:srgbClr val="E9DCD3"/>
              </a:solidFill>
              <a:latin typeface="Bree Serif"/>
              <a:ea typeface="Bree Serif"/>
              <a:cs typeface="Bree Serif"/>
              <a:sym typeface="Bree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445025"/>
            <a:ext cx="8520600" cy="572700"/>
          </a:xfrm>
          <a:prstGeom prst="rect">
            <a:avLst/>
          </a:prstGeom>
          <a:solidFill>
            <a:srgbClr val="52151C"/>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E9DCD3"/>
                </a:solidFill>
              </a:rPr>
              <a:t>Questions the team hopes to answer with the data</a:t>
            </a:r>
            <a:endParaRPr>
              <a:solidFill>
                <a:srgbClr val="E9DCD3"/>
              </a:solidFill>
            </a:endParaRPr>
          </a:p>
        </p:txBody>
      </p:sp>
      <p:sp>
        <p:nvSpPr>
          <p:cNvPr id="132" name="Google Shape;13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33" name="Google Shape;13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11700" y="445025"/>
            <a:ext cx="8520600" cy="572700"/>
          </a:xfrm>
          <a:prstGeom prst="rect">
            <a:avLst/>
          </a:prstGeom>
          <a:solidFill>
            <a:srgbClr val="42201A"/>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2"/>
                </a:solidFill>
              </a:rPr>
              <a:t>Description of the data exploration phase of the project</a:t>
            </a:r>
            <a:endParaRPr>
              <a:solidFill>
                <a:schemeClr val="lt2"/>
              </a:solidFill>
            </a:endParaRPr>
          </a:p>
        </p:txBody>
      </p:sp>
      <p:sp>
        <p:nvSpPr>
          <p:cNvPr id="139" name="Google Shape;13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40" name="Google Shape;14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FCE5CD"/>
      </a:dk1>
      <a:lt1>
        <a:srgbClr val="EA9999"/>
      </a:lt1>
      <a:dk2>
        <a:srgbClr val="980000"/>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855</Words>
  <Application>Microsoft Office PowerPoint</Application>
  <PresentationFormat>On-screen Show (16:9)</PresentationFormat>
  <Paragraphs>118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Bree Serif</vt:lpstr>
      <vt:lpstr>Verdana</vt:lpstr>
      <vt:lpstr>Simple Light</vt:lpstr>
      <vt:lpstr>Wine Enthusiasts</vt:lpstr>
      <vt:lpstr>Tipsy on red wine</vt:lpstr>
      <vt:lpstr>PowerPoint Presentation</vt:lpstr>
      <vt:lpstr>Project objective</vt:lpstr>
      <vt:lpstr>PowerPoint Presentation</vt:lpstr>
      <vt:lpstr>Description of source data</vt:lpstr>
      <vt:lpstr>Data focus</vt:lpstr>
      <vt:lpstr>Questions the team hopes to answer with the data</vt:lpstr>
      <vt:lpstr>Description of the data exploration phase of the project</vt:lpstr>
      <vt:lpstr>Description of the analysis phase of the project</vt:lpstr>
      <vt:lpstr>PowerPoint Presentation</vt:lpstr>
      <vt:lpstr>Dashboard storyboard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Enthusiasts</dc:title>
  <cp:lastModifiedBy>Delia Davila</cp:lastModifiedBy>
  <cp:revision>1</cp:revision>
  <dcterms:modified xsi:type="dcterms:W3CDTF">2021-07-29T04:13:53Z</dcterms:modified>
</cp:coreProperties>
</file>