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68cd4901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68cd4901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Selected topic</a:t>
            </a:r>
            <a:endParaRPr sz="1400">
              <a:solidFill>
                <a:schemeClr val="dk1"/>
              </a:solidFill>
            </a:endParaRPr>
          </a:p>
          <a:p>
            <a:pPr indent="0" lvl="0" marL="0" rtl="0" algn="l">
              <a:spcBef>
                <a:spcPts val="0"/>
              </a:spcBef>
              <a:spcAft>
                <a:spcPts val="0"/>
              </a:spcAft>
              <a:buNone/>
            </a:pPr>
            <a:r>
              <a:rPr lang="en" sz="1400">
                <a:solidFill>
                  <a:schemeClr val="dk1"/>
                </a:solidFill>
              </a:rPr>
              <a:t>Reason topic was selected</a:t>
            </a:r>
            <a:endParaRPr sz="1400">
              <a:solidFill>
                <a:schemeClr val="dk1"/>
              </a:solidFill>
            </a:endParaRPr>
          </a:p>
          <a:p>
            <a:pPr indent="0" lvl="0" marL="0" rtl="0" algn="l">
              <a:spcBef>
                <a:spcPts val="0"/>
              </a:spcBef>
              <a:spcAft>
                <a:spcPts val="0"/>
              </a:spcAft>
              <a:buNone/>
            </a:pPr>
            <a:r>
              <a:rPr lang="en" sz="1400">
                <a:solidFill>
                  <a:schemeClr val="dk1"/>
                </a:solidFill>
              </a:rPr>
              <a:t>Description of the source of data</a:t>
            </a:r>
            <a:endParaRPr sz="1400">
              <a:solidFill>
                <a:schemeClr val="dk1"/>
              </a:solidFill>
            </a:endParaRPr>
          </a:p>
          <a:p>
            <a:pPr indent="0" lvl="0" marL="0" rtl="0" algn="l">
              <a:spcBef>
                <a:spcPts val="0"/>
              </a:spcBef>
              <a:spcAft>
                <a:spcPts val="0"/>
              </a:spcAft>
              <a:buNone/>
            </a:pPr>
            <a:r>
              <a:rPr lang="en" sz="1400">
                <a:solidFill>
                  <a:schemeClr val="dk1"/>
                </a:solidFill>
              </a:rPr>
              <a:t>Questions the team hopes to answer with the data</a:t>
            </a:r>
            <a:endParaRPr sz="1400">
              <a:solidFill>
                <a:schemeClr val="dk1"/>
              </a:solidFill>
            </a:endParaRPr>
          </a:p>
          <a:p>
            <a:pPr indent="0" lvl="0" marL="0" rtl="0" algn="l">
              <a:spcBef>
                <a:spcPts val="0"/>
              </a:spcBef>
              <a:spcAft>
                <a:spcPts val="0"/>
              </a:spcAft>
              <a:buNone/>
            </a:pPr>
            <a:r>
              <a:rPr lang="en" sz="1400">
                <a:solidFill>
                  <a:schemeClr val="dk1"/>
                </a:solidFill>
              </a:rPr>
              <a:t>Description of the data exploration phase of the project</a:t>
            </a:r>
            <a:endParaRPr sz="1400">
              <a:solidFill>
                <a:schemeClr val="dk1"/>
              </a:solidFill>
            </a:endParaRPr>
          </a:p>
          <a:p>
            <a:pPr indent="0" lvl="0" marL="0" rtl="0" algn="l">
              <a:spcBef>
                <a:spcPts val="0"/>
              </a:spcBef>
              <a:spcAft>
                <a:spcPts val="0"/>
              </a:spcAft>
              <a:buNone/>
            </a:pPr>
            <a:r>
              <a:rPr b="1" lang="en" sz="1400">
                <a:solidFill>
                  <a:schemeClr val="dk1"/>
                </a:solidFill>
              </a:rPr>
              <a:t>Description of the analysis phase of the project</a:t>
            </a:r>
            <a:endParaRPr b="1"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t/>
            </a:r>
            <a:endParaRPr>
              <a:solidFill>
                <a:srgbClr val="FCE5CD"/>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68cd4901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e68cd4901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1200"/>
              </a:spcBef>
              <a:spcAft>
                <a:spcPts val="0"/>
              </a:spcAft>
              <a:buClr>
                <a:schemeClr val="dk1"/>
              </a:buClr>
              <a:buSzPts val="1000"/>
              <a:buChar char="●"/>
            </a:pPr>
            <a:r>
              <a:rPr lang="en" sz="1000">
                <a:solidFill>
                  <a:schemeClr val="dk1"/>
                </a:solidFill>
              </a:rPr>
              <a:t>Description of preliminary data preprocessing</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Description of preliminary feature engineering and preliminary feature selection, including their decision-making process</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Description of how data was split into training and testing sets</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Explanation of model choice, including limitations and benefits</a:t>
            </a:r>
            <a:endParaRPr sz="10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e71c4bc18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e71c4bc18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Results of machine learning graphic</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68cd4901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e68cd4901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1200"/>
              </a:spcBef>
              <a:spcAft>
                <a:spcPts val="0"/>
              </a:spcAft>
              <a:buClr>
                <a:schemeClr val="dk1"/>
              </a:buClr>
              <a:buSzPts val="1000"/>
              <a:buChar char="●"/>
            </a:pPr>
            <a:r>
              <a:rPr lang="en" sz="1000">
                <a:solidFill>
                  <a:schemeClr val="dk1"/>
                </a:solidFill>
              </a:rPr>
              <a:t>Team members present a fully integrated database.</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Database stores static data for use during the project</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Database interfaces with the project in some format (e.g., scraping updates the database, or database connects to the model)</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Includes at least two tables (or collections, if using MongoDB)</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Includes at least one join using the database language (not including any joins in Pandas)</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Includes at least one connection string (using SQLAlchemy or PyMongo) Note: If you use a SQL database, you must provide your ERD with relationships</a:t>
            </a:r>
            <a:endParaRPr sz="140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e68cd490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e68cd490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1600"/>
              </a:spcBef>
              <a:spcAft>
                <a:spcPts val="0"/>
              </a:spcAft>
              <a:buNone/>
            </a:pPr>
            <a:r>
              <a:rPr lang="en" sz="1500">
                <a:solidFill>
                  <a:srgbClr val="2B2B2B"/>
                </a:solidFill>
                <a:latin typeface="Roboto"/>
                <a:ea typeface="Roboto"/>
                <a:cs typeface="Roboto"/>
                <a:sym typeface="Roboto"/>
              </a:rPr>
              <a:t>D3:</a:t>
            </a:r>
            <a:br>
              <a:rPr lang="en" sz="1500">
                <a:solidFill>
                  <a:srgbClr val="2B2B2B"/>
                </a:solidFill>
                <a:latin typeface="Roboto"/>
                <a:ea typeface="Roboto"/>
                <a:cs typeface="Roboto"/>
                <a:sym typeface="Roboto"/>
              </a:rPr>
            </a:br>
            <a:r>
              <a:rPr lang="en" sz="1500">
                <a:solidFill>
                  <a:srgbClr val="2B2B2B"/>
                </a:solidFill>
                <a:latin typeface="Roboto"/>
                <a:ea typeface="Roboto"/>
                <a:cs typeface="Roboto"/>
                <a:sym typeface="Roboto"/>
              </a:rPr>
              <a:t>Technologies, languages, tools, and algorithms used throughout the project</a:t>
            </a:r>
            <a:endParaRPr sz="1500">
              <a:solidFill>
                <a:srgbClr val="2B2B2B"/>
              </a:solidFill>
              <a:latin typeface="Roboto"/>
              <a:ea typeface="Roboto"/>
              <a:cs typeface="Roboto"/>
              <a:sym typeface="Roboto"/>
            </a:endParaRPr>
          </a:p>
          <a:p>
            <a:pPr indent="0" lvl="0" marL="0" rtl="0" algn="l">
              <a:spcBef>
                <a:spcPts val="38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e68cd4901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e68cd4901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Dashboard storyboard</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Storyboard on Google Slide(s</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Description of the tool(s) that will be used to create final dashboard</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Description of interactive element(s)</a:t>
            </a:r>
            <a:endParaRPr>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t/>
            </a:r>
            <a:endParaRPr>
              <a:solidFill>
                <a:srgbClr val="FCE5CD"/>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e71c4bc18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e71c4bc18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e71c4bc18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e71c4bc18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71c4bc18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e71c4bc18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e63dc875b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e63dc875b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rgbClr val="990000"/>
                </a:solidFill>
              </a:rPr>
              <a:t>Tipsy on red wine</a:t>
            </a:r>
            <a:endParaRPr sz="1400"/>
          </a:p>
          <a:p>
            <a:pPr indent="0" lvl="0" marL="0" rtl="0" algn="l">
              <a:spcBef>
                <a:spcPts val="0"/>
              </a:spcBef>
              <a:spcAft>
                <a:spcPts val="0"/>
              </a:spcAft>
              <a:buNone/>
            </a:pPr>
            <a:r>
              <a:rPr lang="en"/>
              <a:t>#e9dcd3</a:t>
            </a:r>
            <a:endParaRPr/>
          </a:p>
          <a:p>
            <a:pPr indent="0" lvl="0" marL="0" rtl="0" algn="l">
              <a:spcBef>
                <a:spcPts val="0"/>
              </a:spcBef>
              <a:spcAft>
                <a:spcPts val="0"/>
              </a:spcAft>
              <a:buNone/>
            </a:pPr>
            <a:r>
              <a:rPr lang="en"/>
              <a:t>#191516</a:t>
            </a:r>
            <a:endParaRPr/>
          </a:p>
          <a:p>
            <a:pPr indent="0" lvl="0" marL="0" rtl="0" algn="l">
              <a:spcBef>
                <a:spcPts val="0"/>
              </a:spcBef>
              <a:spcAft>
                <a:spcPts val="0"/>
              </a:spcAft>
              <a:buNone/>
            </a:pPr>
            <a:r>
              <a:rPr lang="en"/>
              <a:t>#b03138</a:t>
            </a:r>
            <a:endParaRPr/>
          </a:p>
          <a:p>
            <a:pPr indent="0" lvl="0" marL="0" rtl="0" algn="l">
              <a:spcBef>
                <a:spcPts val="0"/>
              </a:spcBef>
              <a:spcAft>
                <a:spcPts val="0"/>
              </a:spcAft>
              <a:buNone/>
            </a:pPr>
            <a:r>
              <a:rPr lang="en"/>
              <a:t>#52151c</a:t>
            </a:r>
            <a:endParaRPr/>
          </a:p>
          <a:p>
            <a:pPr indent="0" lvl="0" marL="0" rtl="0" algn="l">
              <a:spcBef>
                <a:spcPts val="0"/>
              </a:spcBef>
              <a:spcAft>
                <a:spcPts val="0"/>
              </a:spcAft>
              <a:buNone/>
            </a:pPr>
            <a:r>
              <a:rPr lang="en"/>
              <a:t>#42201a</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e63dc875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e63dc875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dk1"/>
                </a:solidFill>
              </a:rPr>
              <a:t>Selected topic</a:t>
            </a:r>
            <a:endParaRPr b="1" sz="1400">
              <a:solidFill>
                <a:schemeClr val="dk1"/>
              </a:solidFill>
            </a:endParaRPr>
          </a:p>
          <a:p>
            <a:pPr indent="0" lvl="0" marL="0" rtl="0" algn="l">
              <a:spcBef>
                <a:spcPts val="0"/>
              </a:spcBef>
              <a:spcAft>
                <a:spcPts val="0"/>
              </a:spcAft>
              <a:buNone/>
            </a:pPr>
            <a:r>
              <a:rPr lang="en" sz="1400">
                <a:solidFill>
                  <a:schemeClr val="dk1"/>
                </a:solidFill>
              </a:rPr>
              <a:t>Reason topic was selected</a:t>
            </a:r>
            <a:endParaRPr sz="1400">
              <a:solidFill>
                <a:schemeClr val="dk1"/>
              </a:solidFill>
            </a:endParaRPr>
          </a:p>
          <a:p>
            <a:pPr indent="0" lvl="0" marL="0" rtl="0" algn="l">
              <a:spcBef>
                <a:spcPts val="0"/>
              </a:spcBef>
              <a:spcAft>
                <a:spcPts val="0"/>
              </a:spcAft>
              <a:buNone/>
            </a:pPr>
            <a:r>
              <a:rPr lang="en" sz="1400">
                <a:solidFill>
                  <a:schemeClr val="dk1"/>
                </a:solidFill>
              </a:rPr>
              <a:t>Description of the source of data</a:t>
            </a:r>
            <a:endParaRPr sz="1400">
              <a:solidFill>
                <a:schemeClr val="dk1"/>
              </a:solidFill>
            </a:endParaRPr>
          </a:p>
          <a:p>
            <a:pPr indent="0" lvl="0" marL="0" rtl="0" algn="l">
              <a:spcBef>
                <a:spcPts val="0"/>
              </a:spcBef>
              <a:spcAft>
                <a:spcPts val="0"/>
              </a:spcAft>
              <a:buNone/>
            </a:pPr>
            <a:r>
              <a:rPr lang="en" sz="1400">
                <a:solidFill>
                  <a:schemeClr val="dk1"/>
                </a:solidFill>
              </a:rPr>
              <a:t>Questions the team hopes to answer with the data</a:t>
            </a:r>
            <a:endParaRPr sz="1400">
              <a:solidFill>
                <a:schemeClr val="dk1"/>
              </a:solidFill>
            </a:endParaRPr>
          </a:p>
          <a:p>
            <a:pPr indent="0" lvl="0" marL="0" rtl="0" algn="l">
              <a:spcBef>
                <a:spcPts val="0"/>
              </a:spcBef>
              <a:spcAft>
                <a:spcPts val="0"/>
              </a:spcAft>
              <a:buNone/>
            </a:pPr>
            <a:r>
              <a:rPr lang="en" sz="1400">
                <a:solidFill>
                  <a:schemeClr val="dk1"/>
                </a:solidFill>
              </a:rPr>
              <a:t>Description of the data exploration phase of the project</a:t>
            </a:r>
            <a:endParaRPr sz="1400">
              <a:solidFill>
                <a:schemeClr val="dk1"/>
              </a:solidFill>
            </a:endParaRPr>
          </a:p>
          <a:p>
            <a:pPr indent="0" lvl="0" marL="0" rtl="0" algn="l">
              <a:spcBef>
                <a:spcPts val="0"/>
              </a:spcBef>
              <a:spcAft>
                <a:spcPts val="0"/>
              </a:spcAft>
              <a:buNone/>
            </a:pPr>
            <a:r>
              <a:rPr lang="en" sz="1400">
                <a:solidFill>
                  <a:schemeClr val="dk1"/>
                </a:solidFill>
              </a:rPr>
              <a:t>Description of the analysis phase of the project</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66f945094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66f945094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rPr>
              <a:t>Selected topic</a:t>
            </a:r>
            <a:endParaRPr b="1"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Reason topic was selected</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Description of the source of data</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Questions the team hopes to answer with the data</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Description of the data exploration phase of the project</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Description of the analysis phase of the project</a:t>
            </a:r>
            <a:endParaRPr sz="14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68cd4901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68cd4901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Selected topic</a:t>
            </a:r>
            <a:endParaRPr sz="1400">
              <a:solidFill>
                <a:schemeClr val="dk1"/>
              </a:solidFill>
            </a:endParaRPr>
          </a:p>
          <a:p>
            <a:pPr indent="0" lvl="0" marL="0" rtl="0" algn="l">
              <a:spcBef>
                <a:spcPts val="0"/>
              </a:spcBef>
              <a:spcAft>
                <a:spcPts val="0"/>
              </a:spcAft>
              <a:buNone/>
            </a:pPr>
            <a:r>
              <a:rPr b="1" lang="en" sz="1400">
                <a:solidFill>
                  <a:schemeClr val="dk1"/>
                </a:solidFill>
              </a:rPr>
              <a:t>Reason topic was selected</a:t>
            </a:r>
            <a:endParaRPr b="1" sz="1400">
              <a:solidFill>
                <a:schemeClr val="dk1"/>
              </a:solidFill>
            </a:endParaRPr>
          </a:p>
          <a:p>
            <a:pPr indent="0" lvl="0" marL="0" rtl="0" algn="l">
              <a:spcBef>
                <a:spcPts val="0"/>
              </a:spcBef>
              <a:spcAft>
                <a:spcPts val="0"/>
              </a:spcAft>
              <a:buNone/>
            </a:pPr>
            <a:r>
              <a:rPr lang="en" sz="1400">
                <a:solidFill>
                  <a:schemeClr val="dk1"/>
                </a:solidFill>
              </a:rPr>
              <a:t>Description of the source of data</a:t>
            </a:r>
            <a:endParaRPr sz="1400">
              <a:solidFill>
                <a:schemeClr val="dk1"/>
              </a:solidFill>
            </a:endParaRPr>
          </a:p>
          <a:p>
            <a:pPr indent="0" lvl="0" marL="0" rtl="0" algn="l">
              <a:spcBef>
                <a:spcPts val="0"/>
              </a:spcBef>
              <a:spcAft>
                <a:spcPts val="0"/>
              </a:spcAft>
              <a:buNone/>
            </a:pPr>
            <a:r>
              <a:rPr lang="en" sz="1400">
                <a:solidFill>
                  <a:schemeClr val="dk1"/>
                </a:solidFill>
              </a:rPr>
              <a:t>Questions the team hopes to answer with the data</a:t>
            </a:r>
            <a:endParaRPr sz="1400">
              <a:solidFill>
                <a:schemeClr val="dk1"/>
              </a:solidFill>
            </a:endParaRPr>
          </a:p>
          <a:p>
            <a:pPr indent="0" lvl="0" marL="0" rtl="0" algn="l">
              <a:spcBef>
                <a:spcPts val="0"/>
              </a:spcBef>
              <a:spcAft>
                <a:spcPts val="0"/>
              </a:spcAft>
              <a:buNone/>
            </a:pPr>
            <a:r>
              <a:rPr lang="en" sz="1400">
                <a:solidFill>
                  <a:schemeClr val="dk1"/>
                </a:solidFill>
              </a:rPr>
              <a:t>Description of the data exploration phase of the project</a:t>
            </a:r>
            <a:endParaRPr sz="1400">
              <a:solidFill>
                <a:schemeClr val="dk1"/>
              </a:solidFill>
            </a:endParaRPr>
          </a:p>
          <a:p>
            <a:pPr indent="0" lvl="0" marL="0" rtl="0" algn="l">
              <a:spcBef>
                <a:spcPts val="0"/>
              </a:spcBef>
              <a:spcAft>
                <a:spcPts val="0"/>
              </a:spcAft>
              <a:buNone/>
            </a:pPr>
            <a:r>
              <a:rPr lang="en" sz="1400">
                <a:solidFill>
                  <a:schemeClr val="dk1"/>
                </a:solidFill>
              </a:rPr>
              <a:t>Description of the analysis phase of the project</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a:solidFill>
                <a:srgbClr val="FCE5CD"/>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68cd4901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68cd4901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Selected topic</a:t>
            </a:r>
            <a:endParaRPr sz="1400">
              <a:solidFill>
                <a:schemeClr val="dk1"/>
              </a:solidFill>
            </a:endParaRPr>
          </a:p>
          <a:p>
            <a:pPr indent="0" lvl="0" marL="0" rtl="0" algn="l">
              <a:spcBef>
                <a:spcPts val="0"/>
              </a:spcBef>
              <a:spcAft>
                <a:spcPts val="0"/>
              </a:spcAft>
              <a:buNone/>
            </a:pPr>
            <a:r>
              <a:rPr lang="en" sz="1400">
                <a:solidFill>
                  <a:schemeClr val="dk1"/>
                </a:solidFill>
              </a:rPr>
              <a:t>Reason topic was selected</a:t>
            </a:r>
            <a:endParaRPr sz="1400">
              <a:solidFill>
                <a:schemeClr val="dk1"/>
              </a:solidFill>
            </a:endParaRPr>
          </a:p>
          <a:p>
            <a:pPr indent="0" lvl="0" marL="0" rtl="0" algn="l">
              <a:spcBef>
                <a:spcPts val="0"/>
              </a:spcBef>
              <a:spcAft>
                <a:spcPts val="0"/>
              </a:spcAft>
              <a:buNone/>
            </a:pPr>
            <a:r>
              <a:rPr b="1" lang="en" sz="1400">
                <a:solidFill>
                  <a:schemeClr val="dk1"/>
                </a:solidFill>
              </a:rPr>
              <a:t>Description of the source of data</a:t>
            </a:r>
            <a:endParaRPr b="1" sz="1400">
              <a:solidFill>
                <a:schemeClr val="dk1"/>
              </a:solidFill>
            </a:endParaRPr>
          </a:p>
          <a:p>
            <a:pPr indent="0" lvl="0" marL="0" rtl="0" algn="l">
              <a:spcBef>
                <a:spcPts val="0"/>
              </a:spcBef>
              <a:spcAft>
                <a:spcPts val="0"/>
              </a:spcAft>
              <a:buNone/>
            </a:pPr>
            <a:r>
              <a:rPr lang="en" sz="1400">
                <a:solidFill>
                  <a:schemeClr val="dk1"/>
                </a:solidFill>
              </a:rPr>
              <a:t>Questions the team hopes to answer with the data</a:t>
            </a:r>
            <a:endParaRPr sz="1400">
              <a:solidFill>
                <a:schemeClr val="dk1"/>
              </a:solidFill>
            </a:endParaRPr>
          </a:p>
          <a:p>
            <a:pPr indent="0" lvl="0" marL="0" rtl="0" algn="l">
              <a:spcBef>
                <a:spcPts val="0"/>
              </a:spcBef>
              <a:spcAft>
                <a:spcPts val="0"/>
              </a:spcAft>
              <a:buNone/>
            </a:pPr>
            <a:r>
              <a:rPr lang="en" sz="1400">
                <a:solidFill>
                  <a:schemeClr val="dk1"/>
                </a:solidFill>
              </a:rPr>
              <a:t>Description of the data exploration phase of the project</a:t>
            </a:r>
            <a:endParaRPr sz="1400">
              <a:solidFill>
                <a:schemeClr val="dk1"/>
              </a:solidFill>
            </a:endParaRPr>
          </a:p>
          <a:p>
            <a:pPr indent="0" lvl="0" marL="0" rtl="0" algn="l">
              <a:spcBef>
                <a:spcPts val="0"/>
              </a:spcBef>
              <a:spcAft>
                <a:spcPts val="0"/>
              </a:spcAft>
              <a:buNone/>
            </a:pPr>
            <a:r>
              <a:rPr lang="en" sz="1400">
                <a:solidFill>
                  <a:schemeClr val="dk1"/>
                </a:solidFill>
              </a:rPr>
              <a:t>Description of the analysis phase of the project</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t/>
            </a:r>
            <a:endParaRPr>
              <a:solidFill>
                <a:srgbClr val="FCE5CD"/>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63dc875b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63dc875b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68cd4901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68cd4901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Selected topic</a:t>
            </a:r>
            <a:endParaRPr sz="1400">
              <a:solidFill>
                <a:schemeClr val="dk1"/>
              </a:solidFill>
            </a:endParaRPr>
          </a:p>
          <a:p>
            <a:pPr indent="0" lvl="0" marL="0" rtl="0" algn="l">
              <a:spcBef>
                <a:spcPts val="0"/>
              </a:spcBef>
              <a:spcAft>
                <a:spcPts val="0"/>
              </a:spcAft>
              <a:buNone/>
            </a:pPr>
            <a:r>
              <a:rPr lang="en" sz="1400">
                <a:solidFill>
                  <a:schemeClr val="dk1"/>
                </a:solidFill>
              </a:rPr>
              <a:t>Reason topic was selected</a:t>
            </a:r>
            <a:endParaRPr sz="1400">
              <a:solidFill>
                <a:schemeClr val="dk1"/>
              </a:solidFill>
            </a:endParaRPr>
          </a:p>
          <a:p>
            <a:pPr indent="0" lvl="0" marL="0" rtl="0" algn="l">
              <a:spcBef>
                <a:spcPts val="0"/>
              </a:spcBef>
              <a:spcAft>
                <a:spcPts val="0"/>
              </a:spcAft>
              <a:buNone/>
            </a:pPr>
            <a:r>
              <a:rPr lang="en" sz="1400">
                <a:solidFill>
                  <a:schemeClr val="dk1"/>
                </a:solidFill>
              </a:rPr>
              <a:t>Description of the source of data</a:t>
            </a:r>
            <a:endParaRPr sz="1400">
              <a:solidFill>
                <a:schemeClr val="dk1"/>
              </a:solidFill>
            </a:endParaRPr>
          </a:p>
          <a:p>
            <a:pPr indent="0" lvl="0" marL="0" rtl="0" algn="l">
              <a:spcBef>
                <a:spcPts val="0"/>
              </a:spcBef>
              <a:spcAft>
                <a:spcPts val="0"/>
              </a:spcAft>
              <a:buNone/>
            </a:pPr>
            <a:r>
              <a:rPr lang="en" sz="1400">
                <a:solidFill>
                  <a:schemeClr val="dk1"/>
                </a:solidFill>
              </a:rPr>
              <a:t>Questions the team hopes to answer with the data</a:t>
            </a:r>
            <a:endParaRPr sz="1400">
              <a:solidFill>
                <a:schemeClr val="dk1"/>
              </a:solidFill>
            </a:endParaRPr>
          </a:p>
          <a:p>
            <a:pPr indent="0" lvl="0" marL="0" rtl="0" algn="l">
              <a:spcBef>
                <a:spcPts val="0"/>
              </a:spcBef>
              <a:spcAft>
                <a:spcPts val="0"/>
              </a:spcAft>
              <a:buNone/>
            </a:pPr>
            <a:r>
              <a:rPr b="1" lang="en" sz="1400">
                <a:solidFill>
                  <a:schemeClr val="dk1"/>
                </a:solidFill>
              </a:rPr>
              <a:t>Description of the data exploration phase of the project</a:t>
            </a:r>
            <a:endParaRPr b="1" sz="1400">
              <a:solidFill>
                <a:schemeClr val="dk1"/>
              </a:solidFill>
            </a:endParaRPr>
          </a:p>
          <a:p>
            <a:pPr indent="0" lvl="0" marL="0" rtl="0" algn="l">
              <a:spcBef>
                <a:spcPts val="0"/>
              </a:spcBef>
              <a:spcAft>
                <a:spcPts val="0"/>
              </a:spcAft>
              <a:buNone/>
            </a:pPr>
            <a:r>
              <a:rPr lang="en" sz="1400">
                <a:solidFill>
                  <a:schemeClr val="dk1"/>
                </a:solidFill>
              </a:rPr>
              <a:t>Description of the analysis phase of the project</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t/>
            </a:r>
            <a:endParaRPr>
              <a:solidFill>
                <a:srgbClr val="FCE5CD"/>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68cd4901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68cd4901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Selected topic</a:t>
            </a:r>
            <a:endParaRPr sz="1400">
              <a:solidFill>
                <a:schemeClr val="dk1"/>
              </a:solidFill>
            </a:endParaRPr>
          </a:p>
          <a:p>
            <a:pPr indent="0" lvl="0" marL="0" rtl="0" algn="l">
              <a:spcBef>
                <a:spcPts val="0"/>
              </a:spcBef>
              <a:spcAft>
                <a:spcPts val="0"/>
              </a:spcAft>
              <a:buNone/>
            </a:pPr>
            <a:r>
              <a:rPr lang="en" sz="1400">
                <a:solidFill>
                  <a:schemeClr val="dk1"/>
                </a:solidFill>
              </a:rPr>
              <a:t>Reason topic was selected</a:t>
            </a:r>
            <a:endParaRPr sz="1400">
              <a:solidFill>
                <a:schemeClr val="dk1"/>
              </a:solidFill>
            </a:endParaRPr>
          </a:p>
          <a:p>
            <a:pPr indent="0" lvl="0" marL="0" rtl="0" algn="l">
              <a:spcBef>
                <a:spcPts val="0"/>
              </a:spcBef>
              <a:spcAft>
                <a:spcPts val="0"/>
              </a:spcAft>
              <a:buNone/>
            </a:pPr>
            <a:r>
              <a:rPr lang="en" sz="1400">
                <a:solidFill>
                  <a:schemeClr val="dk1"/>
                </a:solidFill>
              </a:rPr>
              <a:t>Description of the source of data</a:t>
            </a:r>
            <a:endParaRPr sz="1400">
              <a:solidFill>
                <a:schemeClr val="dk1"/>
              </a:solidFill>
            </a:endParaRPr>
          </a:p>
          <a:p>
            <a:pPr indent="0" lvl="0" marL="0" rtl="0" algn="l">
              <a:spcBef>
                <a:spcPts val="0"/>
              </a:spcBef>
              <a:spcAft>
                <a:spcPts val="0"/>
              </a:spcAft>
              <a:buNone/>
            </a:pPr>
            <a:r>
              <a:rPr b="1" lang="en" sz="1400">
                <a:solidFill>
                  <a:schemeClr val="dk1"/>
                </a:solidFill>
              </a:rPr>
              <a:t>Questions the team hopes to answer with the data</a:t>
            </a:r>
            <a:endParaRPr b="1" sz="1400">
              <a:solidFill>
                <a:schemeClr val="dk1"/>
              </a:solidFill>
            </a:endParaRPr>
          </a:p>
          <a:p>
            <a:pPr indent="0" lvl="0" marL="0" rtl="0" algn="l">
              <a:spcBef>
                <a:spcPts val="0"/>
              </a:spcBef>
              <a:spcAft>
                <a:spcPts val="0"/>
              </a:spcAft>
              <a:buNone/>
            </a:pPr>
            <a:r>
              <a:rPr lang="en" sz="1400">
                <a:solidFill>
                  <a:schemeClr val="dk1"/>
                </a:solidFill>
              </a:rPr>
              <a:t>Description of the data exploration phase of the project</a:t>
            </a:r>
            <a:endParaRPr sz="1400">
              <a:solidFill>
                <a:schemeClr val="dk1"/>
              </a:solidFill>
            </a:endParaRPr>
          </a:p>
          <a:p>
            <a:pPr indent="0" lvl="0" marL="0" rtl="0" algn="l">
              <a:spcBef>
                <a:spcPts val="0"/>
              </a:spcBef>
              <a:spcAft>
                <a:spcPts val="0"/>
              </a:spcAft>
              <a:buNone/>
            </a:pPr>
            <a:r>
              <a:rPr lang="en" sz="1400">
                <a:solidFill>
                  <a:schemeClr val="dk1"/>
                </a:solidFill>
              </a:rPr>
              <a:t>Description of the analysis phase of the project</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t/>
            </a:r>
            <a:endParaRPr>
              <a:solidFill>
                <a:srgbClr val="FCE5CD"/>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_alt1">
  <p:cSld name="SECTION_HEADER_2">
    <p:spTree>
      <p:nvGrpSpPr>
        <p:cNvPr id="50" name="Shape 50"/>
        <p:cNvGrpSpPr/>
        <p:nvPr/>
      </p:nvGrpSpPr>
      <p:grpSpPr>
        <a:xfrm>
          <a:off x="0" y="0"/>
          <a:ext cx="0" cy="0"/>
          <a:chOff x="0" y="0"/>
          <a:chExt cx="0" cy="0"/>
        </a:xfrm>
      </p:grpSpPr>
      <p:grpSp>
        <p:nvGrpSpPr>
          <p:cNvPr id="51" name="Google Shape;51;p13"/>
          <p:cNvGrpSpPr/>
          <p:nvPr/>
        </p:nvGrpSpPr>
        <p:grpSpPr>
          <a:xfrm>
            <a:off x="830392" y="1191256"/>
            <a:ext cx="745763" cy="45826"/>
            <a:chOff x="4580561" y="2589004"/>
            <a:chExt cx="1064464" cy="25200"/>
          </a:xfrm>
        </p:grpSpPr>
        <p:sp>
          <p:nvSpPr>
            <p:cNvPr id="52" name="Google Shape;52;p1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1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55" name="Google Shape;55;p1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13">
            <a:hlinkClick/>
          </p:cNvPr>
          <p:cNvSpPr/>
          <p:nvPr/>
        </p:nvSpPr>
        <p:spPr>
          <a:xfrm>
            <a:off x="8280450" y="0"/>
            <a:ext cx="863400" cy="4542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 name="Google Shape;57;p13">
            <a:hlinkClick/>
          </p:cNvPr>
          <p:cNvCxnSpPr/>
          <p:nvPr/>
        </p:nvCxnSpPr>
        <p:spPr>
          <a:xfrm>
            <a:off x="8598817" y="216350"/>
            <a:ext cx="216300" cy="0"/>
          </a:xfrm>
          <a:prstGeom prst="straightConnector1">
            <a:avLst/>
          </a:prstGeom>
          <a:noFill/>
          <a:ln cap="flat" cmpd="sng" w="9525">
            <a:solidFill>
              <a:schemeClr val="lt2"/>
            </a:solidFill>
            <a:prstDash val="solid"/>
            <a:round/>
            <a:headEnd len="med" w="med" type="none"/>
            <a:tailEnd len="med" w="med" type="none"/>
          </a:ln>
        </p:spPr>
      </p:cxnSp>
      <p:cxnSp>
        <p:nvCxnSpPr>
          <p:cNvPr id="58" name="Google Shape;58;p13">
            <a:hlinkClick/>
          </p:cNvPr>
          <p:cNvCxnSpPr/>
          <p:nvPr/>
        </p:nvCxnSpPr>
        <p:spPr>
          <a:xfrm>
            <a:off x="8598817" y="250138"/>
            <a:ext cx="216300" cy="0"/>
          </a:xfrm>
          <a:prstGeom prst="straightConnector1">
            <a:avLst/>
          </a:prstGeom>
          <a:noFill/>
          <a:ln cap="flat" cmpd="sng" w="9525">
            <a:solidFill>
              <a:schemeClr val="lt2"/>
            </a:solidFill>
            <a:prstDash val="solid"/>
            <a:round/>
            <a:headEnd len="med" w="med" type="none"/>
            <a:tailEnd len="med" w="med" type="none"/>
          </a:ln>
        </p:spPr>
      </p:cxnSp>
      <p:cxnSp>
        <p:nvCxnSpPr>
          <p:cNvPr id="59" name="Google Shape;59;p13">
            <a:hlinkClick/>
          </p:cNvPr>
          <p:cNvCxnSpPr/>
          <p:nvPr/>
        </p:nvCxnSpPr>
        <p:spPr>
          <a:xfrm>
            <a:off x="8598817" y="283925"/>
            <a:ext cx="216300" cy="0"/>
          </a:xfrm>
          <a:prstGeom prst="straightConnector1">
            <a:avLst/>
          </a:prstGeom>
          <a:noFill/>
          <a:ln cap="flat" cmpd="sng" w="9525">
            <a:solidFill>
              <a:schemeClr val="lt2"/>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3" name="Shape 63"/>
        <p:cNvGrpSpPr/>
        <p:nvPr/>
      </p:nvGrpSpPr>
      <p:grpSpPr>
        <a:xfrm>
          <a:off x="0" y="0"/>
          <a:ext cx="0" cy="0"/>
          <a:chOff x="0" y="0"/>
          <a:chExt cx="0" cy="0"/>
        </a:xfrm>
      </p:grpSpPr>
      <p:sp>
        <p:nvSpPr>
          <p:cNvPr id="64" name="Google Shape;64;p14"/>
          <p:cNvSpPr txBox="1"/>
          <p:nvPr>
            <p:ph idx="1" type="subTitle"/>
          </p:nvPr>
        </p:nvSpPr>
        <p:spPr>
          <a:xfrm>
            <a:off x="311700" y="44343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Using data science to build a winery</a:t>
            </a:r>
            <a:endParaRPr/>
          </a:p>
        </p:txBody>
      </p:sp>
      <p:sp>
        <p:nvSpPr>
          <p:cNvPr id="65" name="Google Shape;65;p14"/>
          <p:cNvSpPr txBox="1"/>
          <p:nvPr>
            <p:ph type="ctrTitle"/>
          </p:nvPr>
        </p:nvSpPr>
        <p:spPr>
          <a:xfrm>
            <a:off x="0" y="3681425"/>
            <a:ext cx="9144000" cy="714300"/>
          </a:xfrm>
          <a:prstGeom prst="rect">
            <a:avLst/>
          </a:prstGeom>
          <a:gradFill>
            <a:gsLst>
              <a:gs pos="0">
                <a:srgbClr val="E6B8AF"/>
              </a:gs>
              <a:gs pos="50000">
                <a:srgbClr val="E06666"/>
              </a:gs>
              <a:gs pos="100000">
                <a:srgbClr val="A61C00"/>
              </a:gs>
            </a:gsLst>
            <a:path path="circle">
              <a:fillToRect b="50%" l="50%" r="50%" t="50%"/>
            </a:path>
            <a:tileRect/>
          </a:gradFill>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780">
                <a:solidFill>
                  <a:srgbClr val="990000"/>
                </a:solidFill>
              </a:rPr>
              <a:t>Wine Enthusiasts</a:t>
            </a:r>
            <a:endParaRPr sz="3780">
              <a:solidFill>
                <a:srgbClr val="990000"/>
              </a:solidFill>
            </a:endParaRPr>
          </a:p>
        </p:txBody>
      </p:sp>
      <p:sp>
        <p:nvSpPr>
          <p:cNvPr id="66" name="Google Shape;66;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445025"/>
            <a:ext cx="8520600" cy="572700"/>
          </a:xfrm>
          <a:prstGeom prst="rect">
            <a:avLst/>
          </a:prstGeom>
          <a:solidFill>
            <a:srgbClr val="B03138"/>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Description of the analysis phase of the project</a:t>
            </a:r>
            <a:endParaRPr/>
          </a:p>
        </p:txBody>
      </p:sp>
      <p:sp>
        <p:nvSpPr>
          <p:cNvPr id="137" name="Google Shape;137;p23"/>
          <p:cNvSpPr txBox="1"/>
          <p:nvPr>
            <p:ph idx="1" type="body"/>
          </p:nvPr>
        </p:nvSpPr>
        <p:spPr>
          <a:xfrm>
            <a:off x="311700" y="1404725"/>
            <a:ext cx="8520600" cy="2783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300"/>
              <a:t>We got down and dirty with the data, hacking out the yucky bits and reshaping it like playdough. After cleaning up and clearing out, we let the robots into the data. We pitted two machine learning models against each other and groomed the victor for better performance, then made it do tricks for us, like giving a prediction of wine price.</a:t>
            </a:r>
            <a:endParaRPr sz="2300"/>
          </a:p>
        </p:txBody>
      </p:sp>
      <p:sp>
        <p:nvSpPr>
          <p:cNvPr id="138" name="Google Shape;138;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4" name="Google Shape;144;p24"/>
          <p:cNvSpPr txBox="1"/>
          <p:nvPr/>
        </p:nvSpPr>
        <p:spPr>
          <a:xfrm>
            <a:off x="730725" y="1318650"/>
            <a:ext cx="3893400" cy="1034400"/>
          </a:xfrm>
          <a:prstGeom prst="rect">
            <a:avLst/>
          </a:prstGeom>
          <a:noFill/>
          <a:ln>
            <a:noFill/>
          </a:ln>
        </p:spPr>
        <p:txBody>
          <a:bodyPr anchorCtr="0" anchor="b" bIns="91425" lIns="91425" spcFirstLastPara="1" rIns="91425" wrap="square" tIns="91425">
            <a:normAutofit/>
          </a:bodyPr>
          <a:lstStyle/>
          <a:p>
            <a:pPr indent="0" lvl="0" marL="0" rtl="0" algn="l">
              <a:spcBef>
                <a:spcPts val="0"/>
              </a:spcBef>
              <a:spcAft>
                <a:spcPts val="0"/>
              </a:spcAft>
              <a:buNone/>
            </a:pPr>
            <a:r>
              <a:rPr lang="en" sz="2400">
                <a:solidFill>
                  <a:srgbClr val="000000"/>
                </a:solidFill>
              </a:rPr>
              <a:t>Machine learning</a:t>
            </a:r>
            <a:endParaRPr sz="2400">
              <a:solidFill>
                <a:srgbClr val="000000"/>
              </a:solidFill>
            </a:endParaRPr>
          </a:p>
          <a:p>
            <a:pPr indent="0" lvl="0" marL="0" rtl="0" algn="l">
              <a:spcBef>
                <a:spcPts val="0"/>
              </a:spcBef>
              <a:spcAft>
                <a:spcPts val="0"/>
              </a:spcAft>
              <a:buNone/>
            </a:pPr>
            <a:r>
              <a:t/>
            </a:r>
            <a:endParaRPr sz="2400">
              <a:solidFill>
                <a:srgbClr val="000000"/>
              </a:solidFill>
            </a:endParaRPr>
          </a:p>
        </p:txBody>
      </p:sp>
      <p:sp>
        <p:nvSpPr>
          <p:cNvPr id="145" name="Google Shape;145;p24"/>
          <p:cNvSpPr txBox="1"/>
          <p:nvPr/>
        </p:nvSpPr>
        <p:spPr>
          <a:xfrm>
            <a:off x="721225" y="1984150"/>
            <a:ext cx="5124300" cy="25398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None/>
            </a:pPr>
            <a:r>
              <a:rPr lang="en" sz="2000">
                <a:solidFill>
                  <a:srgbClr val="2B2B2B"/>
                </a:solidFill>
              </a:rPr>
              <a:t>After reviewing other models (and sobering up), we settled on using a Random Forest Classifier (RFC) to conduct our machine learning for predicting price. RFC uses multiple models gathered together to increase the predictive power. RFC can handle thousands of input variables and manage outliers easily, all while running efficiently on large datasets.</a:t>
            </a:r>
            <a:endParaRPr sz="2000">
              <a:solidFill>
                <a:srgbClr val="2B2B2B"/>
              </a:solidFill>
            </a:endParaRPr>
          </a:p>
          <a:p>
            <a:pPr indent="0" lvl="0" marL="0" rtl="0" algn="l">
              <a:lnSpc>
                <a:spcPct val="115000"/>
              </a:lnSpc>
              <a:spcBef>
                <a:spcPts val="1200"/>
              </a:spcBef>
              <a:spcAft>
                <a:spcPts val="1200"/>
              </a:spcAft>
              <a:buNone/>
            </a:pPr>
            <a:r>
              <a:rPr lang="en" sz="2000">
                <a:solidFill>
                  <a:srgbClr val="2B2B2B"/>
                </a:solidFill>
              </a:rPr>
              <a:t>We had the predictive mind-reading powers of the random forest at our backs and we predicted </a:t>
            </a:r>
            <a:endParaRPr sz="1100">
              <a:solidFill>
                <a:srgbClr val="2B2B2B"/>
              </a:solidFill>
            </a:endParaRPr>
          </a:p>
        </p:txBody>
      </p:sp>
      <p:grpSp>
        <p:nvGrpSpPr>
          <p:cNvPr id="146" name="Google Shape;146;p24"/>
          <p:cNvGrpSpPr/>
          <p:nvPr/>
        </p:nvGrpSpPr>
        <p:grpSpPr>
          <a:xfrm>
            <a:off x="5216489" y="507200"/>
            <a:ext cx="2906850" cy="1644375"/>
            <a:chOff x="4454489" y="964400"/>
            <a:chExt cx="2906850" cy="1644375"/>
          </a:xfrm>
        </p:grpSpPr>
        <p:grpSp>
          <p:nvGrpSpPr>
            <p:cNvPr id="147" name="Google Shape;147;p24"/>
            <p:cNvGrpSpPr/>
            <p:nvPr/>
          </p:nvGrpSpPr>
          <p:grpSpPr>
            <a:xfrm>
              <a:off x="4454489" y="964400"/>
              <a:ext cx="563700" cy="1339575"/>
              <a:chOff x="2568539" y="792950"/>
              <a:chExt cx="563700" cy="1339575"/>
            </a:xfrm>
          </p:grpSpPr>
          <p:sp>
            <p:nvSpPr>
              <p:cNvPr id="148" name="Google Shape;148;p24"/>
              <p:cNvSpPr/>
              <p:nvPr/>
            </p:nvSpPr>
            <p:spPr>
              <a:xfrm rot="5400000">
                <a:off x="2528789" y="834650"/>
                <a:ext cx="643200" cy="559800"/>
              </a:xfrm>
              <a:prstGeom prst="flowChartDelay">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4"/>
              <p:cNvSpPr/>
              <p:nvPr/>
            </p:nvSpPr>
            <p:spPr>
              <a:xfrm>
                <a:off x="2623739" y="1928825"/>
                <a:ext cx="453300" cy="203700"/>
              </a:xfrm>
              <a:prstGeom prst="flowChartConnector">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4"/>
              <p:cNvSpPr/>
              <p:nvPr/>
            </p:nvSpPr>
            <p:spPr>
              <a:xfrm>
                <a:off x="2568539" y="1060850"/>
                <a:ext cx="563700" cy="53580"/>
              </a:xfrm>
              <a:custGeom>
                <a:rect b="b" l="l" r="r" t="t"/>
                <a:pathLst>
                  <a:path extrusionOk="0" h="4983" w="30004">
                    <a:moveTo>
                      <a:pt x="0" y="2358"/>
                    </a:moveTo>
                    <a:cubicBezTo>
                      <a:pt x="1929" y="2001"/>
                      <a:pt x="8287" y="-214"/>
                      <a:pt x="11573" y="214"/>
                    </a:cubicBezTo>
                    <a:cubicBezTo>
                      <a:pt x="14859" y="643"/>
                      <a:pt x="16645" y="4715"/>
                      <a:pt x="19717" y="4929"/>
                    </a:cubicBezTo>
                    <a:cubicBezTo>
                      <a:pt x="22789" y="5143"/>
                      <a:pt x="28290" y="2072"/>
                      <a:pt x="30004" y="1500"/>
                    </a:cubicBezTo>
                  </a:path>
                </a:pathLst>
              </a:custGeom>
              <a:noFill/>
              <a:ln cap="flat" cmpd="sng" w="9525">
                <a:solidFill>
                  <a:srgbClr val="595959"/>
                </a:solidFill>
                <a:prstDash val="solid"/>
                <a:round/>
                <a:headEnd len="med" w="med" type="none"/>
                <a:tailEnd len="med" w="med" type="none"/>
              </a:ln>
            </p:spPr>
          </p:sp>
          <p:cxnSp>
            <p:nvCxnSpPr>
              <p:cNvPr id="151" name="Google Shape;151;p24"/>
              <p:cNvCxnSpPr>
                <a:stCxn id="148" idx="3"/>
                <a:endCxn id="149" idx="0"/>
              </p:cNvCxnSpPr>
              <p:nvPr/>
            </p:nvCxnSpPr>
            <p:spPr>
              <a:xfrm>
                <a:off x="2850389" y="1436150"/>
                <a:ext cx="0" cy="492600"/>
              </a:xfrm>
              <a:prstGeom prst="straightConnector1">
                <a:avLst/>
              </a:prstGeom>
              <a:noFill/>
              <a:ln cap="flat" cmpd="sng" w="9525">
                <a:solidFill>
                  <a:srgbClr val="595959"/>
                </a:solidFill>
                <a:prstDash val="solid"/>
                <a:round/>
                <a:headEnd len="med" w="med" type="none"/>
                <a:tailEnd len="med" w="med" type="none"/>
              </a:ln>
            </p:spPr>
          </p:cxnSp>
        </p:grpSp>
        <p:grpSp>
          <p:nvGrpSpPr>
            <p:cNvPr id="152" name="Google Shape;152;p24"/>
            <p:cNvGrpSpPr/>
            <p:nvPr/>
          </p:nvGrpSpPr>
          <p:grpSpPr>
            <a:xfrm>
              <a:off x="5235539" y="1116800"/>
              <a:ext cx="563700" cy="1339575"/>
              <a:chOff x="2568539" y="792950"/>
              <a:chExt cx="563700" cy="1339575"/>
            </a:xfrm>
          </p:grpSpPr>
          <p:sp>
            <p:nvSpPr>
              <p:cNvPr id="153" name="Google Shape;153;p24"/>
              <p:cNvSpPr/>
              <p:nvPr/>
            </p:nvSpPr>
            <p:spPr>
              <a:xfrm rot="5400000">
                <a:off x="2528789" y="834650"/>
                <a:ext cx="643200" cy="559800"/>
              </a:xfrm>
              <a:prstGeom prst="flowChartDelay">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4"/>
              <p:cNvSpPr/>
              <p:nvPr/>
            </p:nvSpPr>
            <p:spPr>
              <a:xfrm>
                <a:off x="2623739" y="1928825"/>
                <a:ext cx="453300" cy="203700"/>
              </a:xfrm>
              <a:prstGeom prst="flowChartConnector">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4"/>
              <p:cNvSpPr/>
              <p:nvPr/>
            </p:nvSpPr>
            <p:spPr>
              <a:xfrm>
                <a:off x="2568539" y="1060850"/>
                <a:ext cx="563700" cy="53580"/>
              </a:xfrm>
              <a:custGeom>
                <a:rect b="b" l="l" r="r" t="t"/>
                <a:pathLst>
                  <a:path extrusionOk="0" h="4983" w="30004">
                    <a:moveTo>
                      <a:pt x="0" y="2358"/>
                    </a:moveTo>
                    <a:cubicBezTo>
                      <a:pt x="1929" y="2001"/>
                      <a:pt x="8287" y="-214"/>
                      <a:pt x="11573" y="214"/>
                    </a:cubicBezTo>
                    <a:cubicBezTo>
                      <a:pt x="14859" y="643"/>
                      <a:pt x="16645" y="4715"/>
                      <a:pt x="19717" y="4929"/>
                    </a:cubicBezTo>
                    <a:cubicBezTo>
                      <a:pt x="22789" y="5143"/>
                      <a:pt x="28290" y="2072"/>
                      <a:pt x="30004" y="1500"/>
                    </a:cubicBezTo>
                  </a:path>
                </a:pathLst>
              </a:custGeom>
              <a:noFill/>
              <a:ln cap="flat" cmpd="sng" w="9525">
                <a:solidFill>
                  <a:srgbClr val="595959"/>
                </a:solidFill>
                <a:prstDash val="solid"/>
                <a:round/>
                <a:headEnd len="med" w="med" type="none"/>
                <a:tailEnd len="med" w="med" type="none"/>
              </a:ln>
            </p:spPr>
          </p:sp>
          <p:cxnSp>
            <p:nvCxnSpPr>
              <p:cNvPr id="156" name="Google Shape;156;p24"/>
              <p:cNvCxnSpPr>
                <a:stCxn id="153" idx="3"/>
                <a:endCxn id="154" idx="0"/>
              </p:cNvCxnSpPr>
              <p:nvPr/>
            </p:nvCxnSpPr>
            <p:spPr>
              <a:xfrm>
                <a:off x="2850389" y="1436150"/>
                <a:ext cx="0" cy="492600"/>
              </a:xfrm>
              <a:prstGeom prst="straightConnector1">
                <a:avLst/>
              </a:prstGeom>
              <a:noFill/>
              <a:ln cap="flat" cmpd="sng" w="9525">
                <a:solidFill>
                  <a:srgbClr val="595959"/>
                </a:solidFill>
                <a:prstDash val="solid"/>
                <a:round/>
                <a:headEnd len="med" w="med" type="none"/>
                <a:tailEnd len="med" w="med" type="none"/>
              </a:ln>
            </p:spPr>
          </p:cxnSp>
        </p:grpSp>
        <p:grpSp>
          <p:nvGrpSpPr>
            <p:cNvPr id="157" name="Google Shape;157;p24"/>
            <p:cNvGrpSpPr/>
            <p:nvPr/>
          </p:nvGrpSpPr>
          <p:grpSpPr>
            <a:xfrm>
              <a:off x="6016589" y="1269200"/>
              <a:ext cx="563700" cy="1339575"/>
              <a:chOff x="2568539" y="792950"/>
              <a:chExt cx="563700" cy="1339575"/>
            </a:xfrm>
          </p:grpSpPr>
          <p:sp>
            <p:nvSpPr>
              <p:cNvPr id="158" name="Google Shape;158;p24"/>
              <p:cNvSpPr/>
              <p:nvPr/>
            </p:nvSpPr>
            <p:spPr>
              <a:xfrm rot="5400000">
                <a:off x="2528789" y="834650"/>
                <a:ext cx="643200" cy="559800"/>
              </a:xfrm>
              <a:prstGeom prst="flowChartDelay">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4"/>
              <p:cNvSpPr/>
              <p:nvPr/>
            </p:nvSpPr>
            <p:spPr>
              <a:xfrm>
                <a:off x="2623739" y="1928825"/>
                <a:ext cx="453300" cy="203700"/>
              </a:xfrm>
              <a:prstGeom prst="flowChartConnector">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4"/>
              <p:cNvSpPr/>
              <p:nvPr/>
            </p:nvSpPr>
            <p:spPr>
              <a:xfrm>
                <a:off x="2568539" y="1060850"/>
                <a:ext cx="563700" cy="53580"/>
              </a:xfrm>
              <a:custGeom>
                <a:rect b="b" l="l" r="r" t="t"/>
                <a:pathLst>
                  <a:path extrusionOk="0" h="4983" w="30004">
                    <a:moveTo>
                      <a:pt x="0" y="2358"/>
                    </a:moveTo>
                    <a:cubicBezTo>
                      <a:pt x="1929" y="2001"/>
                      <a:pt x="8287" y="-214"/>
                      <a:pt x="11573" y="214"/>
                    </a:cubicBezTo>
                    <a:cubicBezTo>
                      <a:pt x="14859" y="643"/>
                      <a:pt x="16645" y="4715"/>
                      <a:pt x="19717" y="4929"/>
                    </a:cubicBezTo>
                    <a:cubicBezTo>
                      <a:pt x="22789" y="5143"/>
                      <a:pt x="28290" y="2072"/>
                      <a:pt x="30004" y="1500"/>
                    </a:cubicBezTo>
                  </a:path>
                </a:pathLst>
              </a:custGeom>
              <a:noFill/>
              <a:ln cap="flat" cmpd="sng" w="9525">
                <a:solidFill>
                  <a:srgbClr val="595959"/>
                </a:solidFill>
                <a:prstDash val="solid"/>
                <a:round/>
                <a:headEnd len="med" w="med" type="none"/>
                <a:tailEnd len="med" w="med" type="none"/>
              </a:ln>
            </p:spPr>
          </p:sp>
          <p:cxnSp>
            <p:nvCxnSpPr>
              <p:cNvPr id="161" name="Google Shape;161;p24"/>
              <p:cNvCxnSpPr>
                <a:stCxn id="158" idx="3"/>
                <a:endCxn id="159" idx="0"/>
              </p:cNvCxnSpPr>
              <p:nvPr/>
            </p:nvCxnSpPr>
            <p:spPr>
              <a:xfrm>
                <a:off x="2850389" y="1436150"/>
                <a:ext cx="0" cy="492600"/>
              </a:xfrm>
              <a:prstGeom prst="straightConnector1">
                <a:avLst/>
              </a:prstGeom>
              <a:noFill/>
              <a:ln cap="flat" cmpd="sng" w="9525">
                <a:solidFill>
                  <a:srgbClr val="595959"/>
                </a:solidFill>
                <a:prstDash val="solid"/>
                <a:round/>
                <a:headEnd len="med" w="med" type="none"/>
                <a:tailEnd len="med" w="med" type="none"/>
              </a:ln>
            </p:spPr>
          </p:cxnSp>
        </p:grpSp>
        <p:grpSp>
          <p:nvGrpSpPr>
            <p:cNvPr id="162" name="Google Shape;162;p24"/>
            <p:cNvGrpSpPr/>
            <p:nvPr/>
          </p:nvGrpSpPr>
          <p:grpSpPr>
            <a:xfrm>
              <a:off x="6797639" y="1185850"/>
              <a:ext cx="563700" cy="1339575"/>
              <a:chOff x="2568539" y="792950"/>
              <a:chExt cx="563700" cy="1339575"/>
            </a:xfrm>
          </p:grpSpPr>
          <p:sp>
            <p:nvSpPr>
              <p:cNvPr id="163" name="Google Shape;163;p24"/>
              <p:cNvSpPr/>
              <p:nvPr/>
            </p:nvSpPr>
            <p:spPr>
              <a:xfrm rot="5400000">
                <a:off x="2528789" y="834650"/>
                <a:ext cx="643200" cy="559800"/>
              </a:xfrm>
              <a:prstGeom prst="flowChartDelay">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4"/>
              <p:cNvSpPr/>
              <p:nvPr/>
            </p:nvSpPr>
            <p:spPr>
              <a:xfrm>
                <a:off x="2623739" y="1928825"/>
                <a:ext cx="453300" cy="203700"/>
              </a:xfrm>
              <a:prstGeom prst="flowChartConnector">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4"/>
              <p:cNvSpPr/>
              <p:nvPr/>
            </p:nvSpPr>
            <p:spPr>
              <a:xfrm>
                <a:off x="2568539" y="1060850"/>
                <a:ext cx="563700" cy="53580"/>
              </a:xfrm>
              <a:custGeom>
                <a:rect b="b" l="l" r="r" t="t"/>
                <a:pathLst>
                  <a:path extrusionOk="0" h="4983" w="30004">
                    <a:moveTo>
                      <a:pt x="0" y="2358"/>
                    </a:moveTo>
                    <a:cubicBezTo>
                      <a:pt x="1929" y="2001"/>
                      <a:pt x="8287" y="-214"/>
                      <a:pt x="11573" y="214"/>
                    </a:cubicBezTo>
                    <a:cubicBezTo>
                      <a:pt x="14859" y="643"/>
                      <a:pt x="16645" y="4715"/>
                      <a:pt x="19717" y="4929"/>
                    </a:cubicBezTo>
                    <a:cubicBezTo>
                      <a:pt x="22789" y="5143"/>
                      <a:pt x="28290" y="2072"/>
                      <a:pt x="30004" y="1500"/>
                    </a:cubicBezTo>
                  </a:path>
                </a:pathLst>
              </a:custGeom>
              <a:noFill/>
              <a:ln cap="flat" cmpd="sng" w="9525">
                <a:solidFill>
                  <a:srgbClr val="595959"/>
                </a:solidFill>
                <a:prstDash val="solid"/>
                <a:round/>
                <a:headEnd len="med" w="med" type="none"/>
                <a:tailEnd len="med" w="med" type="none"/>
              </a:ln>
            </p:spPr>
          </p:sp>
          <p:cxnSp>
            <p:nvCxnSpPr>
              <p:cNvPr id="166" name="Google Shape;166;p24"/>
              <p:cNvCxnSpPr>
                <a:stCxn id="163" idx="3"/>
                <a:endCxn id="164" idx="0"/>
              </p:cNvCxnSpPr>
              <p:nvPr/>
            </p:nvCxnSpPr>
            <p:spPr>
              <a:xfrm>
                <a:off x="2850389" y="1436150"/>
                <a:ext cx="0" cy="492600"/>
              </a:xfrm>
              <a:prstGeom prst="straightConnector1">
                <a:avLst/>
              </a:prstGeom>
              <a:noFill/>
              <a:ln cap="flat" cmpd="sng" w="9525">
                <a:solidFill>
                  <a:srgbClr val="595959"/>
                </a:solidFill>
                <a:prstDash val="solid"/>
                <a:round/>
                <a:headEnd len="med" w="med" type="none"/>
                <a:tailEnd len="med" w="med" type="none"/>
              </a:ln>
            </p:spPr>
          </p:cxnSp>
        </p:gr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2" name="Google Shape;172;p25"/>
          <p:cNvSpPr txBox="1"/>
          <p:nvPr/>
        </p:nvSpPr>
        <p:spPr>
          <a:xfrm>
            <a:off x="730725" y="1318650"/>
            <a:ext cx="3893400" cy="1034400"/>
          </a:xfrm>
          <a:prstGeom prst="rect">
            <a:avLst/>
          </a:prstGeom>
          <a:noFill/>
          <a:ln>
            <a:noFill/>
          </a:ln>
        </p:spPr>
        <p:txBody>
          <a:bodyPr anchorCtr="0" anchor="b" bIns="91425" lIns="91425" spcFirstLastPara="1" rIns="91425" wrap="square" tIns="91425">
            <a:normAutofit/>
          </a:bodyPr>
          <a:lstStyle/>
          <a:p>
            <a:pPr indent="0" lvl="0" marL="0" rtl="0" algn="l">
              <a:spcBef>
                <a:spcPts val="0"/>
              </a:spcBef>
              <a:spcAft>
                <a:spcPts val="0"/>
              </a:spcAft>
              <a:buNone/>
            </a:pPr>
            <a:r>
              <a:rPr lang="en" sz="2400">
                <a:solidFill>
                  <a:srgbClr val="000000"/>
                </a:solidFill>
              </a:rPr>
              <a:t>Machine learning</a:t>
            </a:r>
            <a:r>
              <a:rPr lang="en" sz="2400"/>
              <a:t> - Results</a:t>
            </a:r>
            <a:endParaRPr sz="2400">
              <a:solidFill>
                <a:srgbClr val="000000"/>
              </a:solidFill>
            </a:endParaRPr>
          </a:p>
        </p:txBody>
      </p:sp>
      <p:sp>
        <p:nvSpPr>
          <p:cNvPr id="173" name="Google Shape;173;p25"/>
          <p:cNvSpPr txBox="1"/>
          <p:nvPr/>
        </p:nvSpPr>
        <p:spPr>
          <a:xfrm>
            <a:off x="721225" y="2434125"/>
            <a:ext cx="3893400" cy="2089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100">
                <a:solidFill>
                  <a:srgbClr val="595959"/>
                </a:solidFill>
              </a:rPr>
              <a:t>Lorem ipsum dolor sit amet, consectetur adipiscing elit, sed do eiusmod tempor incididunt labore dolore magna aliqua. Lorem ipsum dolor sit amet, consectetur adipiscing elit.</a:t>
            </a:r>
            <a:endParaRPr sz="1100">
              <a:solidFill>
                <a:srgbClr val="595959"/>
              </a:solidFill>
            </a:endParaRPr>
          </a:p>
          <a:p>
            <a:pPr indent="0" lvl="0" marL="0" rtl="0" algn="l">
              <a:lnSpc>
                <a:spcPct val="115000"/>
              </a:lnSpc>
              <a:spcBef>
                <a:spcPts val="1200"/>
              </a:spcBef>
              <a:spcAft>
                <a:spcPts val="0"/>
              </a:spcAft>
              <a:buNone/>
            </a:pPr>
            <a:r>
              <a:rPr b="1" lang="en" sz="1100">
                <a:solidFill>
                  <a:srgbClr val="595959"/>
                </a:solidFill>
              </a:rPr>
              <a:t>Client Implications:</a:t>
            </a:r>
            <a:endParaRPr b="1" sz="1100">
              <a:solidFill>
                <a:srgbClr val="595959"/>
              </a:solidFill>
            </a:endParaRPr>
          </a:p>
          <a:p>
            <a:pPr indent="0" lvl="0" marL="0" rtl="0" algn="l">
              <a:lnSpc>
                <a:spcPct val="115000"/>
              </a:lnSpc>
              <a:spcBef>
                <a:spcPts val="0"/>
              </a:spcBef>
              <a:spcAft>
                <a:spcPts val="1200"/>
              </a:spcAft>
              <a:buNone/>
            </a:pPr>
            <a:r>
              <a:rPr lang="en" sz="1100">
                <a:solidFill>
                  <a:srgbClr val="595959"/>
                </a:solidFill>
              </a:rPr>
              <a:t>Consectetur adipiscing elit, sed do eiusmod tempor incididunt ut labore et dolore magna aliqua. Lorem ipsum dolor sit amet, consectetur adipiscing elit tempor incididunt ut labore et dolore magna aliqua.</a:t>
            </a:r>
            <a:endParaRPr sz="1100">
              <a:solidFill>
                <a:srgbClr val="595959"/>
              </a:solidFill>
            </a:endParaRPr>
          </a:p>
        </p:txBody>
      </p:sp>
      <p:grpSp>
        <p:nvGrpSpPr>
          <p:cNvPr id="174" name="Google Shape;174;p25"/>
          <p:cNvGrpSpPr/>
          <p:nvPr/>
        </p:nvGrpSpPr>
        <p:grpSpPr>
          <a:xfrm>
            <a:off x="5216489" y="507200"/>
            <a:ext cx="2906850" cy="1644375"/>
            <a:chOff x="4454489" y="964400"/>
            <a:chExt cx="2906850" cy="1644375"/>
          </a:xfrm>
        </p:grpSpPr>
        <p:grpSp>
          <p:nvGrpSpPr>
            <p:cNvPr id="175" name="Google Shape;175;p25"/>
            <p:cNvGrpSpPr/>
            <p:nvPr/>
          </p:nvGrpSpPr>
          <p:grpSpPr>
            <a:xfrm>
              <a:off x="4454489" y="964400"/>
              <a:ext cx="563700" cy="1339575"/>
              <a:chOff x="2568539" y="792950"/>
              <a:chExt cx="563700" cy="1339575"/>
            </a:xfrm>
          </p:grpSpPr>
          <p:sp>
            <p:nvSpPr>
              <p:cNvPr id="176" name="Google Shape;176;p25"/>
              <p:cNvSpPr/>
              <p:nvPr/>
            </p:nvSpPr>
            <p:spPr>
              <a:xfrm rot="5400000">
                <a:off x="2528789" y="834650"/>
                <a:ext cx="643200" cy="559800"/>
              </a:xfrm>
              <a:prstGeom prst="flowChartDelay">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5"/>
              <p:cNvSpPr/>
              <p:nvPr/>
            </p:nvSpPr>
            <p:spPr>
              <a:xfrm>
                <a:off x="2623739" y="1928825"/>
                <a:ext cx="453300" cy="203700"/>
              </a:xfrm>
              <a:prstGeom prst="flowChartConnector">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5"/>
              <p:cNvSpPr/>
              <p:nvPr/>
            </p:nvSpPr>
            <p:spPr>
              <a:xfrm>
                <a:off x="2568539" y="1060850"/>
                <a:ext cx="563700" cy="53580"/>
              </a:xfrm>
              <a:custGeom>
                <a:rect b="b" l="l" r="r" t="t"/>
                <a:pathLst>
                  <a:path extrusionOk="0" h="4983" w="30004">
                    <a:moveTo>
                      <a:pt x="0" y="2358"/>
                    </a:moveTo>
                    <a:cubicBezTo>
                      <a:pt x="1929" y="2001"/>
                      <a:pt x="8287" y="-214"/>
                      <a:pt x="11573" y="214"/>
                    </a:cubicBezTo>
                    <a:cubicBezTo>
                      <a:pt x="14859" y="643"/>
                      <a:pt x="16645" y="4715"/>
                      <a:pt x="19717" y="4929"/>
                    </a:cubicBezTo>
                    <a:cubicBezTo>
                      <a:pt x="22789" y="5143"/>
                      <a:pt x="28290" y="2072"/>
                      <a:pt x="30004" y="1500"/>
                    </a:cubicBezTo>
                  </a:path>
                </a:pathLst>
              </a:custGeom>
              <a:noFill/>
              <a:ln cap="flat" cmpd="sng" w="9525">
                <a:solidFill>
                  <a:srgbClr val="595959"/>
                </a:solidFill>
                <a:prstDash val="solid"/>
                <a:round/>
                <a:headEnd len="med" w="med" type="none"/>
                <a:tailEnd len="med" w="med" type="none"/>
              </a:ln>
            </p:spPr>
          </p:sp>
          <p:cxnSp>
            <p:nvCxnSpPr>
              <p:cNvPr id="179" name="Google Shape;179;p25"/>
              <p:cNvCxnSpPr>
                <a:stCxn id="176" idx="3"/>
                <a:endCxn id="177" idx="0"/>
              </p:cNvCxnSpPr>
              <p:nvPr/>
            </p:nvCxnSpPr>
            <p:spPr>
              <a:xfrm>
                <a:off x="2850389" y="1436150"/>
                <a:ext cx="0" cy="492600"/>
              </a:xfrm>
              <a:prstGeom prst="straightConnector1">
                <a:avLst/>
              </a:prstGeom>
              <a:noFill/>
              <a:ln cap="flat" cmpd="sng" w="9525">
                <a:solidFill>
                  <a:srgbClr val="595959"/>
                </a:solidFill>
                <a:prstDash val="solid"/>
                <a:round/>
                <a:headEnd len="med" w="med" type="none"/>
                <a:tailEnd len="med" w="med" type="none"/>
              </a:ln>
            </p:spPr>
          </p:cxnSp>
        </p:grpSp>
        <p:grpSp>
          <p:nvGrpSpPr>
            <p:cNvPr id="180" name="Google Shape;180;p25"/>
            <p:cNvGrpSpPr/>
            <p:nvPr/>
          </p:nvGrpSpPr>
          <p:grpSpPr>
            <a:xfrm>
              <a:off x="5235539" y="1116800"/>
              <a:ext cx="563700" cy="1339575"/>
              <a:chOff x="2568539" y="792950"/>
              <a:chExt cx="563700" cy="1339575"/>
            </a:xfrm>
          </p:grpSpPr>
          <p:sp>
            <p:nvSpPr>
              <p:cNvPr id="181" name="Google Shape;181;p25"/>
              <p:cNvSpPr/>
              <p:nvPr/>
            </p:nvSpPr>
            <p:spPr>
              <a:xfrm rot="5400000">
                <a:off x="2528789" y="834650"/>
                <a:ext cx="643200" cy="559800"/>
              </a:xfrm>
              <a:prstGeom prst="flowChartDelay">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5"/>
              <p:cNvSpPr/>
              <p:nvPr/>
            </p:nvSpPr>
            <p:spPr>
              <a:xfrm>
                <a:off x="2623739" y="1928825"/>
                <a:ext cx="453300" cy="203700"/>
              </a:xfrm>
              <a:prstGeom prst="flowChartConnector">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5"/>
              <p:cNvSpPr/>
              <p:nvPr/>
            </p:nvSpPr>
            <p:spPr>
              <a:xfrm>
                <a:off x="2568539" y="1060850"/>
                <a:ext cx="563700" cy="53580"/>
              </a:xfrm>
              <a:custGeom>
                <a:rect b="b" l="l" r="r" t="t"/>
                <a:pathLst>
                  <a:path extrusionOk="0" h="4983" w="30004">
                    <a:moveTo>
                      <a:pt x="0" y="2358"/>
                    </a:moveTo>
                    <a:cubicBezTo>
                      <a:pt x="1929" y="2001"/>
                      <a:pt x="8287" y="-214"/>
                      <a:pt x="11573" y="214"/>
                    </a:cubicBezTo>
                    <a:cubicBezTo>
                      <a:pt x="14859" y="643"/>
                      <a:pt x="16645" y="4715"/>
                      <a:pt x="19717" y="4929"/>
                    </a:cubicBezTo>
                    <a:cubicBezTo>
                      <a:pt x="22789" y="5143"/>
                      <a:pt x="28290" y="2072"/>
                      <a:pt x="30004" y="1500"/>
                    </a:cubicBezTo>
                  </a:path>
                </a:pathLst>
              </a:custGeom>
              <a:noFill/>
              <a:ln cap="flat" cmpd="sng" w="9525">
                <a:solidFill>
                  <a:srgbClr val="595959"/>
                </a:solidFill>
                <a:prstDash val="solid"/>
                <a:round/>
                <a:headEnd len="med" w="med" type="none"/>
                <a:tailEnd len="med" w="med" type="none"/>
              </a:ln>
            </p:spPr>
          </p:sp>
          <p:cxnSp>
            <p:nvCxnSpPr>
              <p:cNvPr id="184" name="Google Shape;184;p25"/>
              <p:cNvCxnSpPr>
                <a:stCxn id="181" idx="3"/>
                <a:endCxn id="182" idx="0"/>
              </p:cNvCxnSpPr>
              <p:nvPr/>
            </p:nvCxnSpPr>
            <p:spPr>
              <a:xfrm>
                <a:off x="2850389" y="1436150"/>
                <a:ext cx="0" cy="492600"/>
              </a:xfrm>
              <a:prstGeom prst="straightConnector1">
                <a:avLst/>
              </a:prstGeom>
              <a:noFill/>
              <a:ln cap="flat" cmpd="sng" w="9525">
                <a:solidFill>
                  <a:srgbClr val="595959"/>
                </a:solidFill>
                <a:prstDash val="solid"/>
                <a:round/>
                <a:headEnd len="med" w="med" type="none"/>
                <a:tailEnd len="med" w="med" type="none"/>
              </a:ln>
            </p:spPr>
          </p:cxnSp>
        </p:grpSp>
        <p:grpSp>
          <p:nvGrpSpPr>
            <p:cNvPr id="185" name="Google Shape;185;p25"/>
            <p:cNvGrpSpPr/>
            <p:nvPr/>
          </p:nvGrpSpPr>
          <p:grpSpPr>
            <a:xfrm>
              <a:off x="6016589" y="1269200"/>
              <a:ext cx="563700" cy="1339575"/>
              <a:chOff x="2568539" y="792950"/>
              <a:chExt cx="563700" cy="1339575"/>
            </a:xfrm>
          </p:grpSpPr>
          <p:sp>
            <p:nvSpPr>
              <p:cNvPr id="186" name="Google Shape;186;p25"/>
              <p:cNvSpPr/>
              <p:nvPr/>
            </p:nvSpPr>
            <p:spPr>
              <a:xfrm rot="5400000">
                <a:off x="2528789" y="834650"/>
                <a:ext cx="643200" cy="559800"/>
              </a:xfrm>
              <a:prstGeom prst="flowChartDelay">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5"/>
              <p:cNvSpPr/>
              <p:nvPr/>
            </p:nvSpPr>
            <p:spPr>
              <a:xfrm>
                <a:off x="2623739" y="1928825"/>
                <a:ext cx="453300" cy="203700"/>
              </a:xfrm>
              <a:prstGeom prst="flowChartConnector">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5"/>
              <p:cNvSpPr/>
              <p:nvPr/>
            </p:nvSpPr>
            <p:spPr>
              <a:xfrm>
                <a:off x="2568539" y="1060850"/>
                <a:ext cx="563700" cy="53580"/>
              </a:xfrm>
              <a:custGeom>
                <a:rect b="b" l="l" r="r" t="t"/>
                <a:pathLst>
                  <a:path extrusionOk="0" h="4983" w="30004">
                    <a:moveTo>
                      <a:pt x="0" y="2358"/>
                    </a:moveTo>
                    <a:cubicBezTo>
                      <a:pt x="1929" y="2001"/>
                      <a:pt x="8287" y="-214"/>
                      <a:pt x="11573" y="214"/>
                    </a:cubicBezTo>
                    <a:cubicBezTo>
                      <a:pt x="14859" y="643"/>
                      <a:pt x="16645" y="4715"/>
                      <a:pt x="19717" y="4929"/>
                    </a:cubicBezTo>
                    <a:cubicBezTo>
                      <a:pt x="22789" y="5143"/>
                      <a:pt x="28290" y="2072"/>
                      <a:pt x="30004" y="1500"/>
                    </a:cubicBezTo>
                  </a:path>
                </a:pathLst>
              </a:custGeom>
              <a:noFill/>
              <a:ln cap="flat" cmpd="sng" w="9525">
                <a:solidFill>
                  <a:srgbClr val="595959"/>
                </a:solidFill>
                <a:prstDash val="solid"/>
                <a:round/>
                <a:headEnd len="med" w="med" type="none"/>
                <a:tailEnd len="med" w="med" type="none"/>
              </a:ln>
            </p:spPr>
          </p:sp>
          <p:cxnSp>
            <p:nvCxnSpPr>
              <p:cNvPr id="189" name="Google Shape;189;p25"/>
              <p:cNvCxnSpPr>
                <a:stCxn id="186" idx="3"/>
                <a:endCxn id="187" idx="0"/>
              </p:cNvCxnSpPr>
              <p:nvPr/>
            </p:nvCxnSpPr>
            <p:spPr>
              <a:xfrm>
                <a:off x="2850389" y="1436150"/>
                <a:ext cx="0" cy="492600"/>
              </a:xfrm>
              <a:prstGeom prst="straightConnector1">
                <a:avLst/>
              </a:prstGeom>
              <a:noFill/>
              <a:ln cap="flat" cmpd="sng" w="9525">
                <a:solidFill>
                  <a:srgbClr val="595959"/>
                </a:solidFill>
                <a:prstDash val="solid"/>
                <a:round/>
                <a:headEnd len="med" w="med" type="none"/>
                <a:tailEnd len="med" w="med" type="none"/>
              </a:ln>
            </p:spPr>
          </p:cxnSp>
        </p:grpSp>
        <p:grpSp>
          <p:nvGrpSpPr>
            <p:cNvPr id="190" name="Google Shape;190;p25"/>
            <p:cNvGrpSpPr/>
            <p:nvPr/>
          </p:nvGrpSpPr>
          <p:grpSpPr>
            <a:xfrm>
              <a:off x="6797639" y="1185850"/>
              <a:ext cx="563700" cy="1339575"/>
              <a:chOff x="2568539" y="792950"/>
              <a:chExt cx="563700" cy="1339575"/>
            </a:xfrm>
          </p:grpSpPr>
          <p:sp>
            <p:nvSpPr>
              <p:cNvPr id="191" name="Google Shape;191;p25"/>
              <p:cNvSpPr/>
              <p:nvPr/>
            </p:nvSpPr>
            <p:spPr>
              <a:xfrm rot="5400000">
                <a:off x="2528789" y="834650"/>
                <a:ext cx="643200" cy="559800"/>
              </a:xfrm>
              <a:prstGeom prst="flowChartDelay">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5"/>
              <p:cNvSpPr/>
              <p:nvPr/>
            </p:nvSpPr>
            <p:spPr>
              <a:xfrm>
                <a:off x="2623739" y="1928825"/>
                <a:ext cx="453300" cy="203700"/>
              </a:xfrm>
              <a:prstGeom prst="flowChartConnector">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5"/>
              <p:cNvSpPr/>
              <p:nvPr/>
            </p:nvSpPr>
            <p:spPr>
              <a:xfrm>
                <a:off x="2568539" y="1060850"/>
                <a:ext cx="563700" cy="53580"/>
              </a:xfrm>
              <a:custGeom>
                <a:rect b="b" l="l" r="r" t="t"/>
                <a:pathLst>
                  <a:path extrusionOk="0" h="4983" w="30004">
                    <a:moveTo>
                      <a:pt x="0" y="2358"/>
                    </a:moveTo>
                    <a:cubicBezTo>
                      <a:pt x="1929" y="2001"/>
                      <a:pt x="8287" y="-214"/>
                      <a:pt x="11573" y="214"/>
                    </a:cubicBezTo>
                    <a:cubicBezTo>
                      <a:pt x="14859" y="643"/>
                      <a:pt x="16645" y="4715"/>
                      <a:pt x="19717" y="4929"/>
                    </a:cubicBezTo>
                    <a:cubicBezTo>
                      <a:pt x="22789" y="5143"/>
                      <a:pt x="28290" y="2072"/>
                      <a:pt x="30004" y="1500"/>
                    </a:cubicBezTo>
                  </a:path>
                </a:pathLst>
              </a:custGeom>
              <a:noFill/>
              <a:ln cap="flat" cmpd="sng" w="9525">
                <a:solidFill>
                  <a:srgbClr val="595959"/>
                </a:solidFill>
                <a:prstDash val="solid"/>
                <a:round/>
                <a:headEnd len="med" w="med" type="none"/>
                <a:tailEnd len="med" w="med" type="none"/>
              </a:ln>
            </p:spPr>
          </p:sp>
          <p:cxnSp>
            <p:nvCxnSpPr>
              <p:cNvPr id="194" name="Google Shape;194;p25"/>
              <p:cNvCxnSpPr>
                <a:stCxn id="191" idx="3"/>
                <a:endCxn id="192" idx="0"/>
              </p:cNvCxnSpPr>
              <p:nvPr/>
            </p:nvCxnSpPr>
            <p:spPr>
              <a:xfrm>
                <a:off x="2850389" y="1436150"/>
                <a:ext cx="0" cy="492600"/>
              </a:xfrm>
              <a:prstGeom prst="straightConnector1">
                <a:avLst/>
              </a:prstGeom>
              <a:noFill/>
              <a:ln cap="flat" cmpd="sng" w="9525">
                <a:solidFill>
                  <a:srgbClr val="595959"/>
                </a:solidFill>
                <a:prstDash val="solid"/>
                <a:round/>
                <a:headEnd len="med" w="med" type="none"/>
                <a:tailEnd len="med" w="med" type="none"/>
              </a:ln>
            </p:spPr>
          </p:cxnSp>
        </p:gr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00" name="Google Shape;200;p26"/>
          <p:cNvPicPr preferRelativeResize="0"/>
          <p:nvPr/>
        </p:nvPicPr>
        <p:blipFill>
          <a:blip r:embed="rId3">
            <a:alphaModFix/>
          </a:blip>
          <a:stretch>
            <a:fillRect/>
          </a:stretch>
        </p:blipFill>
        <p:spPr>
          <a:xfrm>
            <a:off x="4428350" y="311350"/>
            <a:ext cx="3874500" cy="2832750"/>
          </a:xfrm>
          <a:prstGeom prst="rect">
            <a:avLst/>
          </a:prstGeom>
          <a:noFill/>
          <a:ln>
            <a:noFill/>
          </a:ln>
        </p:spPr>
      </p:pic>
      <p:sp>
        <p:nvSpPr>
          <p:cNvPr id="201" name="Google Shape;201;p26"/>
          <p:cNvSpPr txBox="1"/>
          <p:nvPr>
            <p:ph idx="1" type="body"/>
          </p:nvPr>
        </p:nvSpPr>
        <p:spPr>
          <a:xfrm>
            <a:off x="418550" y="488400"/>
            <a:ext cx="8053800" cy="4365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Wine data</a:t>
            </a:r>
            <a:endParaRPr b="1"/>
          </a:p>
          <a:p>
            <a:pPr indent="0" lvl="0" marL="0" rtl="0" algn="l">
              <a:spcBef>
                <a:spcPts val="1200"/>
              </a:spcBef>
              <a:spcAft>
                <a:spcPts val="0"/>
              </a:spcAft>
              <a:buNone/>
            </a:pPr>
            <a:r>
              <a:rPr lang="en"/>
              <a:t>The data was sourced from Kaggle. </a:t>
            </a:r>
            <a:br>
              <a:rPr lang="en"/>
            </a:br>
            <a:r>
              <a:rPr lang="en"/>
              <a:t>It contains:</a:t>
            </a:r>
            <a:endParaRPr/>
          </a:p>
          <a:p>
            <a:pPr indent="-342900" lvl="0" marL="457200" rtl="0" algn="l">
              <a:lnSpc>
                <a:spcPct val="100000"/>
              </a:lnSpc>
              <a:spcBef>
                <a:spcPts val="1200"/>
              </a:spcBef>
              <a:spcAft>
                <a:spcPts val="0"/>
              </a:spcAft>
              <a:buSzPts val="1800"/>
              <a:buChar char="●"/>
            </a:pPr>
            <a:r>
              <a:rPr lang="en"/>
              <a:t>wineries</a:t>
            </a:r>
            <a:endParaRPr/>
          </a:p>
          <a:p>
            <a:pPr indent="-342900" lvl="0" marL="457200" rtl="0" algn="l">
              <a:lnSpc>
                <a:spcPct val="100000"/>
              </a:lnSpc>
              <a:spcBef>
                <a:spcPts val="0"/>
              </a:spcBef>
              <a:spcAft>
                <a:spcPts val="0"/>
              </a:spcAft>
              <a:buSzPts val="1800"/>
              <a:buChar char="●"/>
            </a:pPr>
            <a:r>
              <a:rPr lang="en"/>
              <a:t>regions</a:t>
            </a:r>
            <a:endParaRPr/>
          </a:p>
          <a:p>
            <a:pPr indent="-342900" lvl="0" marL="457200" rtl="0" algn="l">
              <a:lnSpc>
                <a:spcPct val="100000"/>
              </a:lnSpc>
              <a:spcBef>
                <a:spcPts val="0"/>
              </a:spcBef>
              <a:spcAft>
                <a:spcPts val="0"/>
              </a:spcAft>
              <a:buSzPts val="1800"/>
              <a:buChar char="●"/>
            </a:pPr>
            <a:r>
              <a:rPr lang="en"/>
              <a:t>variety</a:t>
            </a:r>
            <a:endParaRPr/>
          </a:p>
          <a:p>
            <a:pPr indent="-342900" lvl="0" marL="457200" rtl="0" algn="l">
              <a:lnSpc>
                <a:spcPct val="100000"/>
              </a:lnSpc>
              <a:spcBef>
                <a:spcPts val="0"/>
              </a:spcBef>
              <a:spcAft>
                <a:spcPts val="0"/>
              </a:spcAft>
              <a:buSzPts val="1800"/>
              <a:buChar char="●"/>
            </a:pPr>
            <a:r>
              <a:rPr lang="en"/>
              <a:t>title</a:t>
            </a:r>
            <a:endParaRPr/>
          </a:p>
          <a:p>
            <a:pPr indent="-342900" lvl="0" marL="457200" rtl="0" algn="l">
              <a:lnSpc>
                <a:spcPct val="100000"/>
              </a:lnSpc>
              <a:spcBef>
                <a:spcPts val="0"/>
              </a:spcBef>
              <a:spcAft>
                <a:spcPts val="0"/>
              </a:spcAft>
              <a:buSzPts val="1800"/>
              <a:buChar char="●"/>
            </a:pPr>
            <a:r>
              <a:rPr lang="en"/>
              <a:t>points</a:t>
            </a:r>
            <a:endParaRPr/>
          </a:p>
          <a:p>
            <a:pPr indent="-342900" lvl="0" marL="457200" rtl="0" algn="l">
              <a:lnSpc>
                <a:spcPct val="100000"/>
              </a:lnSpc>
              <a:spcBef>
                <a:spcPts val="0"/>
              </a:spcBef>
              <a:spcAft>
                <a:spcPts val="0"/>
              </a:spcAft>
              <a:buSzPts val="1800"/>
              <a:buChar char="●"/>
            </a:pPr>
            <a:r>
              <a:rPr lang="en"/>
              <a:t>price</a:t>
            </a:r>
            <a:endParaRPr/>
          </a:p>
          <a:p>
            <a:pPr indent="-342900" lvl="0" marL="457200" rtl="0" algn="l">
              <a:lnSpc>
                <a:spcPct val="100000"/>
              </a:lnSpc>
              <a:spcBef>
                <a:spcPts val="0"/>
              </a:spcBef>
              <a:spcAft>
                <a:spcPts val="0"/>
              </a:spcAft>
              <a:buSzPts val="1800"/>
              <a:buChar char="●"/>
            </a:pPr>
            <a:r>
              <a:rPr lang="en"/>
              <a:t>description</a:t>
            </a:r>
            <a:endParaRPr/>
          </a:p>
          <a:p>
            <a:pPr indent="0" lvl="0" marL="0" rtl="0" algn="l">
              <a:spcBef>
                <a:spcPts val="1200"/>
              </a:spcBef>
              <a:spcAft>
                <a:spcPts val="0"/>
              </a:spcAft>
              <a:buNone/>
            </a:pPr>
            <a:r>
              <a:rPr b="1" lang="en"/>
              <a:t>Location data</a:t>
            </a:r>
            <a:endParaRPr b="1"/>
          </a:p>
          <a:p>
            <a:pPr indent="0" lvl="0" marL="0" rtl="0" algn="l">
              <a:spcBef>
                <a:spcPts val="1200"/>
              </a:spcBef>
              <a:spcAft>
                <a:spcPts val="1200"/>
              </a:spcAft>
              <a:buNone/>
            </a:pPr>
            <a:r>
              <a:rPr lang="en"/>
              <a:t>The location table is based off of data from the wine data set. Two google API’s, Place Search and Place IDs, are used to pull the latitude and longitude for each region using a for loop.</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52151C"/>
                </a:solidFill>
              </a:rPr>
              <a:t>Tools</a:t>
            </a:r>
            <a:endParaRPr>
              <a:solidFill>
                <a:srgbClr val="52151C"/>
              </a:solidFill>
            </a:endParaRPr>
          </a:p>
        </p:txBody>
      </p:sp>
      <p:sp>
        <p:nvSpPr>
          <p:cNvPr id="207" name="Google Shape;20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Python (Libraries: pandas, matplotlib, hvplot.pandas, plotly.express, sklearn.preprocessing, sklearn.decomposition, sklearn.cluster)</a:t>
            </a:r>
            <a:endParaRPr/>
          </a:p>
          <a:p>
            <a:pPr indent="0" lvl="0" marL="0" rtl="0" algn="l">
              <a:spcBef>
                <a:spcPts val="1200"/>
              </a:spcBef>
              <a:spcAft>
                <a:spcPts val="0"/>
              </a:spcAft>
              <a:buNone/>
            </a:pPr>
            <a:r>
              <a:rPr lang="en"/>
              <a:t>Jupyter Notebook</a:t>
            </a:r>
            <a:endParaRPr/>
          </a:p>
          <a:p>
            <a:pPr indent="0" lvl="0" marL="0" rtl="0" algn="l">
              <a:spcBef>
                <a:spcPts val="1200"/>
              </a:spcBef>
              <a:spcAft>
                <a:spcPts val="0"/>
              </a:spcAft>
              <a:buNone/>
            </a:pPr>
            <a:r>
              <a:rPr lang="en"/>
              <a:t>PostgreSQL</a:t>
            </a:r>
            <a:endParaRPr/>
          </a:p>
          <a:p>
            <a:pPr indent="0" lvl="0" marL="0" rtl="0" algn="l">
              <a:spcBef>
                <a:spcPts val="1200"/>
              </a:spcBef>
              <a:spcAft>
                <a:spcPts val="0"/>
              </a:spcAft>
              <a:buNone/>
            </a:pPr>
            <a:r>
              <a:rPr lang="en"/>
              <a:t>pgAdmin</a:t>
            </a:r>
            <a:endParaRPr/>
          </a:p>
          <a:p>
            <a:pPr indent="0" lvl="0" marL="0" rtl="0" algn="l">
              <a:spcBef>
                <a:spcPts val="1200"/>
              </a:spcBef>
              <a:spcAft>
                <a:spcPts val="0"/>
              </a:spcAft>
              <a:buNone/>
            </a:pPr>
            <a:r>
              <a:rPr lang="en"/>
              <a:t>JavaScript</a:t>
            </a:r>
            <a:endParaRPr/>
          </a:p>
          <a:p>
            <a:pPr indent="0" lvl="0" marL="0" rtl="0" algn="l">
              <a:spcBef>
                <a:spcPts val="1200"/>
              </a:spcBef>
              <a:spcAft>
                <a:spcPts val="0"/>
              </a:spcAft>
              <a:buNone/>
            </a:pPr>
            <a:r>
              <a:rPr lang="en"/>
              <a:t>Google API</a:t>
            </a:r>
            <a:endParaRPr/>
          </a:p>
          <a:p>
            <a:pPr indent="0" lvl="0" marL="0" rtl="0" algn="l">
              <a:spcBef>
                <a:spcPts val="1200"/>
              </a:spcBef>
              <a:spcAft>
                <a:spcPts val="1200"/>
              </a:spcAft>
              <a:buNone/>
            </a:pPr>
            <a:r>
              <a:rPr lang="en"/>
              <a:t>GitHub</a:t>
            </a:r>
            <a:endParaRPr/>
          </a:p>
        </p:txBody>
      </p:sp>
      <p:sp>
        <p:nvSpPr>
          <p:cNvPr id="208" name="Google Shape;208;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8"/>
          <p:cNvSpPr txBox="1"/>
          <p:nvPr>
            <p:ph type="title"/>
          </p:nvPr>
        </p:nvSpPr>
        <p:spPr>
          <a:xfrm>
            <a:off x="304125" y="601475"/>
            <a:ext cx="2062800" cy="99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52151C"/>
                </a:solidFill>
              </a:rPr>
              <a:t>Dashboard storyboard</a:t>
            </a:r>
            <a:endParaRPr sz="2400">
              <a:solidFill>
                <a:srgbClr val="52151C"/>
              </a:solidFill>
            </a:endParaRPr>
          </a:p>
        </p:txBody>
      </p:sp>
      <p:sp>
        <p:nvSpPr>
          <p:cNvPr id="214" name="Google Shape;214;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15" name="Google Shape;215;p28"/>
          <p:cNvPicPr preferRelativeResize="0"/>
          <p:nvPr/>
        </p:nvPicPr>
        <p:blipFill>
          <a:blip r:embed="rId3">
            <a:alphaModFix/>
          </a:blip>
          <a:stretch>
            <a:fillRect/>
          </a:stretch>
        </p:blipFill>
        <p:spPr>
          <a:xfrm>
            <a:off x="3120477" y="233887"/>
            <a:ext cx="4811800" cy="4675726"/>
          </a:xfrm>
          <a:prstGeom prst="rect">
            <a:avLst/>
          </a:prstGeom>
          <a:noFill/>
          <a:ln>
            <a:noFill/>
          </a:ln>
        </p:spPr>
      </p:pic>
      <p:sp>
        <p:nvSpPr>
          <p:cNvPr id="216" name="Google Shape;216;p28"/>
          <p:cNvSpPr txBox="1"/>
          <p:nvPr/>
        </p:nvSpPr>
        <p:spPr>
          <a:xfrm>
            <a:off x="330675" y="1703775"/>
            <a:ext cx="20097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t>Tools</a:t>
            </a:r>
            <a:endParaRPr b="1" u="sng"/>
          </a:p>
          <a:p>
            <a:pPr indent="0" lvl="0" marL="0" rtl="0" algn="l">
              <a:spcBef>
                <a:spcPts val="0"/>
              </a:spcBef>
              <a:spcAft>
                <a:spcPts val="0"/>
              </a:spcAft>
              <a:buNone/>
            </a:pPr>
            <a:r>
              <a:rPr lang="en"/>
              <a:t>Javascript</a:t>
            </a:r>
            <a:endParaRPr/>
          </a:p>
          <a:p>
            <a:pPr indent="0" lvl="0" marL="0" rtl="0" algn="l">
              <a:spcBef>
                <a:spcPts val="0"/>
              </a:spcBef>
              <a:spcAft>
                <a:spcPts val="0"/>
              </a:spcAft>
              <a:buNone/>
            </a:pPr>
            <a:r>
              <a:rPr lang="en"/>
              <a:t>CSS</a:t>
            </a:r>
            <a:endParaRPr/>
          </a:p>
          <a:p>
            <a:pPr indent="0" lvl="0" marL="0" rtl="0" algn="l">
              <a:spcBef>
                <a:spcPts val="0"/>
              </a:spcBef>
              <a:spcAft>
                <a:spcPts val="0"/>
              </a:spcAft>
              <a:buNone/>
            </a:pPr>
            <a:r>
              <a:rPr lang="en"/>
              <a:t>HTML</a:t>
            </a:r>
            <a:endParaRPr/>
          </a:p>
          <a:p>
            <a:pPr indent="0" lvl="0" marL="0" rtl="0" algn="l">
              <a:spcBef>
                <a:spcPts val="0"/>
              </a:spcBef>
              <a:spcAft>
                <a:spcPts val="0"/>
              </a:spcAft>
              <a:buNone/>
            </a:pPr>
            <a:r>
              <a:rPr lang="en"/>
              <a:t>JSON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u="sng"/>
              <a:t>Interactive element</a:t>
            </a:r>
            <a:endParaRPr/>
          </a:p>
          <a:p>
            <a:pPr indent="0" lvl="0" marL="0" rtl="0" algn="l">
              <a:spcBef>
                <a:spcPts val="0"/>
              </a:spcBef>
              <a:spcAft>
                <a:spcPts val="0"/>
              </a:spcAft>
              <a:buNone/>
            </a:pPr>
            <a:r>
              <a:rPr lang="en"/>
              <a:t>Selector that enables heat map</a:t>
            </a:r>
            <a:endParaRPr/>
          </a:p>
        </p:txBody>
      </p:sp>
      <p:sp>
        <p:nvSpPr>
          <p:cNvPr id="217" name="Google Shape;217;p28"/>
          <p:cNvSpPr txBox="1"/>
          <p:nvPr/>
        </p:nvSpPr>
        <p:spPr>
          <a:xfrm>
            <a:off x="-3194975" y="1703775"/>
            <a:ext cx="2009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t>Interactive element</a:t>
            </a:r>
            <a:endParaRPr b="1" u="sng"/>
          </a:p>
          <a:p>
            <a:pPr indent="0" lvl="0" marL="0" rtl="0" algn="l">
              <a:spcBef>
                <a:spcPts val="0"/>
              </a:spcBef>
              <a:spcAft>
                <a:spcPts val="0"/>
              </a:spcAft>
              <a:buNone/>
            </a:pPr>
            <a:r>
              <a:rPr lang="en"/>
              <a:t>Selector that enables heat map</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52151C"/>
                </a:solidFill>
              </a:rPr>
              <a:t>MAP</a:t>
            </a:r>
            <a:endParaRPr>
              <a:solidFill>
                <a:srgbClr val="52151C"/>
              </a:solidFill>
            </a:endParaRPr>
          </a:p>
        </p:txBody>
      </p:sp>
      <p:sp>
        <p:nvSpPr>
          <p:cNvPr id="223" name="Google Shape;22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24" name="Google Shape;224;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70" name="Shape 70"/>
        <p:cNvGrpSpPr/>
        <p:nvPr/>
      </p:nvGrpSpPr>
      <p:grpSpPr>
        <a:xfrm>
          <a:off x="0" y="0"/>
          <a:ext cx="0" cy="0"/>
          <a:chOff x="0" y="0"/>
          <a:chExt cx="0" cy="0"/>
        </a:xfrm>
      </p:grpSpPr>
      <p:sp>
        <p:nvSpPr>
          <p:cNvPr id="71" name="Google Shape;71;p15"/>
          <p:cNvSpPr txBox="1"/>
          <p:nvPr>
            <p:ph type="title"/>
          </p:nvPr>
        </p:nvSpPr>
        <p:spPr>
          <a:xfrm>
            <a:off x="235075" y="212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90000"/>
                </a:solidFill>
              </a:rPr>
              <a:t>Tipsy on red wine</a:t>
            </a:r>
            <a:endParaRPr>
              <a:solidFill>
                <a:srgbClr val="990000"/>
              </a:solidFill>
            </a:endParaRPr>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3" name="Google Shape;73;p15"/>
          <p:cNvSpPr/>
          <p:nvPr/>
        </p:nvSpPr>
        <p:spPr>
          <a:xfrm>
            <a:off x="530925" y="821250"/>
            <a:ext cx="1211100" cy="3501000"/>
          </a:xfrm>
          <a:prstGeom prst="rect">
            <a:avLst/>
          </a:prstGeom>
          <a:solidFill>
            <a:srgbClr val="E9DC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1957850" y="821250"/>
            <a:ext cx="1211100" cy="1070100"/>
          </a:xfrm>
          <a:prstGeom prst="rect">
            <a:avLst/>
          </a:prstGeom>
          <a:solidFill>
            <a:srgbClr val="19151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a:off x="3384775" y="821250"/>
            <a:ext cx="1211100" cy="1070100"/>
          </a:xfrm>
          <a:prstGeom prst="rect">
            <a:avLst/>
          </a:prstGeom>
          <a:solidFill>
            <a:srgbClr val="B03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a:off x="4811700" y="821250"/>
            <a:ext cx="1211100" cy="1070100"/>
          </a:xfrm>
          <a:prstGeom prst="rect">
            <a:avLst/>
          </a:prstGeom>
          <a:solidFill>
            <a:srgbClr val="52151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a:off x="6321575" y="821250"/>
            <a:ext cx="1211100" cy="1070100"/>
          </a:xfrm>
          <a:prstGeom prst="rect">
            <a:avLst/>
          </a:prstGeom>
          <a:solidFill>
            <a:srgbClr val="42201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a:off x="1957850" y="2023025"/>
            <a:ext cx="5574900" cy="229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4" name="Google Shape;84;p16"/>
          <p:cNvSpPr txBox="1"/>
          <p:nvPr/>
        </p:nvSpPr>
        <p:spPr>
          <a:xfrm>
            <a:off x="1216750" y="1095075"/>
            <a:ext cx="7184400" cy="244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solidFill>
                  <a:srgbClr val="434343"/>
                </a:solidFill>
              </a:rPr>
              <a:t>Wine Enthusiast magazine has decided to start a winery. </a:t>
            </a:r>
            <a:br>
              <a:rPr lang="en" sz="1900">
                <a:solidFill>
                  <a:srgbClr val="434343"/>
                </a:solidFill>
              </a:rPr>
            </a:br>
            <a:r>
              <a:rPr lang="en" sz="1900">
                <a:solidFill>
                  <a:srgbClr val="434343"/>
                </a:solidFill>
              </a:rPr>
              <a:t>They know wine</a:t>
            </a:r>
            <a:r>
              <a:rPr lang="en" sz="1900">
                <a:solidFill>
                  <a:srgbClr val="434343"/>
                </a:solidFill>
              </a:rPr>
              <a:t> and wineries and can create great wine. </a:t>
            </a:r>
            <a:endParaRPr sz="1900">
              <a:solidFill>
                <a:srgbClr val="434343"/>
              </a:solidFill>
            </a:endParaRPr>
          </a:p>
          <a:p>
            <a:pPr indent="0" lvl="0" marL="0" rtl="0" algn="l">
              <a:lnSpc>
                <a:spcPct val="115000"/>
              </a:lnSpc>
              <a:spcBef>
                <a:spcPts val="1200"/>
              </a:spcBef>
              <a:spcAft>
                <a:spcPts val="0"/>
              </a:spcAft>
              <a:buNone/>
            </a:pPr>
            <a:r>
              <a:rPr lang="en" sz="1900">
                <a:solidFill>
                  <a:srgbClr val="434343"/>
                </a:solidFill>
              </a:rPr>
              <a:t>They know wine. We know data.</a:t>
            </a:r>
            <a:endParaRPr sz="1900">
              <a:solidFill>
                <a:srgbClr val="434343"/>
              </a:solidFill>
            </a:endParaRPr>
          </a:p>
          <a:p>
            <a:pPr indent="0" lvl="0" marL="0" rtl="0" algn="l">
              <a:lnSpc>
                <a:spcPct val="115000"/>
              </a:lnSpc>
              <a:spcBef>
                <a:spcPts val="1200"/>
              </a:spcBef>
              <a:spcAft>
                <a:spcPts val="1200"/>
              </a:spcAft>
              <a:buNone/>
            </a:pPr>
            <a:r>
              <a:rPr lang="en" sz="1900">
                <a:solidFill>
                  <a:srgbClr val="434343"/>
                </a:solidFill>
              </a:rPr>
              <a:t>We will investigate wine data to help Wine Enthusiasts determine what varietals to start with, what they can charge, and even what location to consider for their winery.</a:t>
            </a:r>
            <a:endParaRPr sz="1900">
              <a:solidFill>
                <a:srgbClr val="434343"/>
              </a:solidFill>
            </a:endParaRPr>
          </a:p>
        </p:txBody>
      </p:sp>
      <p:sp>
        <p:nvSpPr>
          <p:cNvPr id="85" name="Google Shape;85;p16"/>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solidFill>
                  <a:srgbClr val="000000"/>
                </a:solidFill>
              </a:rPr>
              <a:t>Overview</a:t>
            </a:r>
            <a:endParaRPr sz="2800">
              <a:solidFill>
                <a:srgbClr val="000000"/>
              </a:solidFill>
            </a:endParaRPr>
          </a:p>
        </p:txBody>
      </p:sp>
      <p:pic>
        <p:nvPicPr>
          <p:cNvPr id="86" name="Google Shape;86;p16"/>
          <p:cNvPicPr preferRelativeResize="0"/>
          <p:nvPr/>
        </p:nvPicPr>
        <p:blipFill rotWithShape="1">
          <a:blip r:embed="rId3">
            <a:alphaModFix/>
          </a:blip>
          <a:srcRect b="39116" l="0" r="0" t="39116"/>
          <a:stretch/>
        </p:blipFill>
        <p:spPr>
          <a:xfrm>
            <a:off x="0" y="3835670"/>
            <a:ext cx="9144000" cy="1326896"/>
          </a:xfrm>
          <a:prstGeom prst="rect">
            <a:avLst/>
          </a:prstGeom>
          <a:noFill/>
          <a:ln>
            <a:noFill/>
          </a:ln>
        </p:spPr>
      </p:pic>
      <p:sp>
        <p:nvSpPr>
          <p:cNvPr id="87" name="Google Shape;87;p16"/>
          <p:cNvSpPr txBox="1"/>
          <p:nvPr/>
        </p:nvSpPr>
        <p:spPr>
          <a:xfrm>
            <a:off x="-2542100" y="577750"/>
            <a:ext cx="21273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solidFill>
                  <a:srgbClr val="000000"/>
                </a:solidFill>
              </a:rPr>
              <a:t>Overview</a:t>
            </a:r>
            <a:endParaRPr sz="28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95959"/>
        </a:solidFill>
      </p:bgPr>
    </p:bg>
    <p:spTree>
      <p:nvGrpSpPr>
        <p:cNvPr id="91" name="Shape 91"/>
        <p:cNvGrpSpPr/>
        <p:nvPr/>
      </p:nvGrpSpPr>
      <p:grpSpPr>
        <a:xfrm>
          <a:off x="0" y="0"/>
          <a:ext cx="0" cy="0"/>
          <a:chOff x="0" y="0"/>
          <a:chExt cx="0" cy="0"/>
        </a:xfrm>
      </p:grpSpPr>
      <p:sp>
        <p:nvSpPr>
          <p:cNvPr id="92" name="Google Shape;92;p17"/>
          <p:cNvSpPr txBox="1"/>
          <p:nvPr>
            <p:ph idx="4294967295" type="body"/>
          </p:nvPr>
        </p:nvSpPr>
        <p:spPr>
          <a:xfrm>
            <a:off x="729450" y="2130350"/>
            <a:ext cx="7010100" cy="17085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3000">
                <a:solidFill>
                  <a:srgbClr val="FFFFFF"/>
                </a:solidFill>
              </a:rPr>
              <a:t>Use data analysis techniques to analyze </a:t>
            </a:r>
            <a:r>
              <a:rPr lang="en" sz="3000">
                <a:solidFill>
                  <a:schemeClr val="lt1"/>
                </a:solidFill>
              </a:rPr>
              <a:t>wine </a:t>
            </a:r>
            <a:r>
              <a:rPr lang="en" sz="3000">
                <a:solidFill>
                  <a:srgbClr val="FFFFFF"/>
                </a:solidFill>
              </a:rPr>
              <a:t>data and provide visualizations to make the data easy to understand.</a:t>
            </a:r>
            <a:endParaRPr sz="3000">
              <a:solidFill>
                <a:srgbClr val="FFFFFF"/>
              </a:solidFill>
            </a:endParaRPr>
          </a:p>
        </p:txBody>
      </p:sp>
      <p:sp>
        <p:nvSpPr>
          <p:cNvPr id="93" name="Google Shape;93;p17"/>
          <p:cNvSpPr txBox="1"/>
          <p:nvPr>
            <p:ph type="title"/>
          </p:nvPr>
        </p:nvSpPr>
        <p:spPr>
          <a:xfrm>
            <a:off x="729450" y="1322450"/>
            <a:ext cx="7010100" cy="35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80"/>
              <a:t>Project objective</a:t>
            </a:r>
            <a:endParaRPr sz="268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52151C"/>
                </a:solidFill>
              </a:rPr>
              <a:t>Reason topic was selected</a:t>
            </a:r>
            <a:endParaRPr sz="2400">
              <a:solidFill>
                <a:srgbClr val="52151C"/>
              </a:solidFill>
            </a:endParaRPr>
          </a:p>
        </p:txBody>
      </p:sp>
      <p:sp>
        <p:nvSpPr>
          <p:cNvPr id="99" name="Google Shape;99;p18"/>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1400"/>
              <a:t>We like wine.</a:t>
            </a:r>
            <a:endParaRPr sz="1400"/>
          </a:p>
        </p:txBody>
      </p:sp>
      <p:sp>
        <p:nvSpPr>
          <p:cNvPr id="100" name="Google Shape;100;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1" name="Google Shape;101;p18"/>
          <p:cNvPicPr preferRelativeResize="0"/>
          <p:nvPr/>
        </p:nvPicPr>
        <p:blipFill>
          <a:blip r:embed="rId3">
            <a:alphaModFix/>
          </a:blip>
          <a:stretch>
            <a:fillRect/>
          </a:stretch>
        </p:blipFill>
        <p:spPr>
          <a:xfrm>
            <a:off x="5411938" y="1781725"/>
            <a:ext cx="1952625" cy="2343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572700"/>
          </a:xfrm>
          <a:prstGeom prst="rect">
            <a:avLst/>
          </a:prstGeom>
          <a:solidFill>
            <a:srgbClr val="52151C"/>
          </a:solidFill>
          <a:ln cap="flat" cmpd="sng" w="9525">
            <a:solidFill>
              <a:srgbClr val="191516"/>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Description of source data</a:t>
            </a:r>
            <a:endParaRPr/>
          </a:p>
        </p:txBody>
      </p:sp>
      <p:sp>
        <p:nvSpPr>
          <p:cNvPr id="107" name="Google Shape;107;p19"/>
          <p:cNvSpPr txBox="1"/>
          <p:nvPr>
            <p:ph idx="1" type="body"/>
          </p:nvPr>
        </p:nvSpPr>
        <p:spPr>
          <a:xfrm>
            <a:off x="311700" y="1152475"/>
            <a:ext cx="5921700" cy="34164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lang="en" sz="1600">
                <a:solidFill>
                  <a:srgbClr val="000000"/>
                </a:solidFill>
              </a:rPr>
              <a:t>T</a:t>
            </a:r>
            <a:r>
              <a:rPr lang="en" sz="1600">
                <a:solidFill>
                  <a:srgbClr val="000000"/>
                </a:solidFill>
              </a:rPr>
              <a:t>o begin assessing the project, we used initial data from </a:t>
            </a:r>
            <a:br>
              <a:rPr lang="en" sz="1600">
                <a:solidFill>
                  <a:srgbClr val="000000"/>
                </a:solidFill>
              </a:rPr>
            </a:br>
            <a:r>
              <a:rPr lang="en" sz="1600">
                <a:solidFill>
                  <a:srgbClr val="000000"/>
                </a:solidFill>
              </a:rPr>
              <a:t>Wine Enthusiast magazine. This data was originally scraped from Wine Enthusiast using a web scraper. For our purposes, we started with a verified and corrected data set of Wine Enthusiast data available on Kaggle.</a:t>
            </a:r>
            <a:endParaRPr sz="1600">
              <a:solidFill>
                <a:srgbClr val="000000"/>
              </a:solidFill>
            </a:endParaRPr>
          </a:p>
          <a:p>
            <a:pPr indent="0" lvl="0" marL="0" rtl="0" algn="l">
              <a:spcBef>
                <a:spcPts val="1200"/>
              </a:spcBef>
              <a:spcAft>
                <a:spcPts val="0"/>
              </a:spcAft>
              <a:buNone/>
            </a:pPr>
            <a:r>
              <a:rPr lang="en" sz="1600">
                <a:solidFill>
                  <a:srgbClr val="000000"/>
                </a:solidFill>
              </a:rPr>
              <a:t>This initial data contains basic details of wines:</a:t>
            </a:r>
            <a:endParaRPr sz="1600">
              <a:solidFill>
                <a:srgbClr val="000000"/>
              </a:solidFill>
            </a:endParaRPr>
          </a:p>
          <a:p>
            <a:pPr indent="-330200" lvl="0" marL="457200" rtl="0" algn="l">
              <a:spcBef>
                <a:spcPts val="1200"/>
              </a:spcBef>
              <a:spcAft>
                <a:spcPts val="0"/>
              </a:spcAft>
              <a:buClr>
                <a:srgbClr val="000000"/>
              </a:buClr>
              <a:buSzPts val="1600"/>
              <a:buChar char="●"/>
            </a:pPr>
            <a:r>
              <a:rPr lang="en" sz="1600">
                <a:solidFill>
                  <a:srgbClr val="000000"/>
                </a:solidFill>
              </a:rPr>
              <a:t>Wine identification detail: designation, varietal, winery</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Evaluation details: price, points, reviewer information</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Location: province, country </a:t>
            </a:r>
            <a:endParaRPr sz="1600">
              <a:solidFill>
                <a:srgbClr val="000000"/>
              </a:solidFill>
            </a:endParaRPr>
          </a:p>
          <a:p>
            <a:pPr indent="0" lvl="0" marL="0" rtl="0" algn="l">
              <a:spcBef>
                <a:spcPts val="1200"/>
              </a:spcBef>
              <a:spcAft>
                <a:spcPts val="1200"/>
              </a:spcAft>
              <a:buNone/>
            </a:pPr>
            <a:r>
              <a:t/>
            </a:r>
            <a:endParaRPr/>
          </a:p>
        </p:txBody>
      </p:sp>
      <p:sp>
        <p:nvSpPr>
          <p:cNvPr id="108" name="Google Shape;108;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2151C"/>
        </a:solidFill>
      </p:bgPr>
    </p:bg>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20">
                <a:solidFill>
                  <a:srgbClr val="A61C00"/>
                </a:solidFill>
                <a:latin typeface="Verdana"/>
                <a:ea typeface="Verdana"/>
                <a:cs typeface="Verdana"/>
                <a:sym typeface="Verdana"/>
              </a:rPr>
              <a:t>Data focus</a:t>
            </a:r>
            <a:endParaRPr b="1" sz="2420">
              <a:solidFill>
                <a:srgbClr val="A61C00"/>
              </a:solidFill>
              <a:latin typeface="Verdana"/>
              <a:ea typeface="Verdana"/>
              <a:cs typeface="Verdana"/>
              <a:sym typeface="Verdana"/>
            </a:endParaRPr>
          </a:p>
        </p:txBody>
      </p:sp>
      <p:sp>
        <p:nvSpPr>
          <p:cNvPr id="114" name="Google Shape;114;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5" name="Google Shape;115;p20"/>
          <p:cNvSpPr txBox="1"/>
          <p:nvPr/>
        </p:nvSpPr>
        <p:spPr>
          <a:xfrm>
            <a:off x="311700" y="1123375"/>
            <a:ext cx="8053500" cy="3821700"/>
          </a:xfrm>
          <a:prstGeom prst="rect">
            <a:avLst/>
          </a:prstGeom>
          <a:noFill/>
          <a:ln cap="flat" cmpd="sng" w="9525">
            <a:solidFill>
              <a:srgbClr val="B03138"/>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B03138"/>
                </a:solidFill>
                <a:latin typeface="Bree Serif"/>
                <a:ea typeface="Bree Serif"/>
                <a:cs typeface="Bree Serif"/>
                <a:sym typeface="Bree Serif"/>
              </a:rPr>
              <a:t>Points</a:t>
            </a:r>
            <a:endParaRPr sz="1800">
              <a:solidFill>
                <a:srgbClr val="B03138"/>
              </a:solidFill>
              <a:latin typeface="Bree Serif"/>
              <a:ea typeface="Bree Serif"/>
              <a:cs typeface="Bree Serif"/>
              <a:sym typeface="Bree Serif"/>
            </a:endParaRPr>
          </a:p>
          <a:p>
            <a:pPr indent="0" lvl="0" marL="0" rtl="0" algn="l">
              <a:lnSpc>
                <a:spcPct val="100000"/>
              </a:lnSpc>
              <a:spcBef>
                <a:spcPts val="1200"/>
              </a:spcBef>
              <a:spcAft>
                <a:spcPts val="0"/>
              </a:spcAft>
              <a:buNone/>
            </a:pPr>
            <a:r>
              <a:rPr lang="en">
                <a:solidFill>
                  <a:srgbClr val="E9DCD3"/>
                </a:solidFill>
                <a:latin typeface="Bree Serif"/>
                <a:ea typeface="Bree Serif"/>
                <a:cs typeface="Bree Serif"/>
                <a:sym typeface="Bree Serif"/>
              </a:rPr>
              <a:t>Ratings on a 100-point scale are based on production quality and how well the wine fits the varietal and region. Wine Enthusiast magazine reviews wines with scores above 80 points.</a:t>
            </a:r>
            <a:endParaRPr>
              <a:solidFill>
                <a:srgbClr val="E9DCD3"/>
              </a:solidFill>
              <a:latin typeface="Bree Serif"/>
              <a:ea typeface="Bree Serif"/>
              <a:cs typeface="Bree Serif"/>
              <a:sym typeface="Bree Serif"/>
            </a:endParaRPr>
          </a:p>
          <a:p>
            <a:pPr indent="0" lvl="0" marL="0" rtl="0" algn="l">
              <a:lnSpc>
                <a:spcPct val="100000"/>
              </a:lnSpc>
              <a:spcBef>
                <a:spcPts val="1200"/>
              </a:spcBef>
              <a:spcAft>
                <a:spcPts val="0"/>
              </a:spcAft>
              <a:buNone/>
            </a:pPr>
            <a:r>
              <a:t/>
            </a:r>
            <a:endParaRPr sz="200">
              <a:solidFill>
                <a:srgbClr val="E9DCD3"/>
              </a:solidFill>
              <a:latin typeface="Bree Serif"/>
              <a:ea typeface="Bree Serif"/>
              <a:cs typeface="Bree Serif"/>
              <a:sym typeface="Bree Serif"/>
            </a:endParaRPr>
          </a:p>
          <a:p>
            <a:pPr indent="0" lvl="0" marL="0" rtl="0" algn="l">
              <a:lnSpc>
                <a:spcPct val="100000"/>
              </a:lnSpc>
              <a:spcBef>
                <a:spcPts val="1200"/>
              </a:spcBef>
              <a:spcAft>
                <a:spcPts val="0"/>
              </a:spcAft>
              <a:buNone/>
            </a:pPr>
            <a:r>
              <a:rPr lang="en" sz="1700">
                <a:solidFill>
                  <a:srgbClr val="E9DCD3"/>
                </a:solidFill>
                <a:latin typeface="Bree Serif"/>
                <a:ea typeface="Bree Serif"/>
                <a:cs typeface="Bree Serif"/>
                <a:sym typeface="Bree Serif"/>
              </a:rPr>
              <a:t>Price</a:t>
            </a:r>
            <a:endParaRPr sz="1700">
              <a:solidFill>
                <a:srgbClr val="E9DCD3"/>
              </a:solidFill>
              <a:latin typeface="Bree Serif"/>
              <a:ea typeface="Bree Serif"/>
              <a:cs typeface="Bree Serif"/>
              <a:sym typeface="Bree Serif"/>
            </a:endParaRPr>
          </a:p>
          <a:p>
            <a:pPr indent="0" lvl="0" marL="0" rtl="0" algn="l">
              <a:lnSpc>
                <a:spcPct val="100000"/>
              </a:lnSpc>
              <a:spcBef>
                <a:spcPts val="1200"/>
              </a:spcBef>
              <a:spcAft>
                <a:spcPts val="0"/>
              </a:spcAft>
              <a:buNone/>
            </a:pPr>
            <a:r>
              <a:rPr lang="en">
                <a:solidFill>
                  <a:srgbClr val="E9DCD3"/>
                </a:solidFill>
                <a:latin typeface="Bree Serif"/>
                <a:ea typeface="Bree Serif"/>
                <a:cs typeface="Bree Serif"/>
                <a:sym typeface="Bree Serif"/>
              </a:rPr>
              <a:t>Wine Enthusiast winery will be a high-end destination winery so price point will be high by design. Determine what price range they should set for their initial offerings.</a:t>
            </a:r>
            <a:endParaRPr>
              <a:solidFill>
                <a:srgbClr val="E9DCD3"/>
              </a:solidFill>
              <a:latin typeface="Bree Serif"/>
              <a:ea typeface="Bree Serif"/>
              <a:cs typeface="Bree Serif"/>
              <a:sym typeface="Bree Serif"/>
            </a:endParaRPr>
          </a:p>
          <a:p>
            <a:pPr indent="0" lvl="0" marL="0" rtl="0" algn="l">
              <a:lnSpc>
                <a:spcPct val="100000"/>
              </a:lnSpc>
              <a:spcBef>
                <a:spcPts val="1200"/>
              </a:spcBef>
              <a:spcAft>
                <a:spcPts val="0"/>
              </a:spcAft>
              <a:buNone/>
            </a:pPr>
            <a:r>
              <a:t/>
            </a:r>
            <a:endParaRPr sz="200">
              <a:solidFill>
                <a:srgbClr val="E9DCD3"/>
              </a:solidFill>
              <a:latin typeface="Bree Serif"/>
              <a:ea typeface="Bree Serif"/>
              <a:cs typeface="Bree Serif"/>
              <a:sym typeface="Bree Serif"/>
            </a:endParaRPr>
          </a:p>
          <a:p>
            <a:pPr indent="0" lvl="0" marL="0" rtl="0" algn="l">
              <a:lnSpc>
                <a:spcPct val="100000"/>
              </a:lnSpc>
              <a:spcBef>
                <a:spcPts val="1200"/>
              </a:spcBef>
              <a:spcAft>
                <a:spcPts val="0"/>
              </a:spcAft>
              <a:buNone/>
            </a:pPr>
            <a:r>
              <a:rPr lang="en" sz="1700">
                <a:solidFill>
                  <a:srgbClr val="E9DCD3"/>
                </a:solidFill>
                <a:latin typeface="Bree Serif"/>
                <a:ea typeface="Bree Serif"/>
                <a:cs typeface="Bree Serif"/>
                <a:sym typeface="Bree Serif"/>
              </a:rPr>
              <a:t>Location</a:t>
            </a:r>
            <a:endParaRPr sz="1700">
              <a:solidFill>
                <a:srgbClr val="E9DCD3"/>
              </a:solidFill>
              <a:latin typeface="Bree Serif"/>
              <a:ea typeface="Bree Serif"/>
              <a:cs typeface="Bree Serif"/>
              <a:sym typeface="Bree Serif"/>
            </a:endParaRPr>
          </a:p>
          <a:p>
            <a:pPr indent="0" lvl="0" marL="0" rtl="0" algn="l">
              <a:lnSpc>
                <a:spcPct val="100000"/>
              </a:lnSpc>
              <a:spcBef>
                <a:spcPts val="1200"/>
              </a:spcBef>
              <a:spcAft>
                <a:spcPts val="1200"/>
              </a:spcAft>
              <a:buNone/>
            </a:pPr>
            <a:r>
              <a:rPr lang="en">
                <a:solidFill>
                  <a:srgbClr val="E9DCD3"/>
                </a:solidFill>
                <a:latin typeface="Bree Serif"/>
                <a:ea typeface="Bree Serif"/>
                <a:cs typeface="Bree Serif"/>
                <a:sym typeface="Bree Serif"/>
              </a:rPr>
              <a:t>Wine Enthusiasts know the US wine market so their initial focus is the United States. They hope that the data analysis will help them decide where to begin their location search.</a:t>
            </a:r>
            <a:endParaRPr>
              <a:solidFill>
                <a:srgbClr val="E9DCD3"/>
              </a:solidFill>
              <a:latin typeface="Bree Serif"/>
              <a:ea typeface="Bree Serif"/>
              <a:cs typeface="Bree Serif"/>
              <a:sym typeface="Bree Serif"/>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572700"/>
          </a:xfrm>
          <a:prstGeom prst="rect">
            <a:avLst/>
          </a:prstGeom>
          <a:solidFill>
            <a:srgbClr val="42201A"/>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2"/>
                </a:solidFill>
              </a:rPr>
              <a:t>Description of the data exploration phase of the project</a:t>
            </a:r>
            <a:endParaRPr>
              <a:solidFill>
                <a:schemeClr val="lt2"/>
              </a:solidFill>
            </a:endParaRPr>
          </a:p>
        </p:txBody>
      </p:sp>
      <p:sp>
        <p:nvSpPr>
          <p:cNvPr id="121" name="Google Shape;121;p21"/>
          <p:cNvSpPr txBox="1"/>
          <p:nvPr>
            <p:ph idx="1" type="body"/>
          </p:nvPr>
        </p:nvSpPr>
        <p:spPr>
          <a:xfrm>
            <a:off x="311700" y="1152475"/>
            <a:ext cx="8520600" cy="36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 a glass of wine, we looked at the data collected from Wine Enthusiast reviews. We considered our clients needs and some aspects of the data:</a:t>
            </a:r>
            <a:endParaRPr/>
          </a:p>
          <a:p>
            <a:pPr indent="-342900" lvl="0" marL="457200" rtl="0" algn="l">
              <a:spcBef>
                <a:spcPts val="1200"/>
              </a:spcBef>
              <a:spcAft>
                <a:spcPts val="0"/>
              </a:spcAft>
              <a:buSzPts val="1800"/>
              <a:buChar char="●"/>
            </a:pPr>
            <a:r>
              <a:rPr lang="en"/>
              <a:t>Usefulness in answering questions</a:t>
            </a:r>
            <a:endParaRPr/>
          </a:p>
          <a:p>
            <a:pPr indent="-342900" lvl="0" marL="457200" rtl="0" algn="l">
              <a:spcBef>
                <a:spcPts val="0"/>
              </a:spcBef>
              <a:spcAft>
                <a:spcPts val="0"/>
              </a:spcAft>
              <a:buSzPts val="1800"/>
              <a:buChar char="●"/>
            </a:pPr>
            <a:r>
              <a:rPr lang="en"/>
              <a:t>Completeness</a:t>
            </a:r>
            <a:endParaRPr/>
          </a:p>
          <a:p>
            <a:pPr indent="-342900" lvl="0" marL="457200" rtl="0" algn="l">
              <a:spcBef>
                <a:spcPts val="0"/>
              </a:spcBef>
              <a:spcAft>
                <a:spcPts val="0"/>
              </a:spcAft>
              <a:buSzPts val="1800"/>
              <a:buChar char="●"/>
            </a:pPr>
            <a:r>
              <a:rPr lang="en"/>
              <a:t>Clarity</a:t>
            </a:r>
            <a:endParaRPr/>
          </a:p>
          <a:p>
            <a:pPr indent="-342900" lvl="0" marL="457200" rtl="0" algn="l">
              <a:spcBef>
                <a:spcPts val="0"/>
              </a:spcBef>
              <a:spcAft>
                <a:spcPts val="0"/>
              </a:spcAft>
              <a:buSzPts val="1800"/>
              <a:buChar char="●"/>
            </a:pPr>
            <a:r>
              <a:rPr lang="en"/>
              <a:t>Scope/amount of data</a:t>
            </a:r>
            <a:endParaRPr/>
          </a:p>
          <a:p>
            <a:pPr indent="0" lvl="0" marL="0" rtl="0" algn="l">
              <a:spcBef>
                <a:spcPts val="1200"/>
              </a:spcBef>
              <a:spcAft>
                <a:spcPts val="1200"/>
              </a:spcAft>
              <a:buNone/>
            </a:pPr>
            <a:r>
              <a:rPr lang="en"/>
              <a:t>After a few drunken arguments over which made for more expensive wine, we decided to try asking the data to tell us if how good it was made any difference. Since we also have preferences for varietals, we thought the data might show us a preference there as well.</a:t>
            </a:r>
            <a:endParaRPr/>
          </a:p>
        </p:txBody>
      </p:sp>
      <p:sp>
        <p:nvSpPr>
          <p:cNvPr id="122" name="Google Shape;122;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445025"/>
            <a:ext cx="8520600" cy="572700"/>
          </a:xfrm>
          <a:prstGeom prst="rect">
            <a:avLst/>
          </a:prstGeom>
          <a:solidFill>
            <a:srgbClr val="52151C"/>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E9DCD3"/>
                </a:solidFill>
              </a:rPr>
              <a:t>Questions the team hopes to answer with the data</a:t>
            </a:r>
            <a:endParaRPr>
              <a:solidFill>
                <a:srgbClr val="E9DCD3"/>
              </a:solidFill>
            </a:endParaRPr>
          </a:p>
        </p:txBody>
      </p:sp>
      <p:sp>
        <p:nvSpPr>
          <p:cNvPr id="128" name="Google Shape;128;p22"/>
          <p:cNvSpPr txBox="1"/>
          <p:nvPr>
            <p:ph idx="1" type="body"/>
          </p:nvPr>
        </p:nvSpPr>
        <p:spPr>
          <a:xfrm>
            <a:off x="311700" y="1152475"/>
            <a:ext cx="5488200" cy="3701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2300">
                <a:latin typeface="Bree Serif"/>
                <a:ea typeface="Bree Serif"/>
                <a:cs typeface="Bree Serif"/>
                <a:sym typeface="Bree Serif"/>
              </a:rPr>
              <a:t>The Wine Enthusiasts can make great wine and know many varieties. </a:t>
            </a:r>
            <a:endParaRPr sz="2300">
              <a:latin typeface="Bree Serif"/>
              <a:ea typeface="Bree Serif"/>
              <a:cs typeface="Bree Serif"/>
              <a:sym typeface="Bree Serif"/>
            </a:endParaRPr>
          </a:p>
          <a:p>
            <a:pPr indent="0" lvl="0" marL="0" rtl="0" algn="l">
              <a:lnSpc>
                <a:spcPct val="100000"/>
              </a:lnSpc>
              <a:spcBef>
                <a:spcPts val="1200"/>
              </a:spcBef>
              <a:spcAft>
                <a:spcPts val="0"/>
              </a:spcAft>
              <a:buNone/>
            </a:pPr>
            <a:r>
              <a:rPr lang="en" sz="2300">
                <a:latin typeface="Bree Serif"/>
                <a:ea typeface="Bree Serif"/>
                <a:cs typeface="Bree Serif"/>
                <a:sym typeface="Bree Serif"/>
              </a:rPr>
              <a:t>What </a:t>
            </a:r>
            <a:r>
              <a:rPr lang="en" sz="2300">
                <a:latin typeface="Bree Serif"/>
                <a:ea typeface="Bree Serif"/>
                <a:cs typeface="Bree Serif"/>
                <a:sym typeface="Bree Serif"/>
              </a:rPr>
              <a:t>they</a:t>
            </a:r>
            <a:r>
              <a:rPr lang="en" sz="2300">
                <a:latin typeface="Bree Serif"/>
                <a:ea typeface="Bree Serif"/>
                <a:cs typeface="Bree Serif"/>
                <a:sym typeface="Bree Serif"/>
              </a:rPr>
              <a:t> don’t know is how much to charge. We can help figure that out.</a:t>
            </a:r>
            <a:endParaRPr sz="2300">
              <a:latin typeface="Bree Serif"/>
              <a:ea typeface="Bree Serif"/>
              <a:cs typeface="Bree Serif"/>
              <a:sym typeface="Bree Serif"/>
            </a:endParaRPr>
          </a:p>
          <a:p>
            <a:pPr indent="0" lvl="0" marL="0" rtl="0" algn="l">
              <a:lnSpc>
                <a:spcPct val="100000"/>
              </a:lnSpc>
              <a:spcBef>
                <a:spcPts val="1200"/>
              </a:spcBef>
              <a:spcAft>
                <a:spcPts val="0"/>
              </a:spcAft>
              <a:buNone/>
            </a:pPr>
            <a:r>
              <a:rPr lang="en" sz="2300">
                <a:latin typeface="Bree Serif"/>
                <a:ea typeface="Bree Serif"/>
                <a:cs typeface="Bree Serif"/>
                <a:sym typeface="Bree Serif"/>
              </a:rPr>
              <a:t>Additionally, we will help them consider locations for their new winery.</a:t>
            </a:r>
            <a:endParaRPr sz="2300">
              <a:latin typeface="Bree Serif"/>
              <a:ea typeface="Bree Serif"/>
              <a:cs typeface="Bree Serif"/>
              <a:sym typeface="Bree Serif"/>
            </a:endParaRPr>
          </a:p>
          <a:p>
            <a:pPr indent="0" lvl="0" marL="0" rtl="0" algn="l">
              <a:lnSpc>
                <a:spcPct val="100000"/>
              </a:lnSpc>
              <a:spcBef>
                <a:spcPts val="1200"/>
              </a:spcBef>
              <a:spcAft>
                <a:spcPts val="1200"/>
              </a:spcAft>
              <a:buNone/>
            </a:pPr>
            <a:r>
              <a:rPr lang="en" sz="2300">
                <a:latin typeface="Bree Serif"/>
                <a:ea typeface="Bree Serif"/>
                <a:cs typeface="Bree Serif"/>
                <a:sym typeface="Bree Serif"/>
              </a:rPr>
              <a:t>We might tell them which wine to make.</a:t>
            </a:r>
            <a:endParaRPr sz="2300">
              <a:latin typeface="Bree Serif"/>
              <a:ea typeface="Bree Serif"/>
              <a:cs typeface="Bree Serif"/>
              <a:sym typeface="Bree Serif"/>
            </a:endParaRPr>
          </a:p>
        </p:txBody>
      </p:sp>
      <p:sp>
        <p:nvSpPr>
          <p:cNvPr id="129" name="Google Shape;12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0" name="Google Shape;130;p22"/>
          <p:cNvSpPr txBox="1"/>
          <p:nvPr>
            <p:ph idx="1" type="body"/>
          </p:nvPr>
        </p:nvSpPr>
        <p:spPr>
          <a:xfrm>
            <a:off x="-3948600" y="1246825"/>
            <a:ext cx="2758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Price from points/variety</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Location of winery (interactive)</a:t>
            </a:r>
            <a:endParaRPr/>
          </a:p>
        </p:txBody>
      </p:sp>
      <p:pic>
        <p:nvPicPr>
          <p:cNvPr id="131" name="Google Shape;131;p22"/>
          <p:cNvPicPr preferRelativeResize="0"/>
          <p:nvPr/>
        </p:nvPicPr>
        <p:blipFill rotWithShape="1">
          <a:blip r:embed="rId3">
            <a:alphaModFix/>
          </a:blip>
          <a:srcRect b="0" l="0" r="22166" t="0"/>
          <a:stretch/>
        </p:blipFill>
        <p:spPr>
          <a:xfrm>
            <a:off x="6028500" y="1449950"/>
            <a:ext cx="2365600" cy="2832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FCE5CD"/>
      </a:dk1>
      <a:lt1>
        <a:srgbClr val="EA9999"/>
      </a:lt1>
      <a:dk2>
        <a:srgbClr val="980000"/>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