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CC8AA"/>
    <a:srgbClr val="339966"/>
    <a:srgbClr val="4F8B55"/>
    <a:srgbClr val="FCFCFC"/>
    <a:srgbClr val="FFCCCC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6" autoAdjust="0"/>
    <p:restoredTop sz="94660"/>
  </p:normalViewPr>
  <p:slideViewPr>
    <p:cSldViewPr>
      <p:cViewPr varScale="1">
        <p:scale>
          <a:sx n="69" d="100"/>
          <a:sy n="69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0BC5323-DED3-45DE-BE47-44EE81C2360C}" type="datetimeFigureOut">
              <a:rPr lang="pt-BR"/>
              <a:pPr>
                <a:defRPr/>
              </a:pPr>
              <a:t>17/02/2021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D26D88-F5D1-458E-8477-A3FC6FEAEA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78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87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55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66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252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66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67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46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1980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5321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47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120684047"/>
              </p:ext>
            </p:extLst>
          </p:nvPr>
        </p:nvGraphicFramePr>
        <p:xfrm>
          <a:off x="-19907" y="-28822"/>
          <a:ext cx="9143999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CorelDRAW" r:id="rId13" imgW="7568280" imgH="955324" progId="CorelDraw.Graphic.16">
                  <p:embed/>
                </p:oleObj>
              </mc:Choice>
              <mc:Fallback>
                <p:oleObj name="CorelDRAW" r:id="rId13" imgW="7568280" imgH="955324" progId="CorelDraw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-19907" y="-28822"/>
                        <a:ext cx="9143999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66805955"/>
              </p:ext>
            </p:extLst>
          </p:nvPr>
        </p:nvGraphicFramePr>
        <p:xfrm>
          <a:off x="-19907" y="6556375"/>
          <a:ext cx="917270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CorelDRAW" r:id="rId15" imgW="7565760" imgH="301057" progId="CorelDraw.Graphic.16">
                  <p:embed/>
                </p:oleObj>
              </mc:Choice>
              <mc:Fallback>
                <p:oleObj name="CorelDRAW" r:id="rId15" imgW="7565760" imgH="301057" progId="CorelDraw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-19907" y="6556375"/>
                        <a:ext cx="9172702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7092950" y="6597650"/>
            <a:ext cx="1654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FD797A23-B0C4-42E6-9F10-4D76D1010E74}" type="slidenum">
              <a:rPr lang="pt-BR" sz="1200" i="1" smtClean="0">
                <a:solidFill>
                  <a:srgbClr val="006600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‹nº›</a:t>
            </a:fld>
            <a:endParaRPr lang="pt-BR" sz="1200" i="1" dirty="0" smtClean="0">
              <a:solidFill>
                <a:srgbClr val="006600"/>
              </a:solidFill>
            </a:endParaRPr>
          </a:p>
        </p:txBody>
      </p:sp>
      <p:sp>
        <p:nvSpPr>
          <p:cNvPr id="7" name="Retângulo 6"/>
          <p:cNvSpPr/>
          <p:nvPr userDrawn="1"/>
        </p:nvSpPr>
        <p:spPr>
          <a:xfrm>
            <a:off x="467544" y="907992"/>
            <a:ext cx="6690159" cy="16025"/>
          </a:xfrm>
          <a:prstGeom prst="rect">
            <a:avLst/>
          </a:prstGeom>
          <a:gradFill flip="none" rotWithShape="1">
            <a:gsLst>
              <a:gs pos="50000">
                <a:srgbClr val="006600">
                  <a:alpha val="50000"/>
                </a:srgbClr>
              </a:gs>
              <a:gs pos="0">
                <a:srgbClr val="006600">
                  <a:alpha val="50000"/>
                </a:srgbClr>
              </a:gs>
              <a:gs pos="100000">
                <a:srgbClr val="FCFCFC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 userDrawn="1"/>
        </p:nvSpPr>
        <p:spPr>
          <a:xfrm>
            <a:off x="467544" y="6581327"/>
            <a:ext cx="4154062" cy="16025"/>
          </a:xfrm>
          <a:prstGeom prst="rect">
            <a:avLst/>
          </a:prstGeom>
          <a:gradFill flip="none" rotWithShape="1">
            <a:gsLst>
              <a:gs pos="50000">
                <a:srgbClr val="006600">
                  <a:alpha val="50000"/>
                </a:srgbClr>
              </a:gs>
              <a:gs pos="0">
                <a:srgbClr val="006600">
                  <a:alpha val="50000"/>
                </a:srgbClr>
              </a:gs>
              <a:gs pos="100000">
                <a:schemeClr val="bg1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 userDrawn="1"/>
        </p:nvSpPr>
        <p:spPr>
          <a:xfrm>
            <a:off x="7373938" y="6581327"/>
            <a:ext cx="1323615" cy="16025"/>
          </a:xfrm>
          <a:prstGeom prst="rect">
            <a:avLst/>
          </a:prstGeom>
          <a:gradFill flip="none" rotWithShape="1">
            <a:gsLst>
              <a:gs pos="50000">
                <a:srgbClr val="006600">
                  <a:alpha val="50000"/>
                </a:srgbClr>
              </a:gs>
              <a:gs pos="0">
                <a:srgbClr val="006600">
                  <a:alpha val="50000"/>
                </a:srgbClr>
              </a:gs>
              <a:gs pos="100000">
                <a:schemeClr val="bg1">
                  <a:alpha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 userDrawn="1"/>
        </p:nvSpPr>
        <p:spPr>
          <a:xfrm>
            <a:off x="457200" y="-9525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Algoritmos e Estruturas de Dados I – </a:t>
            </a:r>
            <a:r>
              <a:rPr lang="pt-BR" i="1" dirty="0" smtClean="0">
                <a:solidFill>
                  <a:schemeClr val="bg2">
                    <a:lumMod val="75000"/>
                  </a:schemeClr>
                </a:solidFill>
              </a:rPr>
              <a:t>Listas: Fila</a:t>
            </a:r>
            <a:endParaRPr lang="pt-BR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3399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3399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3399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8" y="6093296"/>
            <a:ext cx="9144000" cy="47663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783"/>
            <a:ext cx="9149058" cy="1343025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algn="ctr" eaLnBrk="1" hangingPunct="1"/>
            <a:r>
              <a:rPr lang="pt-BR" sz="3600" dirty="0" smtClean="0"/>
              <a:t>Estruturas </a:t>
            </a:r>
            <a:r>
              <a:rPr lang="pt-BR" sz="3600" dirty="0" smtClean="0"/>
              <a:t>de Dados I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84438" y="5157788"/>
            <a:ext cx="4391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sz="1800" i="1" dirty="0" smtClean="0">
                <a:solidFill>
                  <a:srgbClr val="006600"/>
                </a:solidFill>
              </a:rPr>
              <a:t>Silvio Bortoleto</a:t>
            </a:r>
            <a:endParaRPr lang="pt-BR" sz="1800" i="1" dirty="0">
              <a:solidFill>
                <a:srgbClr val="006600"/>
              </a:solidFill>
            </a:endParaRP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2411413" y="3625860"/>
            <a:ext cx="4391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sz="2800" b="1" dirty="0" smtClean="0"/>
              <a:t>Listas: Fila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Fila (FIFO)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Para se retirar um elemento da lista, é obrigatório que tal elemento seja retirado do </a:t>
            </a:r>
            <a:r>
              <a:rPr lang="pt-BR" b="1" dirty="0" smtClean="0">
                <a:ea typeface="Calibri" panose="020F0502020204030204" pitchFamily="34" charset="0"/>
              </a:rPr>
              <a:t>início</a:t>
            </a:r>
            <a:r>
              <a:rPr lang="pt-BR" dirty="0" smtClean="0">
                <a:ea typeface="Calibri" panose="020F0502020204030204" pitchFamily="34" charset="0"/>
              </a:rPr>
              <a:t>.</a:t>
            </a:r>
          </a:p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Como o </a:t>
            </a:r>
            <a:r>
              <a:rPr lang="pt-BR" i="1" dirty="0" err="1" smtClean="0">
                <a:ea typeface="Calibri" panose="020F0502020204030204" pitchFamily="34" charset="0"/>
              </a:rPr>
              <a:t>array</a:t>
            </a:r>
            <a:r>
              <a:rPr lang="pt-BR" dirty="0" smtClean="0">
                <a:ea typeface="Calibri" panose="020F0502020204030204" pitchFamily="34" charset="0"/>
              </a:rPr>
              <a:t> é estático, apenas despreza-se a posição inicial atualizando-se a variável </a:t>
            </a:r>
            <a:r>
              <a:rPr lang="pt-BR" b="1" dirty="0" err="1" smtClean="0">
                <a:ea typeface="Calibri" panose="020F0502020204030204" pitchFamily="34" charset="0"/>
              </a:rPr>
              <a:t>ini</a:t>
            </a:r>
            <a:r>
              <a:rPr lang="pt-BR" dirty="0" smtClean="0">
                <a:ea typeface="Calibri" panose="020F0502020204030204" pitchFamily="34" charset="0"/>
              </a:rPr>
              <a:t>. Sendo assim, cada vez que um elemento é retirado, esta variável vai incrementando.</a:t>
            </a:r>
          </a:p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Veja um trecho de código que apresenta os elementos da fila, retirando-os:</a:t>
            </a:r>
          </a:p>
          <a:p>
            <a:pPr eaLnBrk="1" hangingPunct="1"/>
            <a:endParaRPr lang="pt-BR" dirty="0" smtClean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Fila (FIFO)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int e[10]={4,12,1,9,16,-8,44,19,0,5};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int ini=0, fim=3;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printf(“%d”,e[ini]);	// é impresso 4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ini++;				// atualiza o início (1)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printf(“%d”,e[ini]);	// é impresso 12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ini++;				// atualiza o início (2)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printf(“%d”,e[ini]);	// é impresso 1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ini++;				// atualiza o início (3)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printf(“%d”,e[ini]);	// é impresso 9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ini++;				// atualiza o início (4)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endParaRPr lang="pt-B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Fila (FIFO)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Note que os elementos não saem efetivamente da lista, apenas a variável </a:t>
            </a:r>
            <a:r>
              <a:rPr lang="pt-BR" dirty="0" err="1" smtClean="0">
                <a:ea typeface="Calibri" panose="020F0502020204030204" pitchFamily="34" charset="0"/>
              </a:rPr>
              <a:t>ini</a:t>
            </a:r>
            <a:r>
              <a:rPr lang="pt-BR" dirty="0" smtClean="0">
                <a:ea typeface="Calibri" panose="020F0502020204030204" pitchFamily="34" charset="0"/>
              </a:rPr>
              <a:t> é atualizada para representar esta retirada.</a:t>
            </a:r>
          </a:p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Se forem retirados todos os elementos válidos da lista, o início acaba por ficar maior do que o fim (no exemplo anterior: 4 &gt; 3).</a:t>
            </a:r>
          </a:p>
          <a:p>
            <a:pPr lvl="1" eaLnBrk="1" hangingPunct="1"/>
            <a:r>
              <a:rPr lang="pt-BR" dirty="0" smtClean="0">
                <a:ea typeface="Calibri" panose="020F0502020204030204" pitchFamily="34" charset="0"/>
              </a:rPr>
              <a:t>Esta é a maneira de indicar que a lista está vazia.</a:t>
            </a:r>
          </a:p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O início de uma fila vazia é sempre o índice 0 (zero) e o fim deve iniciar em -1.</a:t>
            </a:r>
          </a:p>
        </p:txBody>
      </p:sp>
    </p:spTree>
    <p:extLst>
      <p:ext uri="{BB962C8B-B14F-4D97-AF65-F5344CB8AC3E}">
        <p14:creationId xmlns:p14="http://schemas.microsoft.com/office/powerpoint/2010/main" val="36110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Fila (FIFO)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// declarando o array com “lixo” e fila vazia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int e[10]={4,12,1,9,16,-8,44,19,0,5};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int ini=0, fim=-1;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// inserindo: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fim++;		// fim = 0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e[fim]=2; 	// {2,12,1,9,16,-8,44,19,0,5}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fim++;		// fim = 1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e[topo]=8; 	// {2,8,1,9,16,-8,44,19,0,5}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// mostrando e retirando: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printf(“%d”,e[ini]);	// é impresso 2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ini++;				// atualiza o início (1)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0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Fila (FIFO)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Observe o código que complementa esta aula (exemplo_fila.cpp) e faça o teste de mesa para cada uma das funções.</a:t>
            </a:r>
          </a:p>
        </p:txBody>
      </p:sp>
    </p:spTree>
    <p:extLst>
      <p:ext uri="{BB962C8B-B14F-4D97-AF65-F5344CB8AC3E}">
        <p14:creationId xmlns:p14="http://schemas.microsoft.com/office/powerpoint/2010/main" val="38440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Fila (FIFO)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alguém entra em um fila, é natural que esta pessoa se posicione no fim da fila.</a:t>
            </a:r>
          </a:p>
          <a:p>
            <a:r>
              <a:rPr lang="pt-BR" dirty="0"/>
              <a:t>Quando alguém está esperando em uma fila e é chamado para ser atendido, normalmente este alguém é a pessoa do início da fila, e será “liberado” antes dos demais:</a:t>
            </a:r>
          </a:p>
          <a:p>
            <a:pPr lvl="1"/>
            <a:r>
              <a:rPr lang="pt-BR" dirty="0"/>
              <a:t>FIFO: O primeiro que entra é o primeiro que sai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Rosto feliz 2"/>
          <p:cNvSpPr/>
          <p:nvPr/>
        </p:nvSpPr>
        <p:spPr>
          <a:xfrm>
            <a:off x="2413323" y="4869160"/>
            <a:ext cx="720725" cy="720725"/>
          </a:xfrm>
          <a:prstGeom prst="smileyFace">
            <a:avLst/>
          </a:prstGeom>
          <a:solidFill>
            <a:srgbClr val="8CC8AA"/>
          </a:solidFill>
          <a:ln>
            <a:solidFill>
              <a:srgbClr val="0066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Rosto feliz 5"/>
          <p:cNvSpPr/>
          <p:nvPr/>
        </p:nvSpPr>
        <p:spPr>
          <a:xfrm>
            <a:off x="3313435" y="4869160"/>
            <a:ext cx="719138" cy="720725"/>
          </a:xfrm>
          <a:prstGeom prst="smileyFace">
            <a:avLst/>
          </a:prstGeom>
          <a:solidFill>
            <a:srgbClr val="8CC8AA"/>
          </a:solidFill>
          <a:ln>
            <a:solidFill>
              <a:srgbClr val="0066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Rosto feliz 6"/>
          <p:cNvSpPr/>
          <p:nvPr/>
        </p:nvSpPr>
        <p:spPr>
          <a:xfrm>
            <a:off x="4211960" y="4869160"/>
            <a:ext cx="719138" cy="720725"/>
          </a:xfrm>
          <a:prstGeom prst="smileyFace">
            <a:avLst/>
          </a:prstGeom>
          <a:solidFill>
            <a:srgbClr val="8CC8AA"/>
          </a:solidFill>
          <a:ln>
            <a:solidFill>
              <a:srgbClr val="0066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Rosto feliz 7"/>
          <p:cNvSpPr/>
          <p:nvPr/>
        </p:nvSpPr>
        <p:spPr>
          <a:xfrm>
            <a:off x="5110485" y="4869160"/>
            <a:ext cx="720725" cy="720725"/>
          </a:xfrm>
          <a:prstGeom prst="smileyFace">
            <a:avLst/>
          </a:prstGeom>
          <a:solidFill>
            <a:srgbClr val="8CC8AA"/>
          </a:solidFill>
          <a:ln>
            <a:solidFill>
              <a:srgbClr val="0066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Rosto feliz 8"/>
          <p:cNvSpPr/>
          <p:nvPr/>
        </p:nvSpPr>
        <p:spPr>
          <a:xfrm>
            <a:off x="6010598" y="4869160"/>
            <a:ext cx="719137" cy="720725"/>
          </a:xfrm>
          <a:prstGeom prst="smileyFace">
            <a:avLst/>
          </a:prstGeom>
          <a:solidFill>
            <a:srgbClr val="8CC8AA"/>
          </a:solidFill>
          <a:ln>
            <a:solidFill>
              <a:srgbClr val="0066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910710" y="5273972"/>
            <a:ext cx="647700" cy="0"/>
          </a:xfrm>
          <a:prstGeom prst="straightConnector1">
            <a:avLst/>
          </a:prstGeom>
          <a:ln w="25400">
            <a:solidFill>
              <a:srgbClr val="0066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/>
          <p:nvPr/>
        </p:nvCxnSpPr>
        <p:spPr>
          <a:xfrm rot="16200000" flipV="1">
            <a:off x="1639417" y="4681040"/>
            <a:ext cx="647700" cy="538163"/>
          </a:xfrm>
          <a:prstGeom prst="bentConnector3">
            <a:avLst>
              <a:gd name="adj1" fmla="val -391"/>
            </a:avLst>
          </a:prstGeom>
          <a:ln w="25400">
            <a:solidFill>
              <a:srgbClr val="0066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5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Fila (FIFO)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Observe o </a:t>
            </a:r>
            <a:r>
              <a:rPr lang="pt-BR" dirty="0" err="1" smtClean="0">
                <a:ea typeface="Calibri" panose="020F0502020204030204" pitchFamily="34" charset="0"/>
              </a:rPr>
              <a:t>array</a:t>
            </a:r>
            <a:r>
              <a:rPr lang="pt-BR" dirty="0" smtClean="0">
                <a:ea typeface="Calibri" panose="020F0502020204030204" pitchFamily="34" charset="0"/>
              </a:rPr>
              <a:t> a seguir:</a:t>
            </a:r>
          </a:p>
          <a:p>
            <a:pPr eaLnBrk="1" hangingPunct="1"/>
            <a:endParaRPr lang="pt-BR" dirty="0" smtClean="0">
              <a:ea typeface="Calibri" panose="020F0502020204030204" pitchFamily="34" charset="0"/>
            </a:endParaRPr>
          </a:p>
          <a:p>
            <a:pPr eaLnBrk="1" hangingPunct="1"/>
            <a:endParaRPr lang="pt-BR" dirty="0" smtClean="0">
              <a:ea typeface="Calibri" panose="020F0502020204030204" pitchFamily="34" charset="0"/>
            </a:endParaRPr>
          </a:p>
          <a:p>
            <a:pPr eaLnBrk="1" hangingPunct="1"/>
            <a:endParaRPr lang="pt-BR" dirty="0" smtClean="0">
              <a:ea typeface="Calibri" panose="020F0502020204030204" pitchFamily="34" charset="0"/>
            </a:endParaRPr>
          </a:p>
          <a:p>
            <a:pPr eaLnBrk="1" hangingPunct="1"/>
            <a:endParaRPr lang="pt-BR" dirty="0">
              <a:ea typeface="Calibri" panose="020F0502020204030204" pitchFamily="34" charset="0"/>
            </a:endParaRPr>
          </a:p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Esta é uma lista de 10 elementos (a mesma do exemplo utilizado em pilha) que será manipulada na forma de </a:t>
            </a:r>
            <a:r>
              <a:rPr lang="pt-BR" b="1" dirty="0" smtClean="0">
                <a:ea typeface="Calibri" panose="020F0502020204030204" pitchFamily="34" charset="0"/>
              </a:rPr>
              <a:t>Fila</a:t>
            </a:r>
            <a:r>
              <a:rPr lang="pt-BR" dirty="0" smtClean="0">
                <a:ea typeface="Calibri" panose="020F0502020204030204" pitchFamily="34" charset="0"/>
              </a:rPr>
              <a:t>.</a:t>
            </a:r>
          </a:p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Ela já contém alguns elementos para auxiliar na exemplificação.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32055"/>
              </p:ext>
            </p:extLst>
          </p:nvPr>
        </p:nvGraphicFramePr>
        <p:xfrm>
          <a:off x="900113" y="1773238"/>
          <a:ext cx="7416800" cy="579437"/>
        </p:xfrm>
        <a:graphic>
          <a:graphicData uri="http://schemas.openxmlformats.org/drawingml/2006/table">
            <a:tbl>
              <a:tblPr firstRow="1" bandRow="1"/>
              <a:tblGrid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</a:tblGrid>
              <a:tr h="579437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</a:rPr>
                        <a:t>4</a:t>
                      </a:r>
                      <a:endParaRPr lang="pt-BR" sz="3200" b="1" dirty="0">
                        <a:ln>
                          <a:noFill/>
                        </a:ln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</a:rPr>
                        <a:t>12</a:t>
                      </a:r>
                      <a:endParaRPr lang="pt-BR" sz="3200" b="1" dirty="0">
                        <a:ln>
                          <a:noFill/>
                        </a:ln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</a:rPr>
                        <a:t>1</a:t>
                      </a:r>
                      <a:endParaRPr lang="pt-BR" sz="3200" b="1" dirty="0">
                        <a:ln>
                          <a:noFill/>
                        </a:ln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</a:rPr>
                        <a:t>9</a:t>
                      </a:r>
                      <a:endParaRPr lang="pt-BR" sz="3200" b="1" dirty="0">
                        <a:ln>
                          <a:noFill/>
                        </a:ln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ln>
                          <a:noFill/>
                        </a:ln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ln>
                          <a:noFill/>
                        </a:ln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ln>
                          <a:noFill/>
                        </a:ln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ln>
                          <a:noFill/>
                        </a:ln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ln>
                          <a:noFill/>
                        </a:ln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ln>
                          <a:noFill/>
                        </a:ln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57663"/>
              </p:ext>
            </p:extLst>
          </p:nvPr>
        </p:nvGraphicFramePr>
        <p:xfrm>
          <a:off x="900113" y="2409825"/>
          <a:ext cx="74168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9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Fila (FIFO)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O início da fila está no índice 0 (zero) do </a:t>
            </a:r>
            <a:r>
              <a:rPr lang="pt-BR" i="1" dirty="0" err="1" smtClean="0">
                <a:ea typeface="Calibri" panose="020F0502020204030204" pitchFamily="34" charset="0"/>
              </a:rPr>
              <a:t>array</a:t>
            </a:r>
            <a:r>
              <a:rPr lang="pt-BR" dirty="0" smtClean="0">
                <a:ea typeface="Calibri" panose="020F0502020204030204" pitchFamily="34" charset="0"/>
              </a:rPr>
              <a:t>. É nesta posição que está o primeiro elemento válido da fila. </a:t>
            </a:r>
          </a:p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O fim da fila é o índice 3 (três) do </a:t>
            </a:r>
            <a:r>
              <a:rPr lang="pt-BR" i="1" dirty="0" err="1" smtClean="0">
                <a:ea typeface="Calibri" panose="020F0502020204030204" pitchFamily="34" charset="0"/>
              </a:rPr>
              <a:t>array</a:t>
            </a:r>
            <a:r>
              <a:rPr lang="pt-BR" dirty="0" smtClean="0">
                <a:ea typeface="Calibri" panose="020F0502020204030204" pitchFamily="34" charset="0"/>
              </a:rPr>
              <a:t>, pois é nesta posição que se encontra inserido o último elemento válido da fila.</a:t>
            </a:r>
          </a:p>
          <a:p>
            <a:pPr eaLnBrk="1" hangingPunct="1"/>
            <a:endParaRPr lang="pt-BR" dirty="0" smtClean="0">
              <a:ea typeface="Calibri" panose="020F0502020204030204" pitchFamily="34" charset="0"/>
            </a:endParaRPr>
          </a:p>
          <a:p>
            <a:pPr eaLnBrk="1" hangingPunct="1"/>
            <a:endParaRPr lang="pt-BR" dirty="0" smtClean="0">
              <a:ea typeface="Calibri" panose="020F050202020403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768615"/>
              </p:ext>
            </p:extLst>
          </p:nvPr>
        </p:nvGraphicFramePr>
        <p:xfrm>
          <a:off x="827584" y="4077072"/>
          <a:ext cx="7416800" cy="579437"/>
        </p:xfrm>
        <a:graphic>
          <a:graphicData uri="http://schemas.openxmlformats.org/drawingml/2006/table">
            <a:tbl>
              <a:tblPr firstRow="1" bandRow="1"/>
              <a:tblGrid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</a:tblGrid>
              <a:tr h="579437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4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12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1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9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291"/>
              </p:ext>
            </p:extLst>
          </p:nvPr>
        </p:nvGraphicFramePr>
        <p:xfrm>
          <a:off x="827584" y="4713659"/>
          <a:ext cx="74168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7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Fila (FIFO)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Observe agora o mesmo </a:t>
            </a:r>
            <a:r>
              <a:rPr lang="pt-BR" i="1" dirty="0" err="1" smtClean="0">
                <a:ea typeface="Calibri" panose="020F0502020204030204" pitchFamily="34" charset="0"/>
              </a:rPr>
              <a:t>array</a:t>
            </a:r>
            <a:r>
              <a:rPr lang="pt-BR" dirty="0" smtClean="0">
                <a:ea typeface="Calibri" panose="020F0502020204030204" pitchFamily="34" charset="0"/>
              </a:rPr>
              <a:t> com “lixo”:</a:t>
            </a:r>
          </a:p>
          <a:p>
            <a:pPr eaLnBrk="1" hangingPunct="1"/>
            <a:endParaRPr lang="pt-BR" dirty="0" smtClean="0">
              <a:ea typeface="Calibri" panose="020F0502020204030204" pitchFamily="34" charset="0"/>
            </a:endParaRPr>
          </a:p>
          <a:p>
            <a:pPr eaLnBrk="1" hangingPunct="1"/>
            <a:endParaRPr lang="pt-BR" dirty="0" smtClean="0">
              <a:ea typeface="Calibri" panose="020F0502020204030204" pitchFamily="34" charset="0"/>
            </a:endParaRPr>
          </a:p>
          <a:p>
            <a:pPr eaLnBrk="1" hangingPunct="1"/>
            <a:endParaRPr lang="pt-BR" dirty="0" smtClean="0">
              <a:ea typeface="Calibri" panose="020F0502020204030204" pitchFamily="34" charset="0"/>
            </a:endParaRPr>
          </a:p>
          <a:p>
            <a:pPr eaLnBrk="1" hangingPunct="1"/>
            <a:endParaRPr lang="pt-BR" dirty="0">
              <a:ea typeface="Calibri" panose="020F0502020204030204" pitchFamily="34" charset="0"/>
            </a:endParaRPr>
          </a:p>
          <a:p>
            <a:pPr eaLnBrk="1" hangingPunct="1"/>
            <a:r>
              <a:rPr lang="pt-BR" dirty="0" smtClean="0">
                <a:ea typeface="Calibri" panose="020F0502020204030204" pitchFamily="34" charset="0"/>
              </a:rPr>
              <a:t>Da mesma forma que acontece com o conceito de pilha, como saber quais elementos foram realmente cadastrados pelo usuário ou já estavam ali?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73587"/>
              </p:ext>
            </p:extLst>
          </p:nvPr>
        </p:nvGraphicFramePr>
        <p:xfrm>
          <a:off x="900113" y="1773238"/>
          <a:ext cx="7416800" cy="579437"/>
        </p:xfrm>
        <a:graphic>
          <a:graphicData uri="http://schemas.openxmlformats.org/drawingml/2006/table">
            <a:tbl>
              <a:tblPr firstRow="1" bandRow="1"/>
              <a:tblGrid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</a:tblGrid>
              <a:tr h="579437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4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12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1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9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15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-8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44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19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0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 smtClean="0">
                          <a:solidFill>
                            <a:srgbClr val="006600"/>
                          </a:solidFill>
                        </a:rPr>
                        <a:t>5</a:t>
                      </a:r>
                      <a:endParaRPr lang="pt-BR" sz="3200" b="1" dirty="0">
                        <a:solidFill>
                          <a:srgbClr val="006600"/>
                        </a:solidFill>
                      </a:endParaRPr>
                    </a:p>
                  </a:txBody>
                  <a:tcPr marT="45745" marB="45745" anchor="ctr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07012"/>
              </p:ext>
            </p:extLst>
          </p:nvPr>
        </p:nvGraphicFramePr>
        <p:xfrm>
          <a:off x="900113" y="2409825"/>
          <a:ext cx="74168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  <a:gridCol w="74168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16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Fila (FIFO)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Sob o conceito de pilha, era necessário utilizar uma variável para controlar o topo da pilha. Sua base nunca mudava, pois nenhuma pilha “flutua”.</a:t>
            </a:r>
          </a:p>
          <a:p>
            <a:pPr eaLnBrk="1" hangingPunct="1"/>
            <a:r>
              <a:rPr lang="pt-BR" smtClean="0">
                <a:ea typeface="Calibri" panose="020F0502020204030204" pitchFamily="34" charset="0"/>
              </a:rPr>
              <a:t>Ao se manipular uma fila, é necessário controlar não só o seu topo (fim), mas também a sua base (início)</a:t>
            </a:r>
          </a:p>
          <a:p>
            <a:pPr eaLnBrk="1" hangingPunct="1"/>
            <a:r>
              <a:rPr lang="pt-BR" smtClean="0">
                <a:ea typeface="Calibri" panose="020F0502020204030204" pitchFamily="34" charset="0"/>
              </a:rPr>
              <a:t>Faz-se necessário então o uso de duas variáveis para armazenar estes dados.</a:t>
            </a:r>
          </a:p>
        </p:txBody>
      </p:sp>
    </p:spTree>
    <p:extLst>
      <p:ext uri="{BB962C8B-B14F-4D97-AF65-F5344CB8AC3E}">
        <p14:creationId xmlns:p14="http://schemas.microsoft.com/office/powerpoint/2010/main" val="13358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Fila (FIFO)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int e[10];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int ini, fim;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ini=0;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fim=0;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e[fim]=4;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fim=1;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e[fim]=12;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fim=2;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e[fim]=1;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endParaRPr lang="pt-B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1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Fila (FIFO)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Note que a variável </a:t>
            </a:r>
            <a:r>
              <a:rPr lang="pt-BR" b="1" smtClean="0">
                <a:ea typeface="Calibri" panose="020F0502020204030204" pitchFamily="34" charset="0"/>
              </a:rPr>
              <a:t>fim </a:t>
            </a:r>
            <a:r>
              <a:rPr lang="pt-BR" smtClean="0">
                <a:ea typeface="Calibri" panose="020F0502020204030204" pitchFamily="34" charset="0"/>
              </a:rPr>
              <a:t>é quem “controla” o último elemento válido.</a:t>
            </a:r>
          </a:p>
          <a:p>
            <a:pPr eaLnBrk="1" hangingPunct="1"/>
            <a:r>
              <a:rPr lang="pt-BR" smtClean="0">
                <a:ea typeface="Calibri" panose="020F0502020204030204" pitchFamily="34" charset="0"/>
              </a:rPr>
              <a:t>Se a intenção é adicionar um elemento na lista manipulando-a como fila, é necessário que este elemento seja inserido na posição imediatamente posterior ao fim e, evidentemente, atualizar o controlador de fim para refletir tal inserção.</a:t>
            </a:r>
          </a:p>
          <a:p>
            <a:pPr eaLnBrk="1" hangingPunct="1"/>
            <a:r>
              <a:rPr lang="pt-BR" smtClean="0">
                <a:ea typeface="Calibri" panose="020F0502020204030204" pitchFamily="34" charset="0"/>
              </a:rPr>
              <a:t>Veja um trecho de código um pouco melhor:</a:t>
            </a:r>
          </a:p>
          <a:p>
            <a:pPr eaLnBrk="1" hangingPunct="1"/>
            <a:endParaRPr lang="pt-BR" smtClean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3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>
                <a:ea typeface="Calibri" panose="020F0502020204030204" pitchFamily="34" charset="0"/>
              </a:rPr>
              <a:t>Fila (FIFO)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int e[10], ini, fim;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ini=0;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fim=0;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e[fim]=4;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fim++;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e[fim]=12;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fim++;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e[fim]=1;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fim++;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e[fim]=9;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r>
              <a:rPr lang="pt-B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FontTx/>
              <a:buNone/>
              <a:tabLst>
                <a:tab pos="719138" algn="l"/>
                <a:tab pos="1439863" algn="l"/>
                <a:tab pos="2159000" algn="l"/>
                <a:tab pos="2879725" algn="l"/>
                <a:tab pos="3598863" algn="l"/>
                <a:tab pos="4319588" algn="l"/>
              </a:tabLst>
            </a:pPr>
            <a:endParaRPr lang="pt-B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622</Words>
  <Application>Microsoft Office PowerPoint</Application>
  <PresentationFormat>Apresentação na tela (4:3)</PresentationFormat>
  <Paragraphs>147</Paragraphs>
  <Slides>14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Design padrão</vt:lpstr>
      <vt:lpstr>CorelDRAW</vt:lpstr>
      <vt:lpstr>Estruturas de Dados I</vt:lpstr>
      <vt:lpstr>Fila (FIFO)</vt:lpstr>
      <vt:lpstr>Fila (FIFO)</vt:lpstr>
      <vt:lpstr>Fila (FIFO)</vt:lpstr>
      <vt:lpstr>Fila (FIFO)</vt:lpstr>
      <vt:lpstr>Fila (FIFO)</vt:lpstr>
      <vt:lpstr>Fila (FIFO)</vt:lpstr>
      <vt:lpstr>Fila (FIFO)</vt:lpstr>
      <vt:lpstr>Fila (FIFO)</vt:lpstr>
      <vt:lpstr>Fila (FIFO)</vt:lpstr>
      <vt:lpstr>Fila (FIFO)</vt:lpstr>
      <vt:lpstr>Fila (FIFO)</vt:lpstr>
      <vt:lpstr>Fila (FIFO)</vt:lpstr>
      <vt:lpstr>Fila (FIFO)</vt:lpstr>
    </vt:vector>
  </TitlesOfParts>
  <Company>Universidade Tuiuti do Paraná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 - Fila</dc:title>
  <dc:creator>Evandro Alberto Zatti</dc:creator>
  <cp:lastModifiedBy>Usuário do Windows</cp:lastModifiedBy>
  <cp:revision>66</cp:revision>
  <dcterms:created xsi:type="dcterms:W3CDTF">2007-08-12T21:44:48Z</dcterms:created>
  <dcterms:modified xsi:type="dcterms:W3CDTF">2021-02-17T19:24:37Z</dcterms:modified>
</cp:coreProperties>
</file>