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9E126-F0FA-4247-BE94-41D8529F102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DA3B4-363E-4D7C-926B-68D8EFE28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32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90A9-1A81-438D-83A3-575C10081DB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94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5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1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04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4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9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0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5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0FB2-6217-4E12-BB6C-3624A7260B7C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D80-F49C-42DB-93B4-C9228799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5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" y="0"/>
            <a:ext cx="9140221" cy="760043"/>
            <a:chOff x="0" y="0"/>
            <a:chExt cx="4608195" cy="38354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35280"/>
            </a:xfrm>
            <a:custGeom>
              <a:avLst/>
              <a:gdLst/>
              <a:ahLst/>
              <a:cxnLst/>
              <a:rect l="l" t="t" r="r" b="b"/>
              <a:pathLst>
                <a:path w="2304415" h="335280">
                  <a:moveTo>
                    <a:pt x="2303995" y="0"/>
                  </a:moveTo>
                  <a:lnTo>
                    <a:pt x="0" y="0"/>
                  </a:lnTo>
                  <a:lnTo>
                    <a:pt x="0" y="335000"/>
                  </a:lnTo>
                  <a:lnTo>
                    <a:pt x="2303995" y="3350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2460"/>
              <a:ext cx="4608004" cy="5060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13275" y="1891146"/>
            <a:ext cx="8014223" cy="875809"/>
            <a:chOff x="309193" y="954328"/>
            <a:chExt cx="4040504" cy="441959"/>
          </a:xfrm>
        </p:grpSpPr>
        <p:sp>
          <p:nvSpPr>
            <p:cNvPr id="7" name="object 7"/>
            <p:cNvSpPr/>
            <p:nvPr/>
          </p:nvSpPr>
          <p:spPr>
            <a:xfrm>
              <a:off x="309193" y="954328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94" y="1294079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94" y="1281379"/>
              <a:ext cx="3938802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846" y="1004900"/>
              <a:ext cx="50751" cy="28917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998759"/>
              <a:ext cx="3989704" cy="346710"/>
            </a:xfrm>
            <a:custGeom>
              <a:avLst/>
              <a:gdLst/>
              <a:ahLst/>
              <a:cxnLst/>
              <a:rect l="l" t="t" r="r" b="b"/>
              <a:pathLst>
                <a:path w="3989704" h="346709">
                  <a:moveTo>
                    <a:pt x="3989652" y="0"/>
                  </a:moveTo>
                  <a:lnTo>
                    <a:pt x="0" y="0"/>
                  </a:lnTo>
                  <a:lnTo>
                    <a:pt x="0" y="295319"/>
                  </a:lnTo>
                  <a:lnTo>
                    <a:pt x="4008" y="315044"/>
                  </a:lnTo>
                  <a:lnTo>
                    <a:pt x="14922" y="331197"/>
                  </a:lnTo>
                  <a:lnTo>
                    <a:pt x="31075" y="342111"/>
                  </a:lnTo>
                  <a:lnTo>
                    <a:pt x="50800" y="346119"/>
                  </a:lnTo>
                  <a:lnTo>
                    <a:pt x="3938852" y="346119"/>
                  </a:lnTo>
                  <a:lnTo>
                    <a:pt x="3958576" y="342111"/>
                  </a:lnTo>
                  <a:lnTo>
                    <a:pt x="3974729" y="331197"/>
                  </a:lnTo>
                  <a:lnTo>
                    <a:pt x="3985644" y="315044"/>
                  </a:lnTo>
                  <a:lnTo>
                    <a:pt x="3989652" y="29531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r>
                <a:rPr lang="pt-BR" dirty="0" smtClean="0"/>
                <a:t>ORDENAÇÃO -  LINGUAGEM C</a:t>
              </a:r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042996"/>
              <a:ext cx="0" cy="270510"/>
            </a:xfrm>
            <a:custGeom>
              <a:avLst/>
              <a:gdLst/>
              <a:ahLst/>
              <a:cxnLst/>
              <a:rect l="l" t="t" r="r" b="b"/>
              <a:pathLst>
                <a:path h="270509">
                  <a:moveTo>
                    <a:pt x="0" y="2701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10302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6" y="10175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6" y="10048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43008" y="4025329"/>
            <a:ext cx="3254557" cy="944082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3920" marR="10072" algn="ctr">
              <a:lnSpc>
                <a:spcPts val="1883"/>
              </a:lnSpc>
              <a:spcBef>
                <a:spcPts val="268"/>
              </a:spcBef>
            </a:pPr>
            <a:r>
              <a:rPr lang="pt-BR" sz="1600" spc="-20" dirty="0">
                <a:latin typeface="Microsoft Sans Serif"/>
                <a:cs typeface="Microsoft Sans Serif"/>
              </a:rPr>
              <a:t>Prof. Dr. Silvio Bortoleto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spcBef>
                <a:spcPts val="59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endParaRPr sz="2200" dirty="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" y="6563371"/>
            <a:ext cx="9140221" cy="285645"/>
            <a:chOff x="0" y="3312071"/>
            <a:chExt cx="4608195" cy="144145"/>
          </a:xfrm>
        </p:grpSpPr>
        <p:sp>
          <p:nvSpPr>
            <p:cNvPr id="19" name="object 1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9086438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Algoritmo</a:t>
            </a:r>
            <a:r>
              <a:rPr lang="pt-BR" sz="36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de</a:t>
            </a:r>
            <a:r>
              <a:rPr lang="pt-BR" sz="36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Seleçã</a:t>
            </a:r>
            <a:r>
              <a:rPr lang="pt-BR" sz="3600" spc="-127" baseline="1984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˜</a:t>
            </a:r>
            <a:r>
              <a:rPr lang="pt-BR" sz="36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o</a:t>
            </a:r>
            <a:r>
              <a:rPr lang="pt-BR" sz="36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(</a:t>
            </a:r>
            <a:r>
              <a:rPr lang="pt-BR" sz="3600" spc="1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Selection</a:t>
            </a:r>
            <a:r>
              <a:rPr lang="pt-BR" sz="36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2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Sort</a:t>
            </a:r>
            <a:r>
              <a:rPr lang="pt-BR" sz="36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)</a:t>
            </a:r>
            <a:r>
              <a:rPr lang="pt-BR" sz="36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I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v[200], n, i;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("Entre tamanho desejado do vetor: ");</a:t>
            </a:r>
          </a:p>
          <a:p>
            <a:pPr marL="0" indent="0">
              <a:buNone/>
            </a:pPr>
            <a:r>
              <a:rPr lang="pt-BR" dirty="0" err="1" smtClean="0"/>
              <a:t>scanf</a:t>
            </a:r>
            <a:r>
              <a:rPr lang="pt-BR" dirty="0" smtClean="0"/>
              <a:t>("%d", &amp;n);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("Entre os %d elementos do vetor:\n", n);</a:t>
            </a:r>
          </a:p>
          <a:p>
            <a:pPr marL="0" indent="0">
              <a:buNone/>
            </a:pPr>
            <a:r>
              <a:rPr lang="pt-BR" dirty="0" smtClean="0"/>
              <a:t>for(i = 0; i &lt; n; i++) {</a:t>
            </a:r>
          </a:p>
          <a:p>
            <a:pPr marL="0" indent="0">
              <a:buNone/>
            </a:pPr>
            <a:r>
              <a:rPr lang="pt-BR" dirty="0" err="1" smtClean="0"/>
              <a:t>scanf</a:t>
            </a:r>
            <a:r>
              <a:rPr lang="pt-BR" dirty="0" smtClean="0"/>
              <a:t>("%d", &amp;v[i]);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err="1" smtClean="0"/>
              <a:t>selectionSort</a:t>
            </a:r>
            <a:r>
              <a:rPr lang="pt-BR" dirty="0" smtClean="0"/>
              <a:t>(v, n);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("\n\</a:t>
            </a:r>
            <a:r>
              <a:rPr lang="pt-BR" dirty="0" err="1" smtClean="0"/>
              <a:t>nVetor</a:t>
            </a:r>
            <a:r>
              <a:rPr lang="pt-BR" dirty="0" smtClean="0"/>
              <a:t> ordenado:\n");</a:t>
            </a:r>
          </a:p>
          <a:p>
            <a:pPr marL="0" indent="0">
              <a:buNone/>
            </a:pPr>
            <a:r>
              <a:rPr lang="pt-BR" dirty="0" smtClean="0"/>
              <a:t>for(i = 0; i &lt; n; i++) {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("%d\t", v[i]);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("\n");</a:t>
            </a:r>
          </a:p>
          <a:p>
            <a:pPr marL="0" indent="0">
              <a:buNone/>
            </a:pP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87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Algoritmo</a:t>
            </a:r>
            <a:r>
              <a:rPr lang="pt-BR" sz="40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por </a:t>
            </a:r>
            <a:r>
              <a:rPr lang="pt-BR" spc="-2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Troca</a:t>
            </a:r>
            <a:r>
              <a:rPr lang="pt-BR" spc="2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(</a:t>
            </a:r>
            <a:r>
              <a:rPr lang="pt-BR" spc="1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BubbleSort</a:t>
            </a:r>
            <a:r>
              <a:rPr lang="pt-BR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)</a:t>
            </a:r>
            <a:r>
              <a:rPr lang="pt-BR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I</a:t>
            </a:r>
            <a:r>
              <a:rPr lang="pt-BR" dirty="0" smtClean="0">
                <a:latin typeface="Microsoft Sans Serif"/>
                <a:cs typeface="Microsoft Sans Serif"/>
              </a:rPr>
              <a:t/>
            </a:r>
            <a:br>
              <a:rPr lang="pt-BR" dirty="0" smtClean="0">
                <a:latin typeface="Microsoft Sans Serif"/>
                <a:cs typeface="Microsoft Sans Serif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Outro algoritmo simples, útil para ordenação de vetores  pequenos (desempenho ruim).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Idéia</a:t>
            </a:r>
            <a:r>
              <a:rPr lang="pt-BR" dirty="0" smtClean="0"/>
              <a:t> básica:</a:t>
            </a:r>
          </a:p>
          <a:p>
            <a:pPr marL="0" indent="0">
              <a:buNone/>
            </a:pPr>
            <a:r>
              <a:rPr lang="pt-BR" dirty="0" smtClean="0"/>
              <a:t>Compare o primeiro elemento com o segundo. Se  estiverem desordenados, então efetue a troca de posição.  Compare o segundo elemento com o terceiro e efetue a  troca de posição, se necessário;</a:t>
            </a:r>
          </a:p>
          <a:p>
            <a:pPr marL="0" indent="0">
              <a:buNone/>
            </a:pPr>
            <a:r>
              <a:rPr lang="pt-BR" dirty="0" smtClean="0"/>
              <a:t>Repita a operação anterior até que o penúltimo elemento</a:t>
            </a:r>
          </a:p>
          <a:p>
            <a:pPr marL="0" indent="0">
              <a:buNone/>
            </a:pPr>
            <a:r>
              <a:rPr lang="pt-BR" dirty="0" smtClean="0"/>
              <a:t>seja comparado com o último. Ao final desta repetição o  elemento de maior valor estará em sua posição correta, a  </a:t>
            </a:r>
            <a:r>
              <a:rPr lang="pt-BR" dirty="0" err="1" smtClean="0"/>
              <a:t>n-ésima</a:t>
            </a:r>
            <a:r>
              <a:rPr lang="pt-BR" dirty="0" smtClean="0"/>
              <a:t> posição do vetor;</a:t>
            </a:r>
          </a:p>
          <a:p>
            <a:pPr marL="0" indent="0">
              <a:buNone/>
            </a:pPr>
            <a:r>
              <a:rPr lang="pt-BR" dirty="0" smtClean="0"/>
              <a:t>Continue a ordenação posicionando o segundo maior  elemento, o terceiro,..., até que todo o vetor esteja  ordenado.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43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pt-BR" sz="32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Algoritmo</a:t>
            </a:r>
            <a:r>
              <a:rPr lang="pt-BR" sz="32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2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por </a:t>
            </a:r>
            <a:r>
              <a:rPr lang="pt-BR" sz="3600" spc="-2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Troca</a:t>
            </a:r>
            <a:r>
              <a:rPr lang="pt-BR" sz="3600" spc="2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(</a:t>
            </a:r>
            <a:r>
              <a:rPr lang="pt-BR" sz="3600" spc="1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BubbleSort</a:t>
            </a:r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)</a:t>
            </a:r>
            <a:r>
              <a:rPr lang="pt-BR" sz="36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I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stdlib.h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bubbleSort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v[200], </a:t>
            </a:r>
            <a:r>
              <a:rPr lang="pt-BR" dirty="0" err="1" smtClean="0"/>
              <a:t>int</a:t>
            </a:r>
            <a:r>
              <a:rPr lang="pt-BR" dirty="0" smtClean="0"/>
              <a:t> n)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i, j, </a:t>
            </a:r>
            <a:r>
              <a:rPr lang="pt-BR" dirty="0" err="1" smtClean="0"/>
              <a:t>aux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for(i = n-1; i &gt; 0; i--) {</a:t>
            </a:r>
          </a:p>
          <a:p>
            <a:pPr marL="0" indent="0">
              <a:buNone/>
            </a:pPr>
            <a:r>
              <a:rPr lang="pt-BR" dirty="0" smtClean="0"/>
              <a:t>for(j = 0; j &lt; i; j++) {</a:t>
            </a:r>
          </a:p>
          <a:p>
            <a:pPr marL="0" indent="0">
              <a:buNone/>
            </a:pPr>
            <a:r>
              <a:rPr lang="pt-BR" dirty="0" err="1" smtClean="0"/>
              <a:t>if</a:t>
            </a:r>
            <a:r>
              <a:rPr lang="pt-BR" dirty="0" smtClean="0"/>
              <a:t>(v[j] &gt; v[j+1]) {</a:t>
            </a:r>
          </a:p>
          <a:p>
            <a:pPr marL="0" indent="0">
              <a:buNone/>
            </a:pPr>
            <a:r>
              <a:rPr lang="pt-BR" dirty="0" err="1" smtClean="0"/>
              <a:t>aux</a:t>
            </a:r>
            <a:r>
              <a:rPr lang="pt-BR" dirty="0" smtClean="0"/>
              <a:t> = v[j]; v[j] = v[j+1]; v[j+1] = </a:t>
            </a:r>
            <a:r>
              <a:rPr lang="pt-BR" dirty="0" err="1" smtClean="0"/>
              <a:t>aux</a:t>
            </a:r>
            <a:r>
              <a:rPr lang="pt-BR" dirty="0" smtClean="0"/>
              <a:t>; //troca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97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pt-BR" sz="32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Algoritmo</a:t>
            </a:r>
            <a:r>
              <a:rPr lang="pt-BR" sz="32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2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por </a:t>
            </a:r>
            <a:r>
              <a:rPr lang="pt-BR" sz="3600" spc="-2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Troca</a:t>
            </a:r>
            <a:r>
              <a:rPr lang="pt-BR" sz="3600" spc="2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(</a:t>
            </a:r>
            <a:r>
              <a:rPr lang="pt-BR" sz="3600" spc="1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BubbleSort</a:t>
            </a:r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)</a:t>
            </a:r>
            <a:r>
              <a:rPr lang="pt-BR" sz="36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I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v[200], n, i;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("Entre tamanho desejado do vetor: ");</a:t>
            </a:r>
          </a:p>
          <a:p>
            <a:pPr marL="0" indent="0">
              <a:buNone/>
            </a:pPr>
            <a:r>
              <a:rPr lang="pt-BR" dirty="0" err="1" smtClean="0"/>
              <a:t>scanf</a:t>
            </a:r>
            <a:r>
              <a:rPr lang="pt-BR" dirty="0" smtClean="0"/>
              <a:t>("%d", &amp;n);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("Entre os %d elementos do vetor:\n", n);</a:t>
            </a:r>
          </a:p>
          <a:p>
            <a:pPr marL="0" indent="0">
              <a:buNone/>
            </a:pPr>
            <a:r>
              <a:rPr lang="pt-BR" dirty="0" smtClean="0"/>
              <a:t>for(i = 0; i &lt; n; i++) {</a:t>
            </a:r>
          </a:p>
          <a:p>
            <a:pPr marL="0" indent="0">
              <a:buNone/>
            </a:pPr>
            <a:r>
              <a:rPr lang="pt-BR" dirty="0" err="1" smtClean="0"/>
              <a:t>scanf</a:t>
            </a:r>
            <a:r>
              <a:rPr lang="pt-BR" dirty="0" smtClean="0"/>
              <a:t>("%d", &amp;v[i]);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err="1" smtClean="0"/>
              <a:t>bubbleSort</a:t>
            </a:r>
            <a:r>
              <a:rPr lang="pt-BR" dirty="0" smtClean="0"/>
              <a:t>(v, n);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("\n\</a:t>
            </a:r>
            <a:r>
              <a:rPr lang="pt-BR" dirty="0" err="1" smtClean="0"/>
              <a:t>nVetor</a:t>
            </a:r>
            <a:r>
              <a:rPr lang="pt-BR" dirty="0" smtClean="0"/>
              <a:t> ordenado:\n");</a:t>
            </a:r>
          </a:p>
          <a:p>
            <a:pPr marL="0" indent="0">
              <a:buNone/>
            </a:pPr>
            <a:r>
              <a:rPr lang="pt-BR" dirty="0" smtClean="0"/>
              <a:t>for(i = 0; i &lt; n; i++) {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("%d\t", v[i]);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("\n");</a:t>
            </a:r>
          </a:p>
          <a:p>
            <a:pPr marL="0" indent="0">
              <a:buNone/>
            </a:pP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59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pt-BR" sz="32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ATIVIDADE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pt-BR" dirty="0" smtClean="0"/>
              <a:t>Comente todos os códigos de ordenação</a:t>
            </a:r>
          </a:p>
          <a:p>
            <a:pPr marL="514350" indent="-514350">
              <a:buAutoNum type="arabicParenR"/>
            </a:pPr>
            <a:r>
              <a:rPr lang="pt-BR" dirty="0" smtClean="0"/>
              <a:t>Faça o tratamento do código para não aceitar </a:t>
            </a:r>
            <a:r>
              <a:rPr lang="pt-BR" dirty="0" err="1" smtClean="0"/>
              <a:t>caracter</a:t>
            </a:r>
            <a:endParaRPr lang="pt-BR" dirty="0" smtClean="0"/>
          </a:p>
          <a:p>
            <a:pPr marL="514350" indent="-514350">
              <a:buAutoNum type="arabicParenR"/>
            </a:pPr>
            <a:r>
              <a:rPr lang="pt-BR" dirty="0" smtClean="0"/>
              <a:t>Encontre outras formas de ordenação</a:t>
            </a:r>
          </a:p>
          <a:p>
            <a:pPr marL="514350" indent="-514350">
              <a:buAutoNum type="arabicParenR"/>
            </a:pPr>
            <a:r>
              <a:rPr lang="pt-BR" dirty="0" smtClean="0"/>
              <a:t>Identifique as diferenças dos algoritmos </a:t>
            </a:r>
            <a:r>
              <a:rPr lang="pt-BR" smtClean="0"/>
              <a:t>de ordenação (todos)</a:t>
            </a:r>
            <a:endParaRPr lang="pt-BR" dirty="0" smtClean="0"/>
          </a:p>
          <a:p>
            <a:pPr marL="514350" indent="-514350">
              <a:buAutoNum type="arabicParenR"/>
            </a:pPr>
            <a:r>
              <a:rPr lang="pt-BR" dirty="0" smtClean="0"/>
              <a:t>Apresentação próxima aula</a:t>
            </a:r>
          </a:p>
        </p:txBody>
      </p:sp>
    </p:spTree>
    <p:extLst>
      <p:ext uri="{BB962C8B-B14F-4D97-AF65-F5344CB8AC3E}">
        <p14:creationId xmlns:p14="http://schemas.microsoft.com/office/powerpoint/2010/main" val="66481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1124744"/>
            <a:ext cx="7704856" cy="5328592"/>
          </a:xfrm>
        </p:spPr>
        <p:txBody>
          <a:bodyPr>
            <a:normAutofit/>
          </a:bodyPr>
          <a:lstStyle/>
          <a:p>
            <a:pPr marL="175260" marR="713105" indent="-163195">
              <a:lnSpc>
                <a:spcPct val="102600"/>
              </a:lnSpc>
              <a:spcBef>
                <a:spcPts val="55"/>
              </a:spcBef>
            </a:pPr>
            <a:r>
              <a:rPr lang="pt-BR" b="1" spc="-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Algoritmos de Ordenação </a:t>
            </a:r>
          </a:p>
          <a:p>
            <a:pPr marL="175260" marR="713105" indent="-163195">
              <a:lnSpc>
                <a:spcPct val="102600"/>
              </a:lnSpc>
              <a:spcBef>
                <a:spcPts val="55"/>
              </a:spcBef>
            </a:pPr>
            <a:endParaRPr lang="pt-BR" b="1" spc="-5" dirty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75260" marR="713105" indent="-163195">
              <a:lnSpc>
                <a:spcPct val="102600"/>
              </a:lnSpc>
              <a:spcBef>
                <a:spcPts val="55"/>
              </a:spcBef>
            </a:pPr>
            <a:endParaRPr lang="pt-BR" b="1" spc="-5" dirty="0" smtClean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75260" marR="713105" indent="-163195">
              <a:lnSpc>
                <a:spcPct val="102600"/>
              </a:lnSpc>
              <a:spcBef>
                <a:spcPts val="55"/>
              </a:spcBef>
            </a:pPr>
            <a:endParaRPr lang="pt-BR" b="1" spc="-5" dirty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75260" marR="713105" indent="-163195">
              <a:lnSpc>
                <a:spcPct val="102600"/>
              </a:lnSpc>
              <a:spcBef>
                <a:spcPts val="55"/>
              </a:spcBef>
            </a:pPr>
            <a:endParaRPr lang="pt-BR" b="1" spc="-5" dirty="0" smtClean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75260" marR="713105" indent="-163195" algn="l">
              <a:lnSpc>
                <a:spcPct val="102600"/>
              </a:lnSpc>
              <a:spcBef>
                <a:spcPts val="55"/>
              </a:spcBef>
            </a:pPr>
            <a:r>
              <a:rPr lang="pt-BR" b="1" spc="-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   Algoritmo de Inserção </a:t>
            </a:r>
          </a:p>
          <a:p>
            <a:pPr marL="175260" marR="713105" indent="-163195" algn="l">
              <a:lnSpc>
                <a:spcPct val="102600"/>
              </a:lnSpc>
              <a:spcBef>
                <a:spcPts val="55"/>
              </a:spcBef>
            </a:pPr>
            <a:r>
              <a:rPr lang="pt-BR" b="1" spc="-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   Algoritmo de Seleção</a:t>
            </a:r>
          </a:p>
          <a:p>
            <a:pPr marL="175260" marR="713105" indent="-163195" algn="l">
              <a:lnSpc>
                <a:spcPct val="102600"/>
              </a:lnSpc>
              <a:spcBef>
                <a:spcPts val="55"/>
              </a:spcBef>
            </a:pPr>
            <a:r>
              <a:rPr lang="pt-BR" b="1" spc="-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   Algoritmo de Ordenação por Troca</a:t>
            </a:r>
          </a:p>
          <a:p>
            <a:pPr marL="175260" marR="713105" indent="-163195">
              <a:lnSpc>
                <a:spcPct val="102600"/>
              </a:lnSpc>
              <a:spcBef>
                <a:spcPts val="55"/>
              </a:spcBef>
            </a:pPr>
            <a:endParaRPr lang="pt-BR" b="1" spc="-5" dirty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75260" marR="713105" indent="-163195">
              <a:lnSpc>
                <a:spcPct val="102600"/>
              </a:lnSpc>
              <a:spcBef>
                <a:spcPts val="55"/>
              </a:spcBef>
            </a:pPr>
            <a:endParaRPr lang="pt-BR" b="1" spc="-5" dirty="0" smtClean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75260" marR="713105" indent="-163195">
              <a:lnSpc>
                <a:spcPct val="102600"/>
              </a:lnSpc>
              <a:spcBef>
                <a:spcPts val="55"/>
              </a:spcBef>
            </a:pPr>
            <a:endParaRPr lang="pt-BR" b="1" spc="-5" dirty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75260" marR="713105" indent="-163195">
              <a:lnSpc>
                <a:spcPct val="102600"/>
              </a:lnSpc>
              <a:spcBef>
                <a:spcPts val="55"/>
              </a:spcBef>
            </a:pPr>
            <a:endParaRPr lang="pt-BR" b="1" dirty="0" smtClean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8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Uma das aplicações mais estudadas e realizadas sobre  vetores é a ordenação.</a:t>
            </a:r>
          </a:p>
          <a:p>
            <a:r>
              <a:rPr lang="pt-BR" dirty="0" smtClean="0"/>
              <a:t>Ordenar um vetor significa permutar seus elementos de tal  forma que eles fiquem em ordem crescente, ou seja,</a:t>
            </a:r>
          </a:p>
          <a:p>
            <a:pPr marL="0" indent="0">
              <a:buNone/>
            </a:pPr>
            <a:r>
              <a:rPr lang="pt-BR" dirty="0" smtClean="0"/>
              <a:t>v [0] &lt;= v [1] &lt;= v [2] &lt;= . . . &lt;= v [n − 1].</a:t>
            </a:r>
          </a:p>
          <a:p>
            <a:r>
              <a:rPr lang="pt-BR" dirty="0" smtClean="0"/>
              <a:t>Por exemplo, suponha o vetor v = 5, 6, −9, 9, 0, 4. Uma  ordenação desse vetor resultaria em um rearranjo de seus  elementos: v = −9, 0, 4, 5, 6, 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pt-BR" spc="-10" dirty="0" smtClean="0">
                <a:latin typeface="Microsoft Sans Serif"/>
                <a:cs typeface="Microsoft Sans Serif"/>
              </a:rPr>
              <a:t>Existem diversos algoritmos de ordenação para vetores.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pt-BR" spc="-10" dirty="0" smtClean="0">
                <a:latin typeface="Microsoft Sans Serif"/>
                <a:cs typeface="Microsoft Sans Serif"/>
              </a:rPr>
              <a:t>Eles variam em relação  a  dificuldade de implementação e  desempenho. Usualmente algoritmos mais fáceis de  serem implementados apresentam desempenho inferior. </a:t>
            </a:r>
          </a:p>
          <a:p>
            <a:pPr marL="0" indent="0">
              <a:lnSpc>
                <a:spcPct val="100000"/>
              </a:lnSpc>
              <a:spcBef>
                <a:spcPts val="434"/>
              </a:spcBef>
              <a:buNone/>
            </a:pPr>
            <a:endParaRPr lang="pt-BR" spc="-10" dirty="0" smtClean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pt-BR" spc="-10" dirty="0" smtClean="0">
                <a:latin typeface="Microsoft Sans Serif"/>
                <a:cs typeface="Microsoft Sans Serif"/>
              </a:rPr>
              <a:t> Veremos 3 algoritmos diferentes de ordenação: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pt-BR" spc="-10" dirty="0" smtClean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pt-BR" spc="-10" dirty="0" smtClean="0">
                <a:latin typeface="Microsoft Sans Serif"/>
                <a:cs typeface="Microsoft Sans Serif"/>
              </a:rPr>
              <a:t>Algoritmo de Inserção 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pt-BR" spc="-10" dirty="0" smtClean="0">
                <a:latin typeface="Microsoft Sans Serif"/>
                <a:cs typeface="Microsoft Sans Serif"/>
              </a:rPr>
              <a:t> Algoritmo de Seleção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pt-BR" spc="-10" dirty="0" smtClean="0">
                <a:latin typeface="Microsoft Sans Serif"/>
                <a:cs typeface="Microsoft Sans Serif"/>
              </a:rPr>
              <a:t>Algoritmo de Intercalação</a:t>
            </a:r>
            <a:endParaRPr lang="pt-BR" spc="-70" dirty="0" smtClean="0">
              <a:latin typeface="Microsoft Sans Serif"/>
              <a:cs typeface="Microsoft Sans Serif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27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Algoritmo</a:t>
            </a:r>
            <a:r>
              <a:rPr lang="pt-BR" sz="40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de</a:t>
            </a:r>
            <a:r>
              <a:rPr lang="pt-BR" sz="40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Inser</a:t>
            </a:r>
            <a:r>
              <a:rPr lang="pt-BR" sz="40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çã</a:t>
            </a:r>
            <a:r>
              <a:rPr lang="pt-BR" sz="4000" spc="-127" baseline="1984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˜</a:t>
            </a:r>
            <a:r>
              <a:rPr lang="pt-BR" sz="40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o</a:t>
            </a:r>
            <a:r>
              <a:rPr lang="pt-BR" sz="40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(</a:t>
            </a:r>
            <a:r>
              <a:rPr lang="pt-BR" sz="4000" spc="1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Insertion</a:t>
            </a:r>
            <a:r>
              <a:rPr lang="pt-BR" sz="40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2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Sort</a:t>
            </a:r>
            <a:r>
              <a:rPr lang="pt-BR" sz="40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)</a:t>
            </a:r>
            <a:r>
              <a:rPr lang="pt-BR" sz="40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I</a:t>
            </a:r>
            <a:r>
              <a:rPr lang="pt-BR" dirty="0" smtClean="0">
                <a:latin typeface="Microsoft Sans Serif"/>
                <a:cs typeface="Microsoft Sans Serif"/>
              </a:rPr>
              <a:t/>
            </a:r>
            <a:br>
              <a:rPr lang="pt-BR" dirty="0" smtClean="0">
                <a:latin typeface="Microsoft Sans Serif"/>
                <a:cs typeface="Microsoft Sans Serif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Um dos algoritmos de implementação mais simples.  Método de ordenação semelhante ao que usamos para  ordenar as cartas de um baralho.</a:t>
            </a:r>
          </a:p>
          <a:p>
            <a:endParaRPr lang="pt-BR" dirty="0" smtClean="0"/>
          </a:p>
          <a:p>
            <a:r>
              <a:rPr lang="pt-BR" dirty="0" err="1" smtClean="0"/>
              <a:t>Idéia</a:t>
            </a:r>
            <a:r>
              <a:rPr lang="pt-BR" dirty="0" smtClean="0"/>
              <a:t>   básica:</a:t>
            </a:r>
          </a:p>
          <a:p>
            <a:r>
              <a:rPr lang="pt-BR" dirty="0" smtClean="0"/>
              <a:t>Compare a chave (x) com os elementos à sua esquerda,  deslocando para direita cada elemento maior do que a  chave;</a:t>
            </a:r>
          </a:p>
          <a:p>
            <a:r>
              <a:rPr lang="pt-BR" dirty="0" smtClean="0"/>
              <a:t>Insira a chave na posição correta à sua esquerda, onde os  elementos já  estão  ordenados;</a:t>
            </a:r>
          </a:p>
          <a:p>
            <a:r>
              <a:rPr lang="pt-BR" dirty="0" smtClean="0"/>
              <a:t>Repita os passos anteriores atualizando a chave para a  próxima posição à  direita até o fim do vetor.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64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Algoritmo</a:t>
            </a:r>
            <a:r>
              <a:rPr lang="pt-BR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de</a:t>
            </a:r>
            <a:r>
              <a:rPr lang="pt-BR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Inserçã</a:t>
            </a:r>
            <a:r>
              <a:rPr lang="pt-BR" spc="-127" baseline="1984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˜</a:t>
            </a:r>
            <a:r>
              <a:rPr lang="pt-BR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o</a:t>
            </a:r>
            <a:r>
              <a:rPr lang="pt-BR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(</a:t>
            </a:r>
            <a:r>
              <a:rPr lang="pt-BR" spc="1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Insertion</a:t>
            </a:r>
            <a:r>
              <a:rPr lang="pt-BR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2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Sort</a:t>
            </a:r>
            <a:r>
              <a:rPr lang="pt-BR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)</a:t>
            </a:r>
            <a:r>
              <a:rPr lang="pt-BR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#include &lt;</a:t>
            </a:r>
            <a:r>
              <a:rPr lang="pt-BR" dirty="0" err="1" smtClean="0"/>
              <a:t>stdlib.h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insertionSort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v[200], </a:t>
            </a:r>
            <a:r>
              <a:rPr lang="pt-BR" dirty="0" err="1" smtClean="0"/>
              <a:t>int</a:t>
            </a:r>
            <a:r>
              <a:rPr lang="pt-BR" dirty="0" smtClean="0"/>
              <a:t> n)</a:t>
            </a:r>
          </a:p>
          <a:p>
            <a:r>
              <a:rPr lang="pt-BR" dirty="0" smtClean="0"/>
              <a:t>{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i, j, x;</a:t>
            </a:r>
          </a:p>
          <a:p>
            <a:r>
              <a:rPr lang="pt-BR" dirty="0" smtClean="0"/>
              <a:t>for(i = 1; i &lt; n; i++) {</a:t>
            </a:r>
          </a:p>
          <a:p>
            <a:r>
              <a:rPr lang="pt-BR" dirty="0" smtClean="0"/>
              <a:t>x = v[i];</a:t>
            </a:r>
          </a:p>
          <a:p>
            <a:r>
              <a:rPr lang="pt-BR" dirty="0" smtClean="0"/>
              <a:t>j = i - 1;</a:t>
            </a:r>
          </a:p>
          <a:p>
            <a:r>
              <a:rPr lang="pt-BR" dirty="0" err="1" smtClean="0"/>
              <a:t>while</a:t>
            </a:r>
            <a:r>
              <a:rPr lang="pt-BR" dirty="0" smtClean="0"/>
              <a:t>(j &gt;= 0 &amp;&amp; v[j] &gt; x) {</a:t>
            </a:r>
          </a:p>
          <a:p>
            <a:r>
              <a:rPr lang="pt-BR" dirty="0" smtClean="0"/>
              <a:t>v[j+1] = v[j];</a:t>
            </a:r>
          </a:p>
          <a:p>
            <a:r>
              <a:rPr lang="pt-BR" dirty="0" smtClean="0"/>
              <a:t>j--;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v[j+1] = x;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}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3999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Algoritmo</a:t>
            </a:r>
            <a:r>
              <a:rPr lang="pt-BR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de</a:t>
            </a:r>
            <a:r>
              <a:rPr lang="pt-BR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Inserçã</a:t>
            </a:r>
            <a:r>
              <a:rPr lang="pt-BR" spc="-127" baseline="1984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˜</a:t>
            </a:r>
            <a:r>
              <a:rPr lang="pt-BR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o</a:t>
            </a:r>
            <a:r>
              <a:rPr lang="pt-BR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(</a:t>
            </a:r>
            <a:r>
              <a:rPr lang="pt-BR" spc="1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Insertion</a:t>
            </a:r>
            <a:r>
              <a:rPr lang="pt-BR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2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Sort</a:t>
            </a:r>
            <a:r>
              <a:rPr lang="pt-BR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)</a:t>
            </a:r>
            <a:r>
              <a:rPr lang="pt-BR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pc="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{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v[200], n, i;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("Entre tamanho desejado do vetor: ");</a:t>
            </a:r>
          </a:p>
          <a:p>
            <a:r>
              <a:rPr lang="pt-BR" dirty="0" err="1" smtClean="0"/>
              <a:t>scanf</a:t>
            </a:r>
            <a:r>
              <a:rPr lang="pt-BR" dirty="0" smtClean="0"/>
              <a:t>("%d", &amp;n);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("Entre os %d elementos do vetor:\n", n);</a:t>
            </a:r>
          </a:p>
          <a:p>
            <a:r>
              <a:rPr lang="pt-BR" dirty="0" smtClean="0"/>
              <a:t>for(i = 0; i &lt; n; i++) {</a:t>
            </a:r>
          </a:p>
          <a:p>
            <a:r>
              <a:rPr lang="pt-BR" dirty="0" err="1" smtClean="0"/>
              <a:t>scanf</a:t>
            </a:r>
            <a:r>
              <a:rPr lang="pt-BR" dirty="0" smtClean="0"/>
              <a:t>("%d", &amp;v[i]);</a:t>
            </a:r>
          </a:p>
          <a:p>
            <a:r>
              <a:rPr lang="pt-BR" dirty="0" smtClean="0"/>
              <a:t>}</a:t>
            </a:r>
          </a:p>
          <a:p>
            <a:r>
              <a:rPr lang="pt-BR" dirty="0" err="1" smtClean="0"/>
              <a:t>insertionSort</a:t>
            </a:r>
            <a:r>
              <a:rPr lang="pt-BR" dirty="0" smtClean="0"/>
              <a:t>(v, n);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("\n\</a:t>
            </a:r>
            <a:r>
              <a:rPr lang="pt-BR" dirty="0" err="1" smtClean="0"/>
              <a:t>nVetor</a:t>
            </a:r>
            <a:r>
              <a:rPr lang="pt-BR" dirty="0" smtClean="0"/>
              <a:t> ordenado:\n");</a:t>
            </a:r>
          </a:p>
          <a:p>
            <a:r>
              <a:rPr lang="pt-BR" dirty="0" smtClean="0"/>
              <a:t>for(i = 0; i &lt; n; i++) {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("%d\t", v[i]);</a:t>
            </a:r>
          </a:p>
          <a:p>
            <a:r>
              <a:rPr lang="pt-BR" dirty="0" smtClean="0"/>
              <a:t>}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("\n");</a:t>
            </a:r>
          </a:p>
          <a:p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19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Algoritmo</a:t>
            </a:r>
            <a:r>
              <a:rPr lang="pt-BR" sz="40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de</a:t>
            </a:r>
            <a:r>
              <a:rPr lang="pt-BR" sz="40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Sele</a:t>
            </a:r>
            <a:r>
              <a:rPr lang="pt-BR" sz="40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çã</a:t>
            </a:r>
            <a:r>
              <a:rPr lang="pt-BR" sz="4000" spc="-127" baseline="1984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˜</a:t>
            </a:r>
            <a:r>
              <a:rPr lang="pt-BR" sz="40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o</a:t>
            </a:r>
            <a:r>
              <a:rPr lang="pt-BR" sz="40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(</a:t>
            </a:r>
            <a:r>
              <a:rPr lang="pt-BR" sz="4000" spc="1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Selection</a:t>
            </a:r>
            <a:r>
              <a:rPr lang="pt-BR" sz="40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2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Sort</a:t>
            </a:r>
            <a:r>
              <a:rPr lang="pt-BR" sz="40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)</a:t>
            </a:r>
            <a:r>
              <a:rPr lang="pt-BR" sz="40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I</a:t>
            </a:r>
            <a:r>
              <a:rPr lang="pt-BR" dirty="0" smtClean="0">
                <a:latin typeface="Microsoft Sans Serif"/>
                <a:cs typeface="Microsoft Sans Serif"/>
              </a:rPr>
              <a:t/>
            </a:r>
            <a:br>
              <a:rPr lang="pt-BR" dirty="0" smtClean="0">
                <a:latin typeface="Microsoft Sans Serif"/>
                <a:cs typeface="Microsoft Sans Serif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Implementação muito simples. 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Idéia</a:t>
            </a:r>
            <a:r>
              <a:rPr lang="pt-BR" dirty="0" smtClean="0"/>
              <a:t> básica: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Selecione o menor elemento do vetor;</a:t>
            </a:r>
          </a:p>
          <a:p>
            <a:r>
              <a:rPr lang="pt-BR" dirty="0" smtClean="0"/>
              <a:t>Troque esse elemento com o elemento da primeira posição</a:t>
            </a:r>
          </a:p>
          <a:p>
            <a:r>
              <a:rPr lang="pt-BR" dirty="0" smtClean="0"/>
              <a:t>  do vetor;</a:t>
            </a:r>
          </a:p>
          <a:p>
            <a:r>
              <a:rPr lang="pt-BR" dirty="0" smtClean="0"/>
              <a:t>Repita as duas </a:t>
            </a:r>
            <a:r>
              <a:rPr lang="pt-BR" dirty="0" err="1" smtClean="0"/>
              <a:t>operaçõeses</a:t>
            </a:r>
            <a:r>
              <a:rPr lang="pt-BR" dirty="0" smtClean="0"/>
              <a:t> anteriores considerando apenas os n-1 elementos restantes, em seguida repita com os n-2  elementos restantes; e assim sucessivamente até que  reste apenas um elemento no vetor a ser considerado.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52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Algoritmo</a:t>
            </a:r>
            <a:r>
              <a:rPr lang="pt-BR" sz="36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de</a:t>
            </a:r>
            <a:r>
              <a:rPr lang="pt-BR" sz="36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Seleçã</a:t>
            </a:r>
            <a:r>
              <a:rPr lang="pt-BR" sz="3600" spc="-127" baseline="1984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˜</a:t>
            </a:r>
            <a:r>
              <a:rPr lang="pt-BR" sz="3600" spc="-8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o</a:t>
            </a:r>
            <a:r>
              <a:rPr lang="pt-BR" sz="36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1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(</a:t>
            </a:r>
            <a:r>
              <a:rPr lang="pt-BR" sz="3600" spc="1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Selection</a:t>
            </a:r>
            <a:r>
              <a:rPr lang="pt-BR" sz="36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25" dirty="0" err="1" smtClean="0">
                <a:solidFill>
                  <a:srgbClr val="7A0000"/>
                </a:solidFill>
                <a:latin typeface="Microsoft Sans Serif"/>
                <a:cs typeface="Microsoft Sans Serif"/>
              </a:rPr>
              <a:t>Sort</a:t>
            </a:r>
            <a:r>
              <a:rPr lang="pt-BR" sz="3600" spc="2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)</a:t>
            </a:r>
            <a:r>
              <a:rPr lang="pt-BR" sz="3600" spc="30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5" dirty="0" smtClean="0">
                <a:solidFill>
                  <a:srgbClr val="7A0000"/>
                </a:solidFill>
                <a:latin typeface="Microsoft Sans Serif"/>
                <a:cs typeface="Microsoft Sans Serif"/>
              </a:rPr>
              <a:t>I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stdlib.h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selectionSort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v[200], </a:t>
            </a:r>
            <a:r>
              <a:rPr lang="pt-BR" dirty="0" err="1" smtClean="0"/>
              <a:t>int</a:t>
            </a:r>
            <a:r>
              <a:rPr lang="pt-BR" dirty="0" smtClean="0"/>
              <a:t> n)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i, j, </a:t>
            </a:r>
            <a:r>
              <a:rPr lang="pt-BR" dirty="0" err="1" smtClean="0"/>
              <a:t>aux</a:t>
            </a:r>
            <a:r>
              <a:rPr lang="pt-BR" dirty="0" smtClean="0"/>
              <a:t>, min;</a:t>
            </a:r>
          </a:p>
          <a:p>
            <a:pPr marL="0" indent="0">
              <a:buNone/>
            </a:pPr>
            <a:r>
              <a:rPr lang="pt-BR" dirty="0" smtClean="0"/>
              <a:t>for(i = 0; i &lt; n-1; i++) {</a:t>
            </a:r>
          </a:p>
          <a:p>
            <a:pPr marL="0" indent="0">
              <a:buNone/>
            </a:pPr>
            <a:r>
              <a:rPr lang="pt-BR" dirty="0" smtClean="0"/>
              <a:t>min = i;</a:t>
            </a:r>
          </a:p>
          <a:p>
            <a:pPr marL="0" indent="0">
              <a:buNone/>
            </a:pPr>
            <a:r>
              <a:rPr lang="pt-BR" dirty="0" smtClean="0"/>
              <a:t>for(j = i+1; j &lt; n; j++) {</a:t>
            </a:r>
          </a:p>
          <a:p>
            <a:pPr marL="0" indent="0">
              <a:buNone/>
            </a:pPr>
            <a:r>
              <a:rPr lang="pt-BR" dirty="0" err="1" smtClean="0"/>
              <a:t>if</a:t>
            </a:r>
            <a:r>
              <a:rPr lang="pt-BR" dirty="0" smtClean="0"/>
              <a:t>(v[j] &lt; v[min]) {</a:t>
            </a:r>
          </a:p>
          <a:p>
            <a:pPr marL="0" indent="0">
              <a:buNone/>
            </a:pPr>
            <a:r>
              <a:rPr lang="pt-BR" dirty="0" smtClean="0"/>
              <a:t>min = j;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err="1" smtClean="0"/>
              <a:t>aux</a:t>
            </a:r>
            <a:r>
              <a:rPr lang="pt-BR" dirty="0" smtClean="0"/>
              <a:t> = v[i]; v[i] = v[min]; v[min] = </a:t>
            </a:r>
            <a:r>
              <a:rPr lang="pt-BR" dirty="0" err="1" smtClean="0"/>
              <a:t>aux</a:t>
            </a:r>
            <a:r>
              <a:rPr lang="pt-BR" dirty="0" smtClean="0"/>
              <a:t>; //troca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675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1078</Words>
  <Application>Microsoft Office PowerPoint</Application>
  <PresentationFormat>Apresentação na tela (4:3)</PresentationFormat>
  <Paragraphs>159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Introdução</vt:lpstr>
      <vt:lpstr>Introdução</vt:lpstr>
      <vt:lpstr>Algoritmo de Inserçã˜o (Insertion Sort) I </vt:lpstr>
      <vt:lpstr>Algoritmo de Inserçã˜o (Insertion Sort) I</vt:lpstr>
      <vt:lpstr>Algoritmo de Inserçã˜o (Insertion Sort) I</vt:lpstr>
      <vt:lpstr>Algoritmo de Seleçã˜o (Selection Sort) I </vt:lpstr>
      <vt:lpstr>Algoritmo de Seleçã˜o (Selection Sort) I</vt:lpstr>
      <vt:lpstr>Algoritmo de Seleçã˜o (Selection Sort) I</vt:lpstr>
      <vt:lpstr>Algoritmo por Troca (BubbleSort) I </vt:lpstr>
      <vt:lpstr>Algoritmo por Troca (BubbleSort) I</vt:lpstr>
      <vt:lpstr>Algoritmo por Troca (BubbleSort) I</vt:lpstr>
      <vt:lpstr>ATIVIDADE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4</cp:revision>
  <dcterms:created xsi:type="dcterms:W3CDTF">2023-05-18T19:29:46Z</dcterms:created>
  <dcterms:modified xsi:type="dcterms:W3CDTF">2023-05-18T20:01:43Z</dcterms:modified>
</cp:coreProperties>
</file>