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8CC8AA"/>
    <a:srgbClr val="339966"/>
    <a:srgbClr val="4F8B55"/>
    <a:srgbClr val="FCFCFC"/>
    <a:srgbClr val="FFCCCC"/>
    <a:srgbClr val="CCE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D083AE6-46FA-4A59-8FB0-9F97EB10719F}" styleName="Estilo Claro 3 - Ênfase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66" autoAdjust="0"/>
    <p:restoredTop sz="94660"/>
  </p:normalViewPr>
  <p:slideViewPr>
    <p:cSldViewPr>
      <p:cViewPr varScale="1">
        <p:scale>
          <a:sx n="69" d="100"/>
          <a:sy n="69" d="100"/>
        </p:scale>
        <p:origin x="-5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0BC5323-DED3-45DE-BE47-44EE81C2360C}" type="datetimeFigureOut">
              <a:rPr lang="pt-BR"/>
              <a:pPr>
                <a:defRPr/>
              </a:pPr>
              <a:t>17/02/2021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BD26D88-F5D1-458E-8477-A3FC6FEAEAF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6784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2048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6AE81BD-C61E-407E-8AC3-CF36CB47B33B}" type="slidenum">
              <a:rPr lang="pt-BR"/>
              <a:pPr eaLnBrk="1" hangingPunct="1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6970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187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49987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49987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8557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667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9252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038600" cy="5399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38600" cy="5399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5669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167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5463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619808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153215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2471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2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to 5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120684047"/>
              </p:ext>
            </p:extLst>
          </p:nvPr>
        </p:nvGraphicFramePr>
        <p:xfrm>
          <a:off x="-19907" y="-28822"/>
          <a:ext cx="9143999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CorelDRAW" r:id="rId13" imgW="7568280" imgH="955324" progId="CorelDraw.Graphic.16">
                  <p:embed/>
                </p:oleObj>
              </mc:Choice>
              <mc:Fallback>
                <p:oleObj name="CorelDRAW" r:id="rId13" imgW="7568280" imgH="955324" progId="CorelDraw.Graphic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-19907" y="-28822"/>
                        <a:ext cx="9143999" cy="955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to 1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4066805955"/>
              </p:ext>
            </p:extLst>
          </p:nvPr>
        </p:nvGraphicFramePr>
        <p:xfrm>
          <a:off x="-19907" y="6556375"/>
          <a:ext cx="9172702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CorelDRAW" r:id="rId15" imgW="7565760" imgH="301057" progId="CorelDraw.Graphic.16">
                  <p:embed/>
                </p:oleObj>
              </mc:Choice>
              <mc:Fallback>
                <p:oleObj name="CorelDRAW" r:id="rId15" imgW="7565760" imgH="301057" progId="CorelDraw.Graphic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-19907" y="6556375"/>
                        <a:ext cx="9172702" cy="301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229600" cy="539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7092950" y="6597650"/>
            <a:ext cx="16541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fld id="{FD797A23-B0C4-42E6-9F10-4D76D1010E74}" type="slidenum">
              <a:rPr lang="pt-BR" sz="1200" i="1" smtClean="0">
                <a:solidFill>
                  <a:srgbClr val="006600"/>
                </a:solidFill>
              </a:rPr>
              <a:pPr algn="r" eaLnBrk="1" hangingPunct="1">
                <a:spcBef>
                  <a:spcPct val="50000"/>
                </a:spcBef>
                <a:defRPr/>
              </a:pPr>
              <a:t>‹nº›</a:t>
            </a:fld>
            <a:endParaRPr lang="pt-BR" sz="1200" i="1" dirty="0" smtClean="0">
              <a:solidFill>
                <a:srgbClr val="006600"/>
              </a:solidFill>
            </a:endParaRPr>
          </a:p>
        </p:txBody>
      </p:sp>
      <p:sp>
        <p:nvSpPr>
          <p:cNvPr id="7" name="Retângulo 6"/>
          <p:cNvSpPr/>
          <p:nvPr userDrawn="1"/>
        </p:nvSpPr>
        <p:spPr>
          <a:xfrm>
            <a:off x="467544" y="907992"/>
            <a:ext cx="6690159" cy="16025"/>
          </a:xfrm>
          <a:prstGeom prst="rect">
            <a:avLst/>
          </a:prstGeom>
          <a:gradFill flip="none" rotWithShape="1">
            <a:gsLst>
              <a:gs pos="50000">
                <a:srgbClr val="006600">
                  <a:alpha val="50000"/>
                </a:srgbClr>
              </a:gs>
              <a:gs pos="0">
                <a:srgbClr val="006600">
                  <a:alpha val="50000"/>
                </a:srgbClr>
              </a:gs>
              <a:gs pos="100000">
                <a:srgbClr val="FCFCFC">
                  <a:alpha val="5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 userDrawn="1"/>
        </p:nvSpPr>
        <p:spPr>
          <a:xfrm>
            <a:off x="467544" y="6581327"/>
            <a:ext cx="4154062" cy="16025"/>
          </a:xfrm>
          <a:prstGeom prst="rect">
            <a:avLst/>
          </a:prstGeom>
          <a:gradFill flip="none" rotWithShape="1">
            <a:gsLst>
              <a:gs pos="50000">
                <a:srgbClr val="006600">
                  <a:alpha val="50000"/>
                </a:srgbClr>
              </a:gs>
              <a:gs pos="0">
                <a:srgbClr val="006600">
                  <a:alpha val="50000"/>
                </a:srgbClr>
              </a:gs>
              <a:gs pos="100000">
                <a:schemeClr val="bg1">
                  <a:alpha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 userDrawn="1"/>
        </p:nvSpPr>
        <p:spPr>
          <a:xfrm>
            <a:off x="7373938" y="6581327"/>
            <a:ext cx="1323615" cy="16025"/>
          </a:xfrm>
          <a:prstGeom prst="rect">
            <a:avLst/>
          </a:prstGeom>
          <a:gradFill flip="none" rotWithShape="1">
            <a:gsLst>
              <a:gs pos="50000">
                <a:srgbClr val="006600">
                  <a:alpha val="50000"/>
                </a:srgbClr>
              </a:gs>
              <a:gs pos="0">
                <a:srgbClr val="006600">
                  <a:alpha val="50000"/>
                </a:srgbClr>
              </a:gs>
              <a:gs pos="100000">
                <a:schemeClr val="bg1">
                  <a:alpha val="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 userDrawn="1"/>
        </p:nvSpPr>
        <p:spPr>
          <a:xfrm>
            <a:off x="457200" y="-9525"/>
            <a:ext cx="3916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2">
                    <a:lumMod val="75000"/>
                  </a:schemeClr>
                </a:solidFill>
              </a:rPr>
              <a:t>Estruturas </a:t>
            </a:r>
            <a:r>
              <a:rPr lang="pt-BR" dirty="0" smtClean="0">
                <a:solidFill>
                  <a:schemeClr val="bg2">
                    <a:lumMod val="75000"/>
                  </a:schemeClr>
                </a:solidFill>
              </a:rPr>
              <a:t>de Dados I – </a:t>
            </a:r>
            <a:r>
              <a:rPr lang="pt-BR" i="1" dirty="0" smtClean="0">
                <a:solidFill>
                  <a:schemeClr val="bg2">
                    <a:lumMod val="75000"/>
                  </a:schemeClr>
                </a:solidFill>
              </a:rPr>
              <a:t>Listas: Pilha</a:t>
            </a:r>
            <a:endParaRPr lang="pt-BR" i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66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66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66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66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66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rgbClr val="3399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rgbClr val="3399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rgbClr val="3399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rgbClr val="3399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58" y="6093296"/>
            <a:ext cx="9144000" cy="47663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7783"/>
            <a:ext cx="9149058" cy="1343025"/>
          </a:xfrm>
          <a:prstGeom prst="rect">
            <a:avLst/>
          </a:prstGeom>
        </p:spPr>
      </p:pic>
      <p:sp>
        <p:nvSpPr>
          <p:cNvPr id="409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2130425"/>
            <a:ext cx="9144000" cy="1470025"/>
          </a:xfrm>
        </p:spPr>
        <p:txBody>
          <a:bodyPr/>
          <a:lstStyle/>
          <a:p>
            <a:pPr algn="ctr" eaLnBrk="1" hangingPunct="1"/>
            <a:r>
              <a:rPr lang="pt-BR" sz="3600" dirty="0" smtClean="0"/>
              <a:t>Estruturas </a:t>
            </a:r>
            <a:r>
              <a:rPr lang="pt-BR" sz="3600" dirty="0" smtClean="0"/>
              <a:t>de Dados I</a:t>
            </a: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2484438" y="5157788"/>
            <a:ext cx="43910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pt-BR" sz="1800" i="1" dirty="0" smtClean="0">
                <a:solidFill>
                  <a:srgbClr val="006600"/>
                </a:solidFill>
              </a:rPr>
              <a:t>Silvio Bortoleto</a:t>
            </a:r>
            <a:endParaRPr lang="pt-BR" sz="1800" i="1" dirty="0">
              <a:solidFill>
                <a:srgbClr val="006600"/>
              </a:solidFill>
            </a:endParaRPr>
          </a:p>
        </p:txBody>
      </p:sp>
      <p:sp>
        <p:nvSpPr>
          <p:cNvPr id="4100" name="Text Box 6"/>
          <p:cNvSpPr txBox="1">
            <a:spLocks noChangeArrowheads="1"/>
          </p:cNvSpPr>
          <p:nvPr/>
        </p:nvSpPr>
        <p:spPr bwMode="auto">
          <a:xfrm>
            <a:off x="2411413" y="3625860"/>
            <a:ext cx="43910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pt-BR" sz="2800" b="1" dirty="0" smtClean="0"/>
              <a:t>Listas: Pilha</a:t>
            </a:r>
            <a:endParaRPr lang="pt-BR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>
                <a:ea typeface="Calibri" panose="020F0502020204030204" pitchFamily="34" charset="0"/>
              </a:rPr>
              <a:t>Pilha (LIFO)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>
                <a:ea typeface="Calibri" panose="020F0502020204030204" pitchFamily="34" charset="0"/>
              </a:rPr>
              <a:t>Note que a variável </a:t>
            </a:r>
            <a:r>
              <a:rPr lang="pt-BR" b="1" smtClean="0">
                <a:ea typeface="Calibri" panose="020F0502020204030204" pitchFamily="34" charset="0"/>
              </a:rPr>
              <a:t>topo</a:t>
            </a:r>
            <a:r>
              <a:rPr lang="pt-BR" smtClean="0">
                <a:ea typeface="Calibri" panose="020F0502020204030204" pitchFamily="34" charset="0"/>
              </a:rPr>
              <a:t> é quem “controla” o último elemento válido.</a:t>
            </a:r>
          </a:p>
          <a:p>
            <a:pPr eaLnBrk="1" hangingPunct="1"/>
            <a:r>
              <a:rPr lang="pt-BR" smtClean="0">
                <a:ea typeface="Calibri" panose="020F0502020204030204" pitchFamily="34" charset="0"/>
              </a:rPr>
              <a:t>Se a intenção é adicionar um elemento na lista manipulando-a como pilha, é necessário que este elemento seja inserido na posição imediatamente posterior ao topo e, evidentemente, atualizar o controlador de topo para refletir tal inserção.</a:t>
            </a:r>
          </a:p>
          <a:p>
            <a:pPr eaLnBrk="1" hangingPunct="1"/>
            <a:r>
              <a:rPr lang="pt-BR" smtClean="0">
                <a:ea typeface="Calibri" panose="020F0502020204030204" pitchFamily="34" charset="0"/>
              </a:rPr>
              <a:t>Veja um trecho de código um pouco melhor:</a:t>
            </a:r>
          </a:p>
          <a:p>
            <a:pPr eaLnBrk="1" hangingPunct="1"/>
            <a:endParaRPr lang="pt-BR" smtClean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08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>
                <a:ea typeface="Calibri" panose="020F0502020204030204" pitchFamily="34" charset="0"/>
              </a:rPr>
              <a:t>Pilha (LIFO)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</a:pP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eaLnBrk="1" hangingPunct="1">
              <a:buFontTx/>
              <a:buNone/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</a:pP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hangingPunct="1">
              <a:buFontTx/>
              <a:buNone/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</a:pP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e[10], topo;</a:t>
            </a:r>
          </a:p>
          <a:p>
            <a:pPr marL="0" indent="0" eaLnBrk="1" hangingPunct="1">
              <a:buFontTx/>
              <a:buNone/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</a:pP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topo=0;</a:t>
            </a:r>
          </a:p>
          <a:p>
            <a:pPr marL="0" indent="0" eaLnBrk="1" hangingPunct="1">
              <a:buFontTx/>
              <a:buNone/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</a:pP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e[topo]=4;</a:t>
            </a:r>
          </a:p>
          <a:p>
            <a:pPr marL="0" indent="0" eaLnBrk="1" hangingPunct="1">
              <a:buFontTx/>
              <a:buNone/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</a:pP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topo++;</a:t>
            </a:r>
          </a:p>
          <a:p>
            <a:pPr marL="0" indent="0" eaLnBrk="1" hangingPunct="1">
              <a:buFontTx/>
              <a:buNone/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</a:pP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e[topo]=12;</a:t>
            </a:r>
          </a:p>
          <a:p>
            <a:pPr marL="0" indent="0" eaLnBrk="1" hangingPunct="1">
              <a:buFontTx/>
              <a:buNone/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</a:pP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topo++;</a:t>
            </a:r>
          </a:p>
          <a:p>
            <a:pPr marL="0" indent="0" eaLnBrk="1" hangingPunct="1">
              <a:buFontTx/>
              <a:buNone/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</a:pP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e[topo]=1;</a:t>
            </a:r>
          </a:p>
          <a:p>
            <a:pPr marL="0" indent="0" eaLnBrk="1" hangingPunct="1">
              <a:buFontTx/>
              <a:buNone/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</a:pP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topo++;</a:t>
            </a:r>
          </a:p>
          <a:p>
            <a:pPr marL="0" indent="0" eaLnBrk="1" hangingPunct="1">
              <a:buFontTx/>
              <a:buNone/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</a:pP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e[topo]=9;</a:t>
            </a:r>
          </a:p>
          <a:p>
            <a:pPr marL="0" indent="0" eaLnBrk="1" hangingPunct="1">
              <a:buFontTx/>
              <a:buNone/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</a:pP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hangingPunct="1">
              <a:buFontTx/>
              <a:buNone/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</a:pPr>
            <a:endParaRPr lang="pt-B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66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>
                <a:ea typeface="Calibri" panose="020F0502020204030204" pitchFamily="34" charset="0"/>
              </a:rPr>
              <a:t>Pilha (LIFO)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>
                <a:ea typeface="Calibri" panose="020F0502020204030204" pitchFamily="34" charset="0"/>
              </a:rPr>
              <a:t>Para se retirar um elemento da lista, é obrigatório que tal elemento seja o último elemento válido, ou seja, o topo.</a:t>
            </a:r>
          </a:p>
          <a:p>
            <a:pPr eaLnBrk="1" hangingPunct="1"/>
            <a:r>
              <a:rPr lang="pt-BR" smtClean="0">
                <a:ea typeface="Calibri" panose="020F0502020204030204" pitchFamily="34" charset="0"/>
              </a:rPr>
              <a:t>Não é permitido retirar elementos do início ou do meio da lista quando esta é manipulada sob o conceito de pilha.</a:t>
            </a:r>
          </a:p>
          <a:p>
            <a:pPr eaLnBrk="1" hangingPunct="1"/>
            <a:r>
              <a:rPr lang="pt-BR" smtClean="0">
                <a:ea typeface="Calibri" panose="020F0502020204030204" pitchFamily="34" charset="0"/>
              </a:rPr>
              <a:t>Veja um trecho de código que apresenta os elementos da pilha, retirando-os (desta vez previamente criada para agilizar o exemplo):</a:t>
            </a:r>
          </a:p>
          <a:p>
            <a:pPr eaLnBrk="1" hangingPunct="1"/>
            <a:endParaRPr lang="pt-BR" smtClean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75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>
                <a:ea typeface="Calibri" panose="020F0502020204030204" pitchFamily="34" charset="0"/>
              </a:rPr>
              <a:t>Pilha (LIFO)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</a:pPr>
            <a:r>
              <a:rPr lang="pt-B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void main()</a:t>
            </a:r>
          </a:p>
          <a:p>
            <a:pPr marL="0" indent="0" eaLnBrk="1" hangingPunct="1">
              <a:buFontTx/>
              <a:buNone/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</a:pPr>
            <a:r>
              <a:rPr lang="pt-B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hangingPunct="1">
              <a:buFontTx/>
              <a:buNone/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</a:pPr>
            <a:r>
              <a:rPr lang="pt-B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int e[10]={4,12,1,9,16,-8,44,19,0,5}, topo=3;</a:t>
            </a:r>
          </a:p>
          <a:p>
            <a:pPr marL="0" indent="0" eaLnBrk="1" hangingPunct="1">
              <a:buFontTx/>
              <a:buNone/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</a:pPr>
            <a:r>
              <a:rPr lang="pt-B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printf(“%d”,e[topo]);	// é impresso 9</a:t>
            </a:r>
          </a:p>
          <a:p>
            <a:pPr marL="0" indent="0" eaLnBrk="1" hangingPunct="1">
              <a:buFontTx/>
              <a:buNone/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</a:pPr>
            <a:r>
              <a:rPr lang="pt-B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topo--;				// atualiza o topo (2)</a:t>
            </a:r>
          </a:p>
          <a:p>
            <a:pPr marL="0" indent="0" eaLnBrk="1" hangingPunct="1">
              <a:buFontTx/>
              <a:buNone/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</a:pPr>
            <a:r>
              <a:rPr lang="pt-B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printf(“%d”,e[topo]);	// é impresso 1</a:t>
            </a:r>
          </a:p>
          <a:p>
            <a:pPr marL="0" indent="0" eaLnBrk="1" hangingPunct="1">
              <a:buFontTx/>
              <a:buNone/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</a:pPr>
            <a:r>
              <a:rPr lang="pt-B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topo--;				// atualiza o topo (1)</a:t>
            </a:r>
          </a:p>
          <a:p>
            <a:pPr marL="0" indent="0" eaLnBrk="1" hangingPunct="1">
              <a:buFontTx/>
              <a:buNone/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</a:pPr>
            <a:r>
              <a:rPr lang="pt-B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printf(“%d”,e[topo]);	// é impresso 12</a:t>
            </a:r>
          </a:p>
          <a:p>
            <a:pPr marL="0" indent="0" eaLnBrk="1" hangingPunct="1">
              <a:buFontTx/>
              <a:buNone/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</a:pPr>
            <a:r>
              <a:rPr lang="pt-B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topo--;				// atualiza o topo (0)</a:t>
            </a:r>
          </a:p>
          <a:p>
            <a:pPr marL="0" indent="0" eaLnBrk="1" hangingPunct="1">
              <a:buFontTx/>
              <a:buNone/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</a:pPr>
            <a:r>
              <a:rPr lang="pt-B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printf(“%d”,e[topo]);	// é impresso 10</a:t>
            </a:r>
          </a:p>
          <a:p>
            <a:pPr marL="0" indent="0" eaLnBrk="1" hangingPunct="1">
              <a:buFontTx/>
              <a:buNone/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</a:pPr>
            <a:r>
              <a:rPr lang="pt-B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topo--;				// atualiza o topo (-1)</a:t>
            </a:r>
          </a:p>
          <a:p>
            <a:pPr marL="0" indent="0" eaLnBrk="1" hangingPunct="1">
              <a:buFontTx/>
              <a:buNone/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</a:pPr>
            <a:r>
              <a:rPr lang="pt-B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hangingPunct="1">
              <a:buFontTx/>
              <a:buNone/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</a:pPr>
            <a:endParaRPr lang="pt-BR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9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>
                <a:ea typeface="Calibri" panose="020F0502020204030204" pitchFamily="34" charset="0"/>
              </a:rPr>
              <a:t>Pilha (LIFO)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dirty="0" smtClean="0">
                <a:ea typeface="Calibri" panose="020F0502020204030204" pitchFamily="34" charset="0"/>
              </a:rPr>
              <a:t>Note que os elementos não saem efetivamente da lista, apenas a variável topo é atualizada para representar esta retirada.</a:t>
            </a:r>
          </a:p>
          <a:p>
            <a:pPr eaLnBrk="1" hangingPunct="1"/>
            <a:r>
              <a:rPr lang="pt-BR" dirty="0" smtClean="0">
                <a:ea typeface="Calibri" panose="020F0502020204030204" pitchFamily="34" charset="0"/>
              </a:rPr>
              <a:t>Se forem retirados todos os elementos da lista (como no exemplo anterior), o topo acaba por ficar em -1 (índice inválido para o </a:t>
            </a:r>
            <a:r>
              <a:rPr lang="pt-BR" i="1" dirty="0" err="1" smtClean="0">
                <a:ea typeface="Calibri" panose="020F0502020204030204" pitchFamily="34" charset="0"/>
              </a:rPr>
              <a:t>array</a:t>
            </a:r>
            <a:r>
              <a:rPr lang="pt-BR" dirty="0" smtClean="0">
                <a:ea typeface="Calibri" panose="020F0502020204030204" pitchFamily="34" charset="0"/>
              </a:rPr>
              <a:t>). Esta é a maneira de indicar conceitualmente que a lista está vazia.</a:t>
            </a:r>
          </a:p>
          <a:p>
            <a:pPr eaLnBrk="1" hangingPunct="1"/>
            <a:r>
              <a:rPr lang="pt-BR" dirty="0" smtClean="0">
                <a:ea typeface="Calibri" panose="020F0502020204030204" pitchFamily="34" charset="0"/>
              </a:rPr>
              <a:t>O topo de uma pilha vazia deve iniciar em -1.</a:t>
            </a:r>
          </a:p>
        </p:txBody>
      </p:sp>
    </p:spTree>
    <p:extLst>
      <p:ext uri="{BB962C8B-B14F-4D97-AF65-F5344CB8AC3E}">
        <p14:creationId xmlns:p14="http://schemas.microsoft.com/office/powerpoint/2010/main" val="29678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>
                <a:ea typeface="Calibri" panose="020F0502020204030204" pitchFamily="34" charset="0"/>
              </a:rPr>
              <a:t>Pilha (LIFO)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</a:pPr>
            <a:r>
              <a:rPr lang="pt-B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void main()</a:t>
            </a:r>
          </a:p>
          <a:p>
            <a:pPr marL="0" indent="0" eaLnBrk="1" hangingPunct="1">
              <a:buFontTx/>
              <a:buNone/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</a:pPr>
            <a:r>
              <a:rPr lang="pt-B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hangingPunct="1">
              <a:buFontTx/>
              <a:buNone/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</a:pPr>
            <a:r>
              <a:rPr lang="pt-B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// declarando o array com “lixo” e pilha vazia</a:t>
            </a:r>
          </a:p>
          <a:p>
            <a:pPr marL="0" indent="0" eaLnBrk="1" hangingPunct="1">
              <a:buFontTx/>
              <a:buNone/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</a:pPr>
            <a:r>
              <a:rPr lang="pt-B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int e[10]={4,12,1,9,16,-8,44,19,0,5}, topo=-1;</a:t>
            </a:r>
          </a:p>
          <a:p>
            <a:pPr marL="0" indent="0" eaLnBrk="1" hangingPunct="1">
              <a:buFontTx/>
              <a:buNone/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</a:pPr>
            <a:r>
              <a:rPr lang="pt-B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// inserindo:</a:t>
            </a:r>
          </a:p>
          <a:p>
            <a:pPr marL="0" indent="0" eaLnBrk="1" hangingPunct="1">
              <a:buFontTx/>
              <a:buNone/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</a:pPr>
            <a:r>
              <a:rPr lang="pt-B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topo++;		// topo = 0</a:t>
            </a:r>
          </a:p>
          <a:p>
            <a:pPr marL="0" indent="0" eaLnBrk="1" hangingPunct="1">
              <a:buFontTx/>
              <a:buNone/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</a:pPr>
            <a:r>
              <a:rPr lang="pt-B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e[topo]=2; 	// {2,12,1,9,16,-8,44,19,0,5}</a:t>
            </a:r>
          </a:p>
          <a:p>
            <a:pPr marL="0" indent="0" eaLnBrk="1" hangingPunct="1">
              <a:buFontTx/>
              <a:buNone/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</a:pPr>
            <a:r>
              <a:rPr lang="pt-B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topo++;		// topo = 1</a:t>
            </a:r>
          </a:p>
          <a:p>
            <a:pPr marL="0" indent="0" eaLnBrk="1" hangingPunct="1">
              <a:buFontTx/>
              <a:buNone/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</a:pPr>
            <a:r>
              <a:rPr lang="pt-B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e[topo]=8; 	// {2,8,1,9,16,-8,44,19,0,5}</a:t>
            </a:r>
          </a:p>
          <a:p>
            <a:pPr marL="0" indent="0" eaLnBrk="1" hangingPunct="1">
              <a:buFontTx/>
              <a:buNone/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</a:pPr>
            <a:r>
              <a:rPr lang="pt-B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// mostrando e retirando:</a:t>
            </a:r>
          </a:p>
          <a:p>
            <a:pPr marL="0" indent="0" eaLnBrk="1" hangingPunct="1">
              <a:buFontTx/>
              <a:buNone/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</a:pPr>
            <a:r>
              <a:rPr lang="pt-B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printf(“%d”,e[topo]);	// é impresso 8</a:t>
            </a:r>
          </a:p>
          <a:p>
            <a:pPr marL="0" indent="0" eaLnBrk="1" hangingPunct="1">
              <a:buFontTx/>
              <a:buNone/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</a:pPr>
            <a:r>
              <a:rPr lang="pt-B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topo--;				// atualiza o topo (0)</a:t>
            </a:r>
          </a:p>
          <a:p>
            <a:pPr marL="0" indent="0" eaLnBrk="1" hangingPunct="1">
              <a:buFontTx/>
              <a:buNone/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</a:pPr>
            <a:r>
              <a:rPr lang="pt-B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635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>
                <a:ea typeface="Calibri" panose="020F0502020204030204" pitchFamily="34" charset="0"/>
              </a:rPr>
              <a:t>Pilha (LIFO)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dirty="0" smtClean="0">
                <a:ea typeface="Calibri" panose="020F0502020204030204" pitchFamily="34" charset="0"/>
              </a:rPr>
              <a:t>Agora é possível sair do amadorismo  e se pensar no uso de funções para manipular elementos em uma lista como uma pilha.</a:t>
            </a:r>
          </a:p>
          <a:p>
            <a:pPr eaLnBrk="1" hangingPunct="1"/>
            <a:r>
              <a:rPr lang="pt-BR" dirty="0" smtClean="0">
                <a:ea typeface="Calibri" panose="020F0502020204030204" pitchFamily="34" charset="0"/>
              </a:rPr>
              <a:t>Mas antes algumas considerações:</a:t>
            </a:r>
          </a:p>
          <a:p>
            <a:pPr lvl="1" eaLnBrk="1" hangingPunct="1"/>
            <a:r>
              <a:rPr lang="pt-BR" dirty="0" smtClean="0">
                <a:ea typeface="Calibri" panose="020F0502020204030204" pitchFamily="34" charset="0"/>
              </a:rPr>
              <a:t>Definir uma constante para o tamanho do </a:t>
            </a:r>
            <a:r>
              <a:rPr lang="pt-BR" dirty="0" err="1" smtClean="0">
                <a:ea typeface="Calibri" panose="020F0502020204030204" pitchFamily="34" charset="0"/>
              </a:rPr>
              <a:t>array</a:t>
            </a:r>
            <a:r>
              <a:rPr lang="pt-BR" dirty="0" smtClean="0">
                <a:ea typeface="Calibri" panose="020F0502020204030204" pitchFamily="34" charset="0"/>
              </a:rPr>
              <a:t>;</a:t>
            </a:r>
          </a:p>
          <a:p>
            <a:pPr lvl="1" eaLnBrk="1" hangingPunct="1"/>
            <a:r>
              <a:rPr lang="pt-BR" dirty="0" smtClean="0">
                <a:ea typeface="Calibri" panose="020F0502020204030204" pitchFamily="34" charset="0"/>
              </a:rPr>
              <a:t>Declarar o </a:t>
            </a:r>
            <a:r>
              <a:rPr lang="pt-BR" dirty="0" err="1" smtClean="0">
                <a:ea typeface="Calibri" panose="020F0502020204030204" pitchFamily="34" charset="0"/>
              </a:rPr>
              <a:t>array</a:t>
            </a:r>
            <a:r>
              <a:rPr lang="pt-BR" dirty="0" smtClean="0">
                <a:ea typeface="Calibri" panose="020F0502020204030204" pitchFamily="34" charset="0"/>
              </a:rPr>
              <a:t> com visibilidade global para ser manipulado por todas as funções;</a:t>
            </a:r>
          </a:p>
          <a:p>
            <a:pPr lvl="1" eaLnBrk="1" hangingPunct="1"/>
            <a:r>
              <a:rPr lang="pt-BR" dirty="0" smtClean="0">
                <a:ea typeface="Calibri" panose="020F0502020204030204" pitchFamily="34" charset="0"/>
              </a:rPr>
              <a:t>Colocar este </a:t>
            </a:r>
            <a:r>
              <a:rPr lang="pt-BR" dirty="0" err="1" smtClean="0">
                <a:ea typeface="Calibri" panose="020F0502020204030204" pitchFamily="34" charset="0"/>
              </a:rPr>
              <a:t>array</a:t>
            </a:r>
            <a:r>
              <a:rPr lang="pt-BR" dirty="0" smtClean="0">
                <a:ea typeface="Calibri" panose="020F0502020204030204" pitchFamily="34" charset="0"/>
              </a:rPr>
              <a:t> juntamente com seu controlador de topo dentro de uma estrutura, por questões de organização;</a:t>
            </a:r>
          </a:p>
          <a:p>
            <a:pPr eaLnBrk="1" hangingPunct="1"/>
            <a:endParaRPr lang="pt-BR" dirty="0" smtClean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44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>
                <a:ea typeface="Calibri" panose="020F0502020204030204" pitchFamily="34" charset="0"/>
              </a:rPr>
              <a:t>Pilha (LIFO)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dirty="0" smtClean="0">
                <a:ea typeface="Calibri" panose="020F0502020204030204" pitchFamily="34" charset="0"/>
              </a:rPr>
              <a:t>Ainda:</a:t>
            </a:r>
          </a:p>
          <a:p>
            <a:pPr lvl="1" eaLnBrk="1" hangingPunct="1"/>
            <a:r>
              <a:rPr lang="pt-BR" dirty="0" smtClean="0">
                <a:ea typeface="Calibri" panose="020F0502020204030204" pitchFamily="34" charset="0"/>
              </a:rPr>
              <a:t>Antes de empilhar um elemento, verificar se existe espaço na pilha;</a:t>
            </a:r>
          </a:p>
          <a:p>
            <a:pPr lvl="1" eaLnBrk="1" hangingPunct="1"/>
            <a:r>
              <a:rPr lang="pt-BR" dirty="0" smtClean="0">
                <a:ea typeface="Calibri" panose="020F0502020204030204" pitchFamily="34" charset="0"/>
              </a:rPr>
              <a:t>Separar as funções de manipulação da pilha das funções de interação com usuário (desenvolvimento em camadas).</a:t>
            </a:r>
          </a:p>
          <a:p>
            <a:pPr lvl="1" eaLnBrk="1" hangingPunct="1"/>
            <a:endParaRPr lang="pt-BR" dirty="0" smtClean="0">
              <a:ea typeface="Calibri" panose="020F0502020204030204" pitchFamily="34" charset="0"/>
            </a:endParaRPr>
          </a:p>
          <a:p>
            <a:pPr eaLnBrk="1" hangingPunct="1"/>
            <a:r>
              <a:rPr lang="pt-BR" dirty="0" smtClean="0">
                <a:ea typeface="Calibri" panose="020F0502020204030204" pitchFamily="34" charset="0"/>
              </a:rPr>
              <a:t>Observe o código que complementa esta aula (exemplo_pilha.cpp) e faça o teste de mesa para cada uma das funções.</a:t>
            </a:r>
          </a:p>
        </p:txBody>
      </p:sp>
    </p:spTree>
    <p:extLst>
      <p:ext uri="{BB962C8B-B14F-4D97-AF65-F5344CB8AC3E}">
        <p14:creationId xmlns:p14="http://schemas.microsoft.com/office/powerpoint/2010/main" val="368044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>
                <a:ea typeface="Calibri" panose="020F0502020204030204" pitchFamily="34" charset="0"/>
              </a:rPr>
              <a:t>Listas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dirty="0" smtClean="0">
                <a:ea typeface="Calibri" panose="020F0502020204030204" pitchFamily="34" charset="0"/>
              </a:rPr>
              <a:t>Uma lista é uma estrutura de dados linear, ou seja, traz vários elementos apresentados de forma consecutiva.</a:t>
            </a:r>
          </a:p>
          <a:p>
            <a:pPr eaLnBrk="1" hangingPunct="1"/>
            <a:r>
              <a:rPr lang="pt-BR" dirty="0" smtClean="0">
                <a:ea typeface="Calibri" panose="020F0502020204030204" pitchFamily="34" charset="0"/>
              </a:rPr>
              <a:t>Quanto a </a:t>
            </a:r>
            <a:r>
              <a:rPr lang="pt-BR" b="1" dirty="0" smtClean="0">
                <a:ea typeface="Calibri" panose="020F0502020204030204" pitchFamily="34" charset="0"/>
              </a:rPr>
              <a:t>residência em memória</a:t>
            </a:r>
            <a:r>
              <a:rPr lang="pt-BR" dirty="0" smtClean="0">
                <a:ea typeface="Calibri" panose="020F0502020204030204" pitchFamily="34" charset="0"/>
              </a:rPr>
              <a:t>, as listas podem ser estáticas ou dinâmicas:</a:t>
            </a:r>
          </a:p>
          <a:p>
            <a:pPr lvl="1" eaLnBrk="1" hangingPunct="1"/>
            <a:r>
              <a:rPr lang="pt-BR" dirty="0" smtClean="0">
                <a:ea typeface="Calibri" panose="020F0502020204030204" pitchFamily="34" charset="0"/>
              </a:rPr>
              <a:t>Estáticas: quando todos os elementos são </a:t>
            </a:r>
            <a:r>
              <a:rPr lang="pt-BR" dirty="0" err="1" smtClean="0">
                <a:ea typeface="Calibri" panose="020F0502020204030204" pitchFamily="34" charset="0"/>
              </a:rPr>
              <a:t>pré</a:t>
            </a:r>
            <a:r>
              <a:rPr lang="pt-BR" dirty="0" smtClean="0">
                <a:ea typeface="Calibri" panose="020F0502020204030204" pitchFamily="34" charset="0"/>
              </a:rPr>
              <a:t>-alocados em memória na forma de </a:t>
            </a:r>
            <a:r>
              <a:rPr lang="pt-BR" i="1" dirty="0" err="1" smtClean="0">
                <a:ea typeface="Calibri" panose="020F0502020204030204" pitchFamily="34" charset="0"/>
              </a:rPr>
              <a:t>array</a:t>
            </a:r>
            <a:r>
              <a:rPr lang="pt-BR" dirty="0" smtClean="0">
                <a:ea typeface="Calibri" panose="020F0502020204030204" pitchFamily="34" charset="0"/>
              </a:rPr>
              <a:t>;</a:t>
            </a:r>
          </a:p>
          <a:p>
            <a:pPr lvl="1" eaLnBrk="1" hangingPunct="1"/>
            <a:r>
              <a:rPr lang="pt-BR" dirty="0" smtClean="0">
                <a:ea typeface="Calibri" panose="020F0502020204030204" pitchFamily="34" charset="0"/>
              </a:rPr>
              <a:t>Dinâmicas: quando faz-se uso de ponteiros e os elementos são alocados um a um conforme a necessidade de inclusão dos elementos na lista.</a:t>
            </a:r>
          </a:p>
        </p:txBody>
      </p:sp>
    </p:spTree>
    <p:extLst>
      <p:ext uri="{BB962C8B-B14F-4D97-AF65-F5344CB8AC3E}">
        <p14:creationId xmlns:p14="http://schemas.microsoft.com/office/powerpoint/2010/main" val="118833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>
                <a:ea typeface="Calibri" panose="020F0502020204030204" pitchFamily="34" charset="0"/>
              </a:rPr>
              <a:t>Listas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>
                <a:ea typeface="Calibri" panose="020F0502020204030204" pitchFamily="34" charset="0"/>
              </a:rPr>
              <a:t>Quanto a </a:t>
            </a:r>
            <a:r>
              <a:rPr lang="pt-BR" b="1" smtClean="0">
                <a:ea typeface="Calibri" panose="020F0502020204030204" pitchFamily="34" charset="0"/>
              </a:rPr>
              <a:t>forma de manipulação</a:t>
            </a:r>
            <a:r>
              <a:rPr lang="pt-BR" smtClean="0">
                <a:ea typeface="Calibri" panose="020F0502020204030204" pitchFamily="34" charset="0"/>
              </a:rPr>
              <a:t>:</a:t>
            </a:r>
          </a:p>
          <a:p>
            <a:pPr lvl="1" eaLnBrk="1" hangingPunct="1"/>
            <a:r>
              <a:rPr lang="pt-BR" b="1" smtClean="0">
                <a:ea typeface="Calibri" panose="020F0502020204030204" pitchFamily="34" charset="0"/>
              </a:rPr>
              <a:t>Pilha: </a:t>
            </a:r>
            <a:r>
              <a:rPr lang="pt-BR" smtClean="0">
                <a:ea typeface="Calibri" panose="020F0502020204030204" pitchFamily="34" charset="0"/>
              </a:rPr>
              <a:t>cada novo elemento é inserido ao final da lista (topo), e quando um elemento é retirado, ele sai também do final.</a:t>
            </a:r>
            <a:br>
              <a:rPr lang="pt-BR" smtClean="0">
                <a:ea typeface="Calibri" panose="020F0502020204030204" pitchFamily="34" charset="0"/>
              </a:rPr>
            </a:br>
            <a:r>
              <a:rPr lang="pt-BR" smtClean="0">
                <a:ea typeface="Calibri" panose="020F0502020204030204" pitchFamily="34" charset="0"/>
              </a:rPr>
              <a:t>Esta forma de manipulação é também conhecida como LIFO (Last In First Out)</a:t>
            </a:r>
          </a:p>
          <a:p>
            <a:pPr lvl="1" eaLnBrk="1" hangingPunct="1"/>
            <a:r>
              <a:rPr lang="pt-BR" b="1" smtClean="0">
                <a:ea typeface="Calibri" panose="020F0502020204030204" pitchFamily="34" charset="0"/>
              </a:rPr>
              <a:t>Fila:</a:t>
            </a:r>
            <a:r>
              <a:rPr lang="pt-BR" smtClean="0">
                <a:ea typeface="Calibri" panose="020F0502020204030204" pitchFamily="34" charset="0"/>
              </a:rPr>
              <a:t> cada novo elemento é inserido ao final da lista, porém quando um elemento é retirado, este sai do início da lista. </a:t>
            </a:r>
            <a:br>
              <a:rPr lang="pt-BR" smtClean="0">
                <a:ea typeface="Calibri" panose="020F0502020204030204" pitchFamily="34" charset="0"/>
              </a:rPr>
            </a:br>
            <a:r>
              <a:rPr lang="pt-BR" smtClean="0">
                <a:ea typeface="Calibri" panose="020F0502020204030204" pitchFamily="34" charset="0"/>
              </a:rPr>
              <a:t>Também conhecida como FIFO (First In First Out)</a:t>
            </a:r>
          </a:p>
        </p:txBody>
      </p:sp>
    </p:spTree>
    <p:extLst>
      <p:ext uri="{BB962C8B-B14F-4D97-AF65-F5344CB8AC3E}">
        <p14:creationId xmlns:p14="http://schemas.microsoft.com/office/powerpoint/2010/main" val="39960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>
                <a:ea typeface="Calibri" panose="020F0502020204030204" pitchFamily="34" charset="0"/>
              </a:rPr>
              <a:t>Pilha (LIFO)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Ao se guardar um prato em uma pilha, é comum que ele seja colocado sobre os outros, ou seja, no topo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468313" y="5119688"/>
            <a:ext cx="2735262" cy="576262"/>
          </a:xfrm>
          <a:prstGeom prst="ellipse">
            <a:avLst/>
          </a:prstGeom>
          <a:solidFill>
            <a:srgbClr val="8CC8A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468313" y="4903788"/>
            <a:ext cx="2735262" cy="576262"/>
          </a:xfrm>
          <a:prstGeom prst="ellipse">
            <a:avLst/>
          </a:prstGeom>
          <a:solidFill>
            <a:srgbClr val="8CC8A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468313" y="4687888"/>
            <a:ext cx="2735262" cy="576262"/>
          </a:xfrm>
          <a:prstGeom prst="ellipse">
            <a:avLst/>
          </a:prstGeom>
          <a:solidFill>
            <a:srgbClr val="8CC8A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468313" y="4471988"/>
            <a:ext cx="2735262" cy="574675"/>
          </a:xfrm>
          <a:prstGeom prst="ellipse">
            <a:avLst/>
          </a:prstGeom>
          <a:solidFill>
            <a:srgbClr val="8CC8A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468313" y="4256088"/>
            <a:ext cx="2735262" cy="574675"/>
          </a:xfrm>
          <a:prstGeom prst="ellipse">
            <a:avLst/>
          </a:prstGeom>
          <a:solidFill>
            <a:srgbClr val="8CC8A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468313" y="4038600"/>
            <a:ext cx="2735262" cy="576263"/>
          </a:xfrm>
          <a:prstGeom prst="ellipse">
            <a:avLst/>
          </a:prstGeom>
          <a:solidFill>
            <a:srgbClr val="8CC8A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3" name="Elipse 12"/>
          <p:cNvSpPr/>
          <p:nvPr/>
        </p:nvSpPr>
        <p:spPr>
          <a:xfrm>
            <a:off x="468313" y="3822700"/>
            <a:ext cx="2735262" cy="576263"/>
          </a:xfrm>
          <a:prstGeom prst="ellipse">
            <a:avLst/>
          </a:prstGeom>
          <a:solidFill>
            <a:srgbClr val="0066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6" name="Arco 15"/>
          <p:cNvSpPr/>
          <p:nvPr/>
        </p:nvSpPr>
        <p:spPr>
          <a:xfrm flipH="1">
            <a:off x="1692275" y="2941638"/>
            <a:ext cx="2447925" cy="2389187"/>
          </a:xfrm>
          <a:prstGeom prst="arc">
            <a:avLst/>
          </a:prstGeom>
          <a:ln w="31750">
            <a:solidFill>
              <a:schemeClr val="tx1"/>
            </a:solidFill>
            <a:headEnd w="med" len="med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9" name="Arco 18"/>
          <p:cNvSpPr/>
          <p:nvPr/>
        </p:nvSpPr>
        <p:spPr>
          <a:xfrm rot="16200000">
            <a:off x="2364581" y="3140869"/>
            <a:ext cx="1838325" cy="2078038"/>
          </a:xfrm>
          <a:prstGeom prst="arc">
            <a:avLst/>
          </a:prstGeom>
          <a:ln w="31750">
            <a:solidFill>
              <a:schemeClr val="tx1"/>
            </a:solidFill>
            <a:headEnd w="med" len="med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5" name="Espaço Reservado para Conteúdo 1"/>
          <p:cNvSpPr txBox="1">
            <a:spLocks/>
          </p:cNvSpPr>
          <p:nvPr/>
        </p:nvSpPr>
        <p:spPr bwMode="auto">
          <a:xfrm>
            <a:off x="3635895" y="2708920"/>
            <a:ext cx="5062017" cy="381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pt-BR" sz="2800" kern="0" dirty="0"/>
              <a:t>Ao se tirar um prato de uma pilha, é comum que se pegue o último prato que foi guardado, ou seja, o prato que está no topo.</a:t>
            </a:r>
          </a:p>
          <a:p>
            <a:pPr lvl="1"/>
            <a:r>
              <a:rPr lang="pt-BR" sz="2400" kern="0" dirty="0"/>
              <a:t>LIFO: O último que entra é o primeiro que sai.</a:t>
            </a:r>
          </a:p>
        </p:txBody>
      </p:sp>
    </p:spTree>
    <p:extLst>
      <p:ext uri="{BB962C8B-B14F-4D97-AF65-F5344CB8AC3E}">
        <p14:creationId xmlns:p14="http://schemas.microsoft.com/office/powerpoint/2010/main" val="403886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>
                <a:ea typeface="Calibri" panose="020F0502020204030204" pitchFamily="34" charset="0"/>
              </a:rPr>
              <a:t>Pilha (LIFO)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dirty="0" smtClean="0">
                <a:ea typeface="Calibri" panose="020F0502020204030204" pitchFamily="34" charset="0"/>
              </a:rPr>
              <a:t>Observe o </a:t>
            </a:r>
            <a:r>
              <a:rPr lang="pt-BR" dirty="0" err="1" smtClean="0">
                <a:ea typeface="Calibri" panose="020F0502020204030204" pitchFamily="34" charset="0"/>
              </a:rPr>
              <a:t>array</a:t>
            </a:r>
            <a:r>
              <a:rPr lang="pt-BR" dirty="0" smtClean="0">
                <a:ea typeface="Calibri" panose="020F0502020204030204" pitchFamily="34" charset="0"/>
              </a:rPr>
              <a:t> a seguir:</a:t>
            </a:r>
          </a:p>
          <a:p>
            <a:pPr eaLnBrk="1" hangingPunct="1"/>
            <a:endParaRPr lang="pt-BR" dirty="0" smtClean="0">
              <a:ea typeface="Calibri" panose="020F0502020204030204" pitchFamily="34" charset="0"/>
            </a:endParaRPr>
          </a:p>
          <a:p>
            <a:pPr eaLnBrk="1" hangingPunct="1"/>
            <a:endParaRPr lang="pt-BR" dirty="0" smtClean="0">
              <a:ea typeface="Calibri" panose="020F0502020204030204" pitchFamily="34" charset="0"/>
            </a:endParaRPr>
          </a:p>
          <a:p>
            <a:pPr eaLnBrk="1" hangingPunct="1"/>
            <a:endParaRPr lang="pt-BR" dirty="0" smtClean="0">
              <a:ea typeface="Calibri" panose="020F0502020204030204" pitchFamily="34" charset="0"/>
            </a:endParaRPr>
          </a:p>
          <a:p>
            <a:pPr eaLnBrk="1" hangingPunct="1"/>
            <a:r>
              <a:rPr lang="pt-BR" dirty="0" smtClean="0">
                <a:ea typeface="Calibri" panose="020F0502020204030204" pitchFamily="34" charset="0"/>
              </a:rPr>
              <a:t>Esta é uma lista de 10 elementos que será manipulada na forma de </a:t>
            </a:r>
            <a:r>
              <a:rPr lang="pt-BR" b="1" dirty="0" smtClean="0">
                <a:ea typeface="Calibri" panose="020F0502020204030204" pitchFamily="34" charset="0"/>
              </a:rPr>
              <a:t>Pilha</a:t>
            </a:r>
            <a:r>
              <a:rPr lang="pt-BR" dirty="0" smtClean="0">
                <a:ea typeface="Calibri" panose="020F0502020204030204" pitchFamily="34" charset="0"/>
              </a:rPr>
              <a:t>.</a:t>
            </a:r>
          </a:p>
          <a:p>
            <a:pPr eaLnBrk="1" hangingPunct="1"/>
            <a:r>
              <a:rPr lang="pt-BR" dirty="0" smtClean="0">
                <a:ea typeface="Calibri" panose="020F0502020204030204" pitchFamily="34" charset="0"/>
              </a:rPr>
              <a:t>Ela já contém alguns elementos para auxiliar na exemplificação.</a:t>
            </a: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564414"/>
              </p:ext>
            </p:extLst>
          </p:nvPr>
        </p:nvGraphicFramePr>
        <p:xfrm>
          <a:off x="900113" y="1773238"/>
          <a:ext cx="7416800" cy="579437"/>
        </p:xfrm>
        <a:graphic>
          <a:graphicData uri="http://schemas.openxmlformats.org/drawingml/2006/table">
            <a:tbl>
              <a:tblPr firstRow="1" bandRow="1"/>
              <a:tblGrid>
                <a:gridCol w="741680"/>
                <a:gridCol w="741680"/>
                <a:gridCol w="741680"/>
                <a:gridCol w="741680"/>
                <a:gridCol w="741680"/>
                <a:gridCol w="741680"/>
                <a:gridCol w="741680"/>
                <a:gridCol w="741680"/>
                <a:gridCol w="741680"/>
                <a:gridCol w="741680"/>
              </a:tblGrid>
              <a:tr h="579437"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 smtClean="0">
                          <a:solidFill>
                            <a:srgbClr val="006600"/>
                          </a:solidFill>
                        </a:rPr>
                        <a:t>4</a:t>
                      </a:r>
                      <a:endParaRPr lang="pt-BR" sz="3200" b="1" dirty="0">
                        <a:solidFill>
                          <a:srgbClr val="006600"/>
                        </a:solidFill>
                      </a:endParaRPr>
                    </a:p>
                  </a:txBody>
                  <a:tcPr marT="45745" marB="457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 smtClean="0">
                          <a:solidFill>
                            <a:srgbClr val="006600"/>
                          </a:solidFill>
                        </a:rPr>
                        <a:t>12</a:t>
                      </a:r>
                      <a:endParaRPr lang="pt-BR" sz="3200" b="1" dirty="0">
                        <a:solidFill>
                          <a:srgbClr val="006600"/>
                        </a:solidFill>
                      </a:endParaRPr>
                    </a:p>
                  </a:txBody>
                  <a:tcPr marT="45745" marB="457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 smtClean="0">
                          <a:solidFill>
                            <a:srgbClr val="006600"/>
                          </a:solidFill>
                        </a:rPr>
                        <a:t>1</a:t>
                      </a:r>
                      <a:endParaRPr lang="pt-BR" sz="3200" b="1" dirty="0">
                        <a:solidFill>
                          <a:srgbClr val="006600"/>
                        </a:solidFill>
                      </a:endParaRPr>
                    </a:p>
                  </a:txBody>
                  <a:tcPr marT="45745" marB="457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 smtClean="0">
                          <a:solidFill>
                            <a:srgbClr val="006600"/>
                          </a:solidFill>
                        </a:rPr>
                        <a:t>9</a:t>
                      </a:r>
                      <a:endParaRPr lang="pt-BR" sz="3200" b="1" dirty="0">
                        <a:solidFill>
                          <a:srgbClr val="006600"/>
                        </a:solidFill>
                      </a:endParaRPr>
                    </a:p>
                  </a:txBody>
                  <a:tcPr marT="45745" marB="45745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3200" b="1" dirty="0">
                        <a:solidFill>
                          <a:srgbClr val="006600"/>
                        </a:solidFill>
                      </a:endParaRPr>
                    </a:p>
                  </a:txBody>
                  <a:tcPr marT="45745" marB="45745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3200" b="1" dirty="0">
                        <a:solidFill>
                          <a:srgbClr val="006600"/>
                        </a:solidFill>
                      </a:endParaRPr>
                    </a:p>
                  </a:txBody>
                  <a:tcPr marT="45745" marB="45745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3200" b="1" dirty="0">
                        <a:solidFill>
                          <a:srgbClr val="006600"/>
                        </a:solidFill>
                      </a:endParaRPr>
                    </a:p>
                  </a:txBody>
                  <a:tcPr marT="45745" marB="45745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3200" b="1" dirty="0">
                        <a:solidFill>
                          <a:srgbClr val="006600"/>
                        </a:solidFill>
                      </a:endParaRPr>
                    </a:p>
                  </a:txBody>
                  <a:tcPr marT="45745" marB="45745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3200" b="1" dirty="0">
                        <a:solidFill>
                          <a:srgbClr val="006600"/>
                        </a:solidFill>
                      </a:endParaRPr>
                    </a:p>
                  </a:txBody>
                  <a:tcPr marT="45745" marB="45745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3200" b="1" dirty="0">
                        <a:solidFill>
                          <a:srgbClr val="006600"/>
                        </a:solidFill>
                      </a:endParaRPr>
                    </a:p>
                  </a:txBody>
                  <a:tcPr marT="45745" marB="45745" anchor="ctr"/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647429"/>
              </p:ext>
            </p:extLst>
          </p:nvPr>
        </p:nvGraphicFramePr>
        <p:xfrm>
          <a:off x="900113" y="2409825"/>
          <a:ext cx="741680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680"/>
                <a:gridCol w="741680"/>
                <a:gridCol w="741680"/>
                <a:gridCol w="741680"/>
                <a:gridCol w="741680"/>
                <a:gridCol w="741680"/>
                <a:gridCol w="741680"/>
                <a:gridCol w="741680"/>
                <a:gridCol w="741680"/>
                <a:gridCol w="741680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07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>
                <a:ea typeface="Calibri" panose="020F0502020204030204" pitchFamily="34" charset="0"/>
              </a:rPr>
              <a:t>Pilha (LIFO)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dirty="0" smtClean="0">
                <a:ea typeface="Calibri" panose="020F0502020204030204" pitchFamily="34" charset="0"/>
              </a:rPr>
              <a:t>Ainda utilizando o mesmo </a:t>
            </a:r>
            <a:r>
              <a:rPr lang="pt-BR" dirty="0" err="1" smtClean="0">
                <a:ea typeface="Calibri" panose="020F0502020204030204" pitchFamily="34" charset="0"/>
              </a:rPr>
              <a:t>array</a:t>
            </a:r>
            <a:r>
              <a:rPr lang="pt-BR" dirty="0" smtClean="0">
                <a:ea typeface="Calibri" panose="020F0502020204030204" pitchFamily="34" charset="0"/>
              </a:rPr>
              <a:t>:</a:t>
            </a:r>
          </a:p>
          <a:p>
            <a:pPr eaLnBrk="1" hangingPunct="1"/>
            <a:endParaRPr lang="pt-BR" dirty="0" smtClean="0">
              <a:ea typeface="Calibri" panose="020F0502020204030204" pitchFamily="34" charset="0"/>
            </a:endParaRPr>
          </a:p>
          <a:p>
            <a:pPr eaLnBrk="1" hangingPunct="1"/>
            <a:endParaRPr lang="pt-BR" dirty="0" smtClean="0">
              <a:ea typeface="Calibri" panose="020F0502020204030204" pitchFamily="34" charset="0"/>
            </a:endParaRPr>
          </a:p>
          <a:p>
            <a:pPr eaLnBrk="1" hangingPunct="1"/>
            <a:endParaRPr lang="pt-BR" dirty="0" smtClean="0">
              <a:ea typeface="Calibri" panose="020F0502020204030204" pitchFamily="34" charset="0"/>
            </a:endParaRPr>
          </a:p>
          <a:p>
            <a:pPr eaLnBrk="1" hangingPunct="1"/>
            <a:r>
              <a:rPr lang="pt-BR" dirty="0" smtClean="0">
                <a:ea typeface="Calibri" panose="020F0502020204030204" pitchFamily="34" charset="0"/>
              </a:rPr>
              <a:t>O topo da pilha é o índice 3 (três) do </a:t>
            </a:r>
            <a:r>
              <a:rPr lang="pt-BR" i="1" dirty="0" err="1" smtClean="0">
                <a:ea typeface="Calibri" panose="020F0502020204030204" pitchFamily="34" charset="0"/>
              </a:rPr>
              <a:t>array</a:t>
            </a:r>
            <a:r>
              <a:rPr lang="pt-BR" dirty="0" smtClean="0">
                <a:ea typeface="Calibri" panose="020F0502020204030204" pitchFamily="34" charset="0"/>
              </a:rPr>
              <a:t>, pois é nesta posição que se encontra inserido o último elemento válido da pilha.</a:t>
            </a:r>
          </a:p>
          <a:p>
            <a:pPr eaLnBrk="1" hangingPunct="1"/>
            <a:r>
              <a:rPr lang="pt-BR" dirty="0" smtClean="0">
                <a:ea typeface="Calibri" panose="020F0502020204030204" pitchFamily="34" charset="0"/>
              </a:rPr>
              <a:t>A base da pilha será sempre no índice 0 (zero) do </a:t>
            </a:r>
            <a:r>
              <a:rPr lang="pt-BR" i="1" dirty="0" err="1" smtClean="0">
                <a:ea typeface="Calibri" panose="020F0502020204030204" pitchFamily="34" charset="0"/>
              </a:rPr>
              <a:t>array</a:t>
            </a:r>
            <a:r>
              <a:rPr lang="pt-BR" dirty="0" smtClean="0">
                <a:ea typeface="Calibri" panose="020F0502020204030204" pitchFamily="34" charset="0"/>
              </a:rPr>
              <a:t>.</a:t>
            </a: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98721"/>
              </p:ext>
            </p:extLst>
          </p:nvPr>
        </p:nvGraphicFramePr>
        <p:xfrm>
          <a:off x="900113" y="1773238"/>
          <a:ext cx="7416800" cy="579437"/>
        </p:xfrm>
        <a:graphic>
          <a:graphicData uri="http://schemas.openxmlformats.org/drawingml/2006/table">
            <a:tbl>
              <a:tblPr firstRow="1" bandRow="1"/>
              <a:tblGrid>
                <a:gridCol w="741680"/>
                <a:gridCol w="741680"/>
                <a:gridCol w="741680"/>
                <a:gridCol w="741680"/>
                <a:gridCol w="741680"/>
                <a:gridCol w="741680"/>
                <a:gridCol w="741680"/>
                <a:gridCol w="741680"/>
                <a:gridCol w="741680"/>
                <a:gridCol w="741680"/>
              </a:tblGrid>
              <a:tr h="579437"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 smtClean="0">
                          <a:solidFill>
                            <a:srgbClr val="006600"/>
                          </a:solidFill>
                        </a:rPr>
                        <a:t>4</a:t>
                      </a:r>
                      <a:endParaRPr lang="pt-BR" sz="3200" b="1" dirty="0">
                        <a:solidFill>
                          <a:srgbClr val="006600"/>
                        </a:solidFill>
                      </a:endParaRPr>
                    </a:p>
                  </a:txBody>
                  <a:tcPr marT="45745" marB="457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 smtClean="0">
                          <a:solidFill>
                            <a:srgbClr val="006600"/>
                          </a:solidFill>
                        </a:rPr>
                        <a:t>12</a:t>
                      </a:r>
                      <a:endParaRPr lang="pt-BR" sz="3200" b="1" dirty="0">
                        <a:solidFill>
                          <a:srgbClr val="006600"/>
                        </a:solidFill>
                      </a:endParaRPr>
                    </a:p>
                  </a:txBody>
                  <a:tcPr marT="45745" marB="457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 smtClean="0">
                          <a:solidFill>
                            <a:srgbClr val="006600"/>
                          </a:solidFill>
                        </a:rPr>
                        <a:t>1</a:t>
                      </a:r>
                      <a:endParaRPr lang="pt-BR" sz="3200" b="1" dirty="0">
                        <a:solidFill>
                          <a:srgbClr val="006600"/>
                        </a:solidFill>
                      </a:endParaRPr>
                    </a:p>
                  </a:txBody>
                  <a:tcPr marT="45745" marB="457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 smtClean="0">
                          <a:solidFill>
                            <a:srgbClr val="006600"/>
                          </a:solidFill>
                        </a:rPr>
                        <a:t>9</a:t>
                      </a:r>
                      <a:endParaRPr lang="pt-BR" sz="3200" b="1" dirty="0">
                        <a:solidFill>
                          <a:srgbClr val="006600"/>
                        </a:solidFill>
                      </a:endParaRPr>
                    </a:p>
                  </a:txBody>
                  <a:tcPr marT="45745" marB="45745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3200" b="1" dirty="0">
                        <a:solidFill>
                          <a:srgbClr val="006600"/>
                        </a:solidFill>
                      </a:endParaRPr>
                    </a:p>
                  </a:txBody>
                  <a:tcPr marT="45745" marB="45745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3200" b="1" dirty="0">
                        <a:solidFill>
                          <a:srgbClr val="006600"/>
                        </a:solidFill>
                      </a:endParaRPr>
                    </a:p>
                  </a:txBody>
                  <a:tcPr marT="45745" marB="45745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3200" b="1" dirty="0">
                        <a:solidFill>
                          <a:srgbClr val="006600"/>
                        </a:solidFill>
                      </a:endParaRPr>
                    </a:p>
                  </a:txBody>
                  <a:tcPr marT="45745" marB="45745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3200" b="1" dirty="0">
                        <a:solidFill>
                          <a:srgbClr val="006600"/>
                        </a:solidFill>
                      </a:endParaRPr>
                    </a:p>
                  </a:txBody>
                  <a:tcPr marT="45745" marB="45745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3200" b="1" dirty="0">
                        <a:solidFill>
                          <a:srgbClr val="006600"/>
                        </a:solidFill>
                      </a:endParaRPr>
                    </a:p>
                  </a:txBody>
                  <a:tcPr marT="45745" marB="45745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3200" b="1" dirty="0">
                        <a:solidFill>
                          <a:srgbClr val="006600"/>
                        </a:solidFill>
                      </a:endParaRPr>
                    </a:p>
                  </a:txBody>
                  <a:tcPr marT="45745" marB="45745" anchor="ctr"/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692446"/>
              </p:ext>
            </p:extLst>
          </p:nvPr>
        </p:nvGraphicFramePr>
        <p:xfrm>
          <a:off x="900113" y="2409825"/>
          <a:ext cx="741680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680"/>
                <a:gridCol w="741680"/>
                <a:gridCol w="741680"/>
                <a:gridCol w="741680"/>
                <a:gridCol w="741680"/>
                <a:gridCol w="741680"/>
                <a:gridCol w="741680"/>
                <a:gridCol w="741680"/>
                <a:gridCol w="741680"/>
                <a:gridCol w="741680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683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>
                <a:ea typeface="Calibri" panose="020F0502020204030204" pitchFamily="34" charset="0"/>
              </a:rPr>
              <a:t>Pilha (LIFO)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dirty="0" smtClean="0">
                <a:ea typeface="Calibri" panose="020F0502020204030204" pitchFamily="34" charset="0"/>
              </a:rPr>
              <a:t>Observe agora o seguinte </a:t>
            </a:r>
            <a:r>
              <a:rPr lang="pt-BR" dirty="0" err="1" smtClean="0">
                <a:ea typeface="Calibri" panose="020F0502020204030204" pitchFamily="34" charset="0"/>
              </a:rPr>
              <a:t>array</a:t>
            </a:r>
            <a:r>
              <a:rPr lang="pt-BR" dirty="0" smtClean="0">
                <a:ea typeface="Calibri" panose="020F0502020204030204" pitchFamily="34" charset="0"/>
              </a:rPr>
              <a:t>:</a:t>
            </a:r>
          </a:p>
          <a:p>
            <a:pPr eaLnBrk="1" hangingPunct="1"/>
            <a:endParaRPr lang="pt-BR" dirty="0" smtClean="0">
              <a:ea typeface="Calibri" panose="020F0502020204030204" pitchFamily="34" charset="0"/>
            </a:endParaRPr>
          </a:p>
          <a:p>
            <a:pPr eaLnBrk="1" hangingPunct="1"/>
            <a:endParaRPr lang="pt-BR" dirty="0" smtClean="0">
              <a:ea typeface="Calibri" panose="020F0502020204030204" pitchFamily="34" charset="0"/>
            </a:endParaRPr>
          </a:p>
          <a:p>
            <a:pPr eaLnBrk="1" hangingPunct="1"/>
            <a:endParaRPr lang="pt-BR" dirty="0" smtClean="0">
              <a:ea typeface="Calibri" panose="020F0502020204030204" pitchFamily="34" charset="0"/>
            </a:endParaRPr>
          </a:p>
          <a:p>
            <a:pPr eaLnBrk="1" hangingPunct="1"/>
            <a:r>
              <a:rPr lang="pt-BR" dirty="0" smtClean="0">
                <a:ea typeface="Calibri" panose="020F0502020204030204" pitchFamily="34" charset="0"/>
              </a:rPr>
              <a:t>Um </a:t>
            </a:r>
            <a:r>
              <a:rPr lang="pt-BR" dirty="0" err="1" smtClean="0">
                <a:ea typeface="Calibri" panose="020F0502020204030204" pitchFamily="34" charset="0"/>
              </a:rPr>
              <a:t>array</a:t>
            </a:r>
            <a:r>
              <a:rPr lang="pt-BR" dirty="0" smtClean="0">
                <a:ea typeface="Calibri" panose="020F0502020204030204" pitchFamily="34" charset="0"/>
              </a:rPr>
              <a:t>, quando alocado, pode vir com “lixo de memória”, ou seja, elementos </a:t>
            </a:r>
            <a:r>
              <a:rPr lang="pt-BR" dirty="0" err="1" smtClean="0">
                <a:ea typeface="Calibri" panose="020F0502020204030204" pitchFamily="34" charset="0"/>
              </a:rPr>
              <a:t>pré</a:t>
            </a:r>
            <a:r>
              <a:rPr lang="pt-BR" dirty="0" smtClean="0">
                <a:ea typeface="Calibri" panose="020F0502020204030204" pitchFamily="34" charset="0"/>
              </a:rPr>
              <a:t>-cadastrados que não correspondem à intenção do usuário.</a:t>
            </a:r>
          </a:p>
          <a:p>
            <a:pPr eaLnBrk="1" hangingPunct="1"/>
            <a:r>
              <a:rPr lang="pt-BR" dirty="0" smtClean="0">
                <a:ea typeface="Calibri" panose="020F0502020204030204" pitchFamily="34" charset="0"/>
              </a:rPr>
              <a:t>Como saber quais elementos foram realmente cadastrados pelo usuário ou já estavam ali?</a:t>
            </a: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097903"/>
              </p:ext>
            </p:extLst>
          </p:nvPr>
        </p:nvGraphicFramePr>
        <p:xfrm>
          <a:off x="900113" y="1773238"/>
          <a:ext cx="7416800" cy="579437"/>
        </p:xfrm>
        <a:graphic>
          <a:graphicData uri="http://schemas.openxmlformats.org/drawingml/2006/table">
            <a:tbl>
              <a:tblPr firstRow="1" bandRow="1"/>
              <a:tblGrid>
                <a:gridCol w="741680"/>
                <a:gridCol w="741680"/>
                <a:gridCol w="741680"/>
                <a:gridCol w="741680"/>
                <a:gridCol w="741680"/>
                <a:gridCol w="741680"/>
                <a:gridCol w="741680"/>
                <a:gridCol w="741680"/>
                <a:gridCol w="741680"/>
                <a:gridCol w="741680"/>
              </a:tblGrid>
              <a:tr h="579437"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 smtClean="0">
                          <a:solidFill>
                            <a:srgbClr val="006600"/>
                          </a:solidFill>
                        </a:rPr>
                        <a:t>4</a:t>
                      </a:r>
                      <a:endParaRPr lang="pt-BR" sz="3200" b="1" dirty="0">
                        <a:solidFill>
                          <a:srgbClr val="006600"/>
                        </a:solidFill>
                      </a:endParaRPr>
                    </a:p>
                  </a:txBody>
                  <a:tcPr marT="45745" marB="457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 smtClean="0">
                          <a:solidFill>
                            <a:srgbClr val="006600"/>
                          </a:solidFill>
                        </a:rPr>
                        <a:t>12</a:t>
                      </a:r>
                      <a:endParaRPr lang="pt-BR" sz="3200" b="1" dirty="0">
                        <a:solidFill>
                          <a:srgbClr val="006600"/>
                        </a:solidFill>
                      </a:endParaRPr>
                    </a:p>
                  </a:txBody>
                  <a:tcPr marT="45745" marB="457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 smtClean="0">
                          <a:solidFill>
                            <a:srgbClr val="006600"/>
                          </a:solidFill>
                        </a:rPr>
                        <a:t>1</a:t>
                      </a:r>
                      <a:endParaRPr lang="pt-BR" sz="3200" b="1" dirty="0">
                        <a:solidFill>
                          <a:srgbClr val="006600"/>
                        </a:solidFill>
                      </a:endParaRPr>
                    </a:p>
                  </a:txBody>
                  <a:tcPr marT="45745" marB="457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 smtClean="0">
                          <a:solidFill>
                            <a:srgbClr val="006600"/>
                          </a:solidFill>
                        </a:rPr>
                        <a:t>9</a:t>
                      </a:r>
                      <a:endParaRPr lang="pt-BR" sz="3200" b="1" dirty="0">
                        <a:solidFill>
                          <a:srgbClr val="006600"/>
                        </a:solidFill>
                      </a:endParaRPr>
                    </a:p>
                  </a:txBody>
                  <a:tcPr marT="45745" marB="457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 smtClean="0">
                          <a:solidFill>
                            <a:srgbClr val="006600"/>
                          </a:solidFill>
                        </a:rPr>
                        <a:t>15</a:t>
                      </a:r>
                      <a:endParaRPr lang="pt-BR" sz="3200" b="1" dirty="0">
                        <a:solidFill>
                          <a:srgbClr val="006600"/>
                        </a:solidFill>
                      </a:endParaRPr>
                    </a:p>
                  </a:txBody>
                  <a:tcPr marT="45745" marB="457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 smtClean="0">
                          <a:solidFill>
                            <a:srgbClr val="006600"/>
                          </a:solidFill>
                        </a:rPr>
                        <a:t>-8</a:t>
                      </a:r>
                      <a:endParaRPr lang="pt-BR" sz="3200" b="1" dirty="0">
                        <a:solidFill>
                          <a:srgbClr val="006600"/>
                        </a:solidFill>
                      </a:endParaRPr>
                    </a:p>
                  </a:txBody>
                  <a:tcPr marT="45745" marB="457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 smtClean="0">
                          <a:solidFill>
                            <a:srgbClr val="006600"/>
                          </a:solidFill>
                        </a:rPr>
                        <a:t>44</a:t>
                      </a:r>
                      <a:endParaRPr lang="pt-BR" sz="3200" b="1" dirty="0">
                        <a:solidFill>
                          <a:srgbClr val="006600"/>
                        </a:solidFill>
                      </a:endParaRPr>
                    </a:p>
                  </a:txBody>
                  <a:tcPr marT="45745" marB="457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 smtClean="0">
                          <a:solidFill>
                            <a:srgbClr val="006600"/>
                          </a:solidFill>
                        </a:rPr>
                        <a:t>19</a:t>
                      </a:r>
                      <a:endParaRPr lang="pt-BR" sz="3200" b="1" dirty="0">
                        <a:solidFill>
                          <a:srgbClr val="006600"/>
                        </a:solidFill>
                      </a:endParaRPr>
                    </a:p>
                  </a:txBody>
                  <a:tcPr marT="45745" marB="457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 smtClean="0">
                          <a:solidFill>
                            <a:srgbClr val="006600"/>
                          </a:solidFill>
                        </a:rPr>
                        <a:t>0</a:t>
                      </a:r>
                      <a:endParaRPr lang="pt-BR" sz="3200" b="1" dirty="0">
                        <a:solidFill>
                          <a:srgbClr val="006600"/>
                        </a:solidFill>
                      </a:endParaRPr>
                    </a:p>
                  </a:txBody>
                  <a:tcPr marT="45745" marB="457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 smtClean="0">
                          <a:solidFill>
                            <a:srgbClr val="006600"/>
                          </a:solidFill>
                        </a:rPr>
                        <a:t>5</a:t>
                      </a:r>
                      <a:endParaRPr lang="pt-BR" sz="3200" b="1" dirty="0">
                        <a:solidFill>
                          <a:srgbClr val="006600"/>
                        </a:solidFill>
                      </a:endParaRPr>
                    </a:p>
                  </a:txBody>
                  <a:tcPr marT="45745" marB="45745" anchor="ctr"/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614374"/>
              </p:ext>
            </p:extLst>
          </p:nvPr>
        </p:nvGraphicFramePr>
        <p:xfrm>
          <a:off x="900113" y="2409825"/>
          <a:ext cx="741680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680"/>
                <a:gridCol w="741680"/>
                <a:gridCol w="741680"/>
                <a:gridCol w="741680"/>
                <a:gridCol w="741680"/>
                <a:gridCol w="741680"/>
                <a:gridCol w="741680"/>
                <a:gridCol w="741680"/>
                <a:gridCol w="741680"/>
                <a:gridCol w="741680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134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>
                <a:ea typeface="Calibri" panose="020F0502020204030204" pitchFamily="34" charset="0"/>
              </a:rPr>
              <a:t>Pilha (LIFO)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>
                <a:ea typeface="Calibri" panose="020F0502020204030204" pitchFamily="34" charset="0"/>
              </a:rPr>
              <a:t>Faz-se necessário o uso de uma variável para armazenar qual é o índice topo da lista, ou seja, qual a última posição de elementos cadastrados pelo usuário.</a:t>
            </a:r>
          </a:p>
          <a:p>
            <a:pPr eaLnBrk="1" hangingPunct="1"/>
            <a:r>
              <a:rPr lang="pt-BR" smtClean="0">
                <a:ea typeface="Calibri" panose="020F0502020204030204" pitchFamily="34" charset="0"/>
              </a:rPr>
              <a:t>Veja a seguir um trecho de código em Linguagem C que implementa o exemplo dado anteriormente:</a:t>
            </a:r>
          </a:p>
          <a:p>
            <a:pPr eaLnBrk="1" hangingPunct="1"/>
            <a:endParaRPr lang="pt-BR" smtClean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89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>
                <a:ea typeface="Calibri" panose="020F0502020204030204" pitchFamily="34" charset="0"/>
              </a:rPr>
              <a:t>Pilha (LIFO)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</a:pP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eaLnBrk="1" hangingPunct="1">
              <a:buFontTx/>
              <a:buNone/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</a:pP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hangingPunct="1">
              <a:buFontTx/>
              <a:buNone/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</a:pP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e[10];</a:t>
            </a:r>
          </a:p>
          <a:p>
            <a:pPr marL="0" indent="0" eaLnBrk="1" hangingPunct="1">
              <a:buFontTx/>
              <a:buNone/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</a:pP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topo;</a:t>
            </a:r>
          </a:p>
          <a:p>
            <a:pPr marL="0" indent="0" eaLnBrk="1" hangingPunct="1">
              <a:buFontTx/>
              <a:buNone/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</a:pP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topo=0;</a:t>
            </a:r>
          </a:p>
          <a:p>
            <a:pPr marL="0" indent="0" eaLnBrk="1" hangingPunct="1">
              <a:buFontTx/>
              <a:buNone/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</a:pP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e[topo]=4;</a:t>
            </a:r>
          </a:p>
          <a:p>
            <a:pPr marL="0" indent="0" eaLnBrk="1" hangingPunct="1">
              <a:buFontTx/>
              <a:buNone/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</a:pP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topo=1;</a:t>
            </a:r>
          </a:p>
          <a:p>
            <a:pPr marL="0" indent="0" eaLnBrk="1" hangingPunct="1">
              <a:buFontTx/>
              <a:buNone/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</a:pP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e[topo]=12;</a:t>
            </a:r>
          </a:p>
          <a:p>
            <a:pPr marL="0" indent="0" eaLnBrk="1" hangingPunct="1">
              <a:buFontTx/>
              <a:buNone/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</a:pP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topo=2;</a:t>
            </a:r>
          </a:p>
          <a:p>
            <a:pPr marL="0" indent="0" eaLnBrk="1" hangingPunct="1">
              <a:buFontTx/>
              <a:buNone/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</a:pP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e[topo]=1;</a:t>
            </a:r>
          </a:p>
          <a:p>
            <a:pPr marL="0" indent="0" eaLnBrk="1" hangingPunct="1">
              <a:buFontTx/>
              <a:buNone/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</a:pP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topo=3;</a:t>
            </a:r>
          </a:p>
          <a:p>
            <a:pPr marL="0" indent="0" eaLnBrk="1" hangingPunct="1">
              <a:buFontTx/>
              <a:buNone/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</a:pP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e[topo]=9;</a:t>
            </a:r>
          </a:p>
          <a:p>
            <a:pPr marL="0" indent="0" eaLnBrk="1" hangingPunct="1">
              <a:buFontTx/>
              <a:buNone/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</a:pP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hangingPunct="1">
              <a:buFontTx/>
              <a:buNone/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</a:pPr>
            <a:endParaRPr lang="pt-B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13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817</Words>
  <Application>Microsoft Office PowerPoint</Application>
  <PresentationFormat>Apresentação na tela (4:3)</PresentationFormat>
  <Paragraphs>167</Paragraphs>
  <Slides>17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9" baseType="lpstr">
      <vt:lpstr>Design padrão</vt:lpstr>
      <vt:lpstr>CorelDRAW</vt:lpstr>
      <vt:lpstr>Estruturas de Dados I</vt:lpstr>
      <vt:lpstr>Listas</vt:lpstr>
      <vt:lpstr>Listas</vt:lpstr>
      <vt:lpstr>Pilha (LIFO)</vt:lpstr>
      <vt:lpstr>Pilha (LIFO)</vt:lpstr>
      <vt:lpstr>Pilha (LIFO)</vt:lpstr>
      <vt:lpstr>Pilha (LIFO)</vt:lpstr>
      <vt:lpstr>Pilha (LIFO)</vt:lpstr>
      <vt:lpstr>Pilha (LIFO)</vt:lpstr>
      <vt:lpstr>Pilha (LIFO)</vt:lpstr>
      <vt:lpstr>Pilha (LIFO)</vt:lpstr>
      <vt:lpstr>Pilha (LIFO)</vt:lpstr>
      <vt:lpstr>Pilha (LIFO)</vt:lpstr>
      <vt:lpstr>Pilha (LIFO)</vt:lpstr>
      <vt:lpstr>Pilha (LIFO)</vt:lpstr>
      <vt:lpstr>Pilha (LIFO)</vt:lpstr>
      <vt:lpstr>Pilha (LIFO)</vt:lpstr>
    </vt:vector>
  </TitlesOfParts>
  <Company>Universidade Tuiuti do Paraná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I - Pilha</dc:title>
  <dc:creator>Evandro Alberto Zatti</dc:creator>
  <cp:lastModifiedBy>Usuário do Windows</cp:lastModifiedBy>
  <cp:revision>68</cp:revision>
  <dcterms:created xsi:type="dcterms:W3CDTF">2007-08-12T21:44:48Z</dcterms:created>
  <dcterms:modified xsi:type="dcterms:W3CDTF">2021-02-17T20:58:14Z</dcterms:modified>
</cp:coreProperties>
</file>