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CC8AA"/>
    <a:srgbClr val="339966"/>
    <a:srgbClr val="4F8B55"/>
    <a:srgbClr val="FCFCFC"/>
    <a:srgbClr val="FFCCCC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6" autoAdjust="0"/>
    <p:restoredTop sz="94660"/>
  </p:normalViewPr>
  <p:slideViewPr>
    <p:cSldViewPr>
      <p:cViewPr varScale="1">
        <p:scale>
          <a:sx n="69" d="100"/>
          <a:sy n="69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0BC5323-DED3-45DE-BE47-44EE81C2360C}" type="datetimeFigureOut">
              <a:rPr lang="pt-BR"/>
              <a:pPr>
                <a:defRPr/>
              </a:pPr>
              <a:t>17/02/2021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D26D88-F5D1-458E-8477-A3FC6FEAEA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8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8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55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66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25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66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67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46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1980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5321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47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120684047"/>
              </p:ext>
            </p:extLst>
          </p:nvPr>
        </p:nvGraphicFramePr>
        <p:xfrm>
          <a:off x="-19907" y="-28822"/>
          <a:ext cx="9143999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CorelDRAW" r:id="rId13" imgW="7568280" imgH="955324" progId="CorelDraw.Graphic.16">
                  <p:embed/>
                </p:oleObj>
              </mc:Choice>
              <mc:Fallback>
                <p:oleObj name="CorelDRAW" r:id="rId13" imgW="7568280" imgH="955324" progId="CorelDraw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-19907" y="-28822"/>
                        <a:ext cx="9143999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66805955"/>
              </p:ext>
            </p:extLst>
          </p:nvPr>
        </p:nvGraphicFramePr>
        <p:xfrm>
          <a:off x="-19907" y="6556375"/>
          <a:ext cx="917270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CorelDRAW" r:id="rId15" imgW="7565760" imgH="301057" progId="CorelDraw.Graphic.16">
                  <p:embed/>
                </p:oleObj>
              </mc:Choice>
              <mc:Fallback>
                <p:oleObj name="CorelDRAW" r:id="rId15" imgW="7565760" imgH="301057" progId="CorelDraw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-19907" y="6556375"/>
                        <a:ext cx="9172702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7092950" y="6597650"/>
            <a:ext cx="1654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FD797A23-B0C4-42E6-9F10-4D76D1010E74}" type="slidenum">
              <a:rPr lang="pt-BR" sz="1200" i="1" smtClean="0">
                <a:solidFill>
                  <a:srgbClr val="006600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‹nº›</a:t>
            </a:fld>
            <a:endParaRPr lang="pt-BR" sz="1200" i="1" dirty="0" smtClean="0">
              <a:solidFill>
                <a:srgbClr val="006600"/>
              </a:solidFill>
            </a:endParaRPr>
          </a:p>
        </p:txBody>
      </p:sp>
      <p:sp>
        <p:nvSpPr>
          <p:cNvPr id="7" name="Retângulo 6"/>
          <p:cNvSpPr/>
          <p:nvPr userDrawn="1"/>
        </p:nvSpPr>
        <p:spPr>
          <a:xfrm>
            <a:off x="467544" y="907992"/>
            <a:ext cx="6690159" cy="16025"/>
          </a:xfrm>
          <a:prstGeom prst="rect">
            <a:avLst/>
          </a:prstGeom>
          <a:gradFill flip="none" rotWithShape="1">
            <a:gsLst>
              <a:gs pos="50000">
                <a:srgbClr val="006600">
                  <a:alpha val="50000"/>
                </a:srgbClr>
              </a:gs>
              <a:gs pos="0">
                <a:srgbClr val="006600">
                  <a:alpha val="50000"/>
                </a:srgbClr>
              </a:gs>
              <a:gs pos="100000">
                <a:srgbClr val="FCFCFC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 userDrawn="1"/>
        </p:nvSpPr>
        <p:spPr>
          <a:xfrm>
            <a:off x="467544" y="6581327"/>
            <a:ext cx="4154062" cy="16025"/>
          </a:xfrm>
          <a:prstGeom prst="rect">
            <a:avLst/>
          </a:prstGeom>
          <a:gradFill flip="none" rotWithShape="1">
            <a:gsLst>
              <a:gs pos="50000">
                <a:srgbClr val="006600">
                  <a:alpha val="50000"/>
                </a:srgbClr>
              </a:gs>
              <a:gs pos="0">
                <a:srgbClr val="006600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>
            <a:off x="7373938" y="6581327"/>
            <a:ext cx="1323615" cy="16025"/>
          </a:xfrm>
          <a:prstGeom prst="rect">
            <a:avLst/>
          </a:prstGeom>
          <a:gradFill flip="none" rotWithShape="1">
            <a:gsLst>
              <a:gs pos="50000">
                <a:srgbClr val="006600">
                  <a:alpha val="50000"/>
                </a:srgbClr>
              </a:gs>
              <a:gs pos="0">
                <a:srgbClr val="006600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 userDrawn="1"/>
        </p:nvSpPr>
        <p:spPr>
          <a:xfrm>
            <a:off x="457200" y="-9525"/>
            <a:ext cx="29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2">
                    <a:lumMod val="75000"/>
                  </a:schemeClr>
                </a:solidFill>
              </a:rPr>
              <a:t>Ponteiros </a:t>
            </a:r>
            <a:r>
              <a:rPr lang="pt-BR" i="1" dirty="0" smtClean="0">
                <a:solidFill>
                  <a:schemeClr val="bg2">
                    <a:lumMod val="75000"/>
                  </a:schemeClr>
                </a:solidFill>
              </a:rPr>
              <a:t>e </a:t>
            </a:r>
            <a:r>
              <a:rPr lang="pt-BR" i="1" dirty="0" err="1" smtClean="0">
                <a:solidFill>
                  <a:schemeClr val="bg2">
                    <a:lumMod val="75000"/>
                  </a:schemeClr>
                </a:solidFill>
              </a:rPr>
              <a:t>Aloc</a:t>
            </a:r>
            <a:r>
              <a:rPr lang="pt-BR" i="1" dirty="0" smtClean="0">
                <a:solidFill>
                  <a:schemeClr val="bg2">
                    <a:lumMod val="75000"/>
                  </a:schemeClr>
                </a:solidFill>
              </a:rPr>
              <a:t>. Dinâmica</a:t>
            </a:r>
            <a:endParaRPr lang="pt-BR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3399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3399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3399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8" y="6093296"/>
            <a:ext cx="9144000" cy="47663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83"/>
            <a:ext cx="9149058" cy="1343025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ctr" eaLnBrk="1" hangingPunct="1"/>
            <a:r>
              <a:rPr lang="pt-BR" sz="3600" dirty="0" smtClean="0"/>
              <a:t>Estruturas </a:t>
            </a:r>
            <a:r>
              <a:rPr lang="pt-BR" sz="3600" dirty="0" smtClean="0"/>
              <a:t>de Dados I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84438" y="5157788"/>
            <a:ext cx="4391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sz="1800" i="1" dirty="0" smtClean="0">
                <a:solidFill>
                  <a:srgbClr val="006600"/>
                </a:solidFill>
              </a:rPr>
              <a:t>Silvio Bortoleto</a:t>
            </a:r>
            <a:endParaRPr lang="pt-BR" sz="1800" i="1" dirty="0">
              <a:solidFill>
                <a:srgbClr val="006600"/>
              </a:solidFill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755577" y="3625860"/>
            <a:ext cx="76328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sz="2800" b="1" dirty="0" smtClean="0"/>
              <a:t>Ponteiros 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sz="2800" b="1" dirty="0" smtClean="0"/>
              <a:t>Alocação Dinâmica de Memória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Endereçamento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smtClean="0">
                <a:ea typeface="Calibri" panose="020F0502020204030204" pitchFamily="34" charset="0"/>
              </a:rPr>
              <a:t>Ao ser compilado e executado o programa exemplo, pode-se entender que ele inicia sua execução a partir do endereço 1.3 GBytes</a:t>
            </a:r>
          </a:p>
          <a:p>
            <a:pPr eaLnBrk="1" hangingPunct="1"/>
            <a:r>
              <a:rPr lang="pt-BR" sz="2800" smtClean="0">
                <a:ea typeface="Calibri" panose="020F0502020204030204" pitchFamily="34" charset="0"/>
              </a:rPr>
              <a:t>Sendo assim, agora sabe-se que a variável </a:t>
            </a:r>
            <a:r>
              <a:rPr lang="pt-BR" sz="2800" b="1" smtClean="0">
                <a:ea typeface="Calibri" panose="020F0502020204030204" pitchFamily="34" charset="0"/>
              </a:rPr>
              <a:t>num</a:t>
            </a:r>
            <a:r>
              <a:rPr lang="pt-BR" sz="2800" smtClean="0">
                <a:ea typeface="Calibri" panose="020F0502020204030204" pitchFamily="34" charset="0"/>
              </a:rPr>
              <a:t> está em qualquer posição entre 1.3 GB e 2GB da memória (que é a disponível no momento).</a:t>
            </a:r>
          </a:p>
          <a:p>
            <a:pPr eaLnBrk="1" hangingPunct="1"/>
            <a:r>
              <a:rPr lang="pt-BR" sz="2800" smtClean="0">
                <a:ea typeface="Calibri" panose="020F0502020204030204" pitchFamily="34" charset="0"/>
              </a:rPr>
              <a:t>Supondo-se que a variável </a:t>
            </a:r>
            <a:r>
              <a:rPr lang="pt-BR" sz="2800" b="1" smtClean="0">
                <a:ea typeface="Calibri" panose="020F0502020204030204" pitchFamily="34" charset="0"/>
              </a:rPr>
              <a:t>num</a:t>
            </a:r>
            <a:r>
              <a:rPr lang="pt-BR" sz="2800" smtClean="0">
                <a:ea typeface="Calibri" panose="020F0502020204030204" pitchFamily="34" charset="0"/>
              </a:rPr>
              <a:t> tenha sido alocada na posição 1.5 GB:</a:t>
            </a:r>
          </a:p>
          <a:p>
            <a:pPr eaLnBrk="1" hangingPunct="1"/>
            <a:endParaRPr lang="pt-BR" sz="2800" smtClean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4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Endereçamento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96888" y="2890838"/>
            <a:ext cx="2520950" cy="433387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017838" y="2890838"/>
            <a:ext cx="576262" cy="433387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594100" y="2890838"/>
            <a:ext cx="1223963" cy="43338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18063" y="2890838"/>
            <a:ext cx="215900" cy="433387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033963" y="2890838"/>
            <a:ext cx="3455987" cy="4333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Texto Explicativo 2 14"/>
          <p:cNvSpPr/>
          <p:nvPr/>
        </p:nvSpPr>
        <p:spPr>
          <a:xfrm>
            <a:off x="6145213" y="1196975"/>
            <a:ext cx="1519237" cy="268288"/>
          </a:xfrm>
          <a:prstGeom prst="borderCallout2">
            <a:avLst>
              <a:gd name="adj1" fmla="val 18750"/>
              <a:gd name="adj2" fmla="val 264"/>
              <a:gd name="adj3" fmla="val 18750"/>
              <a:gd name="adj4" fmla="val -16667"/>
              <a:gd name="adj5" fmla="val 646601"/>
              <a:gd name="adj6" fmla="val -72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1.3 GB</a:t>
            </a:r>
          </a:p>
        </p:txBody>
      </p:sp>
      <p:sp>
        <p:nvSpPr>
          <p:cNvPr id="16" name="Texto Explicativo 2 15"/>
          <p:cNvSpPr/>
          <p:nvPr/>
        </p:nvSpPr>
        <p:spPr>
          <a:xfrm flipH="1">
            <a:off x="6197600" y="4259263"/>
            <a:ext cx="1806575" cy="347662"/>
          </a:xfrm>
          <a:prstGeom prst="borderCallout2">
            <a:avLst>
              <a:gd name="adj1" fmla="val 18750"/>
              <a:gd name="adj2" fmla="val 301"/>
              <a:gd name="adj3" fmla="val 18750"/>
              <a:gd name="adj4" fmla="val -16667"/>
              <a:gd name="adj5" fmla="val -260033"/>
              <a:gd name="adj6" fmla="val -25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2 GB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461539" y="3934073"/>
            <a:ext cx="238125" cy="2159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61539" y="4292848"/>
            <a:ext cx="238125" cy="21590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461539" y="4653211"/>
            <a:ext cx="238125" cy="21590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61539" y="5013573"/>
            <a:ext cx="238125" cy="2159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2652" y="5377111"/>
            <a:ext cx="236537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303" name="Rectangle 3"/>
          <p:cNvSpPr txBox="1">
            <a:spLocks noChangeArrowheads="1"/>
          </p:cNvSpPr>
          <p:nvPr/>
        </p:nvSpPr>
        <p:spPr bwMode="auto">
          <a:xfrm>
            <a:off x="815551" y="3861048"/>
            <a:ext cx="477924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Sistema Operacional (Windows)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Windows Explorer®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Visual Studio®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Código fonte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Área vazia (disponível) de memória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Variável </a:t>
            </a:r>
            <a:r>
              <a:rPr lang="pt-BR" sz="2000" b="1" dirty="0"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</a:p>
        </p:txBody>
      </p:sp>
      <p:sp>
        <p:nvSpPr>
          <p:cNvPr id="20" name="Texto Explicativo 2 19"/>
          <p:cNvSpPr/>
          <p:nvPr/>
        </p:nvSpPr>
        <p:spPr>
          <a:xfrm>
            <a:off x="6970713" y="1700213"/>
            <a:ext cx="1519237" cy="268287"/>
          </a:xfrm>
          <a:prstGeom prst="borderCallout2">
            <a:avLst>
              <a:gd name="adj1" fmla="val 18750"/>
              <a:gd name="adj2" fmla="val 264"/>
              <a:gd name="adj3" fmla="val 18750"/>
              <a:gd name="adj4" fmla="val -16667"/>
              <a:gd name="adj5" fmla="val 458368"/>
              <a:gd name="adj6" fmla="val -58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1.5 GB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6089650" y="2890838"/>
            <a:ext cx="107950" cy="433387"/>
          </a:xfrm>
          <a:prstGeom prst="rect">
            <a:avLst/>
          </a:prstGeom>
          <a:solidFill>
            <a:srgbClr val="A162D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485352" y="5745411"/>
            <a:ext cx="236537" cy="215900"/>
          </a:xfrm>
          <a:prstGeom prst="rect">
            <a:avLst/>
          </a:prstGeom>
          <a:solidFill>
            <a:srgbClr val="A162D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Texto Explicativo 2 18"/>
          <p:cNvSpPr/>
          <p:nvPr/>
        </p:nvSpPr>
        <p:spPr>
          <a:xfrm>
            <a:off x="1468438" y="1120775"/>
            <a:ext cx="1836737" cy="295275"/>
          </a:xfrm>
          <a:prstGeom prst="borderCallout2">
            <a:avLst>
              <a:gd name="adj1" fmla="val 23176"/>
              <a:gd name="adj2" fmla="val -508"/>
              <a:gd name="adj3" fmla="val 23051"/>
              <a:gd name="adj4" fmla="val -16321"/>
              <a:gd name="adj5" fmla="val 611334"/>
              <a:gd name="adj6" fmla="val -53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0 (zero) bytes</a:t>
            </a:r>
          </a:p>
        </p:txBody>
      </p:sp>
    </p:spTree>
    <p:extLst>
      <p:ext uri="{BB962C8B-B14F-4D97-AF65-F5344CB8AC3E}">
        <p14:creationId xmlns:p14="http://schemas.microsoft.com/office/powerpoint/2010/main" val="10459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Endereçamento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63272" cy="5399087"/>
          </a:xfrm>
        </p:spPr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Todas essas alocações são hipotéticas e a representação gráfica tem apenas cunho didático;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Sabe-se que toda a memória do computador é formada por células (compostas de resistores e capacitores), onde cada célula representa um bit de informação. Haveriam milhares de sequências binárias a serem representadas;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variável </a:t>
            </a:r>
            <a:r>
              <a:rPr lang="pt-BR" sz="2800" b="1" dirty="0" smtClean="0">
                <a:ea typeface="Calibri" panose="020F0502020204030204" pitchFamily="34" charset="0"/>
              </a:rPr>
              <a:t>num</a:t>
            </a:r>
            <a:r>
              <a:rPr lang="pt-BR" sz="2800" dirty="0" smtClean="0">
                <a:ea typeface="Calibri" panose="020F0502020204030204" pitchFamily="34" charset="0"/>
              </a:rPr>
              <a:t> estaria ocupando alguns desses bits a partir da posição 1.3GB. Neste caso, como o tipo inteiro ocupa 4 bytes (16 bits), ficaria algo como: de 1.363.148.800 a 1.363.148.803 bytes  </a:t>
            </a:r>
          </a:p>
        </p:txBody>
      </p:sp>
    </p:spTree>
    <p:extLst>
      <p:ext uri="{BB962C8B-B14F-4D97-AF65-F5344CB8AC3E}">
        <p14:creationId xmlns:p14="http://schemas.microsoft.com/office/powerpoint/2010/main" val="14117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Endereçamento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smtClean="0">
                <a:ea typeface="Calibri" panose="020F0502020204030204" pitchFamily="34" charset="0"/>
              </a:rPr>
              <a:t>Não é comum que um endereço de memória seja referenciado no sistema decimal de numeração, sendo esta referência feita sempre no sistema hexadecimal;</a:t>
            </a:r>
          </a:p>
          <a:p>
            <a:pPr eaLnBrk="1" hangingPunct="1"/>
            <a:r>
              <a:rPr lang="pt-BR" sz="2800" smtClean="0">
                <a:ea typeface="Calibri" panose="020F0502020204030204" pitchFamily="34" charset="0"/>
              </a:rPr>
              <a:t>Com objetivo didático, a partir daqui:</a:t>
            </a:r>
          </a:p>
          <a:p>
            <a:pPr lvl="1" eaLnBrk="1" hangingPunct="1"/>
            <a:r>
              <a:rPr lang="pt-BR" sz="2400" smtClean="0">
                <a:ea typeface="Calibri" panose="020F0502020204030204" pitchFamily="34" charset="0"/>
              </a:rPr>
              <a:t>as variáveis estáticas de um programa serão representadas com </a:t>
            </a:r>
            <a:r>
              <a:rPr lang="pt-BR" sz="2400" b="1" smtClean="0">
                <a:ea typeface="Calibri" panose="020F0502020204030204" pitchFamily="34" charset="0"/>
              </a:rPr>
              <a:t>identificador</a:t>
            </a:r>
            <a:r>
              <a:rPr lang="pt-BR" sz="2400" smtClean="0">
                <a:ea typeface="Calibri" panose="020F0502020204030204" pitchFamily="34" charset="0"/>
              </a:rPr>
              <a:t> e </a:t>
            </a:r>
            <a:r>
              <a:rPr lang="pt-BR" sz="2400" b="1" smtClean="0">
                <a:ea typeface="Calibri" panose="020F0502020204030204" pitchFamily="34" charset="0"/>
              </a:rPr>
              <a:t>endereço</a:t>
            </a:r>
            <a:r>
              <a:rPr lang="pt-BR" sz="2400" smtClean="0">
                <a:ea typeface="Calibri" panose="020F0502020204030204" pitchFamily="34" charset="0"/>
              </a:rPr>
              <a:t>;</a:t>
            </a:r>
          </a:p>
          <a:p>
            <a:pPr lvl="1" eaLnBrk="1" hangingPunct="1"/>
            <a:r>
              <a:rPr lang="pt-BR" sz="2400" smtClean="0">
                <a:ea typeface="Calibri" panose="020F0502020204030204" pitchFamily="34" charset="0"/>
              </a:rPr>
              <a:t>os endereços serão sempre números inteiros múltiplos de dois, ou seja: 16, 32, 64, 128, ...;</a:t>
            </a:r>
          </a:p>
          <a:p>
            <a:pPr lvl="1" eaLnBrk="1" hangingPunct="1"/>
            <a:r>
              <a:rPr lang="pt-BR" sz="2400" smtClean="0">
                <a:ea typeface="Calibri" panose="020F0502020204030204" pitchFamily="34" charset="0"/>
              </a:rPr>
              <a:t>graficamente será utilizado um padrão, que também será utilizado para exemplificar alocações dinâmicas.</a:t>
            </a:r>
          </a:p>
        </p:txBody>
      </p:sp>
    </p:spTree>
    <p:extLst>
      <p:ext uri="{BB962C8B-B14F-4D97-AF65-F5344CB8AC3E}">
        <p14:creationId xmlns:p14="http://schemas.microsoft.com/office/powerpoint/2010/main" val="42262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Endereçamento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647700"/>
          </a:xfrm>
        </p:spPr>
        <p:txBody>
          <a:bodyPr/>
          <a:lstStyle/>
          <a:p>
            <a:pPr eaLnBrk="1" hangingPunct="1"/>
            <a:r>
              <a:rPr lang="pt-BR" sz="2800" smtClean="0">
                <a:ea typeface="Calibri" panose="020F0502020204030204" pitchFamily="34" charset="0"/>
              </a:rPr>
              <a:t>Observe:</a:t>
            </a:r>
          </a:p>
        </p:txBody>
      </p:sp>
      <p:sp>
        <p:nvSpPr>
          <p:cNvPr id="15364" name="Rectangle 3"/>
          <p:cNvSpPr txBox="1">
            <a:spLocks noChangeArrowheads="1"/>
          </p:cNvSpPr>
          <p:nvPr/>
        </p:nvSpPr>
        <p:spPr bwMode="auto">
          <a:xfrm>
            <a:off x="879475" y="1736724"/>
            <a:ext cx="7715250" cy="277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num;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= 5;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,num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tângulo com Canto Aparado do Mesmo Lado 2"/>
          <p:cNvSpPr/>
          <p:nvPr/>
        </p:nvSpPr>
        <p:spPr>
          <a:xfrm>
            <a:off x="3873500" y="4508500"/>
            <a:ext cx="863600" cy="288925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sp>
        <p:nvSpPr>
          <p:cNvPr id="2" name="Retângulo 1"/>
          <p:cNvSpPr/>
          <p:nvPr/>
        </p:nvSpPr>
        <p:spPr>
          <a:xfrm>
            <a:off x="3873500" y="4797425"/>
            <a:ext cx="1584325" cy="863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/>
              <a:t>5</a:t>
            </a:r>
          </a:p>
        </p:txBody>
      </p:sp>
      <p:sp>
        <p:nvSpPr>
          <p:cNvPr id="5" name="Texto Explicativo 2 4"/>
          <p:cNvSpPr/>
          <p:nvPr/>
        </p:nvSpPr>
        <p:spPr>
          <a:xfrm>
            <a:off x="5818188" y="3906838"/>
            <a:ext cx="1944687" cy="385762"/>
          </a:xfrm>
          <a:prstGeom prst="borderCallout2">
            <a:avLst>
              <a:gd name="adj1" fmla="val 18957"/>
              <a:gd name="adj2" fmla="val 255"/>
              <a:gd name="adj3" fmla="val 18750"/>
              <a:gd name="adj4" fmla="val -16667"/>
              <a:gd name="adj5" fmla="val 183546"/>
              <a:gd name="adj6" fmla="val -642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endereço</a:t>
            </a:r>
          </a:p>
        </p:txBody>
      </p:sp>
      <p:sp>
        <p:nvSpPr>
          <p:cNvPr id="8" name="Texto Explicativo 2 7"/>
          <p:cNvSpPr/>
          <p:nvPr/>
        </p:nvSpPr>
        <p:spPr>
          <a:xfrm>
            <a:off x="6488113" y="5229225"/>
            <a:ext cx="1943100" cy="385763"/>
          </a:xfrm>
          <a:prstGeom prst="borderCallout2">
            <a:avLst>
              <a:gd name="adj1" fmla="val 18957"/>
              <a:gd name="adj2" fmla="val 255"/>
              <a:gd name="adj3" fmla="val 18750"/>
              <a:gd name="adj4" fmla="val -16667"/>
              <a:gd name="adj5" fmla="val -4454"/>
              <a:gd name="adj6" fmla="val -812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conteúdo</a:t>
            </a:r>
          </a:p>
        </p:txBody>
      </p:sp>
      <p:sp>
        <p:nvSpPr>
          <p:cNvPr id="15369" name="CaixaDeTexto 5"/>
          <p:cNvSpPr txBox="1">
            <a:spLocks noChangeArrowheads="1"/>
          </p:cNvSpPr>
          <p:nvPr/>
        </p:nvSpPr>
        <p:spPr bwMode="auto">
          <a:xfrm>
            <a:off x="3135313" y="4991100"/>
            <a:ext cx="738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</a:p>
        </p:txBody>
      </p:sp>
      <p:sp>
        <p:nvSpPr>
          <p:cNvPr id="10" name="Texto Explicativo 2 9"/>
          <p:cNvSpPr/>
          <p:nvPr/>
        </p:nvSpPr>
        <p:spPr>
          <a:xfrm>
            <a:off x="468313" y="5468938"/>
            <a:ext cx="1943100" cy="385762"/>
          </a:xfrm>
          <a:prstGeom prst="borderCallout2">
            <a:avLst>
              <a:gd name="adj1" fmla="val 47566"/>
              <a:gd name="adj2" fmla="val 99995"/>
              <a:gd name="adj3" fmla="val 47359"/>
              <a:gd name="adj4" fmla="val 115509"/>
              <a:gd name="adj5" fmla="val -28975"/>
              <a:gd name="adj6" fmla="val 148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identificador</a:t>
            </a:r>
          </a:p>
        </p:txBody>
      </p:sp>
    </p:spTree>
    <p:extLst>
      <p:ext uri="{BB962C8B-B14F-4D97-AF65-F5344CB8AC3E}">
        <p14:creationId xmlns:p14="http://schemas.microsoft.com/office/powerpoint/2010/main" val="9453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Para que uma variável possa ser manipulada diretamente pelo seu endereço de memória, este endereço precisa estar armazenado (referenciado) em outra variável;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Assim como uma variável do tipo </a:t>
            </a:r>
            <a:r>
              <a:rPr lang="pt-BR" sz="2800" b="1" dirty="0" err="1" smtClean="0">
                <a:ea typeface="Calibri" panose="020F0502020204030204" pitchFamily="34" charset="0"/>
              </a:rPr>
              <a:t>int</a:t>
            </a:r>
            <a:r>
              <a:rPr lang="pt-BR" sz="2800" dirty="0" smtClean="0">
                <a:ea typeface="Calibri" panose="020F0502020204030204" pitchFamily="34" charset="0"/>
              </a:rPr>
              <a:t> armazena números inteiros, existe um tipo específico de variável que armazena endereços de memória: </a:t>
            </a:r>
            <a:r>
              <a:rPr lang="pt-BR" sz="2800" b="1" dirty="0" smtClean="0">
                <a:ea typeface="Calibri" panose="020F0502020204030204" pitchFamily="34" charset="0"/>
              </a:rPr>
              <a:t>ponteiro</a:t>
            </a:r>
            <a:r>
              <a:rPr lang="pt-BR" sz="2800" dirty="0" smtClean="0">
                <a:ea typeface="Calibri" panose="020F0502020204030204" pitchFamily="34" charset="0"/>
              </a:rPr>
              <a:t>. Neste caso, utiliza-se o </a:t>
            </a:r>
            <a:r>
              <a:rPr lang="pt-BR" sz="2800" b="1" dirty="0" smtClean="0">
                <a:ea typeface="Calibri" panose="020F0502020204030204" pitchFamily="34" charset="0"/>
              </a:rPr>
              <a:t>*</a:t>
            </a:r>
            <a:r>
              <a:rPr lang="pt-BR" sz="2800" dirty="0" smtClean="0">
                <a:ea typeface="Calibri" panose="020F0502020204030204" pitchFamily="34" charset="0"/>
              </a:rPr>
              <a:t> (asterisco) na declaração.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Observe:</a:t>
            </a:r>
          </a:p>
        </p:txBody>
      </p:sp>
    </p:spTree>
    <p:extLst>
      <p:ext uri="{BB962C8B-B14F-4D97-AF65-F5344CB8AC3E}">
        <p14:creationId xmlns:p14="http://schemas.microsoft.com/office/powerpoint/2010/main" val="19552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17411" name="Rectangle 3"/>
          <p:cNvSpPr txBox="1">
            <a:spLocks noChangeArrowheads="1"/>
          </p:cNvSpPr>
          <p:nvPr/>
        </p:nvSpPr>
        <p:spPr bwMode="auto">
          <a:xfrm>
            <a:off x="1116013" y="1196975"/>
            <a:ext cx="7138987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= 5;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 = &amp;num;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,num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,*p);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p"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,p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p"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,&amp;num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8638" y="1196975"/>
            <a:ext cx="5873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5661248"/>
            <a:ext cx="8229600" cy="575269"/>
          </a:xfrm>
        </p:spPr>
        <p:txBody>
          <a:bodyPr/>
          <a:lstStyle/>
          <a:p>
            <a:r>
              <a:rPr lang="pt-BR" dirty="0" smtClean="0"/>
              <a:t>Entenda </a:t>
            </a:r>
            <a:r>
              <a:rPr lang="pt-BR" dirty="0"/>
              <a:t>o código:</a:t>
            </a:r>
          </a:p>
        </p:txBody>
      </p:sp>
    </p:spTree>
    <p:extLst>
      <p:ext uri="{BB962C8B-B14F-4D97-AF65-F5344CB8AC3E}">
        <p14:creationId xmlns:p14="http://schemas.microsoft.com/office/powerpoint/2010/main" val="41139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3 declara a variável </a:t>
            </a:r>
            <a:r>
              <a:rPr lang="pt-BR" sz="2800" b="1" dirty="0" smtClean="0">
                <a:ea typeface="Calibri" panose="020F0502020204030204" pitchFamily="34" charset="0"/>
              </a:rPr>
              <a:t>num</a:t>
            </a:r>
            <a:r>
              <a:rPr lang="pt-BR" sz="2800" dirty="0" smtClean="0">
                <a:ea typeface="Calibri" panose="020F0502020204030204" pitchFamily="34" charset="0"/>
              </a:rPr>
              <a:t>, do tipo inteiro;</a:t>
            </a:r>
          </a:p>
          <a:p>
            <a:pPr marL="457200" lvl="1" indent="0" eaLnBrk="1" hangingPunct="1">
              <a:buNone/>
            </a:pP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4 declara a variável </a:t>
            </a:r>
            <a:r>
              <a:rPr lang="pt-BR" sz="2800" b="1" dirty="0" smtClean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, do tipo ponteiro; </a:t>
            </a:r>
          </a:p>
          <a:p>
            <a:pPr marL="457200" lvl="1" indent="0" eaLnBrk="1" hangingPunct="1">
              <a:buNone/>
            </a:pP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Uma variável do tipo ponteiro sempre tem um tipo de dado atrelado, para indicar o tipo de dado ao qual o endereço que ela armazena faz referência à memória;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Se uma variável é declarada como </a:t>
            </a:r>
            <a:r>
              <a:rPr lang="pt-BR" sz="2400" b="1" dirty="0" smtClean="0">
                <a:ea typeface="Calibri" panose="020F0502020204030204" pitchFamily="34" charset="0"/>
              </a:rPr>
              <a:t>ponteiro para inteiro</a:t>
            </a:r>
            <a:r>
              <a:rPr lang="pt-BR" sz="2400" dirty="0" smtClean="0">
                <a:ea typeface="Calibri" panose="020F0502020204030204" pitchFamily="34" charset="0"/>
              </a:rPr>
              <a:t>, indica que no endereço de memória que ela referencia haverá necessariamente um inteiro armazenado.</a:t>
            </a:r>
          </a:p>
        </p:txBody>
      </p:sp>
    </p:spTree>
    <p:extLst>
      <p:ext uri="{BB962C8B-B14F-4D97-AF65-F5344CB8AC3E}">
        <p14:creationId xmlns:p14="http://schemas.microsoft.com/office/powerpoint/2010/main" val="34042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Supondo-se que a variável num foi alocada na posição 16 de memória;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Supondo-se também que a variável p foi alocada na posição 32 de memória;</a:t>
            </a:r>
          </a:p>
          <a:p>
            <a:pPr lvl="1" eaLnBrk="1" hangingPunct="1"/>
            <a:r>
              <a:rPr lang="pt-BR" sz="2000" dirty="0" smtClean="0">
                <a:ea typeface="Calibri" panose="020F0502020204030204" pitchFamily="34" charset="0"/>
              </a:rPr>
              <a:t>Lembre-se da premissa puramente </a:t>
            </a:r>
            <a:r>
              <a:rPr lang="pt-BR" sz="2000" b="1" dirty="0" smtClean="0">
                <a:ea typeface="Calibri" panose="020F0502020204030204" pitchFamily="34" charset="0"/>
              </a:rPr>
              <a:t>didática</a:t>
            </a:r>
            <a:r>
              <a:rPr lang="pt-BR" sz="2000" dirty="0" smtClean="0">
                <a:ea typeface="Calibri" panose="020F0502020204030204" pitchFamily="34" charset="0"/>
              </a:rPr>
              <a:t>: as variáveis são alocadas em ordem, endereços múltiplos de 2, a partir da posição 16.</a:t>
            </a:r>
          </a:p>
        </p:txBody>
      </p:sp>
      <p:sp>
        <p:nvSpPr>
          <p:cNvPr id="4" name="Retângulo com Canto Aparado do Mesmo Lado 3"/>
          <p:cNvSpPr/>
          <p:nvPr/>
        </p:nvSpPr>
        <p:spPr>
          <a:xfrm>
            <a:off x="2094408" y="4069829"/>
            <a:ext cx="865188" cy="287338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94408" y="4357167"/>
            <a:ext cx="1584325" cy="863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3600" dirty="0"/>
          </a:p>
        </p:txBody>
      </p:sp>
      <p:sp>
        <p:nvSpPr>
          <p:cNvPr id="19462" name="CaixaDeTexto 5"/>
          <p:cNvSpPr txBox="1">
            <a:spLocks noChangeArrowheads="1"/>
          </p:cNvSpPr>
          <p:nvPr/>
        </p:nvSpPr>
        <p:spPr bwMode="auto">
          <a:xfrm>
            <a:off x="1357808" y="4550842"/>
            <a:ext cx="73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</a:p>
        </p:txBody>
      </p:sp>
      <p:sp>
        <p:nvSpPr>
          <p:cNvPr id="7" name="Retângulo com Canto Aparado do Mesmo Lado 6"/>
          <p:cNvSpPr/>
          <p:nvPr/>
        </p:nvSpPr>
        <p:spPr>
          <a:xfrm>
            <a:off x="5436096" y="4077767"/>
            <a:ext cx="863600" cy="287337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32</a:t>
            </a:r>
          </a:p>
        </p:txBody>
      </p:sp>
      <p:sp>
        <p:nvSpPr>
          <p:cNvPr id="8" name="Retângulo 7"/>
          <p:cNvSpPr/>
          <p:nvPr/>
        </p:nvSpPr>
        <p:spPr>
          <a:xfrm>
            <a:off x="5436096" y="4365104"/>
            <a:ext cx="1584325" cy="86518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3600" dirty="0"/>
          </a:p>
        </p:txBody>
      </p:sp>
      <p:sp>
        <p:nvSpPr>
          <p:cNvPr id="19465" name="CaixaDeTexto 8"/>
          <p:cNvSpPr txBox="1">
            <a:spLocks noChangeArrowheads="1"/>
          </p:cNvSpPr>
          <p:nvPr/>
        </p:nvSpPr>
        <p:spPr bwMode="auto">
          <a:xfrm>
            <a:off x="4997946" y="4566717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1050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5 atribui o valor 5 para a  variável </a:t>
            </a:r>
            <a:r>
              <a:rPr lang="pt-BR" sz="2800" b="1" dirty="0" smtClean="0">
                <a:ea typeface="Calibri" panose="020F0502020204030204" pitchFamily="34" charset="0"/>
              </a:rPr>
              <a:t>num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 = 5;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6 atribui o endereço da variável num para a variável </a:t>
            </a:r>
            <a:r>
              <a:rPr lang="pt-BR" sz="2800" b="1" dirty="0" smtClean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, gerando então a referência </a:t>
            </a:r>
            <a:r>
              <a:rPr lang="pt-BR" sz="2400" dirty="0" smtClean="0">
                <a:ea typeface="Calibri" panose="020F0502020204030204" pitchFamily="34" charset="0"/>
              </a:rPr>
              <a:t>(apontamento)</a:t>
            </a:r>
            <a:r>
              <a:rPr lang="pt-BR" sz="2800" dirty="0" smtClean="0">
                <a:ea typeface="Calibri" panose="020F0502020204030204" pitchFamily="34" charset="0"/>
              </a:rPr>
              <a:t>; </a:t>
            </a:r>
          </a:p>
          <a:p>
            <a:pPr marL="457200" lvl="1" indent="0" eaLnBrk="1" hangingPunct="1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&amp;num;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O operador </a:t>
            </a:r>
            <a:r>
              <a:rPr lang="pt-BR" sz="2400" b="1" dirty="0" smtClean="0">
                <a:ea typeface="Calibri" panose="020F0502020204030204" pitchFamily="34" charset="0"/>
              </a:rPr>
              <a:t>&amp;</a:t>
            </a:r>
            <a:r>
              <a:rPr lang="pt-BR" sz="2400" dirty="0" smtClean="0">
                <a:ea typeface="Calibri" panose="020F0502020204030204" pitchFamily="34" charset="0"/>
              </a:rPr>
              <a:t> (e comercial) é utilizado para se obter o endereço de determinada variável a partir de seu identificador, pois não se sabe onde a variável foi alocada</a:t>
            </a:r>
          </a:p>
        </p:txBody>
      </p:sp>
      <p:sp>
        <p:nvSpPr>
          <p:cNvPr id="4" name="Retângulo com Canto Aparado do Mesmo Lado 3"/>
          <p:cNvSpPr/>
          <p:nvPr/>
        </p:nvSpPr>
        <p:spPr>
          <a:xfrm>
            <a:off x="3491880" y="5229200"/>
            <a:ext cx="863600" cy="287337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sp>
        <p:nvSpPr>
          <p:cNvPr id="5" name="Retângulo 4"/>
          <p:cNvSpPr/>
          <p:nvPr/>
        </p:nvSpPr>
        <p:spPr>
          <a:xfrm>
            <a:off x="3491880" y="5516537"/>
            <a:ext cx="1584325" cy="863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/>
              <a:t>5</a:t>
            </a:r>
          </a:p>
        </p:txBody>
      </p:sp>
      <p:sp>
        <p:nvSpPr>
          <p:cNvPr id="20486" name="CaixaDeTexto 5"/>
          <p:cNvSpPr txBox="1">
            <a:spLocks noChangeArrowheads="1"/>
          </p:cNvSpPr>
          <p:nvPr/>
        </p:nvSpPr>
        <p:spPr bwMode="auto">
          <a:xfrm>
            <a:off x="2753693" y="5710212"/>
            <a:ext cx="738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</a:p>
        </p:txBody>
      </p:sp>
      <p:sp>
        <p:nvSpPr>
          <p:cNvPr id="7" name="Retângulo com Canto Aparado do Mesmo Lado 6"/>
          <p:cNvSpPr/>
          <p:nvPr/>
        </p:nvSpPr>
        <p:spPr>
          <a:xfrm>
            <a:off x="6831980" y="5237137"/>
            <a:ext cx="863600" cy="287338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32</a:t>
            </a:r>
          </a:p>
        </p:txBody>
      </p:sp>
      <p:sp>
        <p:nvSpPr>
          <p:cNvPr id="8" name="Retângulo 7"/>
          <p:cNvSpPr/>
          <p:nvPr/>
        </p:nvSpPr>
        <p:spPr>
          <a:xfrm>
            <a:off x="6831980" y="5524475"/>
            <a:ext cx="1584325" cy="86518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/>
              <a:t>16</a:t>
            </a:r>
          </a:p>
        </p:txBody>
      </p:sp>
      <p:sp>
        <p:nvSpPr>
          <p:cNvPr id="20489" name="CaixaDeTexto 8"/>
          <p:cNvSpPr txBox="1">
            <a:spLocks noChangeArrowheads="1"/>
          </p:cNvSpPr>
          <p:nvPr/>
        </p:nvSpPr>
        <p:spPr bwMode="auto">
          <a:xfrm>
            <a:off x="6393830" y="5726087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3" name="Conector de seta reta 2"/>
          <p:cNvCxnSpPr/>
          <p:nvPr/>
        </p:nvCxnSpPr>
        <p:spPr>
          <a:xfrm>
            <a:off x="4167684" y="5391901"/>
            <a:ext cx="3096344" cy="5760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Variáveis Estáticas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 programas criados até aqui, sempre que é declarada uma variável em um programa, isto é feito de forma estática: um espaço de memória é reservado para armazenar o dado desejado, e a este espaço é vinculado um nome, denominado identificador. Observe a seguinte declaração:</a:t>
            </a:r>
          </a:p>
          <a:p>
            <a:endParaRPr lang="pt-BR" dirty="0"/>
          </a:p>
          <a:p>
            <a:r>
              <a:rPr lang="pt-BR" dirty="0"/>
              <a:t>A variável em questão tem como identificador num e o espaço de memória para ela reservado irá armazenar números inteiros (</a:t>
            </a:r>
            <a:r>
              <a:rPr lang="pt-BR" dirty="0" err="1"/>
              <a:t>int</a:t>
            </a:r>
            <a:r>
              <a:rPr lang="pt-BR" dirty="0"/>
              <a:t>).</a:t>
            </a:r>
          </a:p>
          <a:p>
            <a:endParaRPr lang="pt-BR" dirty="0"/>
          </a:p>
        </p:txBody>
      </p:sp>
      <p:sp>
        <p:nvSpPr>
          <p:cNvPr id="3076" name="Rectangle 3"/>
          <p:cNvSpPr txBox="1">
            <a:spLocks noChangeArrowheads="1"/>
          </p:cNvSpPr>
          <p:nvPr/>
        </p:nvSpPr>
        <p:spPr bwMode="auto">
          <a:xfrm>
            <a:off x="817190" y="4149080"/>
            <a:ext cx="7715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num;</a:t>
            </a:r>
          </a:p>
        </p:txBody>
      </p:sp>
    </p:spTree>
    <p:extLst>
      <p:ext uri="{BB962C8B-B14F-4D97-AF65-F5344CB8AC3E}">
        <p14:creationId xmlns:p14="http://schemas.microsoft.com/office/powerpoint/2010/main" val="17292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7 imprime o conteúdo da variável </a:t>
            </a:r>
            <a:r>
              <a:rPr lang="pt-BR" sz="2800" b="1" dirty="0" smtClean="0">
                <a:ea typeface="Calibri" panose="020F0502020204030204" pitchFamily="34" charset="0"/>
              </a:rPr>
              <a:t>num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,num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1" eaLnBrk="1" hangingPunct="1"/>
            <a:r>
              <a:rPr lang="pt-BR" sz="2400" dirty="0">
                <a:ea typeface="Calibri" panose="020F0502020204030204" pitchFamily="34" charset="0"/>
              </a:rPr>
              <a:t>É impresso o número </a:t>
            </a:r>
            <a:r>
              <a:rPr lang="pt-BR" sz="2400" b="1" dirty="0">
                <a:ea typeface="Calibri" panose="020F0502020204030204" pitchFamily="34" charset="0"/>
              </a:rPr>
              <a:t>5.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8 imprime o conteúdo da área de memória referenciada (apontada) por </a:t>
            </a:r>
            <a:r>
              <a:rPr lang="pt-BR" sz="2800" b="1" dirty="0" smtClean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,*p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>
              <a:solidFill>
                <a:srgbClr val="339966"/>
              </a:solidFill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>
                <a:ea typeface="Calibri" panose="020F0502020204030204" pitchFamily="34" charset="0"/>
              </a:rPr>
              <a:t>É impresso o número </a:t>
            </a:r>
            <a:r>
              <a:rPr lang="pt-BR" sz="2400" b="1" dirty="0" smtClean="0">
                <a:ea typeface="Calibri" panose="020F0502020204030204" pitchFamily="34" charset="0"/>
              </a:rPr>
              <a:t>5</a:t>
            </a:r>
            <a:r>
              <a:rPr lang="pt-BR" sz="2400" dirty="0" smtClean="0">
                <a:ea typeface="Calibri" panose="020F0502020204030204" pitchFamily="34" charset="0"/>
              </a:rPr>
              <a:t>;</a:t>
            </a:r>
            <a:endParaRPr lang="pt-BR" sz="2400" dirty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b="1" dirty="0" smtClean="0">
                <a:ea typeface="Calibri" panose="020F0502020204030204" pitchFamily="34" charset="0"/>
              </a:rPr>
              <a:t>5</a:t>
            </a:r>
            <a:r>
              <a:rPr lang="pt-BR" sz="2400" dirty="0" smtClean="0">
                <a:ea typeface="Calibri" panose="020F0502020204030204" pitchFamily="34" charset="0"/>
              </a:rPr>
              <a:t> é o conteúdo </a:t>
            </a:r>
            <a:r>
              <a:rPr lang="pt-BR" sz="2400" dirty="0">
                <a:ea typeface="Calibri" panose="020F0502020204030204" pitchFamily="34" charset="0"/>
              </a:rPr>
              <a:t>da posição 16 de memória, </a:t>
            </a:r>
            <a:r>
              <a:rPr lang="pt-BR" sz="2400" dirty="0" smtClean="0">
                <a:ea typeface="Calibri" panose="020F0502020204030204" pitchFamily="34" charset="0"/>
              </a:rPr>
              <a:t>e 5 </a:t>
            </a:r>
            <a:r>
              <a:rPr lang="pt-BR" sz="2400" dirty="0">
                <a:ea typeface="Calibri" panose="020F0502020204030204" pitchFamily="34" charset="0"/>
              </a:rPr>
              <a:t>é um </a:t>
            </a:r>
            <a:r>
              <a:rPr lang="pt-BR" sz="2400" dirty="0" smtClean="0">
                <a:ea typeface="Calibri" panose="020F0502020204030204" pitchFamily="34" charset="0"/>
              </a:rPr>
              <a:t>número inteiro</a:t>
            </a:r>
            <a:r>
              <a:rPr lang="pt-BR" sz="2400" dirty="0">
                <a:ea typeface="Calibri" panose="020F0502020204030204" pitchFamily="34" charset="0"/>
              </a:rPr>
              <a:t>, portanto </a:t>
            </a:r>
            <a:r>
              <a:rPr lang="pt-BR" sz="2400" dirty="0" smtClean="0">
                <a:ea typeface="Calibri" panose="020F0502020204030204" pitchFamily="34" charset="0"/>
              </a:rPr>
              <a:t>a máscara </a:t>
            </a:r>
            <a:r>
              <a:rPr lang="pt-BR" sz="2400" dirty="0">
                <a:ea typeface="Calibri" panose="020F0502020204030204" pitchFamily="34" charset="0"/>
              </a:rPr>
              <a:t>%</a:t>
            </a:r>
            <a:r>
              <a:rPr lang="pt-BR" sz="2400" dirty="0" smtClean="0">
                <a:ea typeface="Calibri" panose="020F0502020204030204" pitchFamily="34" charset="0"/>
              </a:rPr>
              <a:t>d;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Para se obter o </a:t>
            </a:r>
            <a:r>
              <a:rPr lang="pt-BR" sz="2400" b="1" dirty="0" smtClean="0">
                <a:ea typeface="Calibri" panose="020F0502020204030204" pitchFamily="34" charset="0"/>
              </a:rPr>
              <a:t>conteúdo</a:t>
            </a:r>
            <a:r>
              <a:rPr lang="pt-BR" sz="2400" dirty="0" smtClean="0">
                <a:ea typeface="Calibri" panose="020F0502020204030204" pitchFamily="34" charset="0"/>
              </a:rPr>
              <a:t> de uma área de memória referenciada por um ponteiro utiliza-se o </a:t>
            </a:r>
            <a:r>
              <a:rPr lang="pt-BR" sz="2400" b="1" dirty="0" smtClean="0">
                <a:ea typeface="Calibri" panose="020F0502020204030204" pitchFamily="34" charset="0"/>
              </a:rPr>
              <a:t>*</a:t>
            </a:r>
            <a:r>
              <a:rPr lang="pt-BR" sz="2400" dirty="0" smtClean="0">
                <a:ea typeface="Calibri" panose="020F0502020204030204" pitchFamily="34" charset="0"/>
              </a:rPr>
              <a:t> (asterisco).</a:t>
            </a:r>
          </a:p>
        </p:txBody>
      </p:sp>
    </p:spTree>
    <p:extLst>
      <p:ext uri="{BB962C8B-B14F-4D97-AF65-F5344CB8AC3E}">
        <p14:creationId xmlns:p14="http://schemas.microsoft.com/office/powerpoint/2010/main" val="22470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9 imprime o endereço armazenado pela variável </a:t>
            </a:r>
            <a:r>
              <a:rPr lang="pt-BR" sz="2800" b="1" dirty="0" smtClean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p"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,p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É impresso o número 16 (no formato hexadecimal);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Utiliza-se a máscara </a:t>
            </a:r>
            <a:r>
              <a:rPr lang="pt-BR" sz="2400" b="1" dirty="0" smtClean="0">
                <a:ea typeface="Calibri" panose="020F0502020204030204" pitchFamily="34" charset="0"/>
              </a:rPr>
              <a:t>%p</a:t>
            </a:r>
            <a:r>
              <a:rPr lang="pt-BR" sz="2400" dirty="0" smtClean="0">
                <a:ea typeface="Calibri" panose="020F0502020204030204" pitchFamily="34" charset="0"/>
              </a:rPr>
              <a:t> para ponteiros, sendo que a exibição na console será no formato hexadecimal.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10 imprime o endereço da variável </a:t>
            </a:r>
            <a:r>
              <a:rPr lang="pt-BR" sz="2800" b="1" dirty="0" smtClean="0">
                <a:ea typeface="Calibri" panose="020F0502020204030204" pitchFamily="34" charset="0"/>
              </a:rPr>
              <a:t>num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p"</a:t>
            </a: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,&amp;num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eaLnBrk="1" hangingPunct="1"/>
            <a:r>
              <a:rPr lang="pt-BR" sz="2400" dirty="0">
                <a:ea typeface="Calibri" panose="020F0502020204030204" pitchFamily="34" charset="0"/>
              </a:rPr>
              <a:t>É impresso o número 16 (no formato hexadecimal</a:t>
            </a:r>
            <a:r>
              <a:rPr lang="pt-BR" sz="2400" dirty="0" smtClean="0">
                <a:ea typeface="Calibri" panose="020F0502020204030204" pitchFamily="34" charset="0"/>
              </a:rPr>
              <a:t>), que é o endereço da variável </a:t>
            </a:r>
            <a:r>
              <a:rPr lang="pt-BR" sz="2400" b="1" dirty="0" smtClean="0">
                <a:ea typeface="Calibri" panose="020F0502020204030204" pitchFamily="34" charset="0"/>
              </a:rPr>
              <a:t>num</a:t>
            </a:r>
            <a:r>
              <a:rPr lang="pt-BR" sz="2400" dirty="0" smtClean="0">
                <a:ea typeface="Calibri" panose="020F0502020204030204" pitchFamily="34" charset="0"/>
              </a:rPr>
              <a:t>;</a:t>
            </a:r>
            <a:endParaRPr lang="pt-BR" sz="2400" dirty="0">
              <a:ea typeface="Calibri" panose="020F0502020204030204" pitchFamily="34" charset="0"/>
            </a:endParaRPr>
          </a:p>
          <a:p>
            <a:pPr marL="457200" lvl="1" indent="0" eaLnBrk="1" hangingPunct="1">
              <a:buNone/>
            </a:pPr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já é possível entender o porquê de se colocar o </a:t>
            </a:r>
            <a:r>
              <a:rPr lang="pt-BR" b="1" dirty="0"/>
              <a:t>&amp;</a:t>
            </a:r>
            <a:r>
              <a:rPr lang="pt-BR" dirty="0"/>
              <a:t> (e comercial) na leitura de valores através da função </a:t>
            </a:r>
            <a:r>
              <a:rPr lang="pt-BR" dirty="0" err="1"/>
              <a:t>scanf</a:t>
            </a:r>
            <a:r>
              <a:rPr lang="pt-BR" dirty="0"/>
              <a:t>. Entenda:</a:t>
            </a:r>
          </a:p>
          <a:p>
            <a:r>
              <a:rPr lang="pt-BR" dirty="0"/>
              <a:t>A função </a:t>
            </a:r>
            <a:r>
              <a:rPr lang="pt-BR" b="1" dirty="0" err="1"/>
              <a:t>printf</a:t>
            </a:r>
            <a:r>
              <a:rPr lang="pt-BR" dirty="0"/>
              <a:t> trabalha com dois parâmetros:</a:t>
            </a:r>
          </a:p>
          <a:p>
            <a:pPr lvl="1"/>
            <a:r>
              <a:rPr lang="pt-BR" dirty="0"/>
              <a:t>A máscara com o tipo de dado que deve ser impresso;</a:t>
            </a:r>
          </a:p>
          <a:p>
            <a:pPr lvl="1"/>
            <a:r>
              <a:rPr lang="pt-BR" dirty="0"/>
              <a:t>O valor (literal), ou a expressão, ou o identificador da variável cujo conteúdo deve ser impresso.</a:t>
            </a:r>
          </a:p>
          <a:p>
            <a:r>
              <a:rPr lang="pt-BR" dirty="0"/>
              <a:t>A função </a:t>
            </a:r>
            <a:r>
              <a:rPr lang="pt-BR" b="1" dirty="0" err="1"/>
              <a:t>scanf</a:t>
            </a:r>
            <a:r>
              <a:rPr lang="pt-BR" dirty="0"/>
              <a:t> também possui dois parâmetros:</a:t>
            </a:r>
          </a:p>
          <a:p>
            <a:pPr lvl="1"/>
            <a:r>
              <a:rPr lang="pt-BR" dirty="0"/>
              <a:t>A máscara com o tipo de dado que deve ser lido;</a:t>
            </a:r>
          </a:p>
          <a:p>
            <a:pPr lvl="1"/>
            <a:r>
              <a:rPr lang="pt-BR" dirty="0"/>
              <a:t>O endereço de memória a partir de onde o valor deve ser armazenado.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93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75269"/>
          </a:xfrm>
        </p:spPr>
        <p:txBody>
          <a:bodyPr/>
          <a:lstStyle/>
          <a:p>
            <a:r>
              <a:rPr lang="pt-BR" dirty="0"/>
              <a:t>Observe o código:</a:t>
            </a:r>
          </a:p>
        </p:txBody>
      </p:sp>
      <p:sp>
        <p:nvSpPr>
          <p:cNvPr id="17411" name="Rectangle 3"/>
          <p:cNvSpPr txBox="1">
            <a:spLocks noChangeArrowheads="1"/>
          </p:cNvSpPr>
          <p:nvPr/>
        </p:nvSpPr>
        <p:spPr bwMode="auto">
          <a:xfrm>
            <a:off x="971600" y="1700809"/>
            <a:ext cx="713898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num, *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= 5;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 = &amp;num;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,num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,*p);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,&amp;num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,num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,p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,*p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4225" y="1700808"/>
            <a:ext cx="587375" cy="439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470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sz="2800" dirty="0" smtClean="0">
                <a:ea typeface="Calibri" panose="020F0502020204030204" pitchFamily="34" charset="0"/>
              </a:rPr>
              <a:t>O que já se sabe: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3 declara as variável </a:t>
            </a:r>
            <a:r>
              <a:rPr lang="pt-BR" sz="2800" b="1" dirty="0" smtClean="0">
                <a:ea typeface="Calibri" panose="020F0502020204030204" pitchFamily="34" charset="0"/>
              </a:rPr>
              <a:t>num</a:t>
            </a:r>
            <a:r>
              <a:rPr lang="pt-BR" sz="2800" dirty="0" smtClean="0">
                <a:ea typeface="Calibri" panose="020F0502020204030204" pitchFamily="34" charset="0"/>
              </a:rPr>
              <a:t>, do tipo inteiro, e </a:t>
            </a:r>
            <a:r>
              <a:rPr lang="pt-BR" sz="2800" b="1" dirty="0" smtClean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, do tipo ponteiro para inteiro; 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</a:t>
            </a:r>
            <a:r>
              <a:rPr lang="pt-BR" sz="2800" dirty="0">
                <a:ea typeface="Calibri" panose="020F0502020204030204" pitchFamily="34" charset="0"/>
              </a:rPr>
              <a:t>linha 4</a:t>
            </a:r>
            <a:r>
              <a:rPr lang="pt-BR" sz="2800" dirty="0" smtClean="0">
                <a:ea typeface="Calibri" panose="020F0502020204030204" pitchFamily="34" charset="0"/>
              </a:rPr>
              <a:t> </a:t>
            </a:r>
            <a:r>
              <a:rPr lang="pt-BR" sz="2800" dirty="0">
                <a:ea typeface="Calibri" panose="020F0502020204030204" pitchFamily="34" charset="0"/>
              </a:rPr>
              <a:t>atribui o valor 5 para a  variável </a:t>
            </a:r>
            <a:r>
              <a:rPr lang="pt-BR" sz="2800" b="1" dirty="0">
                <a:ea typeface="Calibri" panose="020F0502020204030204" pitchFamily="34" charset="0"/>
              </a:rPr>
              <a:t>num</a:t>
            </a:r>
            <a:r>
              <a:rPr lang="pt-BR" sz="2800" dirty="0">
                <a:ea typeface="Calibri" panose="020F0502020204030204" pitchFamily="34" charset="0"/>
              </a:rPr>
              <a:t>;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</a:t>
            </a:r>
            <a:r>
              <a:rPr lang="pt-BR" sz="2800" dirty="0">
                <a:ea typeface="Calibri" panose="020F0502020204030204" pitchFamily="34" charset="0"/>
              </a:rPr>
              <a:t>linha </a:t>
            </a:r>
            <a:r>
              <a:rPr lang="pt-BR" sz="2800" dirty="0" smtClean="0">
                <a:ea typeface="Calibri" panose="020F0502020204030204" pitchFamily="34" charset="0"/>
              </a:rPr>
              <a:t>5 </a:t>
            </a:r>
            <a:r>
              <a:rPr lang="pt-BR" sz="2800" dirty="0">
                <a:ea typeface="Calibri" panose="020F0502020204030204" pitchFamily="34" charset="0"/>
              </a:rPr>
              <a:t>atribui o endereço da variável </a:t>
            </a:r>
            <a:r>
              <a:rPr lang="pt-BR" sz="2800" b="1" dirty="0">
                <a:ea typeface="Calibri" panose="020F0502020204030204" pitchFamily="34" charset="0"/>
              </a:rPr>
              <a:t>num</a:t>
            </a:r>
            <a:r>
              <a:rPr lang="pt-BR" sz="2800" dirty="0">
                <a:ea typeface="Calibri" panose="020F0502020204030204" pitchFamily="34" charset="0"/>
              </a:rPr>
              <a:t> para a variável </a:t>
            </a:r>
            <a:r>
              <a:rPr lang="pt-BR" sz="2800" b="1" dirty="0">
                <a:ea typeface="Calibri" panose="020F0502020204030204" pitchFamily="34" charset="0"/>
              </a:rPr>
              <a:t>p</a:t>
            </a:r>
            <a:r>
              <a:rPr lang="pt-BR" sz="2800" dirty="0">
                <a:ea typeface="Calibri" panose="020F0502020204030204" pitchFamily="34" charset="0"/>
              </a:rPr>
              <a:t>, gerando </a:t>
            </a:r>
            <a:r>
              <a:rPr lang="pt-BR" sz="2800" dirty="0" smtClean="0">
                <a:ea typeface="Calibri" panose="020F0502020204030204" pitchFamily="34" charset="0"/>
              </a:rPr>
              <a:t>a </a:t>
            </a:r>
            <a:r>
              <a:rPr lang="pt-BR" sz="2800" dirty="0">
                <a:ea typeface="Calibri" panose="020F0502020204030204" pitchFamily="34" charset="0"/>
              </a:rPr>
              <a:t>referência </a:t>
            </a:r>
            <a:r>
              <a:rPr lang="pt-BR" sz="2400" dirty="0">
                <a:ea typeface="Calibri" panose="020F0502020204030204" pitchFamily="34" charset="0"/>
              </a:rPr>
              <a:t>(apontamento)</a:t>
            </a:r>
            <a:r>
              <a:rPr lang="pt-BR" sz="2800" dirty="0">
                <a:ea typeface="Calibri" panose="020F0502020204030204" pitchFamily="34" charset="0"/>
              </a:rPr>
              <a:t>; </a:t>
            </a:r>
            <a:endParaRPr lang="pt-BR" sz="2800" dirty="0" smtClean="0">
              <a:ea typeface="Calibri" panose="020F0502020204030204" pitchFamily="34" charset="0"/>
            </a:endParaRPr>
          </a:p>
          <a:p>
            <a:pPr eaLnBrk="1" hangingPunct="1"/>
            <a:r>
              <a:rPr lang="pt-BR" sz="2800" dirty="0">
                <a:ea typeface="Calibri" panose="020F0502020204030204" pitchFamily="34" charset="0"/>
              </a:rPr>
              <a:t>A linha 6 imprime o conteúdo da variável </a:t>
            </a:r>
            <a:r>
              <a:rPr lang="pt-BR" sz="2800" b="1" dirty="0">
                <a:ea typeface="Calibri" panose="020F0502020204030204" pitchFamily="34" charset="0"/>
              </a:rPr>
              <a:t>num</a:t>
            </a:r>
            <a:r>
              <a:rPr lang="pt-BR" sz="2800" dirty="0">
                <a:ea typeface="Calibri" panose="020F0502020204030204" pitchFamily="34" charset="0"/>
              </a:rPr>
              <a:t>;</a:t>
            </a:r>
          </a:p>
          <a:p>
            <a:pPr eaLnBrk="1" hangingPunct="1"/>
            <a:r>
              <a:rPr lang="pt-BR" sz="2800" dirty="0">
                <a:ea typeface="Calibri" panose="020F0502020204030204" pitchFamily="34" charset="0"/>
              </a:rPr>
              <a:t>A linha 7 imprime o conteúdo da área de memória referenciada (apontada) por </a:t>
            </a:r>
            <a:r>
              <a:rPr lang="pt-BR" sz="2800" b="1" dirty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  <a:endParaRPr lang="pt-BR" sz="28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4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8 lê (aguarda que o usuário informe) um valor para ser armazenado a partir do endereço da variável </a:t>
            </a:r>
            <a:r>
              <a:rPr lang="pt-BR" sz="2800" b="1" dirty="0" smtClean="0">
                <a:ea typeface="Calibri" panose="020F0502020204030204" pitchFamily="34" charset="0"/>
              </a:rPr>
              <a:t>num</a:t>
            </a:r>
            <a:r>
              <a:rPr lang="pt-BR" sz="2800" dirty="0" smtClean="0">
                <a:ea typeface="Calibri" panose="020F0502020204030204" pitchFamily="34" charset="0"/>
              </a:rPr>
              <a:t> em memória;</a:t>
            </a:r>
          </a:p>
          <a:p>
            <a:pPr marL="457200" lvl="1" indent="0" eaLnBrk="1" hangingPunct="1">
              <a:buNone/>
            </a:pP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</a:t>
            </a: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,&amp;num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O valor que for digitado será armazenado na posição 16 de memória, pois este é o endereço da variável </a:t>
            </a:r>
            <a:r>
              <a:rPr lang="pt-BR" sz="2400" b="1" dirty="0" smtClean="0">
                <a:ea typeface="Calibri" panose="020F0502020204030204" pitchFamily="34" charset="0"/>
              </a:rPr>
              <a:t>num</a:t>
            </a:r>
            <a:r>
              <a:rPr lang="pt-BR" sz="2400" dirty="0" smtClean="0">
                <a:ea typeface="Calibri" panose="020F0502020204030204" pitchFamily="34" charset="0"/>
              </a:rPr>
              <a:t>;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Utiliza-se a máscara </a:t>
            </a:r>
            <a:r>
              <a:rPr lang="pt-BR" sz="2400" b="1" dirty="0" smtClean="0">
                <a:ea typeface="Calibri" panose="020F0502020204030204" pitchFamily="34" charset="0"/>
              </a:rPr>
              <a:t>%d</a:t>
            </a:r>
            <a:r>
              <a:rPr lang="pt-BR" sz="2400" dirty="0" smtClean="0">
                <a:ea typeface="Calibri" panose="020F0502020204030204" pitchFamily="34" charset="0"/>
              </a:rPr>
              <a:t> pois este é o tipo de dado que pode ser armazenado na posição 16 de memória.</a:t>
            </a:r>
          </a:p>
          <a:p>
            <a:pPr eaLnBrk="1" hangingPunct="1"/>
            <a:r>
              <a:rPr lang="pt-BR" sz="2800" dirty="0">
                <a:ea typeface="Calibri" panose="020F0502020204030204" pitchFamily="34" charset="0"/>
              </a:rPr>
              <a:t>A linha </a:t>
            </a:r>
            <a:r>
              <a:rPr lang="pt-BR" sz="2800" dirty="0" smtClean="0">
                <a:ea typeface="Calibri" panose="020F0502020204030204" pitchFamily="34" charset="0"/>
              </a:rPr>
              <a:t>9 imprime o conteúdo da variável </a:t>
            </a:r>
            <a:r>
              <a:rPr lang="pt-BR" sz="2800" b="1" dirty="0" smtClean="0">
                <a:ea typeface="Calibri" panose="020F0502020204030204" pitchFamily="34" charset="0"/>
              </a:rPr>
              <a:t>num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  <a:endParaRPr lang="pt-BR" sz="2800" dirty="0">
              <a:ea typeface="Calibri" panose="020F0502020204030204" pitchFamily="34" charset="0"/>
            </a:endParaRPr>
          </a:p>
          <a:p>
            <a:pPr marL="457200" lvl="1" indent="0" eaLnBrk="1" hangingPunct="1">
              <a:buNone/>
            </a:pP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,num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>
              <a:ea typeface="Calibri" panose="020F0502020204030204" pitchFamily="34" charset="0"/>
            </a:endParaRPr>
          </a:p>
          <a:p>
            <a:pPr lvl="1" eaLnBrk="1" hangingPunct="1"/>
            <a:endParaRPr lang="pt-BR" sz="2400" dirty="0" smtClean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2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10 lê um valor para ser armazenado a partir </a:t>
            </a:r>
            <a:r>
              <a:rPr lang="pt-BR" sz="2800" dirty="0">
                <a:ea typeface="Calibri" panose="020F0502020204030204" pitchFamily="34" charset="0"/>
              </a:rPr>
              <a:t>do endereço </a:t>
            </a:r>
            <a:r>
              <a:rPr lang="pt-BR" sz="2800" dirty="0" smtClean="0">
                <a:ea typeface="Calibri" panose="020F0502020204030204" pitchFamily="34" charset="0"/>
              </a:rPr>
              <a:t>de memória referenciado por </a:t>
            </a:r>
            <a:r>
              <a:rPr lang="pt-BR" sz="2800" b="1" dirty="0" smtClean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</a:t>
            </a: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,p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O valor que for digitado será armazenado na posição 16 de memória, pois este é o endereço referenciado por </a:t>
            </a:r>
            <a:r>
              <a:rPr lang="pt-BR" sz="2400" b="1" dirty="0" smtClean="0">
                <a:ea typeface="Calibri" panose="020F0502020204030204" pitchFamily="34" charset="0"/>
              </a:rPr>
              <a:t>p</a:t>
            </a:r>
            <a:r>
              <a:rPr lang="pt-BR" sz="2400" dirty="0" smtClean="0">
                <a:ea typeface="Calibri" panose="020F0502020204030204" pitchFamily="34" charset="0"/>
              </a:rPr>
              <a:t>;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Utiliza-se a máscara </a:t>
            </a:r>
            <a:r>
              <a:rPr lang="pt-BR" sz="2400" b="1" dirty="0" smtClean="0">
                <a:ea typeface="Calibri" panose="020F0502020204030204" pitchFamily="34" charset="0"/>
              </a:rPr>
              <a:t>%d</a:t>
            </a:r>
            <a:r>
              <a:rPr lang="pt-BR" sz="2400" dirty="0" smtClean="0">
                <a:ea typeface="Calibri" panose="020F0502020204030204" pitchFamily="34" charset="0"/>
              </a:rPr>
              <a:t> pois este é o tipo de dado que pode ser armazenado na posição 16 de memória.</a:t>
            </a:r>
          </a:p>
          <a:p>
            <a:pPr eaLnBrk="1" hangingPunct="1"/>
            <a:r>
              <a:rPr lang="pt-BR" sz="2800" dirty="0">
                <a:ea typeface="Calibri" panose="020F0502020204030204" pitchFamily="34" charset="0"/>
              </a:rPr>
              <a:t>A linha </a:t>
            </a:r>
            <a:r>
              <a:rPr lang="pt-BR" sz="2800" dirty="0" smtClean="0">
                <a:ea typeface="Calibri" panose="020F0502020204030204" pitchFamily="34" charset="0"/>
              </a:rPr>
              <a:t>11 imprime o conteúdo da posição de memória referenciada por </a:t>
            </a:r>
            <a:r>
              <a:rPr lang="pt-BR" sz="2800" b="1" dirty="0" smtClean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, ou seja, da posição 16;</a:t>
            </a:r>
            <a:endParaRPr lang="pt-BR" sz="2800" dirty="0">
              <a:ea typeface="Calibri" panose="020F0502020204030204" pitchFamily="34" charset="0"/>
            </a:endParaRPr>
          </a:p>
          <a:p>
            <a:pPr marL="457200" lvl="1" indent="0" eaLnBrk="1" hangingPunct="1">
              <a:buNone/>
            </a:pP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</a:t>
            </a:r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,*p);</a:t>
            </a:r>
            <a:endParaRPr lang="pt-BR" sz="2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Ainda utilizando as mesmas variáveis, a seguir é apresentada uma nova sequência de impressões, algumas com erros propositais que são comumente produzidos por programadores inexperientes ao utilizar ponteiros e seus operadores;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Será utilizada a mesma ilustração das variáveis em memória (alocação e valores):</a:t>
            </a:r>
          </a:p>
        </p:txBody>
      </p:sp>
      <p:sp>
        <p:nvSpPr>
          <p:cNvPr id="4" name="Retângulo com Canto Aparado do Mesmo Lado 3"/>
          <p:cNvSpPr/>
          <p:nvPr/>
        </p:nvSpPr>
        <p:spPr>
          <a:xfrm>
            <a:off x="2382440" y="5005238"/>
            <a:ext cx="863600" cy="287338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82440" y="5292576"/>
            <a:ext cx="1584325" cy="863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/>
              <a:t>5</a:t>
            </a:r>
          </a:p>
        </p:txBody>
      </p:sp>
      <p:sp>
        <p:nvSpPr>
          <p:cNvPr id="22534" name="CaixaDeTexto 5"/>
          <p:cNvSpPr txBox="1">
            <a:spLocks noChangeArrowheads="1"/>
          </p:cNvSpPr>
          <p:nvPr/>
        </p:nvSpPr>
        <p:spPr bwMode="auto">
          <a:xfrm>
            <a:off x="1645840" y="5486251"/>
            <a:ext cx="73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</a:p>
        </p:txBody>
      </p:sp>
      <p:sp>
        <p:nvSpPr>
          <p:cNvPr id="7" name="Retângulo com Canto Aparado do Mesmo Lado 6"/>
          <p:cNvSpPr/>
          <p:nvPr/>
        </p:nvSpPr>
        <p:spPr>
          <a:xfrm>
            <a:off x="5724128" y="5013176"/>
            <a:ext cx="863600" cy="287337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32</a:t>
            </a:r>
          </a:p>
        </p:txBody>
      </p:sp>
      <p:sp>
        <p:nvSpPr>
          <p:cNvPr id="8" name="Retângulo 7"/>
          <p:cNvSpPr/>
          <p:nvPr/>
        </p:nvSpPr>
        <p:spPr>
          <a:xfrm>
            <a:off x="5724128" y="5300513"/>
            <a:ext cx="1584325" cy="86518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/>
              <a:t>16</a:t>
            </a:r>
          </a:p>
        </p:txBody>
      </p:sp>
      <p:sp>
        <p:nvSpPr>
          <p:cNvPr id="22537" name="CaixaDeTexto 8"/>
          <p:cNvSpPr txBox="1">
            <a:spLocks noChangeArrowheads="1"/>
          </p:cNvSpPr>
          <p:nvPr/>
        </p:nvSpPr>
        <p:spPr bwMode="auto">
          <a:xfrm>
            <a:off x="5284390" y="5502126"/>
            <a:ext cx="369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3" name="Conector de seta reta 2"/>
          <p:cNvCxnSpPr/>
          <p:nvPr/>
        </p:nvCxnSpPr>
        <p:spPr>
          <a:xfrm>
            <a:off x="3035498" y="5149874"/>
            <a:ext cx="3096344" cy="5760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6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17411" name="Rectangle 3"/>
          <p:cNvSpPr txBox="1">
            <a:spLocks noChangeArrowheads="1"/>
          </p:cNvSpPr>
          <p:nvPr/>
        </p:nvSpPr>
        <p:spPr bwMode="auto">
          <a:xfrm>
            <a:off x="1116013" y="1196975"/>
            <a:ext cx="7138987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num, *p;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= 5;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 = &amp;num;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,&amp;num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,num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,*num);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,p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,&amp;p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,*p);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,num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,&amp;num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,*num);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,*p);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8638" y="1196975"/>
            <a:ext cx="5873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620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sz="2800" dirty="0" smtClean="0">
                <a:ea typeface="Calibri" panose="020F0502020204030204" pitchFamily="34" charset="0"/>
              </a:rPr>
              <a:t>O que já se sabe: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A linha 3 declara as variável </a:t>
            </a:r>
            <a:r>
              <a:rPr lang="pt-BR" sz="2400" b="1" dirty="0" smtClean="0">
                <a:ea typeface="Calibri" panose="020F0502020204030204" pitchFamily="34" charset="0"/>
              </a:rPr>
              <a:t>num</a:t>
            </a:r>
            <a:r>
              <a:rPr lang="pt-BR" sz="2400" dirty="0" smtClean="0">
                <a:ea typeface="Calibri" panose="020F0502020204030204" pitchFamily="34" charset="0"/>
              </a:rPr>
              <a:t>, do tipo inteiro, e </a:t>
            </a:r>
            <a:r>
              <a:rPr lang="pt-BR" sz="2400" b="1" dirty="0" smtClean="0">
                <a:ea typeface="Calibri" panose="020F0502020204030204" pitchFamily="34" charset="0"/>
              </a:rPr>
              <a:t>p</a:t>
            </a:r>
            <a:r>
              <a:rPr lang="pt-BR" sz="2400" dirty="0" smtClean="0">
                <a:ea typeface="Calibri" panose="020F0502020204030204" pitchFamily="34" charset="0"/>
              </a:rPr>
              <a:t>, do tipo ponteiro para inteiro; 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A </a:t>
            </a:r>
            <a:r>
              <a:rPr lang="pt-BR" sz="2400" dirty="0">
                <a:ea typeface="Calibri" panose="020F0502020204030204" pitchFamily="34" charset="0"/>
              </a:rPr>
              <a:t>linha 4</a:t>
            </a:r>
            <a:r>
              <a:rPr lang="pt-BR" sz="2400" dirty="0" smtClean="0">
                <a:ea typeface="Calibri" panose="020F0502020204030204" pitchFamily="34" charset="0"/>
              </a:rPr>
              <a:t> </a:t>
            </a:r>
            <a:r>
              <a:rPr lang="pt-BR" sz="2400" dirty="0">
                <a:ea typeface="Calibri" panose="020F0502020204030204" pitchFamily="34" charset="0"/>
              </a:rPr>
              <a:t>atribui o valor 5 para a  variável </a:t>
            </a:r>
            <a:r>
              <a:rPr lang="pt-BR" sz="2400" b="1" dirty="0">
                <a:ea typeface="Calibri" panose="020F0502020204030204" pitchFamily="34" charset="0"/>
              </a:rPr>
              <a:t>num</a:t>
            </a:r>
            <a:r>
              <a:rPr lang="pt-BR" sz="2400" dirty="0">
                <a:ea typeface="Calibri" panose="020F0502020204030204" pitchFamily="34" charset="0"/>
              </a:rPr>
              <a:t>;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A </a:t>
            </a:r>
            <a:r>
              <a:rPr lang="pt-BR" sz="2400" dirty="0">
                <a:ea typeface="Calibri" panose="020F0502020204030204" pitchFamily="34" charset="0"/>
              </a:rPr>
              <a:t>linha </a:t>
            </a:r>
            <a:r>
              <a:rPr lang="pt-BR" sz="2400" dirty="0" smtClean="0">
                <a:ea typeface="Calibri" panose="020F0502020204030204" pitchFamily="34" charset="0"/>
              </a:rPr>
              <a:t>5 </a:t>
            </a:r>
            <a:r>
              <a:rPr lang="pt-BR" sz="2400" dirty="0">
                <a:ea typeface="Calibri" panose="020F0502020204030204" pitchFamily="34" charset="0"/>
              </a:rPr>
              <a:t>atribui o endereço da variável </a:t>
            </a:r>
            <a:r>
              <a:rPr lang="pt-BR" sz="2400" b="1" dirty="0">
                <a:ea typeface="Calibri" panose="020F0502020204030204" pitchFamily="34" charset="0"/>
              </a:rPr>
              <a:t>num</a:t>
            </a:r>
            <a:r>
              <a:rPr lang="pt-BR" sz="2400" dirty="0">
                <a:ea typeface="Calibri" panose="020F0502020204030204" pitchFamily="34" charset="0"/>
              </a:rPr>
              <a:t> para a variável </a:t>
            </a:r>
            <a:r>
              <a:rPr lang="pt-BR" sz="2400" b="1" dirty="0">
                <a:ea typeface="Calibri" panose="020F0502020204030204" pitchFamily="34" charset="0"/>
              </a:rPr>
              <a:t>p</a:t>
            </a:r>
            <a:r>
              <a:rPr lang="pt-BR" sz="2400" dirty="0">
                <a:ea typeface="Calibri" panose="020F0502020204030204" pitchFamily="34" charset="0"/>
              </a:rPr>
              <a:t>, gerando </a:t>
            </a:r>
            <a:r>
              <a:rPr lang="pt-BR" sz="2400" dirty="0" smtClean="0">
                <a:ea typeface="Calibri" panose="020F0502020204030204" pitchFamily="34" charset="0"/>
              </a:rPr>
              <a:t>a </a:t>
            </a:r>
            <a:r>
              <a:rPr lang="pt-BR" sz="2000" dirty="0">
                <a:ea typeface="Calibri" panose="020F0502020204030204" pitchFamily="34" charset="0"/>
              </a:rPr>
              <a:t>referência (apontamento)</a:t>
            </a:r>
            <a:r>
              <a:rPr lang="pt-BR" sz="2400" dirty="0">
                <a:ea typeface="Calibri" panose="020F0502020204030204" pitchFamily="34" charset="0"/>
              </a:rPr>
              <a:t>; </a:t>
            </a:r>
            <a:endParaRPr lang="pt-BR" sz="2800" dirty="0">
              <a:ea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pt-BR" sz="2800" dirty="0" smtClean="0">
                <a:ea typeface="Calibri" panose="020F0502020204030204" pitchFamily="34" charset="0"/>
              </a:rPr>
              <a:t>Para que não haja confusão com a execução das linhas que contém erros, assume-se a partir daqui que as linhas de 6 a 15 são execuções independentes sobre os valores assumidos nas linhas 4 e 5, ou seja, uma linha não interfere na execução da outra.</a:t>
            </a:r>
          </a:p>
        </p:txBody>
      </p:sp>
    </p:spTree>
    <p:extLst>
      <p:ext uri="{BB962C8B-B14F-4D97-AF65-F5344CB8AC3E}">
        <p14:creationId xmlns:p14="http://schemas.microsoft.com/office/powerpoint/2010/main" val="10551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Variáveis Estáticas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se trabalhar o conceito de listas (</a:t>
            </a:r>
            <a:r>
              <a:rPr lang="pt-BR" i="1" dirty="0" err="1"/>
              <a:t>arrays</a:t>
            </a:r>
            <a:r>
              <a:rPr lang="pt-BR" dirty="0"/>
              <a:t>) estáticas, é necessário que seja pré-definida a quantidade de posições (elementos) que irão compor a lista.</a:t>
            </a:r>
          </a:p>
          <a:p>
            <a:r>
              <a:rPr lang="pt-BR" dirty="0"/>
              <a:t>Para a declaração: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variável </a:t>
            </a:r>
            <a:r>
              <a:rPr lang="pt-BR" dirty="0" err="1"/>
              <a:t>vet</a:t>
            </a:r>
            <a:r>
              <a:rPr lang="pt-BR" dirty="0"/>
              <a:t> trata-se de um </a:t>
            </a:r>
            <a:r>
              <a:rPr lang="pt-BR" i="1" dirty="0" err="1"/>
              <a:t>array</a:t>
            </a:r>
            <a:r>
              <a:rPr lang="pt-BR" dirty="0"/>
              <a:t> unidimensional, estático, de 5 posições do tipo inteiro (</a:t>
            </a:r>
            <a:r>
              <a:rPr lang="pt-BR" dirty="0" err="1"/>
              <a:t>int</a:t>
            </a:r>
            <a:r>
              <a:rPr lang="pt-BR" dirty="0"/>
              <a:t>), que serão acessadas pelo seu índice.</a:t>
            </a:r>
          </a:p>
        </p:txBody>
      </p:sp>
      <p:sp>
        <p:nvSpPr>
          <p:cNvPr id="4100" name="Rectangle 3"/>
          <p:cNvSpPr txBox="1">
            <a:spLocks noChangeArrowheads="1"/>
          </p:cNvSpPr>
          <p:nvPr/>
        </p:nvSpPr>
        <p:spPr bwMode="auto">
          <a:xfrm>
            <a:off x="827584" y="3501008"/>
            <a:ext cx="7237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</p:txBody>
      </p:sp>
    </p:spTree>
    <p:extLst>
      <p:ext uri="{BB962C8B-B14F-4D97-AF65-F5344CB8AC3E}">
        <p14:creationId xmlns:p14="http://schemas.microsoft.com/office/powerpoint/2010/main" val="17610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6 lê um valor para ser armazenado a partir do endereço da variável </a:t>
            </a:r>
            <a:r>
              <a:rPr lang="pt-BR" sz="2800" b="1" dirty="0" smtClean="0">
                <a:ea typeface="Calibri" panose="020F0502020204030204" pitchFamily="34" charset="0"/>
              </a:rPr>
              <a:t>num</a:t>
            </a:r>
            <a:r>
              <a:rPr lang="pt-BR" sz="2800" dirty="0" smtClean="0">
                <a:ea typeface="Calibri" panose="020F0502020204030204" pitchFamily="34" charset="0"/>
              </a:rPr>
              <a:t> em memória;</a:t>
            </a:r>
          </a:p>
          <a:p>
            <a:pPr marL="457200" lvl="1" indent="0" eaLnBrk="1" hangingPunct="1">
              <a:buNone/>
            </a:pP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</a:t>
            </a: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,&amp;num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O valor que for digitado será armazenado na posição 16 de memória, pois este é o endereço da variável </a:t>
            </a:r>
            <a:r>
              <a:rPr lang="pt-BR" sz="2400" b="1" dirty="0" smtClean="0">
                <a:ea typeface="Calibri" panose="020F0502020204030204" pitchFamily="34" charset="0"/>
              </a:rPr>
              <a:t>num</a:t>
            </a:r>
            <a:r>
              <a:rPr lang="pt-BR" sz="2400" dirty="0" smtClean="0">
                <a:ea typeface="Calibri" panose="020F0502020204030204" pitchFamily="34" charset="0"/>
              </a:rPr>
              <a:t>;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Utiliza-se a máscara </a:t>
            </a:r>
            <a:r>
              <a:rPr lang="pt-BR" sz="2400" b="1" dirty="0" smtClean="0">
                <a:ea typeface="Calibri" panose="020F0502020204030204" pitchFamily="34" charset="0"/>
              </a:rPr>
              <a:t>%d</a:t>
            </a:r>
            <a:r>
              <a:rPr lang="pt-BR" sz="2400" dirty="0" smtClean="0">
                <a:ea typeface="Calibri" panose="020F0502020204030204" pitchFamily="34" charset="0"/>
              </a:rPr>
              <a:t> pois este é o tipo de dado que pode ser armazenado na posição 16 de memória.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Esta linha será executada corretamente.</a:t>
            </a:r>
          </a:p>
        </p:txBody>
      </p:sp>
    </p:spTree>
    <p:extLst>
      <p:ext uri="{BB962C8B-B14F-4D97-AF65-F5344CB8AC3E}">
        <p14:creationId xmlns:p14="http://schemas.microsoft.com/office/powerpoint/2010/main" val="6378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67758"/>
          </a:xfrm>
        </p:spPr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7 lê um valor para ser armazenado a partir do endereço supostamente referenciado pela variável </a:t>
            </a:r>
            <a:r>
              <a:rPr lang="pt-BR" sz="2800" b="1" dirty="0" smtClean="0">
                <a:ea typeface="Calibri" panose="020F0502020204030204" pitchFamily="34" charset="0"/>
              </a:rPr>
              <a:t>num</a:t>
            </a:r>
            <a:r>
              <a:rPr lang="pt-BR" sz="2800" dirty="0" smtClean="0">
                <a:ea typeface="Calibri" panose="020F0502020204030204" pitchFamily="34" charset="0"/>
              </a:rPr>
              <a:t> em memória;</a:t>
            </a:r>
          </a:p>
          <a:p>
            <a:pPr marL="457200" lvl="1" indent="0" eaLnBrk="1" hangingPunct="1">
              <a:buNone/>
            </a:pP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</a:t>
            </a: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,num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Esta linha contém erro, pois </a:t>
            </a:r>
            <a:r>
              <a:rPr lang="pt-BR" sz="2400" b="1" dirty="0" smtClean="0">
                <a:ea typeface="Calibri" panose="020F0502020204030204" pitchFamily="34" charset="0"/>
              </a:rPr>
              <a:t>num</a:t>
            </a:r>
            <a:r>
              <a:rPr lang="pt-BR" sz="2400" dirty="0" smtClean="0">
                <a:ea typeface="Calibri" panose="020F0502020204030204" pitchFamily="34" charset="0"/>
              </a:rPr>
              <a:t> não é um ponteiro; O valor que fosse digitado seria armazenado na posição 5 de memória, pois este é o valor contido em </a:t>
            </a:r>
            <a:r>
              <a:rPr lang="pt-BR" sz="2400" b="1" dirty="0" smtClean="0">
                <a:ea typeface="Calibri" panose="020F0502020204030204" pitchFamily="34" charset="0"/>
              </a:rPr>
              <a:t>num</a:t>
            </a:r>
            <a:r>
              <a:rPr lang="pt-BR" sz="2400" dirty="0" smtClean="0">
                <a:ea typeface="Calibri" panose="020F0502020204030204" pitchFamily="34" charset="0"/>
              </a:rPr>
              <a:t>;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Uma vez que o endereço 5 de memória não é um endereço que pertence a este programa, o Sistema Operacional faria com que a execução do programa fosse abortada, exibindo a famosa mensagem:</a:t>
            </a:r>
            <a:br>
              <a:rPr lang="pt-BR" sz="2400" dirty="0" smtClean="0">
                <a:ea typeface="Calibri" panose="020F0502020204030204" pitchFamily="34" charset="0"/>
              </a:rPr>
            </a:br>
            <a:r>
              <a:rPr lang="pt-BR" sz="2400" dirty="0" smtClean="0">
                <a:ea typeface="Calibri" panose="020F0502020204030204" pitchFamily="34" charset="0"/>
              </a:rPr>
              <a:t>“</a:t>
            </a:r>
            <a:r>
              <a:rPr lang="pt-BR" sz="2400" i="1" dirty="0" smtClean="0">
                <a:ea typeface="Calibri" panose="020F0502020204030204" pitchFamily="34" charset="0"/>
              </a:rPr>
              <a:t>Access </a:t>
            </a:r>
            <a:r>
              <a:rPr lang="pt-BR" sz="2400" i="1" dirty="0" err="1" smtClean="0">
                <a:ea typeface="Calibri" panose="020F0502020204030204" pitchFamily="34" charset="0"/>
              </a:rPr>
              <a:t>Violation</a:t>
            </a:r>
            <a:r>
              <a:rPr lang="pt-BR" sz="2400" dirty="0" smtClean="0">
                <a:ea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67758"/>
          </a:xfrm>
        </p:spPr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8 lê um valor para ser armazenado a partir do endereço supostamente referenciado pelo conteúdo da posição referenciada por </a:t>
            </a:r>
            <a:r>
              <a:rPr lang="pt-BR" sz="2800" b="1" dirty="0" smtClean="0">
                <a:ea typeface="Calibri" panose="020F0502020204030204" pitchFamily="34" charset="0"/>
              </a:rPr>
              <a:t>num</a:t>
            </a:r>
            <a:r>
              <a:rPr lang="pt-BR" sz="2800" dirty="0" smtClean="0">
                <a:ea typeface="Calibri" panose="020F0502020204030204" pitchFamily="34" charset="0"/>
              </a:rPr>
              <a:t> em memória;</a:t>
            </a:r>
          </a:p>
          <a:p>
            <a:pPr marL="457200" lvl="1" indent="0" eaLnBrk="1" hangingPunct="1">
              <a:buNone/>
            </a:pP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,*num);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Esta linha contém erro, pois </a:t>
            </a:r>
            <a:r>
              <a:rPr lang="pt-BR" sz="2400" b="1" dirty="0" smtClean="0">
                <a:ea typeface="Calibri" panose="020F0502020204030204" pitchFamily="34" charset="0"/>
              </a:rPr>
              <a:t>num</a:t>
            </a:r>
            <a:r>
              <a:rPr lang="pt-BR" sz="2400" dirty="0" smtClean="0">
                <a:ea typeface="Calibri" panose="020F0502020204030204" pitchFamily="34" charset="0"/>
              </a:rPr>
              <a:t> não é um ponteiro; O valor que fosse digitado seria armazenado na posição referenciada pela posição 5 de memória, pois este é o valor contido em </a:t>
            </a:r>
            <a:r>
              <a:rPr lang="pt-BR" sz="2400" b="1" dirty="0" smtClean="0">
                <a:ea typeface="Calibri" panose="020F0502020204030204" pitchFamily="34" charset="0"/>
              </a:rPr>
              <a:t>num</a:t>
            </a:r>
            <a:r>
              <a:rPr lang="pt-BR" sz="2400" dirty="0" smtClean="0">
                <a:ea typeface="Calibri" panose="020F0502020204030204" pitchFamily="34" charset="0"/>
              </a:rPr>
              <a:t>;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Se esta posição (5) sequer pode ser acessada (</a:t>
            </a:r>
            <a:r>
              <a:rPr lang="pt-BR" sz="2400" dirty="0">
                <a:ea typeface="Calibri" panose="020F0502020204030204" pitchFamily="34" charset="0"/>
              </a:rPr>
              <a:t>não é um endereço que pertence a este </a:t>
            </a:r>
            <a:r>
              <a:rPr lang="pt-BR" sz="2400" dirty="0" smtClean="0">
                <a:ea typeface="Calibri" panose="020F0502020204030204" pitchFamily="34" charset="0"/>
              </a:rPr>
              <a:t>programa), tampouco seria possível acessar a posição por ela referenciada.</a:t>
            </a:r>
          </a:p>
        </p:txBody>
      </p:sp>
    </p:spTree>
    <p:extLst>
      <p:ext uri="{BB962C8B-B14F-4D97-AF65-F5344CB8AC3E}">
        <p14:creationId xmlns:p14="http://schemas.microsoft.com/office/powerpoint/2010/main" val="9034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9 lê um valor para ser armazenado a partir do endereço de memória referenciado pelo ponteiro </a:t>
            </a:r>
            <a:r>
              <a:rPr lang="pt-BR" sz="2800" b="1" dirty="0" smtClean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d",p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O valor que for digitado será armazenado na posição 16 de memória, pois este é o endereço referenciado por </a:t>
            </a:r>
            <a:r>
              <a:rPr lang="pt-BR" sz="2400" b="1" dirty="0" smtClean="0">
                <a:ea typeface="Calibri" panose="020F0502020204030204" pitchFamily="34" charset="0"/>
              </a:rPr>
              <a:t>p</a:t>
            </a:r>
            <a:r>
              <a:rPr lang="pt-BR" sz="2400" dirty="0" smtClean="0">
                <a:ea typeface="Calibri" panose="020F0502020204030204" pitchFamily="34" charset="0"/>
              </a:rPr>
              <a:t>;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Utiliza-se a máscara </a:t>
            </a:r>
            <a:r>
              <a:rPr lang="pt-BR" sz="2400" b="1" dirty="0" smtClean="0">
                <a:ea typeface="Calibri" panose="020F0502020204030204" pitchFamily="34" charset="0"/>
              </a:rPr>
              <a:t>%d</a:t>
            </a:r>
            <a:r>
              <a:rPr lang="pt-BR" sz="2400" dirty="0" smtClean="0">
                <a:ea typeface="Calibri" panose="020F0502020204030204" pitchFamily="34" charset="0"/>
              </a:rPr>
              <a:t> pois este é o tipo de dado que pode ser armazenado na posição 16 de memória.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Esta linha será executada corretamente.</a:t>
            </a:r>
          </a:p>
        </p:txBody>
      </p:sp>
    </p:spTree>
    <p:extLst>
      <p:ext uri="{BB962C8B-B14F-4D97-AF65-F5344CB8AC3E}">
        <p14:creationId xmlns:p14="http://schemas.microsoft.com/office/powerpoint/2010/main" val="23524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025" y="1052736"/>
            <a:ext cx="8229600" cy="5399087"/>
          </a:xfrm>
        </p:spPr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10 lê um valor para ser armazenado a partir do endereço de memória de </a:t>
            </a:r>
            <a:r>
              <a:rPr lang="pt-BR" sz="2800" b="1" dirty="0" smtClean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d",&amp;p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Esta linha contém erro, pois o valor que fosse digitado seria armazenado na posição 32 de memória (pois este é o endereço de </a:t>
            </a:r>
            <a:r>
              <a:rPr lang="pt-BR" sz="2400" b="1" dirty="0" smtClean="0">
                <a:ea typeface="Calibri" panose="020F0502020204030204" pitchFamily="34" charset="0"/>
              </a:rPr>
              <a:t>p</a:t>
            </a:r>
            <a:r>
              <a:rPr lang="pt-BR" sz="2400" dirty="0" smtClean="0">
                <a:ea typeface="Calibri" panose="020F0502020204030204" pitchFamily="34" charset="0"/>
              </a:rPr>
              <a:t>), desfazendo a referência de </a:t>
            </a:r>
            <a:r>
              <a:rPr lang="pt-BR" sz="2400" b="1" dirty="0" smtClean="0">
                <a:ea typeface="Calibri" panose="020F0502020204030204" pitchFamily="34" charset="0"/>
              </a:rPr>
              <a:t>p</a:t>
            </a:r>
            <a:r>
              <a:rPr lang="pt-BR" sz="2400" dirty="0" smtClean="0">
                <a:ea typeface="Calibri" panose="020F0502020204030204" pitchFamily="34" charset="0"/>
              </a:rPr>
              <a:t> para o endereço 16 e gerando uma referência a um endereço de memória relativo ao valor digitado. Por exemplo, se o usuário digitasse o valor 8, o ponteiro </a:t>
            </a:r>
            <a:r>
              <a:rPr lang="pt-BR" sz="2400" b="1" dirty="0" smtClean="0">
                <a:ea typeface="Calibri" panose="020F0502020204030204" pitchFamily="34" charset="0"/>
              </a:rPr>
              <a:t>p</a:t>
            </a:r>
            <a:r>
              <a:rPr lang="pt-BR" sz="2400" dirty="0" smtClean="0">
                <a:ea typeface="Calibri" panose="020F0502020204030204" pitchFamily="34" charset="0"/>
              </a:rPr>
              <a:t> passaria a fazer referência ao endereço 8 de memória (inválido).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A leitura com a máscara </a:t>
            </a:r>
            <a:r>
              <a:rPr lang="pt-BR" sz="2400" b="1" dirty="0" smtClean="0">
                <a:ea typeface="Calibri" panose="020F0502020204030204" pitchFamily="34" charset="0"/>
              </a:rPr>
              <a:t>%d</a:t>
            </a:r>
            <a:r>
              <a:rPr lang="pt-BR" sz="2400" dirty="0" smtClean="0">
                <a:ea typeface="Calibri" panose="020F0502020204030204" pitchFamily="34" charset="0"/>
              </a:rPr>
              <a:t> seria incorreta para digitação de um valor que fosse referente a um endereço.</a:t>
            </a:r>
          </a:p>
        </p:txBody>
      </p:sp>
    </p:spTree>
    <p:extLst>
      <p:ext uri="{BB962C8B-B14F-4D97-AF65-F5344CB8AC3E}">
        <p14:creationId xmlns:p14="http://schemas.microsoft.com/office/powerpoint/2010/main" val="8647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11 lê um valor para ser armazenado a partir do endereço de memória equivalente ao conteúdo da posição que é referenciada por </a:t>
            </a:r>
            <a:r>
              <a:rPr lang="pt-BR" sz="2800" b="1" dirty="0" smtClean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"%d",*p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Esta linha contém erro, pois o valor que digitado seria armazenado na posição de memória referenciada pela posição 16 (que é o endereço que </a:t>
            </a:r>
            <a:r>
              <a:rPr lang="pt-BR" sz="2400" b="1" dirty="0" smtClean="0">
                <a:ea typeface="Calibri" panose="020F0502020204030204" pitchFamily="34" charset="0"/>
              </a:rPr>
              <a:t>p</a:t>
            </a:r>
            <a:r>
              <a:rPr lang="pt-BR" sz="2400" dirty="0" smtClean="0">
                <a:ea typeface="Calibri" panose="020F0502020204030204" pitchFamily="34" charset="0"/>
              </a:rPr>
              <a:t> referencia). Neste caso, como a posição 16 possui conteúdo 5, o valor digitado seria armazenado na posição 5 de memória.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Já se sabe que o </a:t>
            </a:r>
            <a:r>
              <a:rPr lang="pt-BR" sz="2400" dirty="0">
                <a:ea typeface="Calibri" panose="020F0502020204030204" pitchFamily="34" charset="0"/>
              </a:rPr>
              <a:t>endereço 5 de memória não é um endereço que pertence a este programa, </a:t>
            </a:r>
            <a:r>
              <a:rPr lang="pt-BR" sz="2400" dirty="0" smtClean="0">
                <a:ea typeface="Calibri" panose="020F0502020204030204" pitchFamily="34" charset="0"/>
              </a:rPr>
              <a:t>cuja </a:t>
            </a:r>
            <a:r>
              <a:rPr lang="pt-BR" sz="2400" dirty="0">
                <a:ea typeface="Calibri" panose="020F0502020204030204" pitchFamily="34" charset="0"/>
              </a:rPr>
              <a:t>execução </a:t>
            </a:r>
            <a:r>
              <a:rPr lang="pt-BR" sz="2400" dirty="0" smtClean="0">
                <a:ea typeface="Calibri" panose="020F0502020204030204" pitchFamily="34" charset="0"/>
              </a:rPr>
              <a:t>seria abortada pelo Sistema Operacional.</a:t>
            </a:r>
          </a:p>
          <a:p>
            <a:pPr lvl="1" eaLnBrk="1" hangingPunct="1"/>
            <a:endParaRPr lang="pt-BR" sz="2400" dirty="0" smtClean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12 imprime o conteúdo da variável </a:t>
            </a:r>
            <a:r>
              <a:rPr lang="pt-BR" sz="2800" b="1" dirty="0" smtClean="0">
                <a:ea typeface="Calibri" panose="020F0502020204030204" pitchFamily="34" charset="0"/>
              </a:rPr>
              <a:t>num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d",num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>
                <a:ea typeface="Calibri" panose="020F0502020204030204" pitchFamily="34" charset="0"/>
              </a:rPr>
              <a:t>Esta linha será executada </a:t>
            </a:r>
            <a:r>
              <a:rPr lang="pt-BR" sz="2400" dirty="0" smtClean="0">
                <a:ea typeface="Calibri" panose="020F0502020204030204" pitchFamily="34" charset="0"/>
              </a:rPr>
              <a:t>corretamente, imprimindo o valor </a:t>
            </a:r>
            <a:r>
              <a:rPr lang="pt-BR" sz="2400" b="1" dirty="0" smtClean="0">
                <a:ea typeface="Calibri" panose="020F0502020204030204" pitchFamily="34" charset="0"/>
              </a:rPr>
              <a:t>5</a:t>
            </a:r>
            <a:r>
              <a:rPr lang="pt-BR" sz="2400" dirty="0" smtClean="0">
                <a:ea typeface="Calibri" panose="020F0502020204030204" pitchFamily="34" charset="0"/>
              </a:rPr>
              <a:t>, que é o conteúdo da variável </a:t>
            </a:r>
            <a:r>
              <a:rPr lang="pt-BR" sz="2400" b="1" dirty="0" smtClean="0">
                <a:ea typeface="Calibri" panose="020F0502020204030204" pitchFamily="34" charset="0"/>
              </a:rPr>
              <a:t>num</a:t>
            </a:r>
            <a:r>
              <a:rPr lang="pt-BR" sz="2400" dirty="0" smtClean="0">
                <a:ea typeface="Calibri" panose="020F0502020204030204" pitchFamily="34" charset="0"/>
              </a:rPr>
              <a:t>.</a:t>
            </a:r>
          </a:p>
          <a:p>
            <a:pPr eaLnBrk="1" hangingPunct="1"/>
            <a:r>
              <a:rPr lang="pt-BR" sz="2800" dirty="0">
                <a:ea typeface="Calibri" panose="020F0502020204030204" pitchFamily="34" charset="0"/>
              </a:rPr>
              <a:t>A linha </a:t>
            </a:r>
            <a:r>
              <a:rPr lang="pt-BR" sz="2800" dirty="0" smtClean="0">
                <a:ea typeface="Calibri" panose="020F0502020204030204" pitchFamily="34" charset="0"/>
              </a:rPr>
              <a:t>13 tenta imprimir </a:t>
            </a:r>
            <a:r>
              <a:rPr lang="pt-BR" sz="2800" dirty="0">
                <a:ea typeface="Calibri" panose="020F0502020204030204" pitchFamily="34" charset="0"/>
              </a:rPr>
              <a:t>o </a:t>
            </a:r>
            <a:r>
              <a:rPr lang="pt-BR" sz="2800" dirty="0" smtClean="0">
                <a:ea typeface="Calibri" panose="020F0502020204030204" pitchFamily="34" charset="0"/>
              </a:rPr>
              <a:t>endereço </a:t>
            </a:r>
            <a:r>
              <a:rPr lang="pt-BR" sz="2800" dirty="0">
                <a:ea typeface="Calibri" panose="020F0502020204030204" pitchFamily="34" charset="0"/>
              </a:rPr>
              <a:t>da variável </a:t>
            </a:r>
            <a:r>
              <a:rPr lang="pt-BR" sz="2800" b="1" dirty="0">
                <a:ea typeface="Calibri" panose="020F0502020204030204" pitchFamily="34" charset="0"/>
              </a:rPr>
              <a:t>num</a:t>
            </a:r>
            <a:r>
              <a:rPr lang="pt-BR" sz="2800" dirty="0">
                <a:ea typeface="Calibri" panose="020F0502020204030204" pitchFamily="34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",&amp;num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>
                <a:ea typeface="Calibri" panose="020F0502020204030204" pitchFamily="34" charset="0"/>
              </a:rPr>
              <a:t>Esta linha </a:t>
            </a:r>
            <a:r>
              <a:rPr lang="pt-BR" sz="2400" dirty="0" smtClean="0">
                <a:ea typeface="Calibri" panose="020F0502020204030204" pitchFamily="34" charset="0"/>
              </a:rPr>
              <a:t>tenta imprimir o número 16 (que é o endereço da variável </a:t>
            </a:r>
            <a:r>
              <a:rPr lang="pt-BR" sz="2400" b="1" dirty="0" smtClean="0">
                <a:ea typeface="Calibri" panose="020F0502020204030204" pitchFamily="34" charset="0"/>
              </a:rPr>
              <a:t>num</a:t>
            </a:r>
            <a:r>
              <a:rPr lang="pt-BR" sz="2400" dirty="0" smtClean="0">
                <a:ea typeface="Calibri" panose="020F0502020204030204" pitchFamily="34" charset="0"/>
              </a:rPr>
              <a:t>), porém a máscara %d não é a máscara adequada para impressão de endereço. Se fosse desejado imprimir o </a:t>
            </a:r>
            <a:r>
              <a:rPr lang="pt-BR" sz="2400" b="1" dirty="0" smtClean="0">
                <a:ea typeface="Calibri" panose="020F0502020204030204" pitchFamily="34" charset="0"/>
              </a:rPr>
              <a:t>endereço</a:t>
            </a:r>
            <a:r>
              <a:rPr lang="pt-BR" sz="2400" dirty="0" smtClean="0">
                <a:ea typeface="Calibri" panose="020F0502020204030204" pitchFamily="34" charset="0"/>
              </a:rPr>
              <a:t> de </a:t>
            </a:r>
            <a:r>
              <a:rPr lang="pt-BR" sz="2400" b="1" dirty="0" smtClean="0">
                <a:ea typeface="Calibri" panose="020F0502020204030204" pitchFamily="34" charset="0"/>
              </a:rPr>
              <a:t>num</a:t>
            </a:r>
            <a:r>
              <a:rPr lang="pt-BR" sz="2400" dirty="0" smtClean="0">
                <a:ea typeface="Calibri" panose="020F0502020204030204" pitchFamily="34" charset="0"/>
              </a:rPr>
              <a:t>, deveria se utilizar </a:t>
            </a:r>
            <a:r>
              <a:rPr lang="pt-BR" sz="2400" b="1" dirty="0" smtClean="0">
                <a:ea typeface="Calibri" panose="020F0502020204030204" pitchFamily="34" charset="0"/>
              </a:rPr>
              <a:t>%p</a:t>
            </a:r>
            <a:r>
              <a:rPr lang="pt-BR" sz="2400" dirty="0" smtClean="0">
                <a:ea typeface="Calibri" panose="020F0502020204030204" pitchFamily="34" charset="0"/>
              </a:rPr>
              <a:t>.</a:t>
            </a:r>
            <a:endParaRPr lang="pt-BR" sz="2400" dirty="0">
              <a:ea typeface="Calibri" panose="020F0502020204030204" pitchFamily="34" charset="0"/>
            </a:endParaRPr>
          </a:p>
          <a:p>
            <a:pPr lvl="1" eaLnBrk="1" hangingPunct="1"/>
            <a:endParaRPr lang="pt-BR" sz="2400" dirty="0" smtClean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Ponteiros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363272" cy="5544616"/>
          </a:xfrm>
        </p:spPr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14 imprime o conteúdo supostamente referenciado pela variável </a:t>
            </a:r>
            <a:r>
              <a:rPr lang="pt-BR" sz="2800" b="1" dirty="0" smtClean="0">
                <a:ea typeface="Calibri" panose="020F0502020204030204" pitchFamily="34" charset="0"/>
              </a:rPr>
              <a:t>num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"%d",*num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Esta linha contém erro, pois </a:t>
            </a:r>
            <a:r>
              <a:rPr lang="pt-BR" sz="2400" b="1" dirty="0" smtClean="0">
                <a:ea typeface="Calibri" panose="020F0502020204030204" pitchFamily="34" charset="0"/>
              </a:rPr>
              <a:t>num</a:t>
            </a:r>
            <a:r>
              <a:rPr lang="pt-BR" sz="2400" dirty="0" smtClean="0">
                <a:ea typeface="Calibri" panose="020F0502020204030204" pitchFamily="34" charset="0"/>
              </a:rPr>
              <a:t> não é um ponteiro. Haveria uma tentativa de se imprimir o conteúdo da posição 5 de memória, mas já se sabe que isto não seria possível, e a execução do programa seria abortada.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</a:t>
            </a:r>
            <a:r>
              <a:rPr lang="pt-BR" sz="2800" dirty="0">
                <a:ea typeface="Calibri" panose="020F0502020204030204" pitchFamily="34" charset="0"/>
              </a:rPr>
              <a:t>linha </a:t>
            </a:r>
            <a:r>
              <a:rPr lang="pt-BR" sz="2800" dirty="0" smtClean="0">
                <a:ea typeface="Calibri" panose="020F0502020204030204" pitchFamily="34" charset="0"/>
              </a:rPr>
              <a:t>15 imprime </a:t>
            </a:r>
            <a:r>
              <a:rPr lang="pt-BR" sz="2800" dirty="0">
                <a:ea typeface="Calibri" panose="020F0502020204030204" pitchFamily="34" charset="0"/>
              </a:rPr>
              <a:t>o </a:t>
            </a:r>
            <a:r>
              <a:rPr lang="pt-BR" sz="2800" dirty="0" smtClean="0">
                <a:ea typeface="Calibri" panose="020F0502020204030204" pitchFamily="34" charset="0"/>
              </a:rPr>
              <a:t>conteúdo da posição de memória referenciada por </a:t>
            </a:r>
            <a:r>
              <a:rPr lang="pt-BR" sz="2800" b="1" dirty="0" smtClean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  <a:endParaRPr lang="pt-BR" sz="2800" dirty="0">
              <a:ea typeface="Calibri" panose="020F0502020204030204" pitchFamily="34" charset="0"/>
            </a:endParaRPr>
          </a:p>
          <a:p>
            <a:pPr marL="457200" lvl="1" indent="0" eaLnBrk="1" hangingPunct="1">
              <a:buNone/>
            </a:pP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</a:t>
            </a:r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",*p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>
                <a:ea typeface="Calibri" panose="020F0502020204030204" pitchFamily="34" charset="0"/>
              </a:rPr>
              <a:t>Esta linha será executada corretamente, imprimindo o valor </a:t>
            </a:r>
            <a:r>
              <a:rPr lang="pt-BR" sz="2400" b="1" dirty="0">
                <a:ea typeface="Calibri" panose="020F0502020204030204" pitchFamily="34" charset="0"/>
              </a:rPr>
              <a:t>5</a:t>
            </a:r>
            <a:r>
              <a:rPr lang="pt-BR" sz="2400" dirty="0">
                <a:ea typeface="Calibri" panose="020F0502020204030204" pitchFamily="34" charset="0"/>
              </a:rPr>
              <a:t>, que é o conteúdo da </a:t>
            </a:r>
            <a:r>
              <a:rPr lang="pt-BR" sz="2400" dirty="0" smtClean="0">
                <a:ea typeface="Calibri" panose="020F0502020204030204" pitchFamily="34" charset="0"/>
              </a:rPr>
              <a:t>posição 16 de memória.</a:t>
            </a:r>
            <a:endParaRPr lang="pt-BR" sz="2400" dirty="0">
              <a:ea typeface="Calibri" panose="020F0502020204030204" pitchFamily="34" charset="0"/>
            </a:endParaRPr>
          </a:p>
          <a:p>
            <a:pPr lvl="1" eaLnBrk="1" hangingPunct="1"/>
            <a:endParaRPr lang="pt-BR" sz="2400" dirty="0" smtClean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4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Alocação Dinâmica de Memória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472608"/>
          </a:xfrm>
        </p:spPr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O uso de ponteiros faria pouco sentido se ficasse limitado a referenciar endereços de memória de variáveis estáticas; A grande vantagem do uso de ponteiros fica evidente quando se emprega alocação dinâmica de memória;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Linguagem C fornece diversas funções para manipulação de áreas de memória alocadas dinamicamente, sendo que neste momento serão utilizadas apenas duas delas:</a:t>
            </a:r>
          </a:p>
          <a:p>
            <a:pPr lvl="1" eaLnBrk="1" hangingPunct="1"/>
            <a:r>
              <a:rPr lang="pt-BR" sz="2400" b="1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malloc</a:t>
            </a:r>
            <a:r>
              <a:rPr lang="pt-BR" sz="2400" dirty="0" smtClean="0">
                <a:ea typeface="Calibri" panose="020F0502020204030204" pitchFamily="34" charset="0"/>
              </a:rPr>
              <a:t>, utilizada para alocação de memória;</a:t>
            </a:r>
          </a:p>
          <a:p>
            <a:pPr lvl="1" eaLnBrk="1" hangingPunct="1"/>
            <a:r>
              <a:rPr lang="pt-BR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free</a:t>
            </a:r>
            <a:r>
              <a:rPr lang="pt-BR" sz="2400" dirty="0" smtClean="0">
                <a:ea typeface="Calibri" panose="020F0502020204030204" pitchFamily="34" charset="0"/>
              </a:rPr>
              <a:t>, utilizada para liberação de memória alocada.</a:t>
            </a:r>
          </a:p>
        </p:txBody>
      </p:sp>
    </p:spTree>
    <p:extLst>
      <p:ext uri="{BB962C8B-B14F-4D97-AF65-F5344CB8AC3E}">
        <p14:creationId xmlns:p14="http://schemas.microsoft.com/office/powerpoint/2010/main" val="21755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040560"/>
          </a:xfrm>
        </p:spPr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sintaxe </a:t>
            </a:r>
            <a:r>
              <a:rPr lang="pt-BR" sz="2800" dirty="0">
                <a:ea typeface="Calibri" panose="020F0502020204030204" pitchFamily="34" charset="0"/>
              </a:rPr>
              <a:t>(simplificada</a:t>
            </a:r>
            <a:r>
              <a:rPr lang="pt-BR" sz="2800" dirty="0" smtClean="0">
                <a:ea typeface="Calibri" panose="020F0502020204030204" pitchFamily="34" charset="0"/>
              </a:rPr>
              <a:t>) da função </a:t>
            </a:r>
            <a:r>
              <a:rPr lang="pt-BR" sz="2800" b="1" dirty="0" err="1" smtClean="0">
                <a:ea typeface="Calibri" panose="020F0502020204030204" pitchFamily="34" charset="0"/>
              </a:rPr>
              <a:t>malloc</a:t>
            </a:r>
            <a:r>
              <a:rPr lang="pt-BR" sz="2800" dirty="0" smtClean="0">
                <a:ea typeface="Calibri" panose="020F0502020204030204" pitchFamily="34" charset="0"/>
              </a:rPr>
              <a:t>:</a:t>
            </a:r>
          </a:p>
          <a:p>
            <a:pPr eaLnBrk="1" hangingPunct="1"/>
            <a:endParaRPr lang="pt-BR" sz="2800" dirty="0" smtClean="0">
              <a:ea typeface="Calibri" panose="020F0502020204030204" pitchFamily="34" charset="0"/>
            </a:endParaRP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Observe o código:</a:t>
            </a:r>
          </a:p>
          <a:p>
            <a:pPr lvl="1" eaLnBrk="1" hangingPunct="1"/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endParaRPr lang="pt-BR" sz="2400" dirty="0">
              <a:ea typeface="Calibri" panose="020F0502020204030204" pitchFamily="34" charset="0"/>
            </a:endParaRPr>
          </a:p>
          <a:p>
            <a:pPr lvl="1" eaLnBrk="1" hangingPunct="1"/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endParaRPr lang="pt-BR" sz="2400" dirty="0">
              <a:ea typeface="Calibri" panose="020F0502020204030204" pitchFamily="34" charset="0"/>
            </a:endParaRPr>
          </a:p>
          <a:p>
            <a:pPr lvl="1" eaLnBrk="1" hangingPunct="1"/>
            <a:endParaRPr lang="pt-BR" sz="2400" dirty="0" smtClean="0">
              <a:ea typeface="Calibri" panose="020F0502020204030204" pitchFamily="34" charset="0"/>
            </a:endParaRPr>
          </a:p>
          <a:p>
            <a:pPr marL="457200" lvl="1" indent="0" eaLnBrk="1" hangingPunct="1">
              <a:buNone/>
            </a:pPr>
            <a:endParaRPr lang="pt-BR" sz="2400" dirty="0" smtClean="0">
              <a:ea typeface="Calibri" panose="020F0502020204030204" pitchFamily="34" charset="0"/>
            </a:endParaRPr>
          </a:p>
          <a:p>
            <a:pPr marL="457200" lvl="1" indent="0" eaLnBrk="1" hangingPunct="1">
              <a:buNone/>
            </a:pPr>
            <a:endParaRPr lang="pt-BR" sz="2400" dirty="0">
              <a:ea typeface="Calibri" panose="020F0502020204030204" pitchFamily="34" charset="0"/>
            </a:endParaRP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Entenda o código:</a:t>
            </a:r>
          </a:p>
        </p:txBody>
      </p:sp>
      <p:sp>
        <p:nvSpPr>
          <p:cNvPr id="3" name="Retângulo 2"/>
          <p:cNvSpPr/>
          <p:nvPr/>
        </p:nvSpPr>
        <p:spPr>
          <a:xfrm>
            <a:off x="827584" y="1556792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tamanho em bytes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2665644"/>
            <a:ext cx="7138987" cy="292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 =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*p = 42;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,*p);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0249" y="2665644"/>
            <a:ext cx="587375" cy="292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pt-BR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Variáveis Estáticas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implementar soluções com </a:t>
            </a:r>
            <a:r>
              <a:rPr lang="pt-BR" i="1" dirty="0" err="1"/>
              <a:t>arrays</a:t>
            </a:r>
            <a:r>
              <a:rPr lang="pt-BR" dirty="0"/>
              <a:t> estáticos, é necessário que se tenha uma ideia da quantidade de itens que serão armazenados;</a:t>
            </a:r>
          </a:p>
          <a:p>
            <a:r>
              <a:rPr lang="pt-BR" dirty="0"/>
              <a:t>Mesmo tendo-se uma noção aproximada da quantidade de itens, ao se definir um </a:t>
            </a:r>
            <a:r>
              <a:rPr lang="pt-BR" i="1" dirty="0" err="1"/>
              <a:t>array</a:t>
            </a:r>
            <a:r>
              <a:rPr lang="pt-BR" dirty="0"/>
              <a:t> sempre surge a dúvida: “e se for necessário armazenar mais do que a dimensão que se está definindo</a:t>
            </a:r>
            <a:r>
              <a:rPr lang="pt-BR" dirty="0" smtClean="0"/>
              <a:t>?”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9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3743622"/>
          </a:xfrm>
        </p:spPr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3 declara a variável </a:t>
            </a:r>
            <a:r>
              <a:rPr lang="pt-BR" sz="2800" b="1" dirty="0" smtClean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, do tipo ponteiro para inteiro;</a:t>
            </a:r>
          </a:p>
          <a:p>
            <a:pPr marL="457200" lvl="1" indent="0" eaLnBrk="1" hangingPunct="1">
              <a:buNone/>
            </a:pP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O ponteiro </a:t>
            </a:r>
            <a:r>
              <a:rPr lang="pt-BR" sz="2400" b="1" dirty="0" smtClean="0">
                <a:ea typeface="Calibri" panose="020F0502020204030204" pitchFamily="34" charset="0"/>
              </a:rPr>
              <a:t>p</a:t>
            </a:r>
            <a:r>
              <a:rPr lang="pt-BR" sz="2400" dirty="0" smtClean="0">
                <a:ea typeface="Calibri" panose="020F0502020204030204" pitchFamily="34" charset="0"/>
              </a:rPr>
              <a:t> é declarado com a intenção de que seja alocada uma determinada área de memória para armazenamento de um número inteiro, através do uso da função </a:t>
            </a:r>
            <a:r>
              <a:rPr lang="pt-BR" sz="2400" b="1" dirty="0" err="1" smtClean="0">
                <a:ea typeface="Calibri" panose="020F0502020204030204" pitchFamily="34" charset="0"/>
              </a:rPr>
              <a:t>malloc</a:t>
            </a:r>
            <a:r>
              <a:rPr lang="pt-BR" sz="2400" dirty="0" smtClean="0">
                <a:ea typeface="Calibri" panose="020F0502020204030204" pitchFamily="34" charset="0"/>
              </a:rPr>
              <a:t>, e esta área será referenciada por </a:t>
            </a:r>
            <a:r>
              <a:rPr lang="pt-BR" sz="2400" b="1" dirty="0" smtClean="0">
                <a:ea typeface="Calibri" panose="020F0502020204030204" pitchFamily="34" charset="0"/>
              </a:rPr>
              <a:t>p</a:t>
            </a:r>
            <a:r>
              <a:rPr lang="pt-BR" sz="2400" dirty="0" smtClean="0">
                <a:ea typeface="Calibri" panose="020F0502020204030204" pitchFamily="34" charset="0"/>
              </a:rPr>
              <a:t>;</a:t>
            </a: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Supõe-se, didaticamente, que </a:t>
            </a:r>
            <a:r>
              <a:rPr lang="pt-BR" sz="2400" b="1" dirty="0" smtClean="0">
                <a:ea typeface="Calibri" panose="020F0502020204030204" pitchFamily="34" charset="0"/>
              </a:rPr>
              <a:t>p</a:t>
            </a:r>
            <a:r>
              <a:rPr lang="pt-BR" sz="2400" dirty="0" smtClean="0">
                <a:ea typeface="Calibri" panose="020F0502020204030204" pitchFamily="34" charset="0"/>
              </a:rPr>
              <a:t> tenha sido alocado na posição 16 de memória:</a:t>
            </a:r>
          </a:p>
        </p:txBody>
      </p:sp>
      <p:sp>
        <p:nvSpPr>
          <p:cNvPr id="4" name="Retângulo com Canto Aparado do Mesmo Lado 3"/>
          <p:cNvSpPr/>
          <p:nvPr/>
        </p:nvSpPr>
        <p:spPr>
          <a:xfrm>
            <a:off x="5868144" y="5052882"/>
            <a:ext cx="863600" cy="287338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sp>
        <p:nvSpPr>
          <p:cNvPr id="5" name="Retângulo 4"/>
          <p:cNvSpPr/>
          <p:nvPr/>
        </p:nvSpPr>
        <p:spPr>
          <a:xfrm>
            <a:off x="5868144" y="5340220"/>
            <a:ext cx="1584325" cy="863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3600" dirty="0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499133" y="5533895"/>
            <a:ext cx="369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943422"/>
          </a:xfrm>
        </p:spPr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</a:t>
            </a:r>
            <a:r>
              <a:rPr lang="pt-BR" sz="2800" dirty="0">
                <a:ea typeface="Calibri" panose="020F0502020204030204" pitchFamily="34" charset="0"/>
              </a:rPr>
              <a:t>linha </a:t>
            </a:r>
            <a:r>
              <a:rPr lang="pt-BR" sz="2800" dirty="0" smtClean="0">
                <a:ea typeface="Calibri" panose="020F0502020204030204" pitchFamily="34" charset="0"/>
              </a:rPr>
              <a:t>4 aloca uma área de memória para armazenamento de um número inteiro e atribui o endereço desta área para o ponteiro </a:t>
            </a:r>
            <a:r>
              <a:rPr lang="pt-BR" sz="2800" b="1" dirty="0" smtClean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  <a:endParaRPr lang="pt-BR" sz="2800" dirty="0">
              <a:ea typeface="Calibri" panose="020F0502020204030204" pitchFamily="34" charset="0"/>
            </a:endParaRPr>
          </a:p>
          <a:p>
            <a:pPr marL="457200" lvl="1" indent="0" eaLnBrk="1" hangingPunct="1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(</a:t>
            </a: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pt-BR" sz="2400" dirty="0">
              <a:ea typeface="Calibri" panose="020F0502020204030204" pitchFamily="34" charset="0"/>
            </a:endParaRPr>
          </a:p>
        </p:txBody>
      </p:sp>
      <p:sp>
        <p:nvSpPr>
          <p:cNvPr id="4" name="Retângulo com Canto Aparado do Mesmo Lado 3"/>
          <p:cNvSpPr/>
          <p:nvPr/>
        </p:nvSpPr>
        <p:spPr>
          <a:xfrm>
            <a:off x="1294879" y="4012637"/>
            <a:ext cx="863600" cy="287338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sp>
        <p:nvSpPr>
          <p:cNvPr id="5" name="Retângulo 4"/>
          <p:cNvSpPr/>
          <p:nvPr/>
        </p:nvSpPr>
        <p:spPr>
          <a:xfrm>
            <a:off x="1294879" y="4299975"/>
            <a:ext cx="1584325" cy="863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 smtClean="0"/>
              <a:t>???</a:t>
            </a:r>
            <a:endParaRPr lang="pt-BR" sz="3600" dirty="0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925868" y="4493650"/>
            <a:ext cx="369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tângulo com Canto Aparado do Mesmo Lado 6"/>
          <p:cNvSpPr/>
          <p:nvPr/>
        </p:nvSpPr>
        <p:spPr>
          <a:xfrm>
            <a:off x="4319636" y="4012638"/>
            <a:ext cx="863600" cy="287337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???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19636" y="4299975"/>
            <a:ext cx="1584325" cy="86518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3600" dirty="0"/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2519015" y="4215557"/>
            <a:ext cx="1980977" cy="58847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3679005" y="3556167"/>
            <a:ext cx="2865585" cy="208823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2 14"/>
          <p:cNvSpPr/>
          <p:nvPr/>
        </p:nvSpPr>
        <p:spPr>
          <a:xfrm>
            <a:off x="5934715" y="5898837"/>
            <a:ext cx="2735188" cy="385762"/>
          </a:xfrm>
          <a:prstGeom prst="borderCallout2">
            <a:avLst>
              <a:gd name="adj1" fmla="val 52081"/>
              <a:gd name="adj2" fmla="val -298"/>
              <a:gd name="adj3" fmla="val 49616"/>
              <a:gd name="adj4" fmla="val -14713"/>
              <a:gd name="adj5" fmla="val -62837"/>
              <a:gd name="adj6" fmla="val -230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 smtClean="0"/>
              <a:t>área alocada por </a:t>
            </a:r>
            <a:r>
              <a:rPr lang="pt-BR" dirty="0" err="1" smtClean="0"/>
              <a:t>malloc</a:t>
            </a:r>
            <a:endParaRPr lang="pt-BR" dirty="0"/>
          </a:p>
        </p:txBody>
      </p:sp>
      <p:sp>
        <p:nvSpPr>
          <p:cNvPr id="17" name="Texto Explicativo 2 16"/>
          <p:cNvSpPr/>
          <p:nvPr/>
        </p:nvSpPr>
        <p:spPr>
          <a:xfrm>
            <a:off x="6893153" y="3333534"/>
            <a:ext cx="1793647" cy="1586928"/>
          </a:xfrm>
          <a:prstGeom prst="borderCallout2">
            <a:avLst>
              <a:gd name="adj1" fmla="val 49337"/>
              <a:gd name="adj2" fmla="val 673"/>
              <a:gd name="adj3" fmla="val 49616"/>
              <a:gd name="adj4" fmla="val -14713"/>
              <a:gd name="adj5" fmla="val 90818"/>
              <a:gd name="adj6" fmla="val -1012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 smtClean="0"/>
              <a:t>aqui será possível armazenar um número inteiro (</a:t>
            </a:r>
            <a:r>
              <a:rPr lang="pt-BR" b="1" dirty="0" err="1" smtClean="0"/>
              <a:t>int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9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Entenda em detalhes a execução da linha 4:</a:t>
            </a:r>
          </a:p>
          <a:p>
            <a:pPr lvl="1" eaLnBrk="1" hangingPunct="1"/>
            <a:r>
              <a:rPr lang="pt-BR" sz="2000" dirty="0" smtClean="0">
                <a:ea typeface="Calibri" panose="020F0502020204030204" pitchFamily="34" charset="0"/>
              </a:rPr>
              <a:t>A função </a:t>
            </a:r>
            <a:r>
              <a:rPr lang="pt-BR" sz="2000" b="1" dirty="0" err="1" smtClean="0">
                <a:ea typeface="Calibri" panose="020F0502020204030204" pitchFamily="34" charset="0"/>
              </a:rPr>
              <a:t>malloc</a:t>
            </a:r>
            <a:r>
              <a:rPr lang="pt-BR" sz="2000" dirty="0" smtClean="0">
                <a:ea typeface="Calibri" panose="020F0502020204030204" pitchFamily="34" charset="0"/>
              </a:rPr>
              <a:t> é chamada, e ela precisa receber como parâmetro a quantidade em bytes que deve ser alocada;</a:t>
            </a:r>
          </a:p>
          <a:p>
            <a:pPr lvl="1" eaLnBrk="1" hangingPunct="1"/>
            <a:r>
              <a:rPr lang="pt-BR" sz="2000" dirty="0" smtClean="0">
                <a:ea typeface="Calibri" panose="020F0502020204030204" pitchFamily="34" charset="0"/>
              </a:rPr>
              <a:t>Sabe-se que a área alocada irá armazenar um número inteiro, então utiliza-se a função </a:t>
            </a:r>
            <a:r>
              <a:rPr lang="pt-BR" sz="2000" b="1" dirty="0" err="1" smtClean="0">
                <a:ea typeface="Calibri" panose="020F0502020204030204" pitchFamily="34" charset="0"/>
              </a:rPr>
              <a:t>sizeof</a:t>
            </a:r>
            <a:r>
              <a:rPr lang="pt-BR" sz="2000" dirty="0" smtClean="0">
                <a:ea typeface="Calibri" panose="020F0502020204030204" pitchFamily="34" charset="0"/>
              </a:rPr>
              <a:t> para se saber a quantidade de bytes de um </a:t>
            </a:r>
            <a:r>
              <a:rPr lang="pt-BR" sz="2000" b="1" dirty="0" err="1" smtClean="0">
                <a:ea typeface="Calibri" panose="020F0502020204030204" pitchFamily="34" charset="0"/>
              </a:rPr>
              <a:t>int</a:t>
            </a:r>
            <a:r>
              <a:rPr lang="pt-BR" sz="2000" dirty="0" smtClean="0">
                <a:ea typeface="Calibri" panose="020F0502020204030204" pitchFamily="34" charset="0"/>
              </a:rPr>
              <a:t>; A função </a:t>
            </a:r>
            <a:r>
              <a:rPr lang="pt-BR" sz="2000" b="1" dirty="0" err="1" smtClean="0">
                <a:ea typeface="Calibri" panose="020F0502020204030204" pitchFamily="34" charset="0"/>
              </a:rPr>
              <a:t>sizeof</a:t>
            </a:r>
            <a:r>
              <a:rPr lang="pt-BR" sz="2000" dirty="0" smtClean="0">
                <a:ea typeface="Calibri" panose="020F0502020204030204" pitchFamily="34" charset="0"/>
              </a:rPr>
              <a:t> pode ser utilizada para se saber a quantidade de bytes de qualquer tipo de dado;</a:t>
            </a:r>
          </a:p>
          <a:p>
            <a:pPr lvl="1" eaLnBrk="1" hangingPunct="1"/>
            <a:r>
              <a:rPr lang="pt-BR" sz="2000" dirty="0" smtClean="0">
                <a:ea typeface="Calibri" panose="020F0502020204030204" pitchFamily="34" charset="0"/>
              </a:rPr>
              <a:t>Quando a função </a:t>
            </a:r>
            <a:r>
              <a:rPr lang="pt-BR" sz="2000" b="1" dirty="0" err="1" smtClean="0">
                <a:ea typeface="Calibri" panose="020F0502020204030204" pitchFamily="34" charset="0"/>
              </a:rPr>
              <a:t>malloc</a:t>
            </a:r>
            <a:r>
              <a:rPr lang="pt-BR" sz="2000" dirty="0" smtClean="0">
                <a:ea typeface="Calibri" panose="020F0502020204030204" pitchFamily="34" charset="0"/>
              </a:rPr>
              <a:t> é executada, ela solicita ao sistema operacional a alocação da quantidade de bytes fornecida e o sistema retorna o endereço de memória onde conseguiu fazer a alocação;</a:t>
            </a:r>
          </a:p>
          <a:p>
            <a:pPr lvl="1" eaLnBrk="1" hangingPunct="1"/>
            <a:r>
              <a:rPr lang="pt-BR" sz="2000" dirty="0" smtClean="0">
                <a:ea typeface="Calibri" panose="020F0502020204030204" pitchFamily="34" charset="0"/>
              </a:rPr>
              <a:t>O endereço retornado pelo sistema operacional é então atribuído ao ponteiro </a:t>
            </a:r>
            <a:r>
              <a:rPr lang="pt-BR" sz="2000" b="1" dirty="0" smtClean="0">
                <a:ea typeface="Calibri" panose="020F0502020204030204" pitchFamily="34" charset="0"/>
              </a:rPr>
              <a:t>p</a:t>
            </a:r>
            <a:r>
              <a:rPr lang="pt-BR" sz="2000" dirty="0" smtClean="0">
                <a:ea typeface="Calibri" panose="020F0502020204030204" pitchFamily="34" charset="0"/>
              </a:rPr>
              <a:t>;</a:t>
            </a:r>
          </a:p>
          <a:p>
            <a:pPr lvl="1" eaLnBrk="1" hangingPunct="1"/>
            <a:r>
              <a:rPr lang="pt-BR" sz="2000" dirty="0" smtClean="0">
                <a:ea typeface="Calibri" panose="020F0502020204030204" pitchFamily="34" charset="0"/>
              </a:rPr>
              <a:t>Uma vez que a função </a:t>
            </a:r>
            <a:r>
              <a:rPr lang="pt-BR" sz="2000" b="1" dirty="0" err="1" smtClean="0">
                <a:ea typeface="Calibri" panose="020F0502020204030204" pitchFamily="34" charset="0"/>
              </a:rPr>
              <a:t>malloc</a:t>
            </a:r>
            <a:r>
              <a:rPr lang="pt-BR" sz="2000" dirty="0" smtClean="0">
                <a:ea typeface="Calibri" panose="020F0502020204030204" pitchFamily="34" charset="0"/>
              </a:rPr>
              <a:t> pode ser utilizada para alocar qualquer tipo de dado, deve-se fazer o </a:t>
            </a:r>
            <a:r>
              <a:rPr lang="pt-BR" sz="2000" i="1" dirty="0" err="1" smtClean="0">
                <a:ea typeface="Calibri" panose="020F0502020204030204" pitchFamily="34" charset="0"/>
              </a:rPr>
              <a:t>casting</a:t>
            </a:r>
            <a:r>
              <a:rPr lang="pt-BR" sz="2000" dirty="0" smtClean="0">
                <a:ea typeface="Calibri" panose="020F0502020204030204" pitchFamily="34" charset="0"/>
              </a:rPr>
              <a:t> do seu retorno (no caso: </a:t>
            </a:r>
            <a:r>
              <a:rPr lang="pt-BR" sz="2000" dirty="0" err="1" smtClean="0">
                <a:ea typeface="Calibri" panose="020F0502020204030204" pitchFamily="34" charset="0"/>
              </a:rPr>
              <a:t>int</a:t>
            </a:r>
            <a:r>
              <a:rPr lang="pt-BR" sz="2000" dirty="0" smtClean="0">
                <a:ea typeface="Calibri" panose="020F0502020204030204" pitchFamily="34" charset="0"/>
              </a:rPr>
              <a:t> *)</a:t>
            </a:r>
            <a:endParaRPr lang="pt-BR" sz="20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390630"/>
          </a:xfrm>
        </p:spPr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Suponha que o sistema operacional conseguiu alocar a área solicitada por </a:t>
            </a:r>
            <a:r>
              <a:rPr lang="pt-BR" sz="2800" b="1" dirty="0" err="1" smtClean="0">
                <a:ea typeface="Calibri" panose="020F0502020204030204" pitchFamily="34" charset="0"/>
              </a:rPr>
              <a:t>malloc</a:t>
            </a:r>
            <a:r>
              <a:rPr lang="pt-BR" sz="2800" dirty="0" smtClean="0">
                <a:ea typeface="Calibri" panose="020F0502020204030204" pitchFamily="34" charset="0"/>
              </a:rPr>
              <a:t> na posição 128 de memória:</a:t>
            </a:r>
            <a:endParaRPr lang="pt-BR" sz="2400" dirty="0">
              <a:ea typeface="Calibri" panose="020F0502020204030204" pitchFamily="34" charset="0"/>
            </a:endParaRPr>
          </a:p>
        </p:txBody>
      </p:sp>
      <p:sp>
        <p:nvSpPr>
          <p:cNvPr id="4" name="Retângulo com Canto Aparado do Mesmo Lado 3"/>
          <p:cNvSpPr/>
          <p:nvPr/>
        </p:nvSpPr>
        <p:spPr>
          <a:xfrm>
            <a:off x="2339752" y="2925638"/>
            <a:ext cx="863600" cy="287338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39752" y="3212976"/>
            <a:ext cx="1584325" cy="863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 smtClean="0"/>
              <a:t>128</a:t>
            </a:r>
            <a:endParaRPr lang="pt-BR" sz="3600" dirty="0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1970741" y="3406651"/>
            <a:ext cx="369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tângulo com Canto Aparado do Mesmo Lado 6"/>
          <p:cNvSpPr/>
          <p:nvPr/>
        </p:nvSpPr>
        <p:spPr>
          <a:xfrm>
            <a:off x="5364509" y="2925639"/>
            <a:ext cx="863600" cy="287337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128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64509" y="3212976"/>
            <a:ext cx="1584325" cy="86518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3600" dirty="0"/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3563888" y="3128558"/>
            <a:ext cx="1980977" cy="58847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2591494"/>
          </a:xfrm>
        </p:spPr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5 atribui o valor 42 à posição de memória referenciada por </a:t>
            </a:r>
            <a:r>
              <a:rPr lang="pt-BR" sz="2800" b="1" dirty="0" smtClean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 = 42;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O valor 42 é armazenado na posição 128 de memória, pois este é o endereço a partir de onde a área foi alocada e é referenciado por </a:t>
            </a:r>
            <a:r>
              <a:rPr lang="pt-BR" sz="2400" b="1" dirty="0" smtClean="0">
                <a:ea typeface="Calibri" panose="020F0502020204030204" pitchFamily="34" charset="0"/>
              </a:rPr>
              <a:t>p</a:t>
            </a:r>
            <a:r>
              <a:rPr lang="pt-BR" sz="2400" dirty="0">
                <a:ea typeface="Calibri" panose="020F0502020204030204" pitchFamily="34" charset="0"/>
              </a:rPr>
              <a:t>:</a:t>
            </a:r>
            <a:endParaRPr lang="pt-BR" sz="2400" dirty="0" smtClean="0">
              <a:ea typeface="Calibri" panose="020F0502020204030204" pitchFamily="34" charset="0"/>
            </a:endParaRPr>
          </a:p>
        </p:txBody>
      </p:sp>
      <p:sp>
        <p:nvSpPr>
          <p:cNvPr id="7" name="Retângulo com Canto Aparado do Mesmo Lado 6"/>
          <p:cNvSpPr/>
          <p:nvPr/>
        </p:nvSpPr>
        <p:spPr>
          <a:xfrm>
            <a:off x="2267323" y="4221782"/>
            <a:ext cx="863600" cy="287338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sp>
        <p:nvSpPr>
          <p:cNvPr id="8" name="Retângulo 7"/>
          <p:cNvSpPr/>
          <p:nvPr/>
        </p:nvSpPr>
        <p:spPr>
          <a:xfrm>
            <a:off x="2267323" y="4509120"/>
            <a:ext cx="1584325" cy="863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 smtClean="0"/>
              <a:t>128</a:t>
            </a:r>
            <a:endParaRPr lang="pt-BR" sz="3600" dirty="0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1898312" y="4702795"/>
            <a:ext cx="369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com Canto Aparado do Mesmo Lado 9"/>
          <p:cNvSpPr/>
          <p:nvPr/>
        </p:nvSpPr>
        <p:spPr>
          <a:xfrm>
            <a:off x="5292080" y="4221783"/>
            <a:ext cx="863600" cy="287337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128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292080" y="4509120"/>
            <a:ext cx="1584325" cy="86518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 smtClean="0"/>
              <a:t>42</a:t>
            </a:r>
            <a:endParaRPr lang="pt-BR" sz="3600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3491881" y="4365104"/>
            <a:ext cx="1944215" cy="5760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4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2375470"/>
          </a:xfrm>
        </p:spPr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6 imprime o conteúdo da posição de memória referenciada por </a:t>
            </a:r>
            <a:r>
              <a:rPr lang="pt-BR" sz="2800" b="1" dirty="0" smtClean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,*p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O valor 42 é impresso, pois este é conteúdo da posição 128 de memória, que é o endereço referenciado por </a:t>
            </a:r>
            <a:r>
              <a:rPr lang="pt-BR" sz="2400" b="1" dirty="0" smtClean="0">
                <a:ea typeface="Calibri" panose="020F0502020204030204" pitchFamily="34" charset="0"/>
              </a:rPr>
              <a:t>p</a:t>
            </a:r>
            <a:r>
              <a:rPr lang="pt-BR" sz="2400" dirty="0" smtClean="0">
                <a:ea typeface="Calibri" panose="020F0502020204030204" pitchFamily="34" charset="0"/>
              </a:rPr>
              <a:t>.</a:t>
            </a:r>
          </a:p>
        </p:txBody>
      </p:sp>
      <p:sp>
        <p:nvSpPr>
          <p:cNvPr id="7" name="Retângulo com Canto Aparado do Mesmo Lado 6"/>
          <p:cNvSpPr/>
          <p:nvPr/>
        </p:nvSpPr>
        <p:spPr>
          <a:xfrm>
            <a:off x="2195736" y="3933750"/>
            <a:ext cx="863600" cy="287338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sp>
        <p:nvSpPr>
          <p:cNvPr id="8" name="Retângulo 7"/>
          <p:cNvSpPr/>
          <p:nvPr/>
        </p:nvSpPr>
        <p:spPr>
          <a:xfrm>
            <a:off x="2195736" y="4221088"/>
            <a:ext cx="1584325" cy="863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 smtClean="0"/>
              <a:t>128</a:t>
            </a:r>
            <a:endParaRPr lang="pt-BR" sz="3600" dirty="0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1826725" y="4414763"/>
            <a:ext cx="369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com Canto Aparado do Mesmo Lado 9"/>
          <p:cNvSpPr/>
          <p:nvPr/>
        </p:nvSpPr>
        <p:spPr>
          <a:xfrm>
            <a:off x="5220493" y="3933751"/>
            <a:ext cx="863600" cy="287337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128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220493" y="4221088"/>
            <a:ext cx="1584325" cy="86518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 smtClean="0"/>
              <a:t>42</a:t>
            </a:r>
            <a:endParaRPr lang="pt-BR" sz="3600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3419872" y="4077072"/>
            <a:ext cx="1944216" cy="5760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2599952"/>
          </a:xfrm>
        </p:spPr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linha 7 libera a posição de memória referenciada por </a:t>
            </a:r>
            <a:r>
              <a:rPr lang="pt-BR" sz="2800" b="1" dirty="0" smtClean="0">
                <a:ea typeface="Calibri" panose="020F0502020204030204" pitchFamily="34" charset="0"/>
              </a:rPr>
              <a:t>p</a:t>
            </a:r>
            <a:r>
              <a:rPr lang="pt-BR" sz="2800" dirty="0" smtClean="0">
                <a:ea typeface="Calibri" panose="020F0502020204030204" pitchFamily="34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pt-B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pt-BR" sz="2400" dirty="0" smtClean="0">
              <a:ea typeface="Calibri" panose="020F0502020204030204" pitchFamily="34" charset="0"/>
            </a:endParaRPr>
          </a:p>
          <a:p>
            <a:pPr lvl="1" eaLnBrk="1" hangingPunct="1"/>
            <a:r>
              <a:rPr lang="pt-BR" sz="2400" dirty="0" smtClean="0">
                <a:ea typeface="Calibri" panose="020F0502020204030204" pitchFamily="34" charset="0"/>
              </a:rPr>
              <a:t>É informado ao sistema operacional que o endereço 128 não será mais utilizado pelo programa, liberando esta área de memória.</a:t>
            </a:r>
          </a:p>
        </p:txBody>
      </p:sp>
      <p:sp>
        <p:nvSpPr>
          <p:cNvPr id="7" name="Retângulo com Canto Aparado do Mesmo Lado 6"/>
          <p:cNvSpPr/>
          <p:nvPr/>
        </p:nvSpPr>
        <p:spPr>
          <a:xfrm>
            <a:off x="2267323" y="4077766"/>
            <a:ext cx="863600" cy="287338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sp>
        <p:nvSpPr>
          <p:cNvPr id="8" name="Retângulo 7"/>
          <p:cNvSpPr/>
          <p:nvPr/>
        </p:nvSpPr>
        <p:spPr>
          <a:xfrm>
            <a:off x="2267323" y="4365104"/>
            <a:ext cx="1584325" cy="863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 smtClean="0"/>
              <a:t>128</a:t>
            </a:r>
            <a:endParaRPr lang="pt-BR" sz="3600" dirty="0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1898312" y="4558779"/>
            <a:ext cx="369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com Canto Aparado do Mesmo Lado 9"/>
          <p:cNvSpPr/>
          <p:nvPr/>
        </p:nvSpPr>
        <p:spPr>
          <a:xfrm>
            <a:off x="5292080" y="4077767"/>
            <a:ext cx="863600" cy="287337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128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292080" y="4365104"/>
            <a:ext cx="1584325" cy="86518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 smtClean="0"/>
              <a:t>42</a:t>
            </a:r>
            <a:endParaRPr lang="pt-BR" sz="3600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3491882" y="4221088"/>
            <a:ext cx="2016222" cy="5760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/>
          <p:cNvCxnSpPr/>
          <p:nvPr/>
        </p:nvCxnSpPr>
        <p:spPr>
          <a:xfrm>
            <a:off x="5061591" y="3916096"/>
            <a:ext cx="2124372" cy="176350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5125396" y="3916096"/>
            <a:ext cx="2060567" cy="176350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9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895750"/>
          </a:xfrm>
        </p:spPr>
        <p:txBody>
          <a:bodyPr/>
          <a:lstStyle/>
          <a:p>
            <a:pPr eaLnBrk="1" hangingPunct="1"/>
            <a:r>
              <a:rPr lang="pt-BR" sz="2800" dirty="0">
                <a:ea typeface="Calibri" panose="020F0502020204030204" pitchFamily="34" charset="0"/>
              </a:rPr>
              <a:t>Liberar a área de memória não significa modificar o endereço armazenado no ponteiro. </a:t>
            </a:r>
            <a:r>
              <a:rPr lang="pt-BR" sz="2800" dirty="0" smtClean="0">
                <a:ea typeface="Calibri" panose="020F0502020204030204" pitchFamily="34" charset="0"/>
              </a:rPr>
              <a:t>O ponteiro </a:t>
            </a:r>
            <a:r>
              <a:rPr lang="pt-BR" sz="2800" b="1" dirty="0">
                <a:ea typeface="Calibri" panose="020F0502020204030204" pitchFamily="34" charset="0"/>
              </a:rPr>
              <a:t>p</a:t>
            </a:r>
            <a:r>
              <a:rPr lang="pt-BR" sz="2800" dirty="0">
                <a:ea typeface="Calibri" panose="020F0502020204030204" pitchFamily="34" charset="0"/>
              </a:rPr>
              <a:t> continua referenciando </a:t>
            </a:r>
            <a:r>
              <a:rPr lang="pt-BR" sz="2800" dirty="0" smtClean="0">
                <a:ea typeface="Calibri" panose="020F0502020204030204" pitchFamily="34" charset="0"/>
              </a:rPr>
              <a:t>o endereço 128 </a:t>
            </a:r>
            <a:r>
              <a:rPr lang="pt-BR" sz="2800" dirty="0">
                <a:ea typeface="Calibri" panose="020F0502020204030204" pitchFamily="34" charset="0"/>
              </a:rPr>
              <a:t>ainda que </a:t>
            </a:r>
            <a:r>
              <a:rPr lang="pt-BR" sz="2800" dirty="0" smtClean="0">
                <a:ea typeface="Calibri" panose="020F0502020204030204" pitchFamily="34" charset="0"/>
              </a:rPr>
              <a:t>ele </a:t>
            </a:r>
            <a:r>
              <a:rPr lang="pt-BR" sz="2800" dirty="0">
                <a:ea typeface="Calibri" panose="020F0502020204030204" pitchFamily="34" charset="0"/>
              </a:rPr>
              <a:t>não pertença mais ao programa em </a:t>
            </a:r>
            <a:r>
              <a:rPr lang="pt-BR" sz="2800" dirty="0" smtClean="0">
                <a:ea typeface="Calibri" panose="020F0502020204030204" pitchFamily="34" charset="0"/>
              </a:rPr>
              <a:t>execução;</a:t>
            </a:r>
            <a:endParaRPr lang="pt-BR" sz="2800" dirty="0">
              <a:ea typeface="Calibri" panose="020F0502020204030204" pitchFamily="34" charset="0"/>
            </a:endParaRP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Através da função </a:t>
            </a:r>
            <a:r>
              <a:rPr lang="pt-BR" sz="2800" b="1" dirty="0" err="1" smtClean="0">
                <a:ea typeface="Calibri" panose="020F0502020204030204" pitchFamily="34" charset="0"/>
              </a:rPr>
              <a:t>free</a:t>
            </a:r>
            <a:r>
              <a:rPr lang="pt-BR" sz="2800" dirty="0" smtClean="0">
                <a:ea typeface="Calibri" panose="020F0502020204030204" pitchFamily="34" charset="0"/>
              </a:rPr>
              <a:t>, somente podem ser liberadas áreas de memória alocadas pela função </a:t>
            </a:r>
            <a:r>
              <a:rPr lang="pt-BR" sz="2800" b="1" dirty="0" err="1" smtClean="0">
                <a:ea typeface="Calibri" panose="020F0502020204030204" pitchFamily="34" charset="0"/>
              </a:rPr>
              <a:t>malloc</a:t>
            </a:r>
            <a:r>
              <a:rPr lang="pt-BR" sz="2800" dirty="0" smtClean="0">
                <a:ea typeface="Calibri" panose="020F0502020204030204" pitchFamily="34" charset="0"/>
              </a:rPr>
              <a:t> (ou seja, dinamicamente). Endereços de variáveis estáticas não podem ser liberados.</a:t>
            </a:r>
          </a:p>
        </p:txBody>
      </p:sp>
    </p:spTree>
    <p:extLst>
      <p:ext uri="{BB962C8B-B14F-4D97-AF65-F5344CB8AC3E}">
        <p14:creationId xmlns:p14="http://schemas.microsoft.com/office/powerpoint/2010/main" val="27411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040560"/>
          </a:xfrm>
        </p:spPr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seguir são apresentados três exemplos de utilização de alocação dinâmica de memória;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No primeiro deles, a função </a:t>
            </a:r>
            <a:r>
              <a:rPr lang="pt-BR" sz="2800" b="1" dirty="0" smtClean="0">
                <a:ea typeface="Calibri" panose="020F0502020204030204" pitchFamily="34" charset="0"/>
              </a:rPr>
              <a:t>soma</a:t>
            </a:r>
            <a:r>
              <a:rPr lang="pt-BR" sz="2800" dirty="0" smtClean="0">
                <a:ea typeface="Calibri" panose="020F0502020204030204" pitchFamily="34" charset="0"/>
              </a:rPr>
              <a:t> faz a leitura de dois números reais (</a:t>
            </a:r>
            <a:r>
              <a:rPr lang="pt-BR" sz="2800" i="1" dirty="0" err="1" smtClean="0">
                <a:ea typeface="Calibri" panose="020F0502020204030204" pitchFamily="34" charset="0"/>
              </a:rPr>
              <a:t>double</a:t>
            </a:r>
            <a:r>
              <a:rPr lang="pt-BR" sz="2800" dirty="0" smtClean="0">
                <a:ea typeface="Calibri" panose="020F0502020204030204" pitchFamily="34" charset="0"/>
              </a:rPr>
              <a:t>) e apresenta a média entre eles;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No segundo exemplo, a função </a:t>
            </a:r>
            <a:r>
              <a:rPr lang="pt-BR" sz="2800" b="1" dirty="0" smtClean="0">
                <a:ea typeface="Calibri" panose="020F0502020204030204" pitchFamily="34" charset="0"/>
              </a:rPr>
              <a:t>one2ten</a:t>
            </a:r>
            <a:r>
              <a:rPr lang="pt-BR" sz="2800" dirty="0" smtClean="0">
                <a:ea typeface="Calibri" panose="020F0502020204030204" pitchFamily="34" charset="0"/>
              </a:rPr>
              <a:t> imprime os números inteiros de 1 a 10, também utilizando alocação dinâmica.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O terceiro exemplo (função </a:t>
            </a:r>
            <a:r>
              <a:rPr lang="pt-BR" sz="2800" b="1" dirty="0" err="1" smtClean="0">
                <a:ea typeface="Calibri" panose="020F0502020204030204" pitchFamily="34" charset="0"/>
              </a:rPr>
              <a:t>array</a:t>
            </a:r>
            <a:r>
              <a:rPr lang="pt-BR" sz="2800" dirty="0" smtClean="0">
                <a:ea typeface="Calibri" panose="020F0502020204030204" pitchFamily="34" charset="0"/>
              </a:rPr>
              <a:t>) implementa a manipulação de um </a:t>
            </a:r>
            <a:r>
              <a:rPr lang="pt-BR" sz="2800" i="1" dirty="0" err="1" smtClean="0">
                <a:ea typeface="Calibri" panose="020F0502020204030204" pitchFamily="34" charset="0"/>
              </a:rPr>
              <a:t>array</a:t>
            </a:r>
            <a:r>
              <a:rPr lang="pt-BR" sz="2800" dirty="0" smtClean="0">
                <a:ea typeface="Calibri" panose="020F0502020204030204" pitchFamily="34" charset="0"/>
              </a:rPr>
              <a:t> de inteiros através do uso de ponteiro.</a:t>
            </a:r>
          </a:p>
        </p:txBody>
      </p:sp>
    </p:spTree>
    <p:extLst>
      <p:ext uri="{BB962C8B-B14F-4D97-AF65-F5344CB8AC3E}">
        <p14:creationId xmlns:p14="http://schemas.microsoft.com/office/powerpoint/2010/main" val="27912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17411" name="Rectangle 3"/>
          <p:cNvSpPr txBox="1">
            <a:spLocks noChangeArrowheads="1"/>
          </p:cNvSpPr>
          <p:nvPr/>
        </p:nvSpPr>
        <p:spPr bwMode="auto">
          <a:xfrm>
            <a:off x="1116013" y="1196975"/>
            <a:ext cx="7138987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soma()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*a, *b, *c;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um número: "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= (</a:t>
            </a:r>
            <a:r>
              <a:rPr lang="pt-BR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,a);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outro número: "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 = (</a:t>
            </a:r>
            <a:r>
              <a:rPr lang="pt-BR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,b);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 = (</a:t>
            </a:r>
            <a:r>
              <a:rPr lang="pt-BR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*c = (*a + *b) / 2;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média é: %</a:t>
            </a:r>
            <a:r>
              <a:rPr lang="pt-BR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*c);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8638" y="1196975"/>
            <a:ext cx="5873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6852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Alocação Estática x Dinâmica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linguagens de baixo nível, é possível reservar memória durante a execução do programa, à medida em que se faz necessário. A isso denomina-se </a:t>
            </a:r>
            <a:r>
              <a:rPr lang="pt-BR" b="1" dirty="0"/>
              <a:t>alocação dinâmica </a:t>
            </a:r>
            <a:r>
              <a:rPr lang="pt-BR" dirty="0"/>
              <a:t>de memória.</a:t>
            </a:r>
          </a:p>
          <a:p>
            <a:r>
              <a:rPr lang="pt-BR" dirty="0"/>
              <a:t>A alocação dinâmica de memória só é possível mediante uma mudança de paradigma quanto à manipulação de dados em memória: ao invés de se declarar variáveis de forma estática e acessá-las pelo seu identificador, faz-se necessário acessar determinada posição de memória diretamente pelo seu </a:t>
            </a:r>
            <a:r>
              <a:rPr lang="pt-BR" b="1" dirty="0"/>
              <a:t>endereço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7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17411" name="Rectangle 3"/>
          <p:cNvSpPr txBox="1">
            <a:spLocks noChangeArrowheads="1"/>
          </p:cNvSpPr>
          <p:nvPr/>
        </p:nvSpPr>
        <p:spPr bwMode="auto">
          <a:xfrm>
            <a:off x="1116013" y="1196975"/>
            <a:ext cx="7138987" cy="244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one2ten()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*i;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"Números de 1 a 10:"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(</a:t>
            </a:r>
            <a:r>
              <a:rPr lang="pt-BR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for(*i = 1; *i&lt;=10; (*i)++)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,*i);</a:t>
            </a:r>
          </a:p>
          <a:p>
            <a:pPr eaLnBrk="1" hangingPunct="1">
              <a:spcBef>
                <a:spcPct val="20000"/>
              </a:spcBef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8638" y="1196975"/>
            <a:ext cx="587375" cy="244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3789040"/>
            <a:ext cx="82296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pt-BR" sz="2000" kern="0" dirty="0" smtClean="0">
                <a:latin typeface="+mj-lt"/>
                <a:ea typeface="Calibri" panose="020F0502020204030204" pitchFamily="34" charset="0"/>
              </a:rPr>
              <a:t>Observe que na linha 6, para o incremento do valor da variável </a:t>
            </a:r>
            <a:r>
              <a:rPr lang="pt-BR" sz="2000" b="1" kern="0" dirty="0" smtClean="0">
                <a:latin typeface="+mj-lt"/>
                <a:ea typeface="Calibri" panose="020F0502020204030204" pitchFamily="34" charset="0"/>
              </a:rPr>
              <a:t>i</a:t>
            </a:r>
            <a:r>
              <a:rPr lang="pt-BR" sz="2000" kern="0" dirty="0">
                <a:latin typeface="+mj-lt"/>
                <a:ea typeface="Calibri" panose="020F0502020204030204" pitchFamily="34" charset="0"/>
              </a:rPr>
              <a:t> </a:t>
            </a:r>
            <a:r>
              <a:rPr lang="pt-BR" sz="2000" kern="0" dirty="0" smtClean="0">
                <a:latin typeface="+mj-lt"/>
                <a:ea typeface="Calibri" panose="020F0502020204030204" pitchFamily="34" charset="0"/>
              </a:rPr>
              <a:t>utilizando operador de sobrecarga (++), foi necessário colocar o conteúdo do ponteiro entre parênteses. Se fosse escrito somente </a:t>
            </a:r>
            <a:r>
              <a:rPr lang="pt-BR" sz="2000" b="1" kern="0" dirty="0" smtClean="0"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*i++ </a:t>
            </a:r>
            <a:r>
              <a:rPr lang="pt-BR" sz="2000" kern="0" dirty="0" smtClean="0">
                <a:latin typeface="+mj-lt"/>
                <a:ea typeface="Calibri" panose="020F0502020204030204" pitchFamily="34" charset="0"/>
              </a:rPr>
              <a:t>(sem parênteses), aconteceria um acréscimo no endereço do ponteiro </a:t>
            </a:r>
            <a:r>
              <a:rPr lang="pt-BR" sz="2000" b="1" kern="0" dirty="0" smtClean="0">
                <a:latin typeface="+mj-lt"/>
                <a:ea typeface="Calibri" panose="020F0502020204030204" pitchFamily="34" charset="0"/>
              </a:rPr>
              <a:t>i</a:t>
            </a:r>
            <a:r>
              <a:rPr lang="pt-BR" sz="2000" kern="0" dirty="0" smtClean="0">
                <a:latin typeface="+mj-lt"/>
                <a:ea typeface="Calibri" panose="020F0502020204030204" pitchFamily="34" charset="0"/>
              </a:rPr>
              <a:t>, e não do conteúdo do endereço de memória por ele referenciado, </a:t>
            </a:r>
            <a:r>
              <a:rPr lang="pt-BR" sz="2000" kern="0" dirty="0">
                <a:latin typeface="+mj-lt"/>
                <a:ea typeface="Calibri" panose="020F0502020204030204" pitchFamily="34" charset="0"/>
              </a:rPr>
              <a:t>uma vez que o operador de sobrecarga é prioritário (executado antes)</a:t>
            </a:r>
            <a:r>
              <a:rPr lang="pt-BR" sz="2000" kern="0" dirty="0" smtClean="0">
                <a:latin typeface="+mj-lt"/>
                <a:ea typeface="Calibri" panose="020F0502020204030204" pitchFamily="34" charset="0"/>
              </a:rPr>
              <a:t>. Operações com ponteiros são utilizadas para manipulação de </a:t>
            </a:r>
            <a:r>
              <a:rPr lang="pt-BR" sz="2000" i="1" kern="0" dirty="0" err="1" smtClean="0">
                <a:latin typeface="+mj-lt"/>
                <a:ea typeface="Calibri" panose="020F0502020204030204" pitchFamily="34" charset="0"/>
              </a:rPr>
              <a:t>arrays</a:t>
            </a:r>
            <a:r>
              <a:rPr lang="pt-BR" sz="2000" kern="0" dirty="0" smtClean="0">
                <a:latin typeface="+mj-lt"/>
                <a:ea typeface="Calibri" panose="020F0502020204030204" pitchFamily="34" charset="0"/>
              </a:rPr>
              <a:t> alocados com </a:t>
            </a:r>
            <a:r>
              <a:rPr lang="pt-BR" sz="2000" b="1" kern="0" dirty="0" err="1" smtClean="0">
                <a:latin typeface="+mj-lt"/>
                <a:ea typeface="Calibri" panose="020F0502020204030204" pitchFamily="34" charset="0"/>
              </a:rPr>
              <a:t>malloc</a:t>
            </a:r>
            <a:r>
              <a:rPr lang="pt-BR" sz="2000" kern="0" dirty="0" smtClean="0">
                <a:latin typeface="+mj-lt"/>
                <a:ea typeface="Calibri" panose="020F0502020204030204" pitchFamily="34" charset="0"/>
              </a:rPr>
              <a:t> (veja a seguir).</a:t>
            </a:r>
          </a:p>
        </p:txBody>
      </p:sp>
    </p:spTree>
    <p:extLst>
      <p:ext uri="{BB962C8B-B14F-4D97-AF65-F5344CB8AC3E}">
        <p14:creationId xmlns:p14="http://schemas.microsoft.com/office/powerpoint/2010/main" val="12110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17411" name="Rectangle 3"/>
          <p:cNvSpPr txBox="1">
            <a:spLocks noChangeArrowheads="1"/>
          </p:cNvSpPr>
          <p:nvPr/>
        </p:nvSpPr>
        <p:spPr bwMode="auto">
          <a:xfrm>
            <a:off x="1116013" y="980728"/>
            <a:ext cx="713898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n, *a, i;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a quantidade: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,&amp;n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 *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for(i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 i &lt; n; i++)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Posição %d: "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 + i);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8638" y="980728"/>
            <a:ext cx="587375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883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040560"/>
          </a:xfrm>
        </p:spPr>
        <p:txBody>
          <a:bodyPr/>
          <a:lstStyle/>
          <a:p>
            <a:pPr eaLnBrk="1" hangingPunct="1"/>
            <a:r>
              <a:rPr lang="pt-BR" sz="2400" dirty="0" smtClean="0">
                <a:ea typeface="Calibri" panose="020F0502020204030204" pitchFamily="34" charset="0"/>
              </a:rPr>
              <a:t>A linha 3 declara dois inteiros e um ponteiro para inteiro:</a:t>
            </a:r>
          </a:p>
          <a:p>
            <a:pPr lvl="1" eaLnBrk="1" hangingPunct="1"/>
            <a:r>
              <a:rPr lang="pt-BR" sz="2000" b="1" dirty="0" smtClean="0">
                <a:ea typeface="Calibri" panose="020F0502020204030204" pitchFamily="34" charset="0"/>
              </a:rPr>
              <a:t>n</a:t>
            </a:r>
            <a:r>
              <a:rPr lang="pt-BR" sz="2000" dirty="0" smtClean="0">
                <a:ea typeface="Calibri" panose="020F0502020204030204" pitchFamily="34" charset="0"/>
              </a:rPr>
              <a:t>: quantidade de posições que o </a:t>
            </a:r>
            <a:r>
              <a:rPr lang="pt-BR" sz="2000" i="1" dirty="0" err="1" smtClean="0">
                <a:ea typeface="Calibri" panose="020F0502020204030204" pitchFamily="34" charset="0"/>
              </a:rPr>
              <a:t>array</a:t>
            </a:r>
            <a:r>
              <a:rPr lang="pt-BR" sz="2000" dirty="0" smtClean="0">
                <a:ea typeface="Calibri" panose="020F0502020204030204" pitchFamily="34" charset="0"/>
              </a:rPr>
              <a:t> deverá conter;</a:t>
            </a:r>
          </a:p>
          <a:p>
            <a:pPr lvl="1" eaLnBrk="1" hangingPunct="1"/>
            <a:r>
              <a:rPr lang="pt-BR" sz="2000" b="1" dirty="0" smtClean="0">
                <a:ea typeface="Calibri" panose="020F0502020204030204" pitchFamily="34" charset="0"/>
              </a:rPr>
              <a:t>a</a:t>
            </a:r>
            <a:r>
              <a:rPr lang="pt-BR" sz="2000" dirty="0" smtClean="0">
                <a:ea typeface="Calibri" panose="020F0502020204030204" pitchFamily="34" charset="0"/>
              </a:rPr>
              <a:t>: faz referência à posição inicial do </a:t>
            </a:r>
            <a:r>
              <a:rPr lang="pt-BR" sz="2000" i="1" dirty="0" err="1" smtClean="0">
                <a:ea typeface="Calibri" panose="020F0502020204030204" pitchFamily="34" charset="0"/>
              </a:rPr>
              <a:t>array</a:t>
            </a:r>
            <a:r>
              <a:rPr lang="pt-BR" sz="2000" dirty="0" smtClean="0">
                <a:ea typeface="Calibri" panose="020F0502020204030204" pitchFamily="34" charset="0"/>
              </a:rPr>
              <a:t> em memória;</a:t>
            </a:r>
          </a:p>
          <a:p>
            <a:pPr lvl="1" eaLnBrk="1" hangingPunct="1"/>
            <a:r>
              <a:rPr lang="pt-BR" sz="2000" b="1" dirty="0" smtClean="0">
                <a:ea typeface="Calibri" panose="020F0502020204030204" pitchFamily="34" charset="0"/>
              </a:rPr>
              <a:t>i</a:t>
            </a:r>
            <a:r>
              <a:rPr lang="pt-BR" sz="2000" dirty="0" smtClean="0">
                <a:ea typeface="Calibri" panose="020F0502020204030204" pitchFamily="34" charset="0"/>
              </a:rPr>
              <a:t>: </a:t>
            </a:r>
            <a:r>
              <a:rPr lang="pt-BR" sz="2000" dirty="0" err="1" smtClean="0">
                <a:ea typeface="Calibri" panose="020F0502020204030204" pitchFamily="34" charset="0"/>
              </a:rPr>
              <a:t>iterador</a:t>
            </a:r>
            <a:r>
              <a:rPr lang="pt-BR" sz="2000" dirty="0" smtClean="0">
                <a:ea typeface="Calibri" panose="020F0502020204030204" pitchFamily="34" charset="0"/>
              </a:rPr>
              <a:t> para manipulação de cada posição do </a:t>
            </a:r>
            <a:r>
              <a:rPr lang="pt-BR" sz="2000" i="1" dirty="0" err="1" smtClean="0">
                <a:ea typeface="Calibri" panose="020F0502020204030204" pitchFamily="34" charset="0"/>
              </a:rPr>
              <a:t>array</a:t>
            </a:r>
            <a:r>
              <a:rPr lang="pt-BR" sz="2000" dirty="0" smtClean="0">
                <a:ea typeface="Calibri" panose="020F0502020204030204" pitchFamily="34" charset="0"/>
              </a:rPr>
              <a:t>.</a:t>
            </a:r>
          </a:p>
          <a:p>
            <a:pPr eaLnBrk="1" hangingPunct="1"/>
            <a:r>
              <a:rPr lang="pt-BR" sz="2400" dirty="0" smtClean="0">
                <a:ea typeface="Calibri" panose="020F0502020204030204" pitchFamily="34" charset="0"/>
              </a:rPr>
              <a:t>As linhas 4 e 5 fazem a leitura e armazenamento da quantidade de posições que o </a:t>
            </a:r>
            <a:r>
              <a:rPr lang="pt-BR" sz="2400" i="1" dirty="0" err="1" smtClean="0">
                <a:ea typeface="Calibri" panose="020F0502020204030204" pitchFamily="34" charset="0"/>
              </a:rPr>
              <a:t>array</a:t>
            </a:r>
            <a:r>
              <a:rPr lang="pt-BR" sz="2400" dirty="0" smtClean="0">
                <a:ea typeface="Calibri" panose="020F0502020204030204" pitchFamily="34" charset="0"/>
              </a:rPr>
              <a:t> deve conter;</a:t>
            </a:r>
          </a:p>
          <a:p>
            <a:pPr eaLnBrk="1" hangingPunct="1"/>
            <a:r>
              <a:rPr lang="pt-BR" sz="2400" dirty="0" smtClean="0">
                <a:ea typeface="Calibri" panose="020F0502020204030204" pitchFamily="34" charset="0"/>
              </a:rPr>
              <a:t>A linha 6 chama a função </a:t>
            </a:r>
            <a:r>
              <a:rPr lang="pt-BR" sz="2400" b="1" dirty="0" err="1" smtClean="0">
                <a:ea typeface="Calibri" panose="020F0502020204030204" pitchFamily="34" charset="0"/>
              </a:rPr>
              <a:t>malloc</a:t>
            </a:r>
            <a:r>
              <a:rPr lang="pt-BR" sz="2400" dirty="0" smtClean="0">
                <a:ea typeface="Calibri" panose="020F0502020204030204" pitchFamily="34" charset="0"/>
              </a:rPr>
              <a:t> para alocação das </a:t>
            </a:r>
            <a:r>
              <a:rPr lang="pt-BR" sz="2400" i="1" dirty="0" smtClean="0">
                <a:ea typeface="Calibri" panose="020F0502020204030204" pitchFamily="34" charset="0"/>
              </a:rPr>
              <a:t>n</a:t>
            </a:r>
            <a:r>
              <a:rPr lang="pt-BR" sz="2400" dirty="0" smtClean="0">
                <a:ea typeface="Calibri" panose="020F0502020204030204" pitchFamily="34" charset="0"/>
              </a:rPr>
              <a:t> posições do </a:t>
            </a:r>
            <a:r>
              <a:rPr lang="pt-BR" sz="2400" i="1" dirty="0" err="1" smtClean="0">
                <a:ea typeface="Calibri" panose="020F0502020204030204" pitchFamily="34" charset="0"/>
              </a:rPr>
              <a:t>array</a:t>
            </a:r>
            <a:r>
              <a:rPr lang="pt-BR" sz="2400" dirty="0" smtClean="0">
                <a:ea typeface="Calibri" panose="020F0502020204030204" pitchFamily="34" charset="0"/>
              </a:rPr>
              <a:t>. Por isso é passado como parâmetro para </a:t>
            </a:r>
            <a:r>
              <a:rPr lang="pt-BR" sz="2400" b="1" dirty="0" err="1" smtClean="0">
                <a:ea typeface="Calibri" panose="020F0502020204030204" pitchFamily="34" charset="0"/>
              </a:rPr>
              <a:t>malloc</a:t>
            </a:r>
            <a:r>
              <a:rPr lang="pt-BR" sz="2400" dirty="0" smtClean="0">
                <a:ea typeface="Calibri" panose="020F0502020204030204" pitchFamily="34" charset="0"/>
              </a:rPr>
              <a:t> a quantidade (</a:t>
            </a:r>
            <a:r>
              <a:rPr lang="pt-BR" sz="2400" b="1" dirty="0" smtClean="0">
                <a:ea typeface="Calibri" panose="020F0502020204030204" pitchFamily="34" charset="0"/>
              </a:rPr>
              <a:t>n</a:t>
            </a:r>
            <a:r>
              <a:rPr lang="pt-BR" sz="2400" dirty="0" smtClean="0">
                <a:ea typeface="Calibri" panose="020F0502020204030204" pitchFamily="34" charset="0"/>
              </a:rPr>
              <a:t>) multiplicado pelo tamanho de um inteiro: </a:t>
            </a:r>
            <a:r>
              <a:rPr lang="pt-BR" sz="2400" b="1" dirty="0" err="1" smtClean="0">
                <a:ea typeface="Calibri" panose="020F0502020204030204" pitchFamily="34" charset="0"/>
              </a:rPr>
              <a:t>sizeof</a:t>
            </a:r>
            <a:r>
              <a:rPr lang="pt-BR" sz="2400" b="1" dirty="0" smtClean="0">
                <a:ea typeface="Calibri" panose="020F0502020204030204" pitchFamily="34" charset="0"/>
              </a:rPr>
              <a:t>(</a:t>
            </a:r>
            <a:r>
              <a:rPr lang="pt-BR" sz="2400" b="1" dirty="0" err="1" smtClean="0">
                <a:ea typeface="Calibri" panose="020F0502020204030204" pitchFamily="34" charset="0"/>
              </a:rPr>
              <a:t>int</a:t>
            </a:r>
            <a:r>
              <a:rPr lang="pt-BR" sz="2400" b="1" dirty="0" smtClean="0">
                <a:ea typeface="Calibri" panose="020F0502020204030204" pitchFamily="34" charset="0"/>
              </a:rPr>
              <a:t>)</a:t>
            </a:r>
            <a:r>
              <a:rPr lang="pt-BR" sz="2400" dirty="0" smtClean="0"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3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435280" cy="1008112"/>
          </a:xfrm>
        </p:spPr>
        <p:txBody>
          <a:bodyPr/>
          <a:lstStyle/>
          <a:p>
            <a:pPr eaLnBrk="1" hangingPunct="1"/>
            <a:r>
              <a:rPr lang="pt-BR" sz="2400" dirty="0" smtClean="0">
                <a:ea typeface="Calibri" panose="020F0502020204030204" pitchFamily="34" charset="0"/>
              </a:rPr>
              <a:t>A figura a seguir ilustra o resultado das alocações em memória </a:t>
            </a:r>
            <a:r>
              <a:rPr lang="pt-BR" sz="2000" dirty="0" smtClean="0">
                <a:ea typeface="Calibri" panose="020F0502020204030204" pitchFamily="34" charset="0"/>
              </a:rPr>
              <a:t>(supondo que o usuário tenha informado o valor 3 para </a:t>
            </a:r>
            <a:r>
              <a:rPr lang="pt-BR" sz="2000" b="1" dirty="0" smtClean="0">
                <a:ea typeface="Calibri" panose="020F0502020204030204" pitchFamily="34" charset="0"/>
              </a:rPr>
              <a:t>n</a:t>
            </a:r>
            <a:r>
              <a:rPr lang="pt-BR" sz="2000" dirty="0" smtClean="0">
                <a:ea typeface="Calibri" panose="020F0502020204030204" pitchFamily="34" charset="0"/>
              </a:rPr>
              <a:t>)</a:t>
            </a:r>
            <a:r>
              <a:rPr lang="pt-BR" sz="2400" dirty="0" smtClean="0">
                <a:ea typeface="Calibri" panose="020F0502020204030204" pitchFamily="34" charset="0"/>
              </a:rPr>
              <a:t>:</a:t>
            </a:r>
          </a:p>
        </p:txBody>
      </p:sp>
      <p:sp>
        <p:nvSpPr>
          <p:cNvPr id="4" name="Retângulo com Canto Aparado do Mesmo Lado 3"/>
          <p:cNvSpPr/>
          <p:nvPr/>
        </p:nvSpPr>
        <p:spPr>
          <a:xfrm>
            <a:off x="1115616" y="2187238"/>
            <a:ext cx="863600" cy="287338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15616" y="2474576"/>
            <a:ext cx="1584325" cy="863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 smtClean="0"/>
              <a:t>3</a:t>
            </a:r>
            <a:endParaRPr lang="pt-BR" sz="3600" dirty="0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746605" y="2668251"/>
            <a:ext cx="369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com Canto Aparado do Mesmo Lado 9"/>
          <p:cNvSpPr/>
          <p:nvPr/>
        </p:nvSpPr>
        <p:spPr>
          <a:xfrm>
            <a:off x="1115616" y="3516425"/>
            <a:ext cx="863600" cy="287338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32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115616" y="3803763"/>
            <a:ext cx="1584325" cy="863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 smtClean="0"/>
              <a:t>256</a:t>
            </a:r>
            <a:endParaRPr lang="pt-BR" sz="3600" dirty="0"/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746605" y="3997438"/>
            <a:ext cx="369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tângulo com Canto Aparado do Mesmo Lado 12"/>
          <p:cNvSpPr/>
          <p:nvPr/>
        </p:nvSpPr>
        <p:spPr>
          <a:xfrm>
            <a:off x="1115616" y="4815747"/>
            <a:ext cx="863600" cy="287338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64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115616" y="5103085"/>
            <a:ext cx="1584325" cy="863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3600" dirty="0"/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746605" y="5296760"/>
            <a:ext cx="369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tângulo com Canto Aparado do Mesmo Lado 15"/>
          <p:cNvSpPr/>
          <p:nvPr/>
        </p:nvSpPr>
        <p:spPr>
          <a:xfrm>
            <a:off x="3636317" y="3516425"/>
            <a:ext cx="863600" cy="287338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256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636317" y="3803763"/>
            <a:ext cx="1584325" cy="863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3600" dirty="0"/>
          </a:p>
        </p:txBody>
      </p:sp>
      <p:sp>
        <p:nvSpPr>
          <p:cNvPr id="25" name="Retângulo com Canto Aparado do Mesmo Lado 24"/>
          <p:cNvSpPr/>
          <p:nvPr/>
        </p:nvSpPr>
        <p:spPr>
          <a:xfrm>
            <a:off x="5218303" y="3516425"/>
            <a:ext cx="863600" cy="287338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260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218303" y="3803763"/>
            <a:ext cx="1584325" cy="863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3600" dirty="0"/>
          </a:p>
        </p:txBody>
      </p:sp>
      <p:sp>
        <p:nvSpPr>
          <p:cNvPr id="27" name="Retângulo com Canto Aparado do Mesmo Lado 26"/>
          <p:cNvSpPr/>
          <p:nvPr/>
        </p:nvSpPr>
        <p:spPr>
          <a:xfrm>
            <a:off x="6800289" y="3516425"/>
            <a:ext cx="863600" cy="287338"/>
          </a:xfrm>
          <a:prstGeom prst="snip2Same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264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800289" y="3803763"/>
            <a:ext cx="1584325" cy="863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3600" dirty="0"/>
          </a:p>
        </p:txBody>
      </p:sp>
      <p:cxnSp>
        <p:nvCxnSpPr>
          <p:cNvPr id="29" name="Conector de seta reta 28"/>
          <p:cNvCxnSpPr/>
          <p:nvPr/>
        </p:nvCxnSpPr>
        <p:spPr>
          <a:xfrm flipH="1">
            <a:off x="2339753" y="3697945"/>
            <a:ext cx="1440159" cy="5760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1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040560"/>
          </a:xfrm>
        </p:spPr>
        <p:txBody>
          <a:bodyPr/>
          <a:lstStyle/>
          <a:p>
            <a:pPr eaLnBrk="1" hangingPunct="1"/>
            <a:r>
              <a:rPr lang="pt-BR" sz="2400" dirty="0" smtClean="0">
                <a:ea typeface="Calibri" panose="020F0502020204030204" pitchFamily="34" charset="0"/>
              </a:rPr>
              <a:t>Ainda analisando o resultado da execução da linha 6:</a:t>
            </a:r>
          </a:p>
          <a:p>
            <a:pPr lvl="1" eaLnBrk="1" hangingPunct="1"/>
            <a:r>
              <a:rPr lang="pt-BR" sz="2000" dirty="0" smtClean="0">
                <a:ea typeface="Calibri" panose="020F0502020204030204" pitchFamily="34" charset="0"/>
              </a:rPr>
              <a:t>Considerando que um </a:t>
            </a:r>
            <a:r>
              <a:rPr lang="pt-BR" sz="2000" b="1" dirty="0" err="1" smtClean="0">
                <a:ea typeface="Calibri" panose="020F0502020204030204" pitchFamily="34" charset="0"/>
              </a:rPr>
              <a:t>int</a:t>
            </a:r>
            <a:r>
              <a:rPr lang="pt-BR" sz="2000" dirty="0" smtClean="0">
                <a:ea typeface="Calibri" panose="020F0502020204030204" pitchFamily="34" charset="0"/>
              </a:rPr>
              <a:t> ocupa 4 bytes e supondo que as três posições solicitadas pelo usuário </a:t>
            </a:r>
            <a:r>
              <a:rPr lang="pt-BR" sz="2000" dirty="0">
                <a:ea typeface="Calibri" panose="020F0502020204030204" pitchFamily="34" charset="0"/>
              </a:rPr>
              <a:t>(</a:t>
            </a:r>
            <a:r>
              <a:rPr lang="pt-BR" sz="2000" b="1" dirty="0" smtClean="0">
                <a:ea typeface="Calibri" panose="020F0502020204030204" pitchFamily="34" charset="0"/>
              </a:rPr>
              <a:t>n</a:t>
            </a:r>
            <a:r>
              <a:rPr lang="pt-BR" sz="2000" dirty="0" smtClean="0">
                <a:ea typeface="Calibri" panose="020F0502020204030204" pitchFamily="34" charset="0"/>
              </a:rPr>
              <a:t>) tenham sido alocadas a partir da posição 256: então elas ocuparão necessariamente as posições 256, 260 e 264.</a:t>
            </a:r>
          </a:p>
          <a:p>
            <a:pPr lvl="1" eaLnBrk="1" hangingPunct="1"/>
            <a:r>
              <a:rPr lang="pt-BR" sz="2000" dirty="0" smtClean="0">
                <a:ea typeface="Calibri" panose="020F0502020204030204" pitchFamily="34" charset="0"/>
              </a:rPr>
              <a:t>O ponteiro </a:t>
            </a:r>
            <a:r>
              <a:rPr lang="pt-BR" sz="2000" b="1" dirty="0" smtClean="0">
                <a:ea typeface="Calibri" panose="020F0502020204030204" pitchFamily="34" charset="0"/>
              </a:rPr>
              <a:t>a</a:t>
            </a:r>
            <a:r>
              <a:rPr lang="pt-BR" sz="2000" dirty="0" smtClean="0">
                <a:ea typeface="Calibri" panose="020F0502020204030204" pitchFamily="34" charset="0"/>
              </a:rPr>
              <a:t> irá armazenar somente o endereço da primeira posição (256), pois as demais posições são alocadas de forma contígua.</a:t>
            </a:r>
          </a:p>
          <a:p>
            <a:pPr lvl="1" eaLnBrk="1" hangingPunct="1"/>
            <a:r>
              <a:rPr lang="pt-BR" sz="2000" dirty="0" smtClean="0">
                <a:ea typeface="Calibri" panose="020F0502020204030204" pitchFamily="34" charset="0"/>
              </a:rPr>
              <a:t>Para ter acesso à posição 260, basta somar uma unidade ao ponteiro </a:t>
            </a:r>
            <a:r>
              <a:rPr lang="pt-BR" sz="2000" b="1" dirty="0" smtClean="0">
                <a:ea typeface="Calibri" panose="020F0502020204030204" pitchFamily="34" charset="0"/>
              </a:rPr>
              <a:t>a</a:t>
            </a:r>
            <a:r>
              <a:rPr lang="pt-BR" sz="2000" dirty="0" smtClean="0">
                <a:ea typeface="Calibri" panose="020F0502020204030204" pitchFamily="34" charset="0"/>
              </a:rPr>
              <a:t>. A operação com ponteiros considera o tipo de dado apontado (neste caso </a:t>
            </a:r>
            <a:r>
              <a:rPr lang="pt-BR" sz="2000" b="1" dirty="0" err="1" smtClean="0">
                <a:ea typeface="Calibri" panose="020F0502020204030204" pitchFamily="34" charset="0"/>
              </a:rPr>
              <a:t>int</a:t>
            </a:r>
            <a:r>
              <a:rPr lang="pt-BR" sz="2000" dirty="0" smtClean="0">
                <a:ea typeface="Calibri" panose="020F0502020204030204" pitchFamily="34" charset="0"/>
              </a:rPr>
              <a:t>) e, portanto, o deslocamento será de 4 bytes para cada unidade somada.</a:t>
            </a:r>
          </a:p>
        </p:txBody>
      </p:sp>
    </p:spTree>
    <p:extLst>
      <p:ext uri="{BB962C8B-B14F-4D97-AF65-F5344CB8AC3E}">
        <p14:creationId xmlns:p14="http://schemas.microsoft.com/office/powerpoint/2010/main" val="35169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Alocação Dinâmica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040560"/>
          </a:xfrm>
        </p:spPr>
        <p:txBody>
          <a:bodyPr/>
          <a:lstStyle/>
          <a:p>
            <a:pPr eaLnBrk="1" hangingPunct="1"/>
            <a:r>
              <a:rPr lang="pt-BR" sz="2400" dirty="0" smtClean="0">
                <a:ea typeface="Calibri" panose="020F0502020204030204" pitchFamily="34" charset="0"/>
              </a:rPr>
              <a:t>Ainda analisando o resultado da execução da linha 6:</a:t>
            </a:r>
          </a:p>
          <a:p>
            <a:pPr lvl="1" eaLnBrk="1" hangingPunct="1"/>
            <a:r>
              <a:rPr lang="pt-BR" sz="2000" dirty="0" smtClean="0">
                <a:ea typeface="Calibri" panose="020F0502020204030204" pitchFamily="34" charset="0"/>
              </a:rPr>
              <a:t>Da mesma forma, para ter acesso à posição 264, somam-se duas unidades ao ponteiro </a:t>
            </a:r>
            <a:r>
              <a:rPr lang="pt-BR" sz="2000" b="1" dirty="0" smtClean="0">
                <a:ea typeface="Calibri" panose="020F0502020204030204" pitchFamily="34" charset="0"/>
              </a:rPr>
              <a:t>a</a:t>
            </a:r>
            <a:r>
              <a:rPr lang="pt-BR" sz="2000" dirty="0" smtClean="0">
                <a:ea typeface="Calibri" panose="020F0502020204030204" pitchFamily="34" charset="0"/>
              </a:rPr>
              <a:t>, que irá acarretar em um deslocamento de 8 bytes</a:t>
            </a:r>
            <a:r>
              <a:rPr lang="pt-BR" sz="2000" dirty="0">
                <a:ea typeface="Calibri" panose="020F0502020204030204" pitchFamily="34" charset="0"/>
              </a:rPr>
              <a:t> </a:t>
            </a:r>
            <a:r>
              <a:rPr lang="pt-BR" sz="2000" dirty="0" smtClean="0">
                <a:ea typeface="Calibri" panose="020F0502020204030204" pitchFamily="34" charset="0"/>
              </a:rPr>
              <a:t>a partir da posição 256.</a:t>
            </a:r>
          </a:p>
          <a:p>
            <a:pPr eaLnBrk="1" hangingPunct="1"/>
            <a:r>
              <a:rPr lang="pt-BR" sz="2400" dirty="0" smtClean="0">
                <a:ea typeface="Calibri" panose="020F0502020204030204" pitchFamily="34" charset="0"/>
              </a:rPr>
              <a:t>As linhas de 7 a 11 implementam a estrutura de repetição </a:t>
            </a:r>
            <a:r>
              <a:rPr lang="pt-BR" sz="2400" b="1" dirty="0" smtClean="0">
                <a:ea typeface="Calibri" panose="020F0502020204030204" pitchFamily="34" charset="0"/>
              </a:rPr>
              <a:t>for</a:t>
            </a:r>
            <a:r>
              <a:rPr lang="pt-BR" sz="2400" dirty="0" smtClean="0">
                <a:ea typeface="Calibri" panose="020F0502020204030204" pitchFamily="34" charset="0"/>
              </a:rPr>
              <a:t>, que irá permitir a leitura dos 3 valores, que serão armazenados (através </a:t>
            </a:r>
            <a:r>
              <a:rPr lang="pt-BR" sz="2400" dirty="0">
                <a:ea typeface="Calibri" panose="020F0502020204030204" pitchFamily="34" charset="0"/>
              </a:rPr>
              <a:t>do </a:t>
            </a:r>
            <a:r>
              <a:rPr lang="pt-BR" sz="2400" b="1" dirty="0" err="1">
                <a:ea typeface="Calibri" panose="020F0502020204030204" pitchFamily="34" charset="0"/>
              </a:rPr>
              <a:t>scanf</a:t>
            </a:r>
            <a:r>
              <a:rPr lang="pt-BR" sz="2400" dirty="0">
                <a:ea typeface="Calibri" panose="020F0502020204030204" pitchFamily="34" charset="0"/>
              </a:rPr>
              <a:t> da linha </a:t>
            </a:r>
            <a:r>
              <a:rPr lang="pt-BR" sz="2400" dirty="0" smtClean="0">
                <a:ea typeface="Calibri" panose="020F0502020204030204" pitchFamily="34" charset="0"/>
              </a:rPr>
              <a:t>12) nas posições 256 (</a:t>
            </a:r>
            <a:r>
              <a:rPr lang="pt-BR" sz="2400" b="1" dirty="0" smtClean="0">
                <a:ea typeface="Calibri" panose="020F0502020204030204" pitchFamily="34" charset="0"/>
              </a:rPr>
              <a:t>a</a:t>
            </a:r>
            <a:r>
              <a:rPr lang="pt-BR" sz="2400" dirty="0" smtClean="0">
                <a:ea typeface="Calibri" panose="020F0502020204030204" pitchFamily="34" charset="0"/>
              </a:rPr>
              <a:t> + 0), 260 (</a:t>
            </a:r>
            <a:r>
              <a:rPr lang="pt-BR" sz="2400" b="1" dirty="0" smtClean="0">
                <a:ea typeface="Calibri" panose="020F0502020204030204" pitchFamily="34" charset="0"/>
              </a:rPr>
              <a:t>a</a:t>
            </a:r>
            <a:r>
              <a:rPr lang="pt-BR" sz="2400" dirty="0" smtClean="0">
                <a:ea typeface="Calibri" panose="020F0502020204030204" pitchFamily="34" charset="0"/>
              </a:rPr>
              <a:t> + 1) e 264 (</a:t>
            </a:r>
            <a:r>
              <a:rPr lang="pt-BR" sz="2400" b="1" dirty="0" smtClean="0">
                <a:ea typeface="Calibri" panose="020F0502020204030204" pitchFamily="34" charset="0"/>
              </a:rPr>
              <a:t>a</a:t>
            </a:r>
            <a:r>
              <a:rPr lang="pt-BR" sz="2400" dirty="0" smtClean="0">
                <a:ea typeface="Calibri" panose="020F0502020204030204" pitchFamily="34" charset="0"/>
              </a:rPr>
              <a:t> + 2), sendo que para o deslocamento é utilizada a variável </a:t>
            </a:r>
            <a:r>
              <a:rPr lang="pt-BR" sz="2400" b="1" dirty="0" smtClean="0">
                <a:ea typeface="Calibri" panose="020F0502020204030204" pitchFamily="34" charset="0"/>
              </a:rPr>
              <a:t>i</a:t>
            </a:r>
            <a:r>
              <a:rPr lang="pt-BR" sz="2400" dirty="0" smtClean="0">
                <a:ea typeface="Calibri" panose="020F0502020204030204" pitchFamily="34" charset="0"/>
              </a:rPr>
              <a:t>, ou seja:</a:t>
            </a:r>
            <a:r>
              <a:rPr lang="pt-BR" sz="24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(a + i)</a:t>
            </a:r>
            <a:r>
              <a:rPr lang="pt-BR" sz="2400" dirty="0" smtClean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pt-BR" sz="2400" dirty="0" smtClean="0">
                <a:ea typeface="Calibri" panose="020F0502020204030204" pitchFamily="34" charset="0"/>
                <a:cs typeface="Courier New" panose="02070309020205020404" pitchFamily="49" charset="0"/>
              </a:rPr>
              <a:t>A linha 12 libera a memória alocada.</a:t>
            </a:r>
            <a:endParaRPr lang="pt-BR" sz="2400" dirty="0" smtClean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Endereçamento de memória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Primeiramente é importante ilustrar como funciona quando se declara uma variável. Observe: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Ao se iniciar o programa, é declarada uma variável </a:t>
            </a:r>
            <a:r>
              <a:rPr lang="pt-BR" b="1" dirty="0"/>
              <a:t>num</a:t>
            </a:r>
            <a:r>
              <a:rPr lang="pt-BR" dirty="0"/>
              <a:t>, do tipo </a:t>
            </a:r>
            <a:r>
              <a:rPr lang="pt-BR" b="1" dirty="0"/>
              <a:t>int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7172" name="Rectangle 3"/>
          <p:cNvSpPr txBox="1">
            <a:spLocks noChangeArrowheads="1"/>
          </p:cNvSpPr>
          <p:nvPr/>
        </p:nvSpPr>
        <p:spPr bwMode="auto">
          <a:xfrm>
            <a:off x="827584" y="2492896"/>
            <a:ext cx="771525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num;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= 5;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pt-BR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,num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5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Endereçamento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399087"/>
          </a:xfrm>
        </p:spPr>
        <p:txBody>
          <a:bodyPr/>
          <a:lstStyle/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Durante a execução do programa, o espaço de memória (variável) utilizado para guardar o número inteiro é sempre referenciado pelo identificador da variável, no caso: </a:t>
            </a:r>
            <a:r>
              <a:rPr lang="pt-BR" sz="2800" b="1" dirty="0" smtClean="0">
                <a:ea typeface="Calibri" panose="020F0502020204030204" pitchFamily="34" charset="0"/>
              </a:rPr>
              <a:t>num</a:t>
            </a:r>
            <a:r>
              <a:rPr lang="pt-BR" sz="2800" dirty="0" smtClean="0">
                <a:ea typeface="Calibri" panose="020F0502020204030204" pitchFamily="34" charset="0"/>
              </a:rPr>
              <a:t>.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Mesmo utilizando essa forma de acesso pelo identificador, a variável foi alocada em algum “lugar” da memória: o </a:t>
            </a:r>
            <a:r>
              <a:rPr lang="pt-BR" sz="2800" b="1" dirty="0" smtClean="0">
                <a:ea typeface="Calibri" panose="020F0502020204030204" pitchFamily="34" charset="0"/>
              </a:rPr>
              <a:t>endereço de memória</a:t>
            </a:r>
            <a:r>
              <a:rPr lang="pt-BR" sz="2800" dirty="0" smtClean="0">
                <a:ea typeface="Calibri" panose="020F0502020204030204" pitchFamily="34" charset="0"/>
              </a:rPr>
              <a:t>.</a:t>
            </a:r>
          </a:p>
          <a:p>
            <a:pPr eaLnBrk="1" hangingPunct="1"/>
            <a:r>
              <a:rPr lang="pt-BR" sz="2800" dirty="0" smtClean="0">
                <a:ea typeface="Calibri" panose="020F0502020204030204" pitchFamily="34" charset="0"/>
              </a:rPr>
              <a:t>A figura a seguir ilustra, de forma didática, linear, a memória do computador com alguns programas em execução desde o sistema operacional, até a criação do código fonte utilizado no exemplo anterior:</a:t>
            </a:r>
          </a:p>
        </p:txBody>
      </p:sp>
    </p:spTree>
    <p:extLst>
      <p:ext uri="{BB962C8B-B14F-4D97-AF65-F5344CB8AC3E}">
        <p14:creationId xmlns:p14="http://schemas.microsoft.com/office/powerpoint/2010/main" val="109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Endereçamento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96888" y="3644900"/>
            <a:ext cx="2520950" cy="4318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017838" y="3644900"/>
            <a:ext cx="576262" cy="43180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594100" y="3644900"/>
            <a:ext cx="1223963" cy="43180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18063" y="3644900"/>
            <a:ext cx="215900" cy="4318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033963" y="3644900"/>
            <a:ext cx="3455987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Texto Explicativo 2 2"/>
          <p:cNvSpPr/>
          <p:nvPr/>
        </p:nvSpPr>
        <p:spPr>
          <a:xfrm>
            <a:off x="1468438" y="1120775"/>
            <a:ext cx="1836737" cy="295275"/>
          </a:xfrm>
          <a:prstGeom prst="borderCallout2">
            <a:avLst>
              <a:gd name="adj1" fmla="val 23176"/>
              <a:gd name="adj2" fmla="val -508"/>
              <a:gd name="adj3" fmla="val 23051"/>
              <a:gd name="adj4" fmla="val -16321"/>
              <a:gd name="adj5" fmla="val 845938"/>
              <a:gd name="adj6" fmla="val -52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0 (zero) bytes</a:t>
            </a:r>
          </a:p>
        </p:txBody>
      </p:sp>
      <p:sp>
        <p:nvSpPr>
          <p:cNvPr id="12" name="Texto Explicativo 2 11"/>
          <p:cNvSpPr/>
          <p:nvPr/>
        </p:nvSpPr>
        <p:spPr>
          <a:xfrm>
            <a:off x="3898900" y="1412875"/>
            <a:ext cx="1590675" cy="268288"/>
          </a:xfrm>
          <a:prstGeom prst="borderCallout2">
            <a:avLst>
              <a:gd name="adj1" fmla="val 18750"/>
              <a:gd name="adj2" fmla="val 701"/>
              <a:gd name="adj3" fmla="val 18750"/>
              <a:gd name="adj4" fmla="val -16667"/>
              <a:gd name="adj5" fmla="val 848641"/>
              <a:gd name="adj6" fmla="val -54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500 MB</a:t>
            </a:r>
          </a:p>
        </p:txBody>
      </p:sp>
      <p:sp>
        <p:nvSpPr>
          <p:cNvPr id="13" name="Texto Explicativo 2 12"/>
          <p:cNvSpPr/>
          <p:nvPr/>
        </p:nvSpPr>
        <p:spPr>
          <a:xfrm>
            <a:off x="4572000" y="1844675"/>
            <a:ext cx="1584325" cy="268288"/>
          </a:xfrm>
          <a:prstGeom prst="borderCallout2">
            <a:avLst>
              <a:gd name="adj1" fmla="val 18750"/>
              <a:gd name="adj2" fmla="val 737"/>
              <a:gd name="adj3" fmla="val 18750"/>
              <a:gd name="adj4" fmla="val -16667"/>
              <a:gd name="adj5" fmla="val 662735"/>
              <a:gd name="adj6" fmla="val -62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700 MB</a:t>
            </a:r>
          </a:p>
        </p:txBody>
      </p:sp>
      <p:sp>
        <p:nvSpPr>
          <p:cNvPr id="14" name="Texto Explicativo 2 13"/>
          <p:cNvSpPr/>
          <p:nvPr/>
        </p:nvSpPr>
        <p:spPr>
          <a:xfrm>
            <a:off x="5765800" y="2276475"/>
            <a:ext cx="1398588" cy="268288"/>
          </a:xfrm>
          <a:prstGeom prst="borderCallout2">
            <a:avLst>
              <a:gd name="adj1" fmla="val 18750"/>
              <a:gd name="adj2" fmla="val -858"/>
              <a:gd name="adj3" fmla="val 18750"/>
              <a:gd name="adj4" fmla="val -16667"/>
              <a:gd name="adj5" fmla="val 527265"/>
              <a:gd name="adj6" fmla="val -68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1.2 GB</a:t>
            </a:r>
          </a:p>
        </p:txBody>
      </p:sp>
      <p:sp>
        <p:nvSpPr>
          <p:cNvPr id="15" name="Texto Explicativo 2 14"/>
          <p:cNvSpPr/>
          <p:nvPr/>
        </p:nvSpPr>
        <p:spPr>
          <a:xfrm>
            <a:off x="6156325" y="2728913"/>
            <a:ext cx="1519238" cy="268287"/>
          </a:xfrm>
          <a:prstGeom prst="borderCallout2">
            <a:avLst>
              <a:gd name="adj1" fmla="val 18750"/>
              <a:gd name="adj2" fmla="val 264"/>
              <a:gd name="adj3" fmla="val 18750"/>
              <a:gd name="adj4" fmla="val -16667"/>
              <a:gd name="adj5" fmla="val 336272"/>
              <a:gd name="adj6" fmla="val -73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1.3 GB</a:t>
            </a:r>
          </a:p>
        </p:txBody>
      </p:sp>
      <p:sp>
        <p:nvSpPr>
          <p:cNvPr id="16" name="Texto Explicativo 2 15"/>
          <p:cNvSpPr/>
          <p:nvPr/>
        </p:nvSpPr>
        <p:spPr>
          <a:xfrm flipH="1">
            <a:off x="6156325" y="4413250"/>
            <a:ext cx="1808163" cy="1176338"/>
          </a:xfrm>
          <a:prstGeom prst="borderCallout2">
            <a:avLst>
              <a:gd name="adj1" fmla="val 18750"/>
              <a:gd name="adj2" fmla="val 301"/>
              <a:gd name="adj3" fmla="val 18750"/>
              <a:gd name="adj4" fmla="val -16667"/>
              <a:gd name="adj5" fmla="val -28528"/>
              <a:gd name="adj6" fmla="val -28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2 GB</a:t>
            </a: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* Supondo que o PC tenha 2GB de RAM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494426" y="4543425"/>
            <a:ext cx="238125" cy="2159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94426" y="4903788"/>
            <a:ext cx="238125" cy="21590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494426" y="5264150"/>
            <a:ext cx="238125" cy="21590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94426" y="5624513"/>
            <a:ext cx="238125" cy="2159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5539" y="5988050"/>
            <a:ext cx="236537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235" name="Rectangle 3"/>
          <p:cNvSpPr txBox="1">
            <a:spLocks noChangeArrowheads="1"/>
          </p:cNvSpPr>
          <p:nvPr/>
        </p:nvSpPr>
        <p:spPr bwMode="auto">
          <a:xfrm>
            <a:off x="848438" y="4471988"/>
            <a:ext cx="4649787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Sistema Operacional (Windows)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Windows Explorer®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Visual Studio®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Código fonte</a:t>
            </a:r>
          </a:p>
          <a:p>
            <a:pPr eaLnBrk="1" hangingPunct="1">
              <a:spcBef>
                <a:spcPct val="20000"/>
              </a:spcBef>
            </a:pPr>
            <a:r>
              <a:rPr lang="pt-BR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Área vazia (disponível) de memória</a:t>
            </a:r>
          </a:p>
        </p:txBody>
      </p:sp>
    </p:spTree>
    <p:extLst>
      <p:ext uri="{BB962C8B-B14F-4D97-AF65-F5344CB8AC3E}">
        <p14:creationId xmlns:p14="http://schemas.microsoft.com/office/powerpoint/2010/main" val="33810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ea typeface="Calibri" panose="020F0502020204030204" pitchFamily="34" charset="0"/>
              </a:rPr>
              <a:t>Endereçamento de memória</a:t>
            </a:r>
            <a:endParaRPr lang="pt-BR" dirty="0" smtClean="0">
              <a:ea typeface="Calibri" panose="020F050202020403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pt-BR" sz="2800" dirty="0" smtClean="0">
                <a:ea typeface="Calibri" pitchFamily="34" charset="0"/>
              </a:rPr>
              <a:t>Entenda:</a:t>
            </a:r>
          </a:p>
          <a:p>
            <a:pPr eaLnBrk="1" hangingPunct="1">
              <a:defRPr/>
            </a:pPr>
            <a:r>
              <a:rPr lang="pt-BR" sz="2800" dirty="0" smtClean="0">
                <a:ea typeface="Calibri" pitchFamily="34" charset="0"/>
              </a:rPr>
              <a:t>O Sistema Operacional inicia sua execução no endereço 0 (zero) da memória;</a:t>
            </a:r>
          </a:p>
          <a:p>
            <a:pPr eaLnBrk="1" hangingPunct="1">
              <a:defRPr/>
            </a:pPr>
            <a:r>
              <a:rPr lang="pt-BR" sz="2800" dirty="0" smtClean="0">
                <a:ea typeface="Calibri" pitchFamily="34" charset="0"/>
              </a:rPr>
              <a:t>Imediatamente após a alocação do Sistema, é executado o Windows Explorer®, na primeira posição disponível naquele momento, ou seja: a partir do endereço 500 Megabytes.</a:t>
            </a:r>
          </a:p>
          <a:p>
            <a:pPr eaLnBrk="1" hangingPunct="1">
              <a:defRPr/>
            </a:pPr>
            <a:r>
              <a:rPr lang="pt-BR" sz="2800" dirty="0" smtClean="0">
                <a:ea typeface="Calibri" pitchFamily="34" charset="0"/>
              </a:rPr>
              <a:t>Na sequência então é executado o Visual Studio® (no endereço 700MB), e então aberto o código fonte (no endereço 1.2 GB)</a:t>
            </a:r>
          </a:p>
        </p:txBody>
      </p:sp>
    </p:spTree>
    <p:extLst>
      <p:ext uri="{BB962C8B-B14F-4D97-AF65-F5344CB8AC3E}">
        <p14:creationId xmlns:p14="http://schemas.microsoft.com/office/powerpoint/2010/main" val="27309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4004</Words>
  <Application>Microsoft Office PowerPoint</Application>
  <PresentationFormat>Apresentação na tela (4:3)</PresentationFormat>
  <Paragraphs>525</Paragraphs>
  <Slides>55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7" baseType="lpstr">
      <vt:lpstr>Design padrão</vt:lpstr>
      <vt:lpstr>CorelDRAW</vt:lpstr>
      <vt:lpstr>Estruturas de Dados I</vt:lpstr>
      <vt:lpstr>Variáveis Estáticas</vt:lpstr>
      <vt:lpstr>Variáveis Estáticas</vt:lpstr>
      <vt:lpstr>Variáveis Estáticas</vt:lpstr>
      <vt:lpstr>Alocação Estática x Dinâmica</vt:lpstr>
      <vt:lpstr>Endereçamento de memória</vt:lpstr>
      <vt:lpstr>Endereçamento de memória</vt:lpstr>
      <vt:lpstr>Endereçamento de memória</vt:lpstr>
      <vt:lpstr>Endereçamento de memória</vt:lpstr>
      <vt:lpstr>Endereçamento de memória</vt:lpstr>
      <vt:lpstr>Endereçamento de memória</vt:lpstr>
      <vt:lpstr>Endereçamento de memória</vt:lpstr>
      <vt:lpstr>Endereçamento de memória</vt:lpstr>
      <vt:lpstr>Endereçamento de memória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</vt:vector>
  </TitlesOfParts>
  <Company>Universidade Tuiuti do Paraná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 - Ponteiros</dc:title>
  <dc:creator>Evandro Alberto Zatti</dc:creator>
  <cp:lastModifiedBy>Usuário do Windows</cp:lastModifiedBy>
  <cp:revision>70</cp:revision>
  <dcterms:created xsi:type="dcterms:W3CDTF">2007-08-12T21:44:48Z</dcterms:created>
  <dcterms:modified xsi:type="dcterms:W3CDTF">2021-02-17T19:29:15Z</dcterms:modified>
</cp:coreProperties>
</file>