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3" r:id="rId7"/>
    <p:sldId id="261" r:id="rId8"/>
    <p:sldId id="274" r:id="rId9"/>
    <p:sldId id="276" r:id="rId10"/>
    <p:sldId id="275" r:id="rId11"/>
    <p:sldId id="277" r:id="rId12"/>
    <p:sldId id="289" r:id="rId13"/>
    <p:sldId id="290" r:id="rId14"/>
    <p:sldId id="291" r:id="rId15"/>
    <p:sldId id="292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62" r:id="rId28"/>
    <p:sldId id="264" r:id="rId29"/>
    <p:sldId id="267" r:id="rId30"/>
    <p:sldId id="269" r:id="rId31"/>
    <p:sldId id="270" r:id="rId32"/>
    <p:sldId id="265" r:id="rId33"/>
    <p:sldId id="266" r:id="rId34"/>
    <p:sldId id="271" r:id="rId35"/>
    <p:sldId id="272" r:id="rId3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6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4C5D-76FF-47D2-A38D-CCAD4D9AD11D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D72A-261E-4158-9FDA-126F0D4809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7778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4C5D-76FF-47D2-A38D-CCAD4D9AD11D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D72A-261E-4158-9FDA-126F0D4809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890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4C5D-76FF-47D2-A38D-CCAD4D9AD11D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D72A-261E-4158-9FDA-126F0D4809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4236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4C5D-76FF-47D2-A38D-CCAD4D9AD11D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D72A-261E-4158-9FDA-126F0D4809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4881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4C5D-76FF-47D2-A38D-CCAD4D9AD11D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D72A-261E-4158-9FDA-126F0D4809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956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4C5D-76FF-47D2-A38D-CCAD4D9AD11D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D72A-261E-4158-9FDA-126F0D4809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0284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4C5D-76FF-47D2-A38D-CCAD4D9AD11D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D72A-261E-4158-9FDA-126F0D4809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0735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4C5D-76FF-47D2-A38D-CCAD4D9AD11D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D72A-261E-4158-9FDA-126F0D4809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220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4C5D-76FF-47D2-A38D-CCAD4D9AD11D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D72A-261E-4158-9FDA-126F0D4809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4894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4C5D-76FF-47D2-A38D-CCAD4D9AD11D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D72A-261E-4158-9FDA-126F0D4809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053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4C5D-76FF-47D2-A38D-CCAD4D9AD11D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D72A-261E-4158-9FDA-126F0D4809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516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94C5D-76FF-47D2-A38D-CCAD4D9AD11D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6D72A-261E-4158-9FDA-126F0D4809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701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63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980201" y="953332"/>
            <a:ext cx="1094550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b="0" i="0" dirty="0" smtClean="0">
                <a:solidFill>
                  <a:schemeClr val="accent1">
                    <a:lumMod val="75000"/>
                  </a:schemeClr>
                </a:solidFill>
                <a:effectLst/>
                <a:latin typeface="Nunito Sans"/>
              </a:rPr>
              <a:t>Visão Geral: </a:t>
            </a:r>
            <a:endParaRPr lang="pt-BR" sz="3600" b="0" i="0" dirty="0" smtClean="0">
              <a:solidFill>
                <a:schemeClr val="accent1">
                  <a:lumMod val="75000"/>
                </a:schemeClr>
              </a:solidFill>
              <a:effectLst/>
              <a:latin typeface="Nunito Sans"/>
            </a:endParaRPr>
          </a:p>
          <a:p>
            <a:endParaRPr lang="pt-BR" sz="2800" dirty="0" smtClean="0">
              <a:solidFill>
                <a:srgbClr val="5F625F"/>
              </a:solidFill>
              <a:latin typeface="Nunito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5F625F"/>
                </a:solidFill>
                <a:latin typeface="Nunito Sans"/>
              </a:rPr>
              <a:t>Cada </a:t>
            </a:r>
            <a:r>
              <a:rPr lang="pt-BR" sz="2800" dirty="0" err="1">
                <a:solidFill>
                  <a:srgbClr val="5F625F"/>
                </a:solidFill>
                <a:latin typeface="Nunito Sans"/>
              </a:rPr>
              <a:t>sprint</a:t>
            </a:r>
            <a:r>
              <a:rPr lang="pt-BR" sz="2800" dirty="0">
                <a:solidFill>
                  <a:srgbClr val="5F625F"/>
                </a:solidFill>
                <a:latin typeface="Nunito Sans"/>
              </a:rPr>
              <a:t> começa com uma reunião de planejamento no qual a equipe decide quais funcionalidades devem ser desenvolvidas e como serão implementadas.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</p:txBody>
      </p:sp>
      <p:sp>
        <p:nvSpPr>
          <p:cNvPr id="6" name="Retângulo 5"/>
          <p:cNvSpPr/>
          <p:nvPr/>
        </p:nvSpPr>
        <p:spPr>
          <a:xfrm>
            <a:off x="-409433" y="1585139"/>
            <a:ext cx="1064525" cy="380599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22829" y="424651"/>
            <a:ext cx="5158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METODOLOGIA  SCRUM</a:t>
            </a:r>
            <a:endParaRPr lang="pt-BR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31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980201" y="953332"/>
            <a:ext cx="1094550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b="0" i="0" dirty="0" smtClean="0">
                <a:solidFill>
                  <a:schemeClr val="accent1">
                    <a:lumMod val="75000"/>
                  </a:schemeClr>
                </a:solidFill>
                <a:effectLst/>
                <a:latin typeface="Nunito Sans"/>
              </a:rPr>
              <a:t>Artefatos: </a:t>
            </a:r>
            <a:endParaRPr lang="pt-BR" sz="3600" b="0" i="0" dirty="0" smtClean="0">
              <a:solidFill>
                <a:schemeClr val="accent1">
                  <a:lumMod val="75000"/>
                </a:schemeClr>
              </a:solidFill>
              <a:effectLst/>
              <a:latin typeface="Nunito Sans"/>
            </a:endParaRPr>
          </a:p>
          <a:p>
            <a:endParaRPr lang="pt-BR" sz="3600" dirty="0">
              <a:solidFill>
                <a:srgbClr val="5F625F"/>
              </a:solidFill>
              <a:latin typeface="Nunito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 err="1">
                <a:solidFill>
                  <a:srgbClr val="5F625F"/>
                </a:solidFill>
                <a:latin typeface="Nunito Sans"/>
              </a:rPr>
              <a:t>Product</a:t>
            </a:r>
            <a:r>
              <a:rPr lang="pt-BR" sz="2800" b="1" dirty="0">
                <a:solidFill>
                  <a:srgbClr val="5F625F"/>
                </a:solidFill>
                <a:latin typeface="Nunito Sans"/>
              </a:rPr>
              <a:t> </a:t>
            </a:r>
            <a:r>
              <a:rPr lang="pt-BR" sz="2800" b="1" dirty="0" err="1" smtClean="0">
                <a:solidFill>
                  <a:srgbClr val="5F625F"/>
                </a:solidFill>
                <a:latin typeface="Nunito Sans"/>
              </a:rPr>
              <a:t>Backlog</a:t>
            </a:r>
            <a:r>
              <a:rPr lang="pt-BR" sz="2800" dirty="0" err="1">
                <a:solidFill>
                  <a:srgbClr val="5F625F"/>
                </a:solidFill>
                <a:latin typeface="Nunito Sans"/>
              </a:rPr>
              <a:t>:</a:t>
            </a:r>
            <a:r>
              <a:rPr lang="pt-BR" sz="2800" dirty="0" err="1" smtClean="0">
                <a:solidFill>
                  <a:srgbClr val="5F625F"/>
                </a:solidFill>
                <a:latin typeface="Nunito Sans"/>
              </a:rPr>
              <a:t>é</a:t>
            </a:r>
            <a:r>
              <a:rPr lang="pt-BR" sz="2800" dirty="0" smtClean="0">
                <a:solidFill>
                  <a:srgbClr val="5F625F"/>
                </a:solidFill>
                <a:latin typeface="Nunito Sans"/>
              </a:rPr>
              <a:t> </a:t>
            </a:r>
            <a:r>
              <a:rPr lang="pt-BR" sz="2800" dirty="0">
                <a:solidFill>
                  <a:srgbClr val="5F625F"/>
                </a:solidFill>
                <a:latin typeface="Nunito Sans"/>
              </a:rPr>
              <a:t>uma lista priorizada de funcionalidades que o produto deve </a:t>
            </a:r>
            <a:r>
              <a:rPr lang="pt-BR" sz="2800" dirty="0" smtClean="0">
                <a:solidFill>
                  <a:srgbClr val="5F625F"/>
                </a:solidFill>
                <a:latin typeface="Nunito Sans"/>
              </a:rPr>
              <a:t>ter;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5F625F"/>
              </a:solidFill>
              <a:latin typeface="Nunito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 smtClean="0">
                <a:solidFill>
                  <a:srgbClr val="5F625F"/>
                </a:solidFill>
                <a:latin typeface="Nunito Sans"/>
              </a:rPr>
              <a:t>Sprint </a:t>
            </a:r>
            <a:r>
              <a:rPr lang="pt-BR" sz="2800" b="1" dirty="0" err="1" smtClean="0">
                <a:solidFill>
                  <a:srgbClr val="5F625F"/>
                </a:solidFill>
                <a:latin typeface="Nunito Sans"/>
              </a:rPr>
              <a:t>Backlog</a:t>
            </a:r>
            <a:r>
              <a:rPr lang="pt-BR" sz="2800" dirty="0" smtClean="0">
                <a:solidFill>
                  <a:srgbClr val="5F625F"/>
                </a:solidFill>
                <a:latin typeface="Nunito Sans"/>
              </a:rPr>
              <a:t>: é </a:t>
            </a:r>
            <a:r>
              <a:rPr lang="pt-BR" sz="2800" dirty="0">
                <a:solidFill>
                  <a:srgbClr val="5F625F"/>
                </a:solidFill>
                <a:latin typeface="Nunito Sans"/>
              </a:rPr>
              <a:t>a lista de funcionalidades que serão desenvolvidas durante o </a:t>
            </a:r>
            <a:r>
              <a:rPr lang="pt-BR" sz="2800" dirty="0" err="1">
                <a:solidFill>
                  <a:srgbClr val="5F625F"/>
                </a:solidFill>
                <a:latin typeface="Nunito Sans"/>
              </a:rPr>
              <a:t>sprint</a:t>
            </a:r>
            <a:r>
              <a:rPr lang="pt-BR" sz="2800" dirty="0">
                <a:solidFill>
                  <a:srgbClr val="5F625F"/>
                </a:solidFill>
                <a:latin typeface="Nunito Sans"/>
              </a:rPr>
              <a:t> e o Incremento, que é a funcionalidade entregue ao final do </a:t>
            </a:r>
            <a:r>
              <a:rPr lang="pt-BR" sz="2800" dirty="0" err="1">
                <a:solidFill>
                  <a:srgbClr val="5F625F"/>
                </a:solidFill>
                <a:latin typeface="Nunito Sans"/>
              </a:rPr>
              <a:t>sprint</a:t>
            </a:r>
            <a:r>
              <a:rPr lang="pt-BR" sz="2800" dirty="0">
                <a:solidFill>
                  <a:srgbClr val="5F625F"/>
                </a:solidFill>
                <a:latin typeface="Nunito Sans"/>
              </a:rPr>
              <a:t>.</a:t>
            </a:r>
            <a:endParaRPr lang="pt-BR" sz="2800" dirty="0"/>
          </a:p>
        </p:txBody>
      </p:sp>
      <p:sp>
        <p:nvSpPr>
          <p:cNvPr id="6" name="Retângulo 5"/>
          <p:cNvSpPr/>
          <p:nvPr/>
        </p:nvSpPr>
        <p:spPr>
          <a:xfrm>
            <a:off x="-409433" y="1585139"/>
            <a:ext cx="1064525" cy="380599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22829" y="424651"/>
            <a:ext cx="5158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METODOLOGIA  SCRUM</a:t>
            </a:r>
            <a:endParaRPr lang="pt-BR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980201" y="953332"/>
            <a:ext cx="1094550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b="0" i="0" dirty="0" smtClean="0">
                <a:solidFill>
                  <a:schemeClr val="accent1">
                    <a:lumMod val="75000"/>
                  </a:schemeClr>
                </a:solidFill>
                <a:effectLst/>
                <a:latin typeface="Nunito Sans"/>
              </a:rPr>
              <a:t>Reuniões: </a:t>
            </a:r>
            <a:endParaRPr lang="pt-BR" sz="3600" b="0" i="0" dirty="0" smtClean="0">
              <a:solidFill>
                <a:schemeClr val="accent1">
                  <a:lumMod val="75000"/>
                </a:schemeClr>
              </a:solidFill>
              <a:effectLst/>
              <a:latin typeface="Nunito Sans"/>
            </a:endParaRPr>
          </a:p>
          <a:p>
            <a:endParaRPr lang="pt-BR" sz="3600" dirty="0">
              <a:solidFill>
                <a:srgbClr val="5F625F"/>
              </a:solidFill>
              <a:latin typeface="Nunito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5F625F"/>
                </a:solidFill>
                <a:latin typeface="Nunito Sans"/>
              </a:rPr>
              <a:t>Reunião de Planejamento do Sprint</a:t>
            </a:r>
            <a:r>
              <a:rPr lang="pt-BR" sz="2800" b="1" dirty="0" smtClean="0">
                <a:solidFill>
                  <a:srgbClr val="5F625F"/>
                </a:solidFill>
                <a:latin typeface="Nunito Sans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5F625F"/>
              </a:solidFill>
              <a:latin typeface="Nunito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rgbClr val="5F625F"/>
                </a:solidFill>
                <a:latin typeface="Nunito Sans"/>
              </a:rPr>
              <a:t>Esta </a:t>
            </a:r>
            <a:r>
              <a:rPr lang="pt-BR" sz="2800" dirty="0">
                <a:solidFill>
                  <a:srgbClr val="5F625F"/>
                </a:solidFill>
                <a:latin typeface="Nunito Sans"/>
              </a:rPr>
              <a:t>reunião é realizada no início de cada Sprint e dura geralmente de duas a quatro horas, dependendo do tamanho e da complexidade do projeto. </a:t>
            </a:r>
            <a:endParaRPr lang="pt-BR" sz="2800" dirty="0" smtClean="0">
              <a:solidFill>
                <a:srgbClr val="5F625F"/>
              </a:solidFill>
              <a:latin typeface="Nunito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 smtClean="0">
              <a:solidFill>
                <a:srgbClr val="5F625F"/>
              </a:solidFill>
              <a:latin typeface="Nunito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rgbClr val="5F625F"/>
                </a:solidFill>
                <a:latin typeface="Nunito Sans"/>
              </a:rPr>
              <a:t>Durante </a:t>
            </a:r>
            <a:r>
              <a:rPr lang="pt-BR" sz="2800" dirty="0">
                <a:solidFill>
                  <a:srgbClr val="5F625F"/>
                </a:solidFill>
                <a:latin typeface="Nunito Sans"/>
              </a:rPr>
              <a:t>a reunião, o </a:t>
            </a:r>
            <a:r>
              <a:rPr lang="pt-BR" sz="2800" dirty="0" err="1">
                <a:solidFill>
                  <a:srgbClr val="5F625F"/>
                </a:solidFill>
                <a:latin typeface="Nunito Sans"/>
              </a:rPr>
              <a:t>Product</a:t>
            </a:r>
            <a:r>
              <a:rPr lang="pt-BR" sz="2800" dirty="0">
                <a:solidFill>
                  <a:srgbClr val="5F625F"/>
                </a:solidFill>
                <a:latin typeface="Nunito Sans"/>
              </a:rPr>
              <a:t> </a:t>
            </a:r>
            <a:r>
              <a:rPr lang="pt-BR" sz="2800" dirty="0" err="1">
                <a:solidFill>
                  <a:srgbClr val="5F625F"/>
                </a:solidFill>
                <a:latin typeface="Nunito Sans"/>
              </a:rPr>
              <a:t>Owner</a:t>
            </a:r>
            <a:r>
              <a:rPr lang="pt-BR" sz="2800" dirty="0">
                <a:solidFill>
                  <a:srgbClr val="5F625F"/>
                </a:solidFill>
                <a:latin typeface="Nunito Sans"/>
              </a:rPr>
              <a:t> apresenta os itens mais importantes do </a:t>
            </a:r>
            <a:r>
              <a:rPr lang="pt-BR" sz="2800" dirty="0" err="1">
                <a:solidFill>
                  <a:srgbClr val="5F625F"/>
                </a:solidFill>
                <a:latin typeface="Nunito Sans"/>
              </a:rPr>
              <a:t>Product</a:t>
            </a:r>
            <a:r>
              <a:rPr lang="pt-BR" sz="2800" dirty="0">
                <a:solidFill>
                  <a:srgbClr val="5F625F"/>
                </a:solidFill>
                <a:latin typeface="Nunito Sans"/>
              </a:rPr>
              <a:t> </a:t>
            </a:r>
            <a:r>
              <a:rPr lang="pt-BR" sz="2800" dirty="0" err="1">
                <a:solidFill>
                  <a:srgbClr val="5F625F"/>
                </a:solidFill>
                <a:latin typeface="Nunito Sans"/>
              </a:rPr>
              <a:t>Backlog</a:t>
            </a:r>
            <a:r>
              <a:rPr lang="pt-BR" sz="2800" dirty="0">
                <a:solidFill>
                  <a:srgbClr val="5F625F"/>
                </a:solidFill>
                <a:latin typeface="Nunito Sans"/>
              </a:rPr>
              <a:t> para a equipe de desenvolvimento e juntos eles definem quais itens serão incluídos no Sprint </a:t>
            </a:r>
            <a:r>
              <a:rPr lang="pt-BR" sz="2800" dirty="0" err="1">
                <a:solidFill>
                  <a:srgbClr val="5F625F"/>
                </a:solidFill>
                <a:latin typeface="Nunito Sans"/>
              </a:rPr>
              <a:t>Backlog</a:t>
            </a:r>
            <a:r>
              <a:rPr lang="pt-BR" sz="2800" dirty="0">
                <a:solidFill>
                  <a:srgbClr val="5F625F"/>
                </a:solidFill>
                <a:latin typeface="Nunito Sans"/>
              </a:rPr>
              <a:t> para o próximo Sprint.</a:t>
            </a:r>
            <a:endParaRPr lang="pt-BR" sz="2800" dirty="0"/>
          </a:p>
        </p:txBody>
      </p:sp>
      <p:sp>
        <p:nvSpPr>
          <p:cNvPr id="6" name="Retângulo 5"/>
          <p:cNvSpPr/>
          <p:nvPr/>
        </p:nvSpPr>
        <p:spPr>
          <a:xfrm>
            <a:off x="-409433" y="1585139"/>
            <a:ext cx="1064525" cy="380599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22829" y="424651"/>
            <a:ext cx="5158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METODOLOGIA  SCRUM</a:t>
            </a:r>
            <a:endParaRPr lang="pt-BR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03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980201" y="953332"/>
            <a:ext cx="1094550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b="0" i="0" dirty="0" smtClean="0">
                <a:solidFill>
                  <a:schemeClr val="accent1">
                    <a:lumMod val="75000"/>
                  </a:schemeClr>
                </a:solidFill>
                <a:effectLst/>
                <a:latin typeface="Nunito Sans"/>
              </a:rPr>
              <a:t>Reuniões: </a:t>
            </a:r>
            <a:endParaRPr lang="pt-BR" sz="3600" b="0" i="0" dirty="0" smtClean="0">
              <a:solidFill>
                <a:schemeClr val="accent1">
                  <a:lumMod val="75000"/>
                </a:schemeClr>
              </a:solidFill>
              <a:effectLst/>
              <a:latin typeface="Nunito Sans"/>
            </a:endParaRPr>
          </a:p>
          <a:p>
            <a:endParaRPr lang="pt-BR" sz="3600" dirty="0">
              <a:solidFill>
                <a:srgbClr val="5F625F"/>
              </a:solidFill>
              <a:latin typeface="Nunito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5F625F"/>
                </a:solidFill>
                <a:latin typeface="Nunito Sans"/>
              </a:rPr>
              <a:t>Reunião Diária: </a:t>
            </a:r>
            <a:endParaRPr lang="pt-BR" sz="2800" b="1" dirty="0" smtClean="0">
              <a:solidFill>
                <a:srgbClr val="5F625F"/>
              </a:solidFill>
              <a:latin typeface="Nunito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5F625F"/>
              </a:solidFill>
              <a:latin typeface="Nunito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5F625F"/>
                </a:solidFill>
                <a:latin typeface="Nunito Sans"/>
              </a:rPr>
              <a:t>Esta reunião é realizada diariamente durante o Sprint e dura geralmente de 15 a 30 minutos. </a:t>
            </a:r>
            <a:endParaRPr lang="pt-BR" sz="2800" dirty="0" smtClean="0">
              <a:solidFill>
                <a:srgbClr val="5F625F"/>
              </a:solidFill>
              <a:latin typeface="Nunito Sans"/>
            </a:endParaRPr>
          </a:p>
          <a:p>
            <a:endParaRPr lang="pt-BR" sz="2800" dirty="0" smtClean="0">
              <a:solidFill>
                <a:srgbClr val="5F625F"/>
              </a:solidFill>
              <a:latin typeface="Nunito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rgbClr val="5F625F"/>
                </a:solidFill>
                <a:latin typeface="Nunito Sans"/>
              </a:rPr>
              <a:t>Durante </a:t>
            </a:r>
            <a:r>
              <a:rPr lang="pt-BR" sz="2800" dirty="0">
                <a:solidFill>
                  <a:srgbClr val="5F625F"/>
                </a:solidFill>
                <a:latin typeface="Nunito Sans"/>
              </a:rPr>
              <a:t>a reunião, a equipe de desenvolvimento se reúne para discutir o progresso do trabalho desde a última reunião diária, os planos para o dia atual e se há algum impedimento que possa afetar o progresso.</a:t>
            </a:r>
            <a:endParaRPr lang="pt-BR" sz="2800" dirty="0"/>
          </a:p>
        </p:txBody>
      </p:sp>
      <p:sp>
        <p:nvSpPr>
          <p:cNvPr id="6" name="Retângulo 5"/>
          <p:cNvSpPr/>
          <p:nvPr/>
        </p:nvSpPr>
        <p:spPr>
          <a:xfrm>
            <a:off x="-409433" y="1585139"/>
            <a:ext cx="1064525" cy="380599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22829" y="424651"/>
            <a:ext cx="5158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METODOLOGIA  SCRUM</a:t>
            </a:r>
            <a:endParaRPr lang="pt-BR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81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980201" y="953332"/>
            <a:ext cx="1094550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b="0" i="0" dirty="0" smtClean="0">
                <a:solidFill>
                  <a:schemeClr val="accent1">
                    <a:lumMod val="75000"/>
                  </a:schemeClr>
                </a:solidFill>
                <a:effectLst/>
                <a:latin typeface="Nunito Sans"/>
              </a:rPr>
              <a:t>Reuniões: </a:t>
            </a:r>
            <a:endParaRPr lang="pt-BR" sz="3600" b="0" i="0" dirty="0" smtClean="0">
              <a:solidFill>
                <a:schemeClr val="accent1">
                  <a:lumMod val="75000"/>
                </a:schemeClr>
              </a:solidFill>
              <a:effectLst/>
              <a:latin typeface="Nunito Sans"/>
            </a:endParaRPr>
          </a:p>
          <a:p>
            <a:endParaRPr lang="pt-BR" sz="3600" dirty="0">
              <a:solidFill>
                <a:srgbClr val="5F625F"/>
              </a:solidFill>
              <a:latin typeface="Nunito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5F625F"/>
                </a:solidFill>
                <a:latin typeface="Nunito Sans"/>
              </a:rPr>
              <a:t>Revisão do Sprint: </a:t>
            </a:r>
            <a:endParaRPr lang="pt-BR" sz="2800" b="1" dirty="0" smtClean="0">
              <a:solidFill>
                <a:srgbClr val="5F625F"/>
              </a:solidFill>
              <a:latin typeface="Nunito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5F625F"/>
              </a:solidFill>
              <a:latin typeface="Nunito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5F625F"/>
                </a:solidFill>
                <a:latin typeface="Nunito Sans"/>
              </a:rPr>
              <a:t> Esta reunião é realizada no final de cada Sprint e dura geralmente de duas a quatro horas, dependendo do tamanho e da complexidade do projeto. </a:t>
            </a:r>
            <a:endParaRPr lang="pt-BR" sz="2800" dirty="0" smtClean="0">
              <a:solidFill>
                <a:srgbClr val="5F625F"/>
              </a:solidFill>
              <a:latin typeface="Nunito Sans"/>
            </a:endParaRPr>
          </a:p>
          <a:p>
            <a:endParaRPr lang="pt-BR" sz="2800" dirty="0" smtClean="0">
              <a:solidFill>
                <a:srgbClr val="5F625F"/>
              </a:solidFill>
              <a:latin typeface="Nunito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rgbClr val="5F625F"/>
                </a:solidFill>
                <a:latin typeface="Nunito Sans"/>
              </a:rPr>
              <a:t>Durante </a:t>
            </a:r>
            <a:r>
              <a:rPr lang="pt-BR" sz="2800" dirty="0">
                <a:solidFill>
                  <a:srgbClr val="5F625F"/>
                </a:solidFill>
                <a:latin typeface="Nunito Sans"/>
              </a:rPr>
              <a:t>a reunião, a equipe de desenvolvimento demonstra o trabalho concluído durante o Sprint para o </a:t>
            </a:r>
            <a:r>
              <a:rPr lang="pt-BR" sz="2800" dirty="0" err="1">
                <a:solidFill>
                  <a:srgbClr val="5F625F"/>
                </a:solidFill>
                <a:latin typeface="Nunito Sans"/>
              </a:rPr>
              <a:t>Product</a:t>
            </a:r>
            <a:r>
              <a:rPr lang="pt-BR" sz="2800" dirty="0">
                <a:solidFill>
                  <a:srgbClr val="5F625F"/>
                </a:solidFill>
                <a:latin typeface="Nunito Sans"/>
              </a:rPr>
              <a:t> </a:t>
            </a:r>
            <a:r>
              <a:rPr lang="pt-BR" sz="2800" dirty="0" err="1">
                <a:solidFill>
                  <a:srgbClr val="5F625F"/>
                </a:solidFill>
                <a:latin typeface="Nunito Sans"/>
              </a:rPr>
              <a:t>Owner</a:t>
            </a:r>
            <a:r>
              <a:rPr lang="pt-BR" sz="2800" dirty="0">
                <a:solidFill>
                  <a:srgbClr val="5F625F"/>
                </a:solidFill>
                <a:latin typeface="Nunito Sans"/>
              </a:rPr>
              <a:t> e outros </a:t>
            </a:r>
            <a:r>
              <a:rPr lang="pt-BR" sz="2800" dirty="0" err="1">
                <a:solidFill>
                  <a:srgbClr val="5F625F"/>
                </a:solidFill>
                <a:latin typeface="Nunito Sans"/>
              </a:rPr>
              <a:t>stakeholders</a:t>
            </a:r>
            <a:r>
              <a:rPr lang="pt-BR" sz="2800" dirty="0">
                <a:solidFill>
                  <a:srgbClr val="5F625F"/>
                </a:solidFill>
                <a:latin typeface="Nunito Sans"/>
              </a:rPr>
              <a:t> envolvidos no projeto.</a:t>
            </a:r>
            <a:endParaRPr lang="pt-BR" sz="2800" dirty="0"/>
          </a:p>
        </p:txBody>
      </p:sp>
      <p:sp>
        <p:nvSpPr>
          <p:cNvPr id="6" name="Retângulo 5"/>
          <p:cNvSpPr/>
          <p:nvPr/>
        </p:nvSpPr>
        <p:spPr>
          <a:xfrm>
            <a:off x="-409433" y="1585139"/>
            <a:ext cx="1064525" cy="380599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22829" y="424651"/>
            <a:ext cx="5158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METODOLOGIA  SCRUM</a:t>
            </a:r>
            <a:endParaRPr lang="pt-BR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54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980201" y="953332"/>
            <a:ext cx="1094550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b="0" i="0" dirty="0" smtClean="0">
                <a:solidFill>
                  <a:schemeClr val="accent1">
                    <a:lumMod val="75000"/>
                  </a:schemeClr>
                </a:solidFill>
                <a:effectLst/>
                <a:latin typeface="Nunito Sans"/>
              </a:rPr>
              <a:t>Reuniões: </a:t>
            </a:r>
            <a:endParaRPr lang="pt-BR" sz="3600" b="0" i="0" dirty="0" smtClean="0">
              <a:solidFill>
                <a:schemeClr val="accent1">
                  <a:lumMod val="75000"/>
                </a:schemeClr>
              </a:solidFill>
              <a:effectLst/>
              <a:latin typeface="Nunito Sans"/>
            </a:endParaRPr>
          </a:p>
          <a:p>
            <a:endParaRPr lang="pt-BR" sz="3600" dirty="0">
              <a:solidFill>
                <a:srgbClr val="5F625F"/>
              </a:solidFill>
              <a:latin typeface="Nunito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5F625F"/>
                </a:solidFill>
                <a:latin typeface="Nunito Sans"/>
              </a:rPr>
              <a:t>Retrospectiva do Sprint</a:t>
            </a:r>
            <a:r>
              <a:rPr lang="pt-BR" sz="2800" b="1" dirty="0" smtClean="0">
                <a:solidFill>
                  <a:srgbClr val="5F625F"/>
                </a:solidFill>
                <a:latin typeface="Nunito Sans"/>
              </a:rPr>
              <a:t>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5F625F"/>
              </a:solidFill>
              <a:latin typeface="Nunito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5F625F"/>
                </a:solidFill>
                <a:latin typeface="Nunito Sans"/>
              </a:rPr>
              <a:t> Esta reunião é realizada logo após a Revisão do Sprint e dura geralmente de uma a duas horas. </a:t>
            </a:r>
            <a:endParaRPr lang="pt-BR" sz="2800" dirty="0" smtClean="0">
              <a:solidFill>
                <a:srgbClr val="5F625F"/>
              </a:solidFill>
              <a:latin typeface="Nunito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5F625F"/>
              </a:solidFill>
              <a:latin typeface="Nunito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rgbClr val="5F625F"/>
                </a:solidFill>
                <a:latin typeface="Nunito Sans"/>
              </a:rPr>
              <a:t>Durante </a:t>
            </a:r>
            <a:r>
              <a:rPr lang="pt-BR" sz="2800" dirty="0">
                <a:solidFill>
                  <a:srgbClr val="5F625F"/>
                </a:solidFill>
                <a:latin typeface="Nunito Sans"/>
              </a:rPr>
              <a:t>a reunião, a equipe de desenvolvimento reflete sobre o Sprint anterior e discute o que foi bem sucedido, o que pode ser melhorado e quais ações devem ser tomadas para melhorar o processo de desenvolvimento no próximo Sprint.</a:t>
            </a:r>
            <a:endParaRPr lang="pt-BR" sz="2800" dirty="0"/>
          </a:p>
        </p:txBody>
      </p:sp>
      <p:sp>
        <p:nvSpPr>
          <p:cNvPr id="6" name="Retângulo 5"/>
          <p:cNvSpPr/>
          <p:nvPr/>
        </p:nvSpPr>
        <p:spPr>
          <a:xfrm>
            <a:off x="-409433" y="1585139"/>
            <a:ext cx="1064525" cy="380599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22829" y="424651"/>
            <a:ext cx="5158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METODOLOGIA  SCRUM</a:t>
            </a:r>
            <a:endParaRPr lang="pt-BR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71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980201" y="953332"/>
            <a:ext cx="10945504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b="0" i="0" dirty="0" err="1" smtClean="0">
                <a:solidFill>
                  <a:schemeClr val="accent1">
                    <a:lumMod val="75000"/>
                  </a:schemeClr>
                </a:solidFill>
                <a:effectLst/>
                <a:latin typeface="Nunito Sans"/>
              </a:rPr>
              <a:t>Product</a:t>
            </a:r>
            <a:r>
              <a:rPr lang="pt-BR" sz="3600" b="0" i="0" dirty="0" smtClean="0">
                <a:solidFill>
                  <a:schemeClr val="accent1">
                    <a:lumMod val="75000"/>
                  </a:schemeClr>
                </a:solidFill>
                <a:effectLst/>
                <a:latin typeface="Nunito Sans"/>
              </a:rPr>
              <a:t> </a:t>
            </a:r>
            <a:r>
              <a:rPr lang="pt-BR" sz="3600" b="0" i="0" dirty="0" err="1" smtClean="0">
                <a:solidFill>
                  <a:schemeClr val="accent1">
                    <a:lumMod val="75000"/>
                  </a:schemeClr>
                </a:solidFill>
                <a:effectLst/>
                <a:latin typeface="Nunito Sans"/>
              </a:rPr>
              <a:t>Owner</a:t>
            </a:r>
            <a:r>
              <a:rPr lang="pt-BR" sz="3600" b="0" i="0" dirty="0" smtClean="0">
                <a:solidFill>
                  <a:schemeClr val="accent1">
                    <a:lumMod val="75000"/>
                  </a:schemeClr>
                </a:solidFill>
                <a:effectLst/>
                <a:latin typeface="Nunito Sans"/>
              </a:rPr>
              <a:t>: </a:t>
            </a:r>
            <a:endParaRPr lang="pt-BR" sz="3600" b="0" i="0" dirty="0" smtClean="0">
              <a:solidFill>
                <a:schemeClr val="accent1">
                  <a:lumMod val="75000"/>
                </a:schemeClr>
              </a:solidFill>
              <a:effectLst/>
              <a:latin typeface="Nunito Sans"/>
            </a:endParaRPr>
          </a:p>
          <a:p>
            <a:endParaRPr lang="pt-BR" sz="3600" dirty="0">
              <a:solidFill>
                <a:srgbClr val="5F625F"/>
              </a:solidFill>
              <a:latin typeface="Nunito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5F625F"/>
                </a:solidFill>
                <a:latin typeface="Nunito Sans"/>
              </a:rPr>
              <a:t>Gerenciamento do </a:t>
            </a:r>
            <a:r>
              <a:rPr lang="pt-BR" sz="2800" b="1" dirty="0" err="1">
                <a:solidFill>
                  <a:srgbClr val="5F625F"/>
                </a:solidFill>
                <a:latin typeface="Nunito Sans"/>
              </a:rPr>
              <a:t>Product</a:t>
            </a:r>
            <a:r>
              <a:rPr lang="pt-BR" sz="2800" b="1" dirty="0">
                <a:solidFill>
                  <a:srgbClr val="5F625F"/>
                </a:solidFill>
                <a:latin typeface="Nunito Sans"/>
              </a:rPr>
              <a:t> </a:t>
            </a:r>
            <a:r>
              <a:rPr lang="pt-BR" sz="2800" b="1" dirty="0" err="1">
                <a:solidFill>
                  <a:srgbClr val="5F625F"/>
                </a:solidFill>
                <a:latin typeface="Nunito Sans"/>
              </a:rPr>
              <a:t>Backlog</a:t>
            </a:r>
            <a:r>
              <a:rPr lang="pt-BR" sz="2800" dirty="0">
                <a:solidFill>
                  <a:srgbClr val="5F625F"/>
                </a:solidFill>
                <a:latin typeface="Nunito Sans"/>
              </a:rPr>
              <a:t>: </a:t>
            </a:r>
            <a:endParaRPr lang="pt-BR" sz="2800" dirty="0" smtClean="0">
              <a:solidFill>
                <a:srgbClr val="5F625F"/>
              </a:solidFill>
              <a:latin typeface="Nunito Sans"/>
            </a:endParaRPr>
          </a:p>
          <a:p>
            <a:endParaRPr lang="pt-BR" sz="2800" dirty="0">
              <a:solidFill>
                <a:srgbClr val="5F625F"/>
              </a:solidFill>
              <a:latin typeface="Nunito Sans"/>
            </a:endParaRPr>
          </a:p>
          <a:p>
            <a:r>
              <a:rPr lang="pt-BR" sz="2800" dirty="0" smtClean="0">
                <a:solidFill>
                  <a:srgbClr val="5F625F"/>
                </a:solidFill>
                <a:latin typeface="Nunito Sans"/>
              </a:rPr>
              <a:t>O </a:t>
            </a:r>
            <a:r>
              <a:rPr lang="pt-BR" sz="2800" dirty="0" err="1">
                <a:solidFill>
                  <a:srgbClr val="5F625F"/>
                </a:solidFill>
                <a:latin typeface="Nunito Sans"/>
              </a:rPr>
              <a:t>Product</a:t>
            </a:r>
            <a:r>
              <a:rPr lang="pt-BR" sz="2800" dirty="0">
                <a:solidFill>
                  <a:srgbClr val="5F625F"/>
                </a:solidFill>
                <a:latin typeface="Nunito Sans"/>
              </a:rPr>
              <a:t> </a:t>
            </a:r>
            <a:r>
              <a:rPr lang="pt-BR" sz="2800" dirty="0" err="1">
                <a:solidFill>
                  <a:srgbClr val="5F625F"/>
                </a:solidFill>
                <a:latin typeface="Nunito Sans"/>
              </a:rPr>
              <a:t>Owner</a:t>
            </a:r>
            <a:r>
              <a:rPr lang="pt-BR" sz="2800" dirty="0">
                <a:solidFill>
                  <a:srgbClr val="5F625F"/>
                </a:solidFill>
                <a:latin typeface="Nunito Sans"/>
              </a:rPr>
              <a:t> é responsável por </a:t>
            </a:r>
            <a:r>
              <a:rPr lang="pt-BR" sz="2800" dirty="0" smtClean="0">
                <a:solidFill>
                  <a:srgbClr val="FF0000"/>
                </a:solidFill>
                <a:latin typeface="Nunito Sans"/>
              </a:rPr>
              <a:t>gerenciar e priorizar</a:t>
            </a:r>
            <a:r>
              <a:rPr lang="pt-BR" sz="2800" dirty="0" smtClean="0">
                <a:solidFill>
                  <a:srgbClr val="5F625F"/>
                </a:solidFill>
                <a:latin typeface="Nunito Sans"/>
              </a:rPr>
              <a:t> o </a:t>
            </a:r>
            <a:r>
              <a:rPr lang="pt-BR" sz="2800" u="sng" dirty="0" err="1">
                <a:solidFill>
                  <a:srgbClr val="5F625F"/>
                </a:solidFill>
                <a:latin typeface="Nunito Sans"/>
              </a:rPr>
              <a:t>Product</a:t>
            </a:r>
            <a:r>
              <a:rPr lang="pt-BR" sz="2800" u="sng" dirty="0">
                <a:solidFill>
                  <a:srgbClr val="5F625F"/>
                </a:solidFill>
                <a:latin typeface="Nunito Sans"/>
              </a:rPr>
              <a:t> </a:t>
            </a:r>
            <a:r>
              <a:rPr lang="pt-BR" sz="2800" u="sng" dirty="0" err="1">
                <a:solidFill>
                  <a:srgbClr val="5F625F"/>
                </a:solidFill>
                <a:latin typeface="Nunito Sans"/>
              </a:rPr>
              <a:t>Backlog</a:t>
            </a:r>
            <a:r>
              <a:rPr lang="pt-BR" sz="2800" dirty="0">
                <a:solidFill>
                  <a:srgbClr val="5F625F"/>
                </a:solidFill>
                <a:latin typeface="Nunito Sans"/>
              </a:rPr>
              <a:t>, que é uma lista de todas as funcionalidades, requisitos e melhorias que precisam ser implementados no produto. </a:t>
            </a:r>
          </a:p>
        </p:txBody>
      </p:sp>
      <p:sp>
        <p:nvSpPr>
          <p:cNvPr id="6" name="Retângulo 5"/>
          <p:cNvSpPr/>
          <p:nvPr/>
        </p:nvSpPr>
        <p:spPr>
          <a:xfrm>
            <a:off x="-409433" y="1585139"/>
            <a:ext cx="1064525" cy="380599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22829" y="424651"/>
            <a:ext cx="5158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METODOLOGIA  SCRUM</a:t>
            </a:r>
            <a:endParaRPr lang="pt-BR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4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980201" y="953332"/>
            <a:ext cx="10945504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b="0" i="0" dirty="0" err="1" smtClean="0">
                <a:solidFill>
                  <a:schemeClr val="accent1">
                    <a:lumMod val="75000"/>
                  </a:schemeClr>
                </a:solidFill>
                <a:effectLst/>
                <a:latin typeface="Nunito Sans"/>
              </a:rPr>
              <a:t>Product</a:t>
            </a:r>
            <a:r>
              <a:rPr lang="pt-BR" sz="3600" b="0" i="0" dirty="0" smtClean="0">
                <a:solidFill>
                  <a:schemeClr val="accent1">
                    <a:lumMod val="75000"/>
                  </a:schemeClr>
                </a:solidFill>
                <a:effectLst/>
                <a:latin typeface="Nunito Sans"/>
              </a:rPr>
              <a:t> </a:t>
            </a:r>
            <a:r>
              <a:rPr lang="pt-BR" sz="3600" b="0" i="0" dirty="0" err="1" smtClean="0">
                <a:solidFill>
                  <a:schemeClr val="accent1">
                    <a:lumMod val="75000"/>
                  </a:schemeClr>
                </a:solidFill>
                <a:effectLst/>
                <a:latin typeface="Nunito Sans"/>
              </a:rPr>
              <a:t>Owner</a:t>
            </a:r>
            <a:r>
              <a:rPr lang="pt-BR" sz="3600" b="0" i="0" dirty="0" smtClean="0">
                <a:solidFill>
                  <a:schemeClr val="accent1">
                    <a:lumMod val="75000"/>
                  </a:schemeClr>
                </a:solidFill>
                <a:effectLst/>
                <a:latin typeface="Nunito Sans"/>
              </a:rPr>
              <a:t>: </a:t>
            </a:r>
            <a:endParaRPr lang="pt-BR" sz="3600" b="0" i="0" dirty="0" smtClean="0">
              <a:solidFill>
                <a:schemeClr val="accent1">
                  <a:lumMod val="75000"/>
                </a:schemeClr>
              </a:solidFill>
              <a:effectLst/>
              <a:latin typeface="Nunito Sans"/>
            </a:endParaRPr>
          </a:p>
          <a:p>
            <a:endParaRPr lang="pt-BR" sz="3600" dirty="0">
              <a:solidFill>
                <a:srgbClr val="5F625F"/>
              </a:solidFill>
              <a:latin typeface="Nunito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 smtClean="0">
                <a:solidFill>
                  <a:srgbClr val="5F625F"/>
                </a:solidFill>
                <a:latin typeface="Nunito Sans"/>
              </a:rPr>
              <a:t>Definição dos critérios de aceitação</a:t>
            </a:r>
            <a:r>
              <a:rPr lang="pt-BR" sz="2800" dirty="0" smtClean="0">
                <a:solidFill>
                  <a:srgbClr val="5F625F"/>
                </a:solidFill>
                <a:latin typeface="Nunito Sans"/>
              </a:rPr>
              <a:t>: </a:t>
            </a:r>
          </a:p>
          <a:p>
            <a:endParaRPr lang="pt-BR" sz="2800" dirty="0">
              <a:solidFill>
                <a:srgbClr val="5F625F"/>
              </a:solidFill>
              <a:latin typeface="Nunito Sans"/>
            </a:endParaRPr>
          </a:p>
          <a:p>
            <a:r>
              <a:rPr lang="pt-BR" sz="2800" dirty="0">
                <a:solidFill>
                  <a:srgbClr val="5F625F"/>
                </a:solidFill>
                <a:latin typeface="Nunito Sans"/>
              </a:rPr>
              <a:t>O </a:t>
            </a:r>
            <a:r>
              <a:rPr lang="pt-BR" sz="2800" dirty="0" err="1">
                <a:solidFill>
                  <a:srgbClr val="5F625F"/>
                </a:solidFill>
                <a:latin typeface="Nunito Sans"/>
              </a:rPr>
              <a:t>Product</a:t>
            </a:r>
            <a:r>
              <a:rPr lang="pt-BR" sz="2800" dirty="0">
                <a:solidFill>
                  <a:srgbClr val="5F625F"/>
                </a:solidFill>
                <a:latin typeface="Nunito Sans"/>
              </a:rPr>
              <a:t> </a:t>
            </a:r>
            <a:r>
              <a:rPr lang="pt-BR" sz="2800" dirty="0" err="1">
                <a:solidFill>
                  <a:srgbClr val="5F625F"/>
                </a:solidFill>
                <a:latin typeface="Nunito Sans"/>
              </a:rPr>
              <a:t>Owner</a:t>
            </a:r>
            <a:r>
              <a:rPr lang="pt-BR" sz="2800" dirty="0">
                <a:solidFill>
                  <a:srgbClr val="5F625F"/>
                </a:solidFill>
                <a:latin typeface="Nunito Sans"/>
              </a:rPr>
              <a:t> é responsável por definir os critérios de aceitação para cada item do </a:t>
            </a:r>
            <a:r>
              <a:rPr lang="pt-BR" sz="2800" dirty="0" err="1">
                <a:solidFill>
                  <a:srgbClr val="5F625F"/>
                </a:solidFill>
                <a:latin typeface="Nunito Sans"/>
              </a:rPr>
              <a:t>Product</a:t>
            </a:r>
            <a:r>
              <a:rPr lang="pt-BR" sz="2800" dirty="0">
                <a:solidFill>
                  <a:srgbClr val="5F625F"/>
                </a:solidFill>
                <a:latin typeface="Nunito Sans"/>
              </a:rPr>
              <a:t> </a:t>
            </a:r>
            <a:r>
              <a:rPr lang="pt-BR" sz="2800" dirty="0" err="1">
                <a:solidFill>
                  <a:srgbClr val="5F625F"/>
                </a:solidFill>
                <a:latin typeface="Nunito Sans"/>
              </a:rPr>
              <a:t>Backlog</a:t>
            </a:r>
            <a:r>
              <a:rPr lang="pt-BR" sz="2800" dirty="0">
                <a:solidFill>
                  <a:srgbClr val="5F625F"/>
                </a:solidFill>
                <a:latin typeface="Nunito Sans"/>
              </a:rPr>
              <a:t>. </a:t>
            </a:r>
            <a:endParaRPr lang="pt-BR" sz="2800" dirty="0" smtClean="0">
              <a:solidFill>
                <a:srgbClr val="5F625F"/>
              </a:solidFill>
              <a:latin typeface="Nunito Sans"/>
            </a:endParaRPr>
          </a:p>
          <a:p>
            <a:endParaRPr lang="pt-BR" sz="2800" dirty="0">
              <a:solidFill>
                <a:srgbClr val="5F625F"/>
              </a:solidFill>
              <a:latin typeface="Nunito Sans"/>
            </a:endParaRPr>
          </a:p>
          <a:p>
            <a:r>
              <a:rPr lang="pt-BR" sz="2800" dirty="0" smtClean="0">
                <a:solidFill>
                  <a:srgbClr val="5F625F"/>
                </a:solidFill>
                <a:latin typeface="Nunito Sans"/>
              </a:rPr>
              <a:t>Esses </a:t>
            </a:r>
            <a:r>
              <a:rPr lang="pt-BR" sz="2800" dirty="0">
                <a:solidFill>
                  <a:srgbClr val="5F625F"/>
                </a:solidFill>
                <a:latin typeface="Nunito Sans"/>
              </a:rPr>
              <a:t>critérios descrevem como a funcionalidade deve ser implementada e como será considerada concluída e aceita pelo cliente. </a:t>
            </a:r>
          </a:p>
        </p:txBody>
      </p:sp>
      <p:sp>
        <p:nvSpPr>
          <p:cNvPr id="6" name="Retângulo 5"/>
          <p:cNvSpPr/>
          <p:nvPr/>
        </p:nvSpPr>
        <p:spPr>
          <a:xfrm>
            <a:off x="-409433" y="1585139"/>
            <a:ext cx="1064525" cy="380599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22829" y="424651"/>
            <a:ext cx="5158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METODOLOGIA  SCRUM</a:t>
            </a:r>
            <a:endParaRPr lang="pt-BR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43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980201" y="953332"/>
            <a:ext cx="1094550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b="0" i="0" dirty="0" err="1" smtClean="0">
                <a:solidFill>
                  <a:schemeClr val="accent1">
                    <a:lumMod val="75000"/>
                  </a:schemeClr>
                </a:solidFill>
                <a:effectLst/>
                <a:latin typeface="Nunito Sans"/>
              </a:rPr>
              <a:t>Product</a:t>
            </a:r>
            <a:r>
              <a:rPr lang="pt-BR" sz="3600" b="0" i="0" dirty="0" smtClean="0">
                <a:solidFill>
                  <a:schemeClr val="accent1">
                    <a:lumMod val="75000"/>
                  </a:schemeClr>
                </a:solidFill>
                <a:effectLst/>
                <a:latin typeface="Nunito Sans"/>
              </a:rPr>
              <a:t> </a:t>
            </a:r>
            <a:r>
              <a:rPr lang="pt-BR" sz="3600" b="0" i="0" dirty="0" err="1" smtClean="0">
                <a:solidFill>
                  <a:schemeClr val="accent1">
                    <a:lumMod val="75000"/>
                  </a:schemeClr>
                </a:solidFill>
                <a:effectLst/>
                <a:latin typeface="Nunito Sans"/>
              </a:rPr>
              <a:t>Owner</a:t>
            </a:r>
            <a:r>
              <a:rPr lang="pt-BR" sz="3600" b="0" i="0" dirty="0" smtClean="0">
                <a:solidFill>
                  <a:schemeClr val="accent1">
                    <a:lumMod val="75000"/>
                  </a:schemeClr>
                </a:solidFill>
                <a:effectLst/>
                <a:latin typeface="Nunito Sans"/>
              </a:rPr>
              <a:t>: </a:t>
            </a:r>
            <a:endParaRPr lang="pt-BR" sz="3600" b="0" i="0" dirty="0" smtClean="0">
              <a:solidFill>
                <a:schemeClr val="accent1">
                  <a:lumMod val="75000"/>
                </a:schemeClr>
              </a:solidFill>
              <a:effectLst/>
              <a:latin typeface="Nunito Sans"/>
            </a:endParaRPr>
          </a:p>
          <a:p>
            <a:endParaRPr lang="pt-BR" sz="3600" dirty="0">
              <a:solidFill>
                <a:srgbClr val="5F625F"/>
              </a:solidFill>
              <a:latin typeface="Nunito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5F625F"/>
                </a:solidFill>
                <a:latin typeface="Nunito Sans"/>
              </a:rPr>
              <a:t>Participação em reuniões do </a:t>
            </a:r>
            <a:r>
              <a:rPr lang="pt-BR" sz="2800" b="1" dirty="0" err="1">
                <a:solidFill>
                  <a:srgbClr val="5F625F"/>
                </a:solidFill>
                <a:latin typeface="Nunito Sans"/>
              </a:rPr>
              <a:t>Scrum</a:t>
            </a:r>
            <a:r>
              <a:rPr lang="pt-BR" sz="2800" dirty="0" smtClean="0">
                <a:solidFill>
                  <a:srgbClr val="5F625F"/>
                </a:solidFill>
                <a:latin typeface="Nunito Sans"/>
              </a:rPr>
              <a:t>: </a:t>
            </a:r>
          </a:p>
          <a:p>
            <a:endParaRPr lang="pt-BR" sz="2800" dirty="0">
              <a:solidFill>
                <a:srgbClr val="5F625F"/>
              </a:solidFill>
              <a:latin typeface="Nunito Sans"/>
            </a:endParaRPr>
          </a:p>
          <a:p>
            <a:r>
              <a:rPr lang="pt-BR" sz="2800" dirty="0">
                <a:solidFill>
                  <a:srgbClr val="5F625F"/>
                </a:solidFill>
                <a:latin typeface="Nunito Sans"/>
              </a:rPr>
              <a:t>O </a:t>
            </a:r>
            <a:r>
              <a:rPr lang="pt-BR" sz="2800" dirty="0" err="1">
                <a:solidFill>
                  <a:srgbClr val="5F625F"/>
                </a:solidFill>
                <a:latin typeface="Nunito Sans"/>
              </a:rPr>
              <a:t>Product</a:t>
            </a:r>
            <a:r>
              <a:rPr lang="pt-BR" sz="2800" dirty="0">
                <a:solidFill>
                  <a:srgbClr val="5F625F"/>
                </a:solidFill>
                <a:latin typeface="Nunito Sans"/>
              </a:rPr>
              <a:t> </a:t>
            </a:r>
            <a:r>
              <a:rPr lang="pt-BR" sz="2800" dirty="0" err="1">
                <a:solidFill>
                  <a:srgbClr val="5F625F"/>
                </a:solidFill>
                <a:latin typeface="Nunito Sans"/>
              </a:rPr>
              <a:t>Owner</a:t>
            </a:r>
            <a:r>
              <a:rPr lang="pt-BR" sz="2800" dirty="0">
                <a:solidFill>
                  <a:srgbClr val="5F625F"/>
                </a:solidFill>
                <a:latin typeface="Nunito Sans"/>
              </a:rPr>
              <a:t> deve participar de todas as reuniões do </a:t>
            </a:r>
            <a:r>
              <a:rPr lang="pt-BR" sz="2800" dirty="0" err="1">
                <a:solidFill>
                  <a:srgbClr val="5F625F"/>
                </a:solidFill>
                <a:latin typeface="Nunito Sans"/>
              </a:rPr>
              <a:t>Scrum</a:t>
            </a:r>
            <a:r>
              <a:rPr lang="pt-BR" sz="2800" dirty="0">
                <a:solidFill>
                  <a:srgbClr val="5F625F"/>
                </a:solidFill>
                <a:latin typeface="Nunito Sans"/>
              </a:rPr>
              <a:t>, incluindo a reunião de planejamento do Sprint, a reunião diária, a revisão do Sprint e a retrospectiva do Sprint. </a:t>
            </a:r>
            <a:endParaRPr lang="pt-BR" sz="2800" dirty="0" smtClean="0">
              <a:solidFill>
                <a:srgbClr val="5F625F"/>
              </a:solidFill>
              <a:latin typeface="Nunito Sans"/>
            </a:endParaRPr>
          </a:p>
          <a:p>
            <a:endParaRPr lang="pt-BR" sz="2800" dirty="0">
              <a:solidFill>
                <a:srgbClr val="5F625F"/>
              </a:solidFill>
              <a:latin typeface="Nunito Sans"/>
            </a:endParaRPr>
          </a:p>
          <a:p>
            <a:r>
              <a:rPr lang="pt-BR" sz="2800" dirty="0" smtClean="0">
                <a:solidFill>
                  <a:srgbClr val="5F625F"/>
                </a:solidFill>
                <a:latin typeface="Nunito Sans"/>
              </a:rPr>
              <a:t>Ele deve </a:t>
            </a:r>
            <a:r>
              <a:rPr lang="pt-BR" sz="2800" dirty="0">
                <a:solidFill>
                  <a:srgbClr val="5F625F"/>
                </a:solidFill>
                <a:latin typeface="Nunito Sans"/>
              </a:rPr>
              <a:t>estar disponível para responder a perguntas da equipe de desenvolvimento e ajustar as prioridades do </a:t>
            </a:r>
            <a:r>
              <a:rPr lang="pt-BR" sz="2800" dirty="0" err="1">
                <a:solidFill>
                  <a:srgbClr val="5F625F"/>
                </a:solidFill>
                <a:latin typeface="Nunito Sans"/>
              </a:rPr>
              <a:t>Product</a:t>
            </a:r>
            <a:r>
              <a:rPr lang="pt-BR" sz="2800" dirty="0">
                <a:solidFill>
                  <a:srgbClr val="5F625F"/>
                </a:solidFill>
                <a:latin typeface="Nunito Sans"/>
              </a:rPr>
              <a:t> </a:t>
            </a:r>
            <a:r>
              <a:rPr lang="pt-BR" sz="2800" dirty="0" err="1">
                <a:solidFill>
                  <a:srgbClr val="5F625F"/>
                </a:solidFill>
                <a:latin typeface="Nunito Sans"/>
              </a:rPr>
              <a:t>Backlog</a:t>
            </a:r>
            <a:r>
              <a:rPr lang="pt-BR" sz="2800" dirty="0">
                <a:solidFill>
                  <a:srgbClr val="5F625F"/>
                </a:solidFill>
                <a:latin typeface="Nunito Sans"/>
              </a:rPr>
              <a:t>, conforme necessário. </a:t>
            </a:r>
          </a:p>
        </p:txBody>
      </p:sp>
      <p:sp>
        <p:nvSpPr>
          <p:cNvPr id="6" name="Retângulo 5"/>
          <p:cNvSpPr/>
          <p:nvPr/>
        </p:nvSpPr>
        <p:spPr>
          <a:xfrm>
            <a:off x="-409433" y="1585139"/>
            <a:ext cx="1064525" cy="380599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22829" y="424651"/>
            <a:ext cx="5158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METODOLOGIA  SCRUM</a:t>
            </a:r>
            <a:endParaRPr lang="pt-BR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11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980201" y="953332"/>
            <a:ext cx="1094550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b="0" i="0" dirty="0" err="1" smtClean="0">
                <a:solidFill>
                  <a:schemeClr val="accent1">
                    <a:lumMod val="75000"/>
                  </a:schemeClr>
                </a:solidFill>
                <a:effectLst/>
                <a:latin typeface="Nunito Sans"/>
              </a:rPr>
              <a:t>Product</a:t>
            </a:r>
            <a:r>
              <a:rPr lang="pt-BR" sz="3600" b="0" i="0" dirty="0" smtClean="0">
                <a:solidFill>
                  <a:schemeClr val="accent1">
                    <a:lumMod val="75000"/>
                  </a:schemeClr>
                </a:solidFill>
                <a:effectLst/>
                <a:latin typeface="Nunito Sans"/>
              </a:rPr>
              <a:t> </a:t>
            </a:r>
            <a:r>
              <a:rPr lang="pt-BR" sz="3600" b="0" i="0" dirty="0" err="1" smtClean="0">
                <a:solidFill>
                  <a:schemeClr val="accent1">
                    <a:lumMod val="75000"/>
                  </a:schemeClr>
                </a:solidFill>
                <a:effectLst/>
                <a:latin typeface="Nunito Sans"/>
              </a:rPr>
              <a:t>Owner</a:t>
            </a:r>
            <a:r>
              <a:rPr lang="pt-BR" sz="3600" b="0" i="0" dirty="0" smtClean="0">
                <a:solidFill>
                  <a:schemeClr val="accent1">
                    <a:lumMod val="75000"/>
                  </a:schemeClr>
                </a:solidFill>
                <a:effectLst/>
                <a:latin typeface="Nunito Sans"/>
              </a:rPr>
              <a:t>: </a:t>
            </a:r>
            <a:endParaRPr lang="pt-BR" sz="3600" b="0" i="0" dirty="0" smtClean="0">
              <a:solidFill>
                <a:schemeClr val="accent1">
                  <a:lumMod val="75000"/>
                </a:schemeClr>
              </a:solidFill>
              <a:effectLst/>
              <a:latin typeface="Nunito Sans"/>
            </a:endParaRPr>
          </a:p>
          <a:p>
            <a:endParaRPr lang="pt-BR" sz="3600" dirty="0">
              <a:solidFill>
                <a:srgbClr val="5F625F"/>
              </a:solidFill>
              <a:latin typeface="Nunito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5F625F"/>
                </a:solidFill>
                <a:latin typeface="Nunito Sans"/>
              </a:rPr>
              <a:t>Colaboração com a equipe de desenvolvimento</a:t>
            </a:r>
            <a:r>
              <a:rPr lang="pt-BR" sz="2800" dirty="0" smtClean="0">
                <a:solidFill>
                  <a:srgbClr val="5F625F"/>
                </a:solidFill>
                <a:latin typeface="Nunito Sans"/>
              </a:rPr>
              <a:t>: </a:t>
            </a:r>
          </a:p>
          <a:p>
            <a:endParaRPr lang="pt-BR" sz="2800" dirty="0">
              <a:solidFill>
                <a:srgbClr val="5F625F"/>
              </a:solidFill>
              <a:latin typeface="Nunito Sans"/>
            </a:endParaRPr>
          </a:p>
          <a:p>
            <a:r>
              <a:rPr lang="pt-BR" sz="2800" dirty="0">
                <a:solidFill>
                  <a:srgbClr val="5F625F"/>
                </a:solidFill>
                <a:latin typeface="Nunito Sans"/>
              </a:rPr>
              <a:t>O </a:t>
            </a:r>
            <a:r>
              <a:rPr lang="pt-BR" sz="2800" dirty="0" err="1">
                <a:solidFill>
                  <a:srgbClr val="5F625F"/>
                </a:solidFill>
                <a:latin typeface="Nunito Sans"/>
              </a:rPr>
              <a:t>Product</a:t>
            </a:r>
            <a:r>
              <a:rPr lang="pt-BR" sz="2800" dirty="0">
                <a:solidFill>
                  <a:srgbClr val="5F625F"/>
                </a:solidFill>
                <a:latin typeface="Nunito Sans"/>
              </a:rPr>
              <a:t> </a:t>
            </a:r>
            <a:r>
              <a:rPr lang="pt-BR" sz="2800" dirty="0" err="1">
                <a:solidFill>
                  <a:srgbClr val="5F625F"/>
                </a:solidFill>
                <a:latin typeface="Nunito Sans"/>
              </a:rPr>
              <a:t>Owner</a:t>
            </a:r>
            <a:r>
              <a:rPr lang="pt-BR" sz="2800" dirty="0">
                <a:solidFill>
                  <a:srgbClr val="5F625F"/>
                </a:solidFill>
                <a:latin typeface="Nunito Sans"/>
              </a:rPr>
              <a:t> deve trabalhar em estreita colaboração com a equipe de desenvolvimento, fornecendo orientação sobre as funcionalidades a serem implementadas e esclarecendo as necessidades do negócio. </a:t>
            </a:r>
            <a:endParaRPr lang="pt-BR" sz="2800" dirty="0" smtClean="0">
              <a:solidFill>
                <a:srgbClr val="5F625F"/>
              </a:solidFill>
              <a:latin typeface="Nunito Sans"/>
            </a:endParaRPr>
          </a:p>
          <a:p>
            <a:endParaRPr lang="pt-BR" sz="2800" dirty="0">
              <a:solidFill>
                <a:srgbClr val="5F625F"/>
              </a:solidFill>
              <a:latin typeface="Nunito Sans"/>
            </a:endParaRPr>
          </a:p>
          <a:p>
            <a:r>
              <a:rPr lang="pt-BR" sz="2800" dirty="0" smtClean="0">
                <a:solidFill>
                  <a:srgbClr val="5F625F"/>
                </a:solidFill>
                <a:latin typeface="Nunito Sans"/>
              </a:rPr>
              <a:t>Ele também </a:t>
            </a:r>
            <a:r>
              <a:rPr lang="pt-BR" sz="2800" dirty="0">
                <a:solidFill>
                  <a:srgbClr val="5F625F"/>
                </a:solidFill>
                <a:latin typeface="Nunito Sans"/>
              </a:rPr>
              <a:t>deve estar disponível para fornecer feedback e esclarecer dúvidas durante o desenvolvimento das funcionalidades.. </a:t>
            </a:r>
          </a:p>
        </p:txBody>
      </p:sp>
      <p:sp>
        <p:nvSpPr>
          <p:cNvPr id="6" name="Retângulo 5"/>
          <p:cNvSpPr/>
          <p:nvPr/>
        </p:nvSpPr>
        <p:spPr>
          <a:xfrm>
            <a:off x="-409433" y="1585139"/>
            <a:ext cx="1064525" cy="380599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22829" y="424651"/>
            <a:ext cx="5158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METODOLOGIA  SCRUM</a:t>
            </a:r>
            <a:endParaRPr lang="pt-BR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57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"/>
          <a:stretch/>
        </p:blipFill>
        <p:spPr>
          <a:xfrm>
            <a:off x="232010" y="715992"/>
            <a:ext cx="11878101" cy="614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710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980201" y="953332"/>
            <a:ext cx="10945504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b="0" i="0" dirty="0" err="1" smtClean="0">
                <a:solidFill>
                  <a:schemeClr val="accent1">
                    <a:lumMod val="75000"/>
                  </a:schemeClr>
                </a:solidFill>
                <a:effectLst/>
                <a:latin typeface="Nunito Sans"/>
              </a:rPr>
              <a:t>Product</a:t>
            </a:r>
            <a:r>
              <a:rPr lang="pt-BR" sz="3600" b="0" i="0" dirty="0" smtClean="0">
                <a:solidFill>
                  <a:schemeClr val="accent1">
                    <a:lumMod val="75000"/>
                  </a:schemeClr>
                </a:solidFill>
                <a:effectLst/>
                <a:latin typeface="Nunito Sans"/>
              </a:rPr>
              <a:t> </a:t>
            </a:r>
            <a:r>
              <a:rPr lang="pt-BR" sz="3600" b="0" i="0" dirty="0" err="1" smtClean="0">
                <a:solidFill>
                  <a:schemeClr val="accent1">
                    <a:lumMod val="75000"/>
                  </a:schemeClr>
                </a:solidFill>
                <a:effectLst/>
                <a:latin typeface="Nunito Sans"/>
              </a:rPr>
              <a:t>Owner</a:t>
            </a:r>
            <a:r>
              <a:rPr lang="pt-BR" sz="3600" b="0" i="0" dirty="0" smtClean="0">
                <a:solidFill>
                  <a:schemeClr val="accent1">
                    <a:lumMod val="75000"/>
                  </a:schemeClr>
                </a:solidFill>
                <a:effectLst/>
                <a:latin typeface="Nunito Sans"/>
              </a:rPr>
              <a:t>: </a:t>
            </a:r>
            <a:endParaRPr lang="pt-BR" sz="3600" b="0" i="0" dirty="0" smtClean="0">
              <a:solidFill>
                <a:schemeClr val="accent1">
                  <a:lumMod val="75000"/>
                </a:schemeClr>
              </a:solidFill>
              <a:effectLst/>
              <a:latin typeface="Nunito Sans"/>
            </a:endParaRPr>
          </a:p>
          <a:p>
            <a:endParaRPr lang="pt-BR" sz="3600" dirty="0">
              <a:solidFill>
                <a:srgbClr val="5F625F"/>
              </a:solidFill>
              <a:latin typeface="Nunito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5F625F"/>
                </a:solidFill>
                <a:latin typeface="Nunito Sans"/>
              </a:rPr>
              <a:t>Comunicação com </a:t>
            </a:r>
            <a:r>
              <a:rPr lang="pt-BR" sz="2800" b="1" dirty="0" err="1">
                <a:solidFill>
                  <a:srgbClr val="5F625F"/>
                </a:solidFill>
                <a:latin typeface="Nunito Sans"/>
              </a:rPr>
              <a:t>stakeholders</a:t>
            </a:r>
            <a:r>
              <a:rPr lang="pt-BR" sz="2800" dirty="0" smtClean="0">
                <a:solidFill>
                  <a:srgbClr val="5F625F"/>
                </a:solidFill>
                <a:latin typeface="Nunito Sans"/>
              </a:rPr>
              <a:t>: </a:t>
            </a:r>
          </a:p>
          <a:p>
            <a:endParaRPr lang="pt-BR" sz="2800" dirty="0">
              <a:solidFill>
                <a:srgbClr val="5F625F"/>
              </a:solidFill>
              <a:latin typeface="Nunito Sans"/>
            </a:endParaRPr>
          </a:p>
          <a:p>
            <a:r>
              <a:rPr lang="pt-BR" sz="2800" dirty="0">
                <a:solidFill>
                  <a:srgbClr val="5F625F"/>
                </a:solidFill>
                <a:latin typeface="Nunito Sans"/>
              </a:rPr>
              <a:t>O </a:t>
            </a:r>
            <a:r>
              <a:rPr lang="pt-BR" sz="2800" dirty="0" err="1">
                <a:solidFill>
                  <a:srgbClr val="5F625F"/>
                </a:solidFill>
                <a:latin typeface="Nunito Sans"/>
              </a:rPr>
              <a:t>Product</a:t>
            </a:r>
            <a:r>
              <a:rPr lang="pt-BR" sz="2800" dirty="0">
                <a:solidFill>
                  <a:srgbClr val="5F625F"/>
                </a:solidFill>
                <a:latin typeface="Nunito Sans"/>
              </a:rPr>
              <a:t> </a:t>
            </a:r>
            <a:r>
              <a:rPr lang="pt-BR" sz="2800" dirty="0" err="1">
                <a:solidFill>
                  <a:srgbClr val="5F625F"/>
                </a:solidFill>
                <a:latin typeface="Nunito Sans"/>
              </a:rPr>
              <a:t>Owner</a:t>
            </a:r>
            <a:r>
              <a:rPr lang="pt-BR" sz="2800" dirty="0">
                <a:solidFill>
                  <a:srgbClr val="5F625F"/>
                </a:solidFill>
                <a:latin typeface="Nunito Sans"/>
              </a:rPr>
              <a:t> é responsável por comunicar os planos e progresso do projeto aos </a:t>
            </a:r>
            <a:r>
              <a:rPr lang="pt-BR" sz="2800" dirty="0" err="1">
                <a:solidFill>
                  <a:srgbClr val="5F625F"/>
                </a:solidFill>
                <a:latin typeface="Nunito Sans"/>
              </a:rPr>
              <a:t>stakeholders</a:t>
            </a:r>
            <a:r>
              <a:rPr lang="pt-BR" sz="2800" dirty="0">
                <a:solidFill>
                  <a:srgbClr val="5F625F"/>
                </a:solidFill>
                <a:latin typeface="Nunito Sans"/>
              </a:rPr>
              <a:t>, incluindo o status das funcionalidades e o valor do produto. </a:t>
            </a:r>
            <a:endParaRPr lang="pt-BR" sz="2800" dirty="0" smtClean="0">
              <a:solidFill>
                <a:srgbClr val="5F625F"/>
              </a:solidFill>
              <a:latin typeface="Nunito Sans"/>
            </a:endParaRPr>
          </a:p>
          <a:p>
            <a:endParaRPr lang="pt-BR" sz="2800" dirty="0">
              <a:solidFill>
                <a:srgbClr val="5F625F"/>
              </a:solidFill>
              <a:latin typeface="Nunito Sans"/>
            </a:endParaRPr>
          </a:p>
          <a:p>
            <a:r>
              <a:rPr lang="pt-BR" sz="2800" dirty="0" smtClean="0">
                <a:solidFill>
                  <a:srgbClr val="5F625F"/>
                </a:solidFill>
                <a:latin typeface="Nunito Sans"/>
              </a:rPr>
              <a:t>Ele também </a:t>
            </a:r>
            <a:r>
              <a:rPr lang="pt-BR" sz="2800" dirty="0">
                <a:solidFill>
                  <a:srgbClr val="5F625F"/>
                </a:solidFill>
                <a:latin typeface="Nunito Sans"/>
              </a:rPr>
              <a:t>deve coletar feedback dos </a:t>
            </a:r>
            <a:r>
              <a:rPr lang="pt-BR" sz="2800" dirty="0" err="1">
                <a:solidFill>
                  <a:srgbClr val="5F625F"/>
                </a:solidFill>
                <a:latin typeface="Nunito Sans"/>
              </a:rPr>
              <a:t>stakeholders</a:t>
            </a:r>
            <a:r>
              <a:rPr lang="pt-BR" sz="2800" dirty="0">
                <a:solidFill>
                  <a:srgbClr val="5F625F"/>
                </a:solidFill>
                <a:latin typeface="Nunito Sans"/>
              </a:rPr>
              <a:t> e incorporá-lo ao </a:t>
            </a:r>
            <a:r>
              <a:rPr lang="pt-BR" sz="2800" dirty="0" err="1">
                <a:solidFill>
                  <a:srgbClr val="5F625F"/>
                </a:solidFill>
                <a:latin typeface="Nunito Sans"/>
              </a:rPr>
              <a:t>Product</a:t>
            </a:r>
            <a:r>
              <a:rPr lang="pt-BR" sz="2800" dirty="0">
                <a:solidFill>
                  <a:srgbClr val="5F625F"/>
                </a:solidFill>
                <a:latin typeface="Nunito Sans"/>
              </a:rPr>
              <a:t> </a:t>
            </a:r>
            <a:r>
              <a:rPr lang="pt-BR" sz="2800" dirty="0" err="1">
                <a:solidFill>
                  <a:srgbClr val="5F625F"/>
                </a:solidFill>
                <a:latin typeface="Nunito Sans"/>
              </a:rPr>
              <a:t>Backlog</a:t>
            </a:r>
            <a:r>
              <a:rPr lang="pt-BR" sz="2800" dirty="0">
                <a:solidFill>
                  <a:srgbClr val="5F625F"/>
                </a:solidFill>
                <a:latin typeface="Nunito Sans"/>
              </a:rPr>
              <a:t>, conforme </a:t>
            </a:r>
            <a:r>
              <a:rPr lang="pt-BR" sz="2800" dirty="0" smtClean="0">
                <a:solidFill>
                  <a:srgbClr val="5F625F"/>
                </a:solidFill>
                <a:latin typeface="Nunito Sans"/>
              </a:rPr>
              <a:t>necessário.</a:t>
            </a:r>
            <a:endParaRPr lang="pt-BR" sz="2800" dirty="0">
              <a:solidFill>
                <a:srgbClr val="5F625F"/>
              </a:solidFill>
              <a:latin typeface="Nunito Sans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-409433" y="1585139"/>
            <a:ext cx="1064525" cy="380599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22829" y="424651"/>
            <a:ext cx="5158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METODOLOGIA  SCRUM</a:t>
            </a:r>
            <a:endParaRPr lang="pt-BR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6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980201" y="953332"/>
            <a:ext cx="10945504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b="0" i="0" dirty="0" err="1" smtClean="0">
                <a:solidFill>
                  <a:schemeClr val="accent1">
                    <a:lumMod val="75000"/>
                  </a:schemeClr>
                </a:solidFill>
                <a:effectLst/>
                <a:latin typeface="Nunito Sans"/>
              </a:rPr>
              <a:t>Scrum</a:t>
            </a:r>
            <a:r>
              <a:rPr lang="pt-BR" sz="3600" b="0" i="0" dirty="0" smtClean="0">
                <a:solidFill>
                  <a:schemeClr val="accent1">
                    <a:lumMod val="75000"/>
                  </a:schemeClr>
                </a:solidFill>
                <a:effectLst/>
                <a:latin typeface="Nunito Sans"/>
              </a:rPr>
              <a:t> Master: </a:t>
            </a:r>
            <a:endParaRPr lang="pt-BR" sz="3600" b="0" i="0" dirty="0" smtClean="0">
              <a:solidFill>
                <a:schemeClr val="accent1">
                  <a:lumMod val="75000"/>
                </a:schemeClr>
              </a:solidFill>
              <a:effectLst/>
              <a:latin typeface="Nunito Sans"/>
            </a:endParaRPr>
          </a:p>
          <a:p>
            <a:endParaRPr lang="pt-BR" sz="3600" dirty="0">
              <a:solidFill>
                <a:srgbClr val="5F625F"/>
              </a:solidFill>
              <a:latin typeface="Nunito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5F625F"/>
                </a:solidFill>
                <a:latin typeface="Nunito Sans"/>
              </a:rPr>
              <a:t>Facilitação de reuniões do </a:t>
            </a:r>
            <a:r>
              <a:rPr lang="pt-BR" sz="2800" b="1" dirty="0" err="1">
                <a:solidFill>
                  <a:srgbClr val="5F625F"/>
                </a:solidFill>
                <a:latin typeface="Nunito Sans"/>
              </a:rPr>
              <a:t>Scrum</a:t>
            </a:r>
            <a:r>
              <a:rPr lang="pt-BR" sz="2800" dirty="0" smtClean="0">
                <a:solidFill>
                  <a:srgbClr val="5F625F"/>
                </a:solidFill>
                <a:latin typeface="Nunito Sans"/>
              </a:rPr>
              <a:t>: </a:t>
            </a:r>
          </a:p>
          <a:p>
            <a:endParaRPr lang="pt-BR" sz="2800" dirty="0">
              <a:solidFill>
                <a:srgbClr val="5F625F"/>
              </a:solidFill>
              <a:latin typeface="Nunito Sans"/>
            </a:endParaRPr>
          </a:p>
          <a:p>
            <a:r>
              <a:rPr lang="pt-BR" sz="2800" dirty="0" err="1" smtClean="0">
                <a:solidFill>
                  <a:srgbClr val="5F625F"/>
                </a:solidFill>
                <a:latin typeface="Nunito Sans"/>
              </a:rPr>
              <a:t>Scrum</a:t>
            </a:r>
            <a:r>
              <a:rPr lang="pt-BR" sz="2800" dirty="0" smtClean="0">
                <a:solidFill>
                  <a:srgbClr val="5F625F"/>
                </a:solidFill>
                <a:latin typeface="Nunito Sans"/>
              </a:rPr>
              <a:t> </a:t>
            </a:r>
            <a:r>
              <a:rPr lang="pt-BR" sz="2800" dirty="0">
                <a:solidFill>
                  <a:srgbClr val="5F625F"/>
                </a:solidFill>
                <a:latin typeface="Nunito Sans"/>
              </a:rPr>
              <a:t>Master é responsável por facilitar as reuniões do </a:t>
            </a:r>
            <a:r>
              <a:rPr lang="pt-BR" sz="2800" dirty="0" err="1">
                <a:solidFill>
                  <a:srgbClr val="5F625F"/>
                </a:solidFill>
                <a:latin typeface="Nunito Sans"/>
              </a:rPr>
              <a:t>Scrum</a:t>
            </a:r>
            <a:r>
              <a:rPr lang="pt-BR" sz="2800" dirty="0">
                <a:solidFill>
                  <a:srgbClr val="5F625F"/>
                </a:solidFill>
                <a:latin typeface="Nunito Sans"/>
              </a:rPr>
              <a:t>, incluindo a reunião de planejamento do Sprint, a reunião diária, a revisão do Sprint e a retrospectiva do Sprint. </a:t>
            </a:r>
            <a:endParaRPr lang="pt-BR" sz="2800" dirty="0" smtClean="0">
              <a:solidFill>
                <a:srgbClr val="5F625F"/>
              </a:solidFill>
              <a:latin typeface="Nunito Sans"/>
            </a:endParaRPr>
          </a:p>
          <a:p>
            <a:endParaRPr lang="pt-BR" sz="2800" dirty="0">
              <a:solidFill>
                <a:srgbClr val="5F625F"/>
              </a:solidFill>
              <a:latin typeface="Nunito Sans"/>
            </a:endParaRPr>
          </a:p>
          <a:p>
            <a:r>
              <a:rPr lang="pt-BR" sz="2800" dirty="0" smtClean="0">
                <a:solidFill>
                  <a:srgbClr val="5F625F"/>
                </a:solidFill>
                <a:latin typeface="Nunito Sans"/>
              </a:rPr>
              <a:t>Ele deve </a:t>
            </a:r>
            <a:r>
              <a:rPr lang="pt-BR" sz="2800" dirty="0">
                <a:solidFill>
                  <a:srgbClr val="5F625F"/>
                </a:solidFill>
                <a:latin typeface="Nunito Sans"/>
              </a:rPr>
              <a:t>garantir que as reuniões sejam efetivas, produtivas e dentro do tempo estabelecido.</a:t>
            </a:r>
          </a:p>
        </p:txBody>
      </p:sp>
      <p:sp>
        <p:nvSpPr>
          <p:cNvPr id="6" name="Retângulo 5"/>
          <p:cNvSpPr/>
          <p:nvPr/>
        </p:nvSpPr>
        <p:spPr>
          <a:xfrm>
            <a:off x="-409433" y="1585139"/>
            <a:ext cx="1064525" cy="380599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22829" y="424651"/>
            <a:ext cx="5158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METODOLOGIA  SCRUM</a:t>
            </a:r>
            <a:endParaRPr lang="pt-BR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94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980201" y="953332"/>
            <a:ext cx="10945504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b="0" i="0" dirty="0" err="1" smtClean="0">
                <a:solidFill>
                  <a:schemeClr val="accent1">
                    <a:lumMod val="75000"/>
                  </a:schemeClr>
                </a:solidFill>
                <a:effectLst/>
                <a:latin typeface="Nunito Sans"/>
              </a:rPr>
              <a:t>Scrum</a:t>
            </a:r>
            <a:r>
              <a:rPr lang="pt-BR" sz="3600" b="0" i="0" dirty="0" smtClean="0">
                <a:solidFill>
                  <a:schemeClr val="accent1">
                    <a:lumMod val="75000"/>
                  </a:schemeClr>
                </a:solidFill>
                <a:effectLst/>
                <a:latin typeface="Nunito Sans"/>
              </a:rPr>
              <a:t> Master: </a:t>
            </a:r>
            <a:endParaRPr lang="pt-BR" sz="3600" b="0" i="0" dirty="0" smtClean="0">
              <a:solidFill>
                <a:schemeClr val="accent1">
                  <a:lumMod val="75000"/>
                </a:schemeClr>
              </a:solidFill>
              <a:effectLst/>
              <a:latin typeface="Nunito Sans"/>
            </a:endParaRPr>
          </a:p>
          <a:p>
            <a:endParaRPr lang="pt-BR" sz="3600" dirty="0">
              <a:solidFill>
                <a:srgbClr val="5F625F"/>
              </a:solidFill>
              <a:latin typeface="Nunito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5F625F"/>
                </a:solidFill>
                <a:latin typeface="Nunito Sans"/>
              </a:rPr>
              <a:t>Remoção de impedimentos: </a:t>
            </a:r>
            <a:r>
              <a:rPr lang="pt-BR" sz="2800" dirty="0" smtClean="0">
                <a:solidFill>
                  <a:srgbClr val="5F625F"/>
                </a:solidFill>
                <a:latin typeface="Nunito Sans"/>
              </a:rPr>
              <a:t>: </a:t>
            </a:r>
          </a:p>
          <a:p>
            <a:endParaRPr lang="pt-BR" sz="2800" dirty="0">
              <a:solidFill>
                <a:srgbClr val="5F625F"/>
              </a:solidFill>
              <a:latin typeface="Nunito Sans"/>
            </a:endParaRPr>
          </a:p>
          <a:p>
            <a:r>
              <a:rPr lang="pt-BR" sz="2800" dirty="0">
                <a:solidFill>
                  <a:srgbClr val="5F625F"/>
                </a:solidFill>
                <a:latin typeface="Nunito Sans"/>
              </a:rPr>
              <a:t>O </a:t>
            </a:r>
            <a:r>
              <a:rPr lang="pt-BR" sz="2800" dirty="0" err="1">
                <a:solidFill>
                  <a:srgbClr val="5F625F"/>
                </a:solidFill>
                <a:latin typeface="Nunito Sans"/>
              </a:rPr>
              <a:t>Scrum</a:t>
            </a:r>
            <a:r>
              <a:rPr lang="pt-BR" sz="2800" dirty="0">
                <a:solidFill>
                  <a:srgbClr val="5F625F"/>
                </a:solidFill>
                <a:latin typeface="Nunito Sans"/>
              </a:rPr>
              <a:t> Master é responsável por remover impedimentos que possam impedir o progresso da equipe de desenvolvimento. </a:t>
            </a:r>
            <a:endParaRPr lang="pt-BR" sz="2800" dirty="0" smtClean="0">
              <a:solidFill>
                <a:srgbClr val="5F625F"/>
              </a:solidFill>
              <a:latin typeface="Nunito Sans"/>
            </a:endParaRPr>
          </a:p>
          <a:p>
            <a:endParaRPr lang="pt-BR" sz="2800" dirty="0">
              <a:solidFill>
                <a:srgbClr val="5F625F"/>
              </a:solidFill>
              <a:latin typeface="Nunito Sans"/>
            </a:endParaRPr>
          </a:p>
          <a:p>
            <a:r>
              <a:rPr lang="pt-BR" sz="2800" dirty="0" smtClean="0">
                <a:solidFill>
                  <a:srgbClr val="5F625F"/>
                </a:solidFill>
                <a:latin typeface="Nunito Sans"/>
              </a:rPr>
              <a:t>Ele deve </a:t>
            </a:r>
            <a:r>
              <a:rPr lang="pt-BR" sz="2800" dirty="0">
                <a:solidFill>
                  <a:srgbClr val="5F625F"/>
                </a:solidFill>
                <a:latin typeface="Nunito Sans"/>
              </a:rPr>
              <a:t>garantir que a equipe tenha as ferramentas e recursos necessários para realizar seu trabalho e ajudar a resolver conflitos ou problemas que possam surgir</a:t>
            </a:r>
          </a:p>
        </p:txBody>
      </p:sp>
      <p:sp>
        <p:nvSpPr>
          <p:cNvPr id="6" name="Retângulo 5"/>
          <p:cNvSpPr/>
          <p:nvPr/>
        </p:nvSpPr>
        <p:spPr>
          <a:xfrm>
            <a:off x="-409433" y="1585139"/>
            <a:ext cx="1064525" cy="380599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22829" y="424651"/>
            <a:ext cx="5158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METODOLOGIA  SCRUM</a:t>
            </a:r>
            <a:endParaRPr lang="pt-BR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09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980201" y="953332"/>
            <a:ext cx="10945504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b="0" i="0" dirty="0" err="1" smtClean="0">
                <a:solidFill>
                  <a:schemeClr val="accent1">
                    <a:lumMod val="75000"/>
                  </a:schemeClr>
                </a:solidFill>
                <a:effectLst/>
                <a:latin typeface="Nunito Sans"/>
              </a:rPr>
              <a:t>Scrum</a:t>
            </a:r>
            <a:r>
              <a:rPr lang="pt-BR" sz="3600" b="0" i="0" dirty="0" smtClean="0">
                <a:solidFill>
                  <a:schemeClr val="accent1">
                    <a:lumMod val="75000"/>
                  </a:schemeClr>
                </a:solidFill>
                <a:effectLst/>
                <a:latin typeface="Nunito Sans"/>
              </a:rPr>
              <a:t> Master: </a:t>
            </a:r>
            <a:endParaRPr lang="pt-BR" sz="3600" b="0" i="0" dirty="0" smtClean="0">
              <a:solidFill>
                <a:schemeClr val="accent1">
                  <a:lumMod val="75000"/>
                </a:schemeClr>
              </a:solidFill>
              <a:effectLst/>
              <a:latin typeface="Nunito Sans"/>
            </a:endParaRPr>
          </a:p>
          <a:p>
            <a:endParaRPr lang="pt-BR" sz="3600" dirty="0">
              <a:solidFill>
                <a:srgbClr val="5F625F"/>
              </a:solidFill>
              <a:latin typeface="Nunito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5F625F"/>
                </a:solidFill>
                <a:latin typeface="Nunito Sans"/>
              </a:rPr>
              <a:t>Proteção da equipe de desenvolvimento: </a:t>
            </a:r>
            <a:endParaRPr lang="pt-BR" sz="2800" b="1" dirty="0" smtClean="0">
              <a:solidFill>
                <a:srgbClr val="5F625F"/>
              </a:solidFill>
              <a:latin typeface="Nunito Sans"/>
            </a:endParaRPr>
          </a:p>
          <a:p>
            <a:endParaRPr lang="pt-BR" sz="2800" dirty="0">
              <a:solidFill>
                <a:srgbClr val="5F625F"/>
              </a:solidFill>
              <a:latin typeface="Nunito Sans"/>
            </a:endParaRPr>
          </a:p>
          <a:p>
            <a:r>
              <a:rPr lang="pt-BR" sz="2800" dirty="0">
                <a:solidFill>
                  <a:srgbClr val="5F625F"/>
                </a:solidFill>
                <a:latin typeface="Nunito Sans"/>
              </a:rPr>
              <a:t>O </a:t>
            </a:r>
            <a:r>
              <a:rPr lang="pt-BR" sz="2800" dirty="0" err="1">
                <a:solidFill>
                  <a:srgbClr val="5F625F"/>
                </a:solidFill>
                <a:latin typeface="Nunito Sans"/>
              </a:rPr>
              <a:t>Scrum</a:t>
            </a:r>
            <a:r>
              <a:rPr lang="pt-BR" sz="2800" dirty="0">
                <a:solidFill>
                  <a:srgbClr val="5F625F"/>
                </a:solidFill>
                <a:latin typeface="Nunito Sans"/>
              </a:rPr>
              <a:t> Master é responsável por proteger a equipe de desenvolvimento de interferências externas ou pressões desnecessárias. </a:t>
            </a:r>
            <a:endParaRPr lang="pt-BR" sz="2800" dirty="0" smtClean="0">
              <a:solidFill>
                <a:srgbClr val="5F625F"/>
              </a:solidFill>
              <a:latin typeface="Nunito Sans"/>
            </a:endParaRPr>
          </a:p>
          <a:p>
            <a:endParaRPr lang="pt-BR" sz="2800" dirty="0">
              <a:solidFill>
                <a:srgbClr val="5F625F"/>
              </a:solidFill>
              <a:latin typeface="Nunito Sans"/>
            </a:endParaRPr>
          </a:p>
          <a:p>
            <a:r>
              <a:rPr lang="pt-BR" sz="2800" dirty="0" smtClean="0">
                <a:solidFill>
                  <a:srgbClr val="5F625F"/>
                </a:solidFill>
                <a:latin typeface="Nunito Sans"/>
              </a:rPr>
              <a:t>Ele deve </a:t>
            </a:r>
            <a:r>
              <a:rPr lang="pt-BR" sz="2800" dirty="0">
                <a:solidFill>
                  <a:srgbClr val="5F625F"/>
                </a:solidFill>
                <a:latin typeface="Nunito Sans"/>
              </a:rPr>
              <a:t>garantir que a equipe tenha tempo suficiente para se concentrar em seu trabalho e cumprir suas obrigações.</a:t>
            </a:r>
          </a:p>
        </p:txBody>
      </p:sp>
      <p:sp>
        <p:nvSpPr>
          <p:cNvPr id="6" name="Retângulo 5"/>
          <p:cNvSpPr/>
          <p:nvPr/>
        </p:nvSpPr>
        <p:spPr>
          <a:xfrm>
            <a:off x="-409433" y="1585139"/>
            <a:ext cx="1064525" cy="380599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22829" y="424651"/>
            <a:ext cx="5158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METODOLOGIA  SCRUM</a:t>
            </a:r>
            <a:endParaRPr lang="pt-BR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13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980201" y="953332"/>
            <a:ext cx="1094550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b="0" i="0" dirty="0" err="1" smtClean="0">
                <a:solidFill>
                  <a:schemeClr val="accent1">
                    <a:lumMod val="75000"/>
                  </a:schemeClr>
                </a:solidFill>
                <a:effectLst/>
                <a:latin typeface="Nunito Sans"/>
              </a:rPr>
              <a:t>Scrum</a:t>
            </a:r>
            <a:r>
              <a:rPr lang="pt-BR" sz="3600" b="0" i="0" dirty="0" smtClean="0">
                <a:solidFill>
                  <a:schemeClr val="accent1">
                    <a:lumMod val="75000"/>
                  </a:schemeClr>
                </a:solidFill>
                <a:effectLst/>
                <a:latin typeface="Nunito Sans"/>
              </a:rPr>
              <a:t> Master: </a:t>
            </a:r>
            <a:endParaRPr lang="pt-BR" sz="3600" b="0" i="0" dirty="0" smtClean="0">
              <a:solidFill>
                <a:schemeClr val="accent1">
                  <a:lumMod val="75000"/>
                </a:schemeClr>
              </a:solidFill>
              <a:effectLst/>
              <a:latin typeface="Nunito Sans"/>
            </a:endParaRPr>
          </a:p>
          <a:p>
            <a:endParaRPr lang="pt-BR" sz="3600" dirty="0">
              <a:solidFill>
                <a:srgbClr val="5F625F"/>
              </a:solidFill>
              <a:latin typeface="Nunito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5F625F"/>
                </a:solidFill>
                <a:latin typeface="Nunito Sans"/>
              </a:rPr>
              <a:t>Promoção do </a:t>
            </a:r>
            <a:r>
              <a:rPr lang="pt-BR" sz="2800" b="1" dirty="0" err="1">
                <a:solidFill>
                  <a:srgbClr val="5F625F"/>
                </a:solidFill>
                <a:latin typeface="Nunito Sans"/>
              </a:rPr>
              <a:t>Scrum</a:t>
            </a:r>
            <a:r>
              <a:rPr lang="pt-BR" sz="2800" b="1" dirty="0" smtClean="0">
                <a:solidFill>
                  <a:srgbClr val="5F625F"/>
                </a:solidFill>
                <a:latin typeface="Nunito Sans"/>
              </a:rPr>
              <a:t>: </a:t>
            </a:r>
          </a:p>
          <a:p>
            <a:endParaRPr lang="pt-BR" sz="2800" dirty="0">
              <a:solidFill>
                <a:srgbClr val="5F625F"/>
              </a:solidFill>
              <a:latin typeface="Nunito Sans"/>
            </a:endParaRPr>
          </a:p>
          <a:p>
            <a:r>
              <a:rPr lang="pt-BR" sz="2800" dirty="0">
                <a:solidFill>
                  <a:srgbClr val="5F625F"/>
                </a:solidFill>
                <a:latin typeface="Nunito Sans"/>
              </a:rPr>
              <a:t>O </a:t>
            </a:r>
            <a:r>
              <a:rPr lang="pt-BR" sz="2800" dirty="0" err="1">
                <a:solidFill>
                  <a:srgbClr val="5F625F"/>
                </a:solidFill>
                <a:latin typeface="Nunito Sans"/>
              </a:rPr>
              <a:t>Scrum</a:t>
            </a:r>
            <a:r>
              <a:rPr lang="pt-BR" sz="2800" dirty="0">
                <a:solidFill>
                  <a:srgbClr val="5F625F"/>
                </a:solidFill>
                <a:latin typeface="Nunito Sans"/>
              </a:rPr>
              <a:t> Master é responsável por promover o </a:t>
            </a:r>
            <a:r>
              <a:rPr lang="pt-BR" sz="2800" dirty="0" err="1">
                <a:solidFill>
                  <a:srgbClr val="5F625F"/>
                </a:solidFill>
                <a:latin typeface="Nunito Sans"/>
              </a:rPr>
              <a:t>Scrum</a:t>
            </a:r>
            <a:r>
              <a:rPr lang="pt-BR" sz="2800" dirty="0">
                <a:solidFill>
                  <a:srgbClr val="5F625F"/>
                </a:solidFill>
                <a:latin typeface="Nunito Sans"/>
              </a:rPr>
              <a:t> e seus valores para a equipe de desenvolvimento e outros </a:t>
            </a:r>
            <a:r>
              <a:rPr lang="pt-BR" sz="2800" dirty="0" err="1">
                <a:solidFill>
                  <a:srgbClr val="5F625F"/>
                </a:solidFill>
                <a:latin typeface="Nunito Sans"/>
              </a:rPr>
              <a:t>stakeholders</a:t>
            </a:r>
            <a:r>
              <a:rPr lang="pt-BR" sz="2800" dirty="0">
                <a:solidFill>
                  <a:srgbClr val="5F625F"/>
                </a:solidFill>
                <a:latin typeface="Nunito Sans"/>
              </a:rPr>
              <a:t> envolvidos no projeto. </a:t>
            </a:r>
            <a:endParaRPr lang="pt-BR" sz="2800" dirty="0" smtClean="0">
              <a:solidFill>
                <a:srgbClr val="5F625F"/>
              </a:solidFill>
              <a:latin typeface="Nunito Sans"/>
            </a:endParaRPr>
          </a:p>
          <a:p>
            <a:endParaRPr lang="pt-BR" sz="2800" dirty="0">
              <a:solidFill>
                <a:srgbClr val="5F625F"/>
              </a:solidFill>
              <a:latin typeface="Nunito Sans"/>
            </a:endParaRPr>
          </a:p>
          <a:p>
            <a:r>
              <a:rPr lang="pt-BR" sz="2800" dirty="0" smtClean="0">
                <a:solidFill>
                  <a:srgbClr val="5F625F"/>
                </a:solidFill>
                <a:latin typeface="Nunito Sans"/>
              </a:rPr>
              <a:t>Ele deve </a:t>
            </a:r>
            <a:r>
              <a:rPr lang="pt-BR" sz="2800" dirty="0">
                <a:solidFill>
                  <a:srgbClr val="5F625F"/>
                </a:solidFill>
                <a:latin typeface="Nunito Sans"/>
              </a:rPr>
              <a:t>ajudar a equipe a entender os conceitos e práticas do </a:t>
            </a:r>
            <a:r>
              <a:rPr lang="pt-BR" sz="2800" dirty="0" err="1">
                <a:solidFill>
                  <a:srgbClr val="5F625F"/>
                </a:solidFill>
                <a:latin typeface="Nunito Sans"/>
              </a:rPr>
              <a:t>Scrum</a:t>
            </a:r>
            <a:r>
              <a:rPr lang="pt-BR" sz="2800" dirty="0">
                <a:solidFill>
                  <a:srgbClr val="5F625F"/>
                </a:solidFill>
                <a:latin typeface="Nunito Sans"/>
              </a:rPr>
              <a:t> e motivá-los a adotar esses valores em sua cultura de trabalho.</a:t>
            </a:r>
          </a:p>
        </p:txBody>
      </p:sp>
      <p:sp>
        <p:nvSpPr>
          <p:cNvPr id="6" name="Retângulo 5"/>
          <p:cNvSpPr/>
          <p:nvPr/>
        </p:nvSpPr>
        <p:spPr>
          <a:xfrm>
            <a:off x="-409433" y="1585139"/>
            <a:ext cx="1064525" cy="380599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22829" y="424651"/>
            <a:ext cx="5158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METODOLOGIA  SCRUM</a:t>
            </a:r>
            <a:endParaRPr lang="pt-BR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34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980201" y="953332"/>
            <a:ext cx="1094550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b="0" i="0" dirty="0" err="1" smtClean="0">
                <a:solidFill>
                  <a:schemeClr val="accent1">
                    <a:lumMod val="75000"/>
                  </a:schemeClr>
                </a:solidFill>
                <a:effectLst/>
                <a:latin typeface="Nunito Sans"/>
              </a:rPr>
              <a:t>Scrum</a:t>
            </a:r>
            <a:r>
              <a:rPr lang="pt-BR" sz="3600" b="0" i="0" dirty="0" smtClean="0">
                <a:solidFill>
                  <a:schemeClr val="accent1">
                    <a:lumMod val="75000"/>
                  </a:schemeClr>
                </a:solidFill>
                <a:effectLst/>
                <a:latin typeface="Nunito Sans"/>
              </a:rPr>
              <a:t> Master: </a:t>
            </a:r>
            <a:endParaRPr lang="pt-BR" sz="3600" b="0" i="0" dirty="0" smtClean="0">
              <a:solidFill>
                <a:schemeClr val="accent1">
                  <a:lumMod val="75000"/>
                </a:schemeClr>
              </a:solidFill>
              <a:effectLst/>
              <a:latin typeface="Nunito Sans"/>
            </a:endParaRPr>
          </a:p>
          <a:p>
            <a:endParaRPr lang="pt-BR" sz="3600" dirty="0">
              <a:solidFill>
                <a:srgbClr val="5F625F"/>
              </a:solidFill>
              <a:latin typeface="Nunito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5F625F"/>
                </a:solidFill>
                <a:latin typeface="Nunito Sans"/>
              </a:rPr>
              <a:t>Facilitação de melhoria contínua: </a:t>
            </a:r>
            <a:endParaRPr lang="pt-BR" sz="2800" b="1" dirty="0" smtClean="0">
              <a:solidFill>
                <a:srgbClr val="5F625F"/>
              </a:solidFill>
              <a:latin typeface="Nunito Sans"/>
            </a:endParaRPr>
          </a:p>
          <a:p>
            <a:endParaRPr lang="pt-BR" sz="2800" dirty="0">
              <a:solidFill>
                <a:srgbClr val="5F625F"/>
              </a:solidFill>
              <a:latin typeface="Nunito Sans"/>
            </a:endParaRPr>
          </a:p>
          <a:p>
            <a:r>
              <a:rPr lang="pt-BR" sz="2800" dirty="0">
                <a:solidFill>
                  <a:srgbClr val="5F625F"/>
                </a:solidFill>
                <a:latin typeface="Nunito Sans"/>
              </a:rPr>
              <a:t>O </a:t>
            </a:r>
            <a:r>
              <a:rPr lang="pt-BR" sz="2800" dirty="0" err="1">
                <a:solidFill>
                  <a:srgbClr val="5F625F"/>
                </a:solidFill>
                <a:latin typeface="Nunito Sans"/>
              </a:rPr>
              <a:t>Scrum</a:t>
            </a:r>
            <a:r>
              <a:rPr lang="pt-BR" sz="2800" dirty="0">
                <a:solidFill>
                  <a:srgbClr val="5F625F"/>
                </a:solidFill>
                <a:latin typeface="Nunito Sans"/>
              </a:rPr>
              <a:t> Master é responsável por ajudar a equipe de desenvolvimento a identificar áreas de melhoria e implementar ações para melhorar continuamente o processo de desenvolvimento. </a:t>
            </a:r>
            <a:endParaRPr lang="pt-BR" sz="2800" dirty="0" smtClean="0">
              <a:solidFill>
                <a:srgbClr val="5F625F"/>
              </a:solidFill>
              <a:latin typeface="Nunito Sans"/>
            </a:endParaRPr>
          </a:p>
          <a:p>
            <a:endParaRPr lang="pt-BR" sz="2800" dirty="0">
              <a:solidFill>
                <a:srgbClr val="5F625F"/>
              </a:solidFill>
              <a:latin typeface="Nunito Sans"/>
            </a:endParaRPr>
          </a:p>
          <a:p>
            <a:r>
              <a:rPr lang="pt-BR" sz="2800" dirty="0" smtClean="0">
                <a:solidFill>
                  <a:srgbClr val="5F625F"/>
                </a:solidFill>
                <a:latin typeface="Nunito Sans"/>
              </a:rPr>
              <a:t>Ele deve </a:t>
            </a:r>
            <a:r>
              <a:rPr lang="pt-BR" sz="2800" dirty="0">
                <a:solidFill>
                  <a:srgbClr val="5F625F"/>
                </a:solidFill>
                <a:latin typeface="Nunito Sans"/>
              </a:rPr>
              <a:t>incentivar a equipe a refletir sobre o desempenho do Sprint anterior e definir objetivos para o próximo Sprint.</a:t>
            </a:r>
          </a:p>
        </p:txBody>
      </p:sp>
      <p:sp>
        <p:nvSpPr>
          <p:cNvPr id="6" name="Retângulo 5"/>
          <p:cNvSpPr/>
          <p:nvPr/>
        </p:nvSpPr>
        <p:spPr>
          <a:xfrm>
            <a:off x="-409433" y="1585139"/>
            <a:ext cx="1064525" cy="380599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22829" y="424651"/>
            <a:ext cx="5158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METODOLOGIA  SCRUM</a:t>
            </a:r>
            <a:endParaRPr lang="pt-BR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42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980201" y="953332"/>
            <a:ext cx="1094550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b="0" i="0" dirty="0" err="1" smtClean="0">
                <a:solidFill>
                  <a:schemeClr val="accent1">
                    <a:lumMod val="75000"/>
                  </a:schemeClr>
                </a:solidFill>
                <a:effectLst/>
                <a:latin typeface="Nunito Sans"/>
              </a:rPr>
              <a:t>Scrum</a:t>
            </a:r>
            <a:r>
              <a:rPr lang="pt-BR" sz="3600" b="0" i="0" dirty="0" smtClean="0">
                <a:solidFill>
                  <a:schemeClr val="accent1">
                    <a:lumMod val="75000"/>
                  </a:schemeClr>
                </a:solidFill>
                <a:effectLst/>
                <a:latin typeface="Nunito Sans"/>
              </a:rPr>
              <a:t> Master: </a:t>
            </a:r>
            <a:endParaRPr lang="pt-BR" sz="3600" b="0" i="0" dirty="0" smtClean="0">
              <a:solidFill>
                <a:schemeClr val="accent1">
                  <a:lumMod val="75000"/>
                </a:schemeClr>
              </a:solidFill>
              <a:effectLst/>
              <a:latin typeface="Nunito Sans"/>
            </a:endParaRPr>
          </a:p>
          <a:p>
            <a:endParaRPr lang="pt-BR" sz="3600" dirty="0">
              <a:solidFill>
                <a:srgbClr val="5F625F"/>
              </a:solidFill>
              <a:latin typeface="Nunito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5F625F"/>
                </a:solidFill>
                <a:latin typeface="Nunito Sans"/>
              </a:rPr>
              <a:t>Colaboração com o </a:t>
            </a:r>
            <a:r>
              <a:rPr lang="pt-BR" sz="2800" b="1" dirty="0" err="1">
                <a:solidFill>
                  <a:srgbClr val="5F625F"/>
                </a:solidFill>
                <a:latin typeface="Nunito Sans"/>
              </a:rPr>
              <a:t>Product</a:t>
            </a:r>
            <a:r>
              <a:rPr lang="pt-BR" sz="2800" b="1" dirty="0">
                <a:solidFill>
                  <a:srgbClr val="5F625F"/>
                </a:solidFill>
                <a:latin typeface="Nunito Sans"/>
              </a:rPr>
              <a:t> </a:t>
            </a:r>
            <a:r>
              <a:rPr lang="pt-BR" sz="2800" b="1" dirty="0" err="1">
                <a:solidFill>
                  <a:srgbClr val="5F625F"/>
                </a:solidFill>
                <a:latin typeface="Nunito Sans"/>
              </a:rPr>
              <a:t>Owner</a:t>
            </a:r>
            <a:r>
              <a:rPr lang="pt-BR" sz="2800" b="1" dirty="0">
                <a:solidFill>
                  <a:srgbClr val="5F625F"/>
                </a:solidFill>
                <a:latin typeface="Nunito Sans"/>
              </a:rPr>
              <a:t>: </a:t>
            </a:r>
            <a:endParaRPr lang="pt-BR" sz="2800" b="1" dirty="0" smtClean="0">
              <a:solidFill>
                <a:srgbClr val="5F625F"/>
              </a:solidFill>
              <a:latin typeface="Nunito Sans"/>
            </a:endParaRPr>
          </a:p>
          <a:p>
            <a:endParaRPr lang="pt-BR" sz="2800" dirty="0">
              <a:solidFill>
                <a:srgbClr val="5F625F"/>
              </a:solidFill>
              <a:latin typeface="Nunito Sans"/>
            </a:endParaRPr>
          </a:p>
          <a:p>
            <a:r>
              <a:rPr lang="pt-BR" sz="2800" dirty="0">
                <a:solidFill>
                  <a:srgbClr val="5F625F"/>
                </a:solidFill>
                <a:latin typeface="Nunito Sans"/>
              </a:rPr>
              <a:t>O </a:t>
            </a:r>
            <a:r>
              <a:rPr lang="pt-BR" sz="2800" dirty="0" err="1">
                <a:solidFill>
                  <a:srgbClr val="5F625F"/>
                </a:solidFill>
                <a:latin typeface="Nunito Sans"/>
              </a:rPr>
              <a:t>Scrum</a:t>
            </a:r>
            <a:r>
              <a:rPr lang="pt-BR" sz="2800" dirty="0">
                <a:solidFill>
                  <a:srgbClr val="5F625F"/>
                </a:solidFill>
                <a:latin typeface="Nunito Sans"/>
              </a:rPr>
              <a:t> Master deve colaborar com o </a:t>
            </a:r>
            <a:r>
              <a:rPr lang="pt-BR" sz="2800" dirty="0" err="1">
                <a:solidFill>
                  <a:srgbClr val="5F625F"/>
                </a:solidFill>
                <a:latin typeface="Nunito Sans"/>
              </a:rPr>
              <a:t>Product</a:t>
            </a:r>
            <a:r>
              <a:rPr lang="pt-BR" sz="2800" dirty="0">
                <a:solidFill>
                  <a:srgbClr val="5F625F"/>
                </a:solidFill>
                <a:latin typeface="Nunito Sans"/>
              </a:rPr>
              <a:t> </a:t>
            </a:r>
            <a:r>
              <a:rPr lang="pt-BR" sz="2800" dirty="0" err="1">
                <a:solidFill>
                  <a:srgbClr val="5F625F"/>
                </a:solidFill>
                <a:latin typeface="Nunito Sans"/>
              </a:rPr>
              <a:t>Owner</a:t>
            </a:r>
            <a:r>
              <a:rPr lang="pt-BR" sz="2800" dirty="0">
                <a:solidFill>
                  <a:srgbClr val="5F625F"/>
                </a:solidFill>
                <a:latin typeface="Nunito Sans"/>
              </a:rPr>
              <a:t> para garantir que o </a:t>
            </a:r>
            <a:r>
              <a:rPr lang="pt-BR" sz="2800" dirty="0" err="1">
                <a:solidFill>
                  <a:srgbClr val="5F625F"/>
                </a:solidFill>
                <a:latin typeface="Nunito Sans"/>
              </a:rPr>
              <a:t>Product</a:t>
            </a:r>
            <a:r>
              <a:rPr lang="pt-BR" sz="2800" dirty="0">
                <a:solidFill>
                  <a:srgbClr val="5F625F"/>
                </a:solidFill>
                <a:latin typeface="Nunito Sans"/>
              </a:rPr>
              <a:t> </a:t>
            </a:r>
            <a:r>
              <a:rPr lang="pt-BR" sz="2800" dirty="0" err="1">
                <a:solidFill>
                  <a:srgbClr val="5F625F"/>
                </a:solidFill>
                <a:latin typeface="Nunito Sans"/>
              </a:rPr>
              <a:t>Backlog</a:t>
            </a:r>
            <a:r>
              <a:rPr lang="pt-BR" sz="2800" dirty="0">
                <a:solidFill>
                  <a:srgbClr val="5F625F"/>
                </a:solidFill>
                <a:latin typeface="Nunito Sans"/>
              </a:rPr>
              <a:t> esteja atualizado e refletindo as necessidades do negócio. </a:t>
            </a:r>
            <a:endParaRPr lang="pt-BR" sz="2800" dirty="0" smtClean="0">
              <a:solidFill>
                <a:srgbClr val="5F625F"/>
              </a:solidFill>
              <a:latin typeface="Nunito Sans"/>
            </a:endParaRPr>
          </a:p>
          <a:p>
            <a:endParaRPr lang="pt-BR" sz="2800" dirty="0">
              <a:solidFill>
                <a:srgbClr val="5F625F"/>
              </a:solidFill>
              <a:latin typeface="Nunito Sans"/>
            </a:endParaRPr>
          </a:p>
          <a:p>
            <a:r>
              <a:rPr lang="pt-BR" sz="2800" dirty="0" smtClean="0">
                <a:solidFill>
                  <a:srgbClr val="5F625F"/>
                </a:solidFill>
                <a:latin typeface="Nunito Sans"/>
              </a:rPr>
              <a:t>Ele deve </a:t>
            </a:r>
            <a:r>
              <a:rPr lang="pt-BR" sz="2800" dirty="0">
                <a:solidFill>
                  <a:srgbClr val="5F625F"/>
                </a:solidFill>
                <a:latin typeface="Nunito Sans"/>
              </a:rPr>
              <a:t>ajudar a equipe a entender as prioridades do </a:t>
            </a:r>
            <a:r>
              <a:rPr lang="pt-BR" sz="2800" dirty="0" err="1">
                <a:solidFill>
                  <a:srgbClr val="5F625F"/>
                </a:solidFill>
                <a:latin typeface="Nunito Sans"/>
              </a:rPr>
              <a:t>Product</a:t>
            </a:r>
            <a:r>
              <a:rPr lang="pt-BR" sz="2800" dirty="0">
                <a:solidFill>
                  <a:srgbClr val="5F625F"/>
                </a:solidFill>
                <a:latin typeface="Nunito Sans"/>
              </a:rPr>
              <a:t> </a:t>
            </a:r>
            <a:r>
              <a:rPr lang="pt-BR" sz="2800" dirty="0" err="1">
                <a:solidFill>
                  <a:srgbClr val="5F625F"/>
                </a:solidFill>
                <a:latin typeface="Nunito Sans"/>
              </a:rPr>
              <a:t>Backlog</a:t>
            </a:r>
            <a:r>
              <a:rPr lang="pt-BR" sz="2800" dirty="0">
                <a:solidFill>
                  <a:srgbClr val="5F625F"/>
                </a:solidFill>
                <a:latin typeface="Nunito Sans"/>
              </a:rPr>
              <a:t> e garantir que a equipe esteja trabalhando nas funcionalidades mais importantes para o produto.</a:t>
            </a:r>
          </a:p>
        </p:txBody>
      </p:sp>
      <p:sp>
        <p:nvSpPr>
          <p:cNvPr id="6" name="Retângulo 5"/>
          <p:cNvSpPr/>
          <p:nvPr/>
        </p:nvSpPr>
        <p:spPr>
          <a:xfrm>
            <a:off x="-409433" y="1585139"/>
            <a:ext cx="1064525" cy="380599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22829" y="424651"/>
            <a:ext cx="5158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METODOLOGIA  SCRUM</a:t>
            </a:r>
            <a:endParaRPr lang="pt-BR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94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064526" y="2690335"/>
            <a:ext cx="109455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/>
              <a:t>O </a:t>
            </a:r>
            <a:r>
              <a:rPr lang="pt-BR" sz="3600" dirty="0" err="1"/>
              <a:t>Agile</a:t>
            </a:r>
            <a:r>
              <a:rPr lang="pt-BR" sz="3600" dirty="0"/>
              <a:t> significa também </a:t>
            </a:r>
            <a:r>
              <a:rPr lang="pt-BR" sz="3600" dirty="0">
                <a:solidFill>
                  <a:schemeClr val="accent4">
                    <a:lumMod val="75000"/>
                  </a:schemeClr>
                </a:solidFill>
              </a:rPr>
              <a:t>levar em consideração a equipe</a:t>
            </a:r>
            <a:r>
              <a:rPr lang="pt-BR" sz="3600" dirty="0"/>
              <a:t> como indicador para a saúde do projeto</a:t>
            </a:r>
          </a:p>
        </p:txBody>
      </p:sp>
      <p:sp>
        <p:nvSpPr>
          <p:cNvPr id="6" name="Retângulo 5"/>
          <p:cNvSpPr/>
          <p:nvPr/>
        </p:nvSpPr>
        <p:spPr>
          <a:xfrm>
            <a:off x="-409433" y="1585139"/>
            <a:ext cx="1064525" cy="380599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22829" y="424651"/>
            <a:ext cx="5158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METODOLOGIA  SCRUM</a:t>
            </a:r>
            <a:endParaRPr lang="pt-BR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16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085645" y="4190809"/>
            <a:ext cx="109455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 smtClean="0"/>
              <a:t>- As </a:t>
            </a:r>
            <a:r>
              <a:rPr lang="pt-BR" sz="3600" dirty="0" smtClean="0">
                <a:solidFill>
                  <a:schemeClr val="accent4">
                    <a:lumMod val="75000"/>
                  </a:schemeClr>
                </a:solidFill>
              </a:rPr>
              <a:t>mudanças</a:t>
            </a:r>
            <a:r>
              <a:rPr lang="pt-BR" sz="3600" dirty="0" smtClean="0"/>
              <a:t> de requisitos </a:t>
            </a:r>
            <a:r>
              <a:rPr lang="pt-BR" sz="3600" dirty="0" smtClean="0">
                <a:solidFill>
                  <a:schemeClr val="accent4">
                    <a:lumMod val="75000"/>
                  </a:schemeClr>
                </a:solidFill>
              </a:rPr>
              <a:t>são bem-vindas</a:t>
            </a:r>
            <a:r>
              <a:rPr lang="pt-BR" sz="3600" dirty="0" smtClean="0"/>
              <a:t>, mesmo que tardiamente no desenvolvimento.</a:t>
            </a:r>
            <a:endParaRPr lang="pt-BR" sz="3600" dirty="0"/>
          </a:p>
        </p:txBody>
      </p:sp>
      <p:sp>
        <p:nvSpPr>
          <p:cNvPr id="6" name="Retângulo 5"/>
          <p:cNvSpPr/>
          <p:nvPr/>
        </p:nvSpPr>
        <p:spPr>
          <a:xfrm>
            <a:off x="-409433" y="1585139"/>
            <a:ext cx="1064525" cy="380599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1085645" y="1737539"/>
            <a:ext cx="109455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u="sng" dirty="0" smtClean="0"/>
              <a:t>PRINCIPAIS CARACTERÍSTICAS</a:t>
            </a:r>
            <a:r>
              <a:rPr lang="pt-BR" sz="3600" dirty="0" smtClean="0"/>
              <a:t>:</a:t>
            </a:r>
            <a:endParaRPr lang="pt-BR" sz="3600" dirty="0"/>
          </a:p>
        </p:txBody>
      </p:sp>
      <p:sp>
        <p:nvSpPr>
          <p:cNvPr id="8" name="Retângulo 7"/>
          <p:cNvSpPr/>
          <p:nvPr/>
        </p:nvSpPr>
        <p:spPr>
          <a:xfrm>
            <a:off x="1085645" y="2863931"/>
            <a:ext cx="109455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 smtClean="0"/>
              <a:t>- A </a:t>
            </a:r>
            <a:r>
              <a:rPr lang="pt-BR" sz="3600" dirty="0"/>
              <a:t>maior prioridade </a:t>
            </a:r>
            <a:r>
              <a:rPr lang="pt-BR" sz="3600" dirty="0" smtClean="0"/>
              <a:t>é </a:t>
            </a:r>
            <a:r>
              <a:rPr lang="pt-BR" sz="3600" dirty="0" smtClean="0">
                <a:solidFill>
                  <a:schemeClr val="accent4">
                    <a:lumMod val="75000"/>
                  </a:schemeClr>
                </a:solidFill>
              </a:rPr>
              <a:t>entregar valor</a:t>
            </a:r>
            <a:r>
              <a:rPr lang="pt-BR" sz="3600" dirty="0" smtClean="0"/>
              <a:t> para o cliente.</a:t>
            </a:r>
            <a:endParaRPr lang="pt-BR" sz="36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122829" y="424651"/>
            <a:ext cx="5158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METODOLOGIA  SCRUM</a:t>
            </a:r>
            <a:endParaRPr lang="pt-BR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10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-409433" y="1585139"/>
            <a:ext cx="1064525" cy="380599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1085645" y="1737539"/>
            <a:ext cx="109455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u="sng" dirty="0"/>
              <a:t>PRINCIPAIS CARACTERÍSTICAS</a:t>
            </a:r>
            <a:r>
              <a:rPr lang="pt-BR" sz="3600" dirty="0"/>
              <a:t>:</a:t>
            </a:r>
          </a:p>
          <a:p>
            <a:endParaRPr lang="pt-BR" sz="3600" dirty="0"/>
          </a:p>
        </p:txBody>
      </p:sp>
      <p:sp>
        <p:nvSpPr>
          <p:cNvPr id="8" name="Retângulo 7"/>
          <p:cNvSpPr/>
          <p:nvPr/>
        </p:nvSpPr>
        <p:spPr>
          <a:xfrm>
            <a:off x="1085645" y="2863931"/>
            <a:ext cx="10945504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 smtClean="0"/>
              <a:t>- </a:t>
            </a:r>
            <a:r>
              <a:rPr lang="pt-BR" sz="3600" dirty="0" smtClean="0">
                <a:solidFill>
                  <a:schemeClr val="accent4">
                    <a:lumMod val="75000"/>
                  </a:schemeClr>
                </a:solidFill>
              </a:rPr>
              <a:t>Transparência</a:t>
            </a:r>
            <a:r>
              <a:rPr lang="pt-BR" sz="3600" dirty="0" smtClean="0"/>
              <a:t> no processo.</a:t>
            </a:r>
          </a:p>
          <a:p>
            <a:endParaRPr lang="pt-BR" sz="3600" dirty="0" smtClean="0"/>
          </a:p>
          <a:p>
            <a:r>
              <a:rPr lang="pt-BR" sz="3200" dirty="0" smtClean="0"/>
              <a:t>A </a:t>
            </a:r>
            <a:r>
              <a:rPr lang="pt-BR" sz="3200" dirty="0"/>
              <a:t>metodologia divide </a:t>
            </a:r>
            <a:r>
              <a:rPr lang="pt-BR" sz="3200" dirty="0" smtClean="0"/>
              <a:t>o trabalho em várias fases</a:t>
            </a:r>
            <a:r>
              <a:rPr lang="pt-BR" sz="3200" dirty="0"/>
              <a:t>, estabelecendo uma visibilidade clara do andamento em cada estágio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22829" y="424651"/>
            <a:ext cx="5158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METODOLOGIA  SCRUM</a:t>
            </a:r>
            <a:endParaRPr lang="pt-BR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51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064525" y="1502980"/>
            <a:ext cx="1094550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b="0" i="0" dirty="0" smtClean="0">
                <a:solidFill>
                  <a:srgbClr val="5F625F"/>
                </a:solidFill>
                <a:effectLst/>
                <a:latin typeface="Nunito Sans"/>
              </a:rPr>
              <a:t>O </a:t>
            </a:r>
            <a:r>
              <a:rPr lang="pt-BR" sz="3600" b="0" i="0" dirty="0" err="1" smtClean="0">
                <a:solidFill>
                  <a:srgbClr val="5F625F"/>
                </a:solidFill>
                <a:effectLst/>
                <a:latin typeface="Nunito Sans"/>
              </a:rPr>
              <a:t>Scrum</a:t>
            </a:r>
            <a:r>
              <a:rPr lang="pt-BR" sz="3600" b="0" i="0" dirty="0" smtClean="0">
                <a:solidFill>
                  <a:srgbClr val="5F625F"/>
                </a:solidFill>
                <a:effectLst/>
                <a:latin typeface="Nunito Sans"/>
              </a:rPr>
              <a:t> é uma metodologia ágil responsável por lidar com projetos, trazendo</a:t>
            </a:r>
            <a:r>
              <a:rPr lang="pt-BR" sz="3600" b="1" i="0" dirty="0" smtClean="0">
                <a:solidFill>
                  <a:srgbClr val="5F625F"/>
                </a:solidFill>
                <a:effectLst/>
                <a:latin typeface="Nunito Sans"/>
              </a:rPr>
              <a:t> vários benefícios</a:t>
            </a:r>
            <a:r>
              <a:rPr lang="pt-BR" sz="3600" b="0" i="0" dirty="0" smtClean="0">
                <a:solidFill>
                  <a:srgbClr val="5F625F"/>
                </a:solidFill>
                <a:effectLst/>
                <a:latin typeface="Nunito Sans"/>
              </a:rPr>
              <a:t>. </a:t>
            </a:r>
          </a:p>
          <a:p>
            <a:endParaRPr lang="pt-BR" sz="3600" dirty="0">
              <a:solidFill>
                <a:srgbClr val="5F625F"/>
              </a:solidFill>
              <a:latin typeface="Nunito Sans"/>
            </a:endParaRPr>
          </a:p>
          <a:p>
            <a:r>
              <a:rPr lang="pt-BR" sz="3600" b="0" i="0" dirty="0" smtClean="0">
                <a:solidFill>
                  <a:srgbClr val="5F625F"/>
                </a:solidFill>
                <a:effectLst/>
                <a:latin typeface="Nunito Sans"/>
              </a:rPr>
              <a:t>Foi criada após ser feita uma adaptação nos processos da indústria automobilística para o desenvolvimento de software.</a:t>
            </a:r>
            <a:endParaRPr lang="pt-BR" sz="3600" dirty="0"/>
          </a:p>
        </p:txBody>
      </p:sp>
      <p:sp>
        <p:nvSpPr>
          <p:cNvPr id="6" name="Retângulo 5"/>
          <p:cNvSpPr/>
          <p:nvPr/>
        </p:nvSpPr>
        <p:spPr>
          <a:xfrm>
            <a:off x="-409433" y="1585139"/>
            <a:ext cx="1064525" cy="380599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122829" y="424651"/>
            <a:ext cx="5158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METODOLOGIA  SCRUM</a:t>
            </a:r>
            <a:endParaRPr lang="pt-BR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3672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-409433" y="1585139"/>
            <a:ext cx="1064525" cy="380599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1085645" y="1737539"/>
            <a:ext cx="109455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/>
              <a:t>PRINCIPAIS CARACTERÍSTICAS:</a:t>
            </a:r>
          </a:p>
          <a:p>
            <a:endParaRPr lang="pt-BR" sz="3600" dirty="0"/>
          </a:p>
        </p:txBody>
      </p:sp>
      <p:sp>
        <p:nvSpPr>
          <p:cNvPr id="8" name="Retângulo 7"/>
          <p:cNvSpPr/>
          <p:nvPr/>
        </p:nvSpPr>
        <p:spPr>
          <a:xfrm>
            <a:off x="1085645" y="2863931"/>
            <a:ext cx="1094550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Tx/>
              <a:buChar char="-"/>
            </a:pPr>
            <a:r>
              <a:rPr lang="pt-BR" sz="3600" dirty="0" smtClean="0"/>
              <a:t>Os </a:t>
            </a:r>
            <a:r>
              <a:rPr lang="pt-BR" sz="3600" dirty="0"/>
              <a:t>processos ágeis promovem </a:t>
            </a:r>
            <a:r>
              <a:rPr lang="pt-BR" sz="3600" dirty="0">
                <a:solidFill>
                  <a:schemeClr val="accent4">
                    <a:lumMod val="75000"/>
                  </a:schemeClr>
                </a:solidFill>
              </a:rPr>
              <a:t>desenvolvimento sustentável</a:t>
            </a:r>
            <a:r>
              <a:rPr lang="pt-BR" sz="3600" dirty="0"/>
              <a:t>. </a:t>
            </a:r>
            <a:endParaRPr lang="pt-BR" sz="3600" dirty="0" smtClean="0"/>
          </a:p>
          <a:p>
            <a:pPr marL="571500" indent="-571500">
              <a:buFontTx/>
              <a:buChar char="-"/>
            </a:pPr>
            <a:endParaRPr lang="pt-BR" sz="3600" dirty="0"/>
          </a:p>
          <a:p>
            <a:r>
              <a:rPr lang="pt-BR" sz="3600" dirty="0" smtClean="0"/>
              <a:t>Os patrocinadores, gestores, </a:t>
            </a:r>
            <a:r>
              <a:rPr lang="pt-BR" sz="3600" dirty="0"/>
              <a:t>desenvolvedores e usuários devem ser capazes de manter um ritmo constante indefinidamente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22829" y="424651"/>
            <a:ext cx="5158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METODOLOGIA  SCRUM</a:t>
            </a:r>
            <a:endParaRPr lang="pt-BR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35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122829" y="424651"/>
            <a:ext cx="5158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METODOLOGIA  SCRUM</a:t>
            </a:r>
            <a:endParaRPr lang="pt-BR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" name="AutoShape 2" descr="Pilares do Scrum: Transparência, Inspeção e Adaptaçã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Pilares do Scrum: Transparência, Inspeção e Adaptaçã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938" y="793983"/>
            <a:ext cx="7620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08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-409433" y="1585139"/>
            <a:ext cx="1064525" cy="380599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1140236" y="3164972"/>
            <a:ext cx="109455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 smtClean="0"/>
              <a:t>KAMBAM:</a:t>
            </a:r>
            <a:endParaRPr lang="pt-BR" sz="36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249" y="1585139"/>
            <a:ext cx="8572500" cy="476250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22829" y="424651"/>
            <a:ext cx="5158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METODOLOGIA  SCRUM</a:t>
            </a:r>
            <a:endParaRPr lang="pt-BR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96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-409433" y="1585139"/>
            <a:ext cx="1064525" cy="380599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1140236" y="3164972"/>
            <a:ext cx="109455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 smtClean="0"/>
              <a:t>MÉTRICAS:</a:t>
            </a:r>
            <a:endParaRPr lang="pt-BR" sz="36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345" y="1532079"/>
            <a:ext cx="7835704" cy="4845077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122829" y="424651"/>
            <a:ext cx="5158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METODOLOGIA  SCRUM</a:t>
            </a:r>
            <a:endParaRPr lang="pt-BR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19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-409433" y="1585139"/>
            <a:ext cx="1064525" cy="380599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1140236" y="3164972"/>
            <a:ext cx="109455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 smtClean="0"/>
              <a:t>MÉTRICAS:</a:t>
            </a:r>
            <a:endParaRPr lang="pt-BR" sz="36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693" y="1185781"/>
            <a:ext cx="6197556" cy="4933377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22829" y="424651"/>
            <a:ext cx="5158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METODOLOGIA  SCRUM</a:t>
            </a:r>
            <a:endParaRPr lang="pt-BR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60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59049" t="16494" r="18979" b="36162"/>
          <a:stretch/>
        </p:blipFill>
        <p:spPr>
          <a:xfrm>
            <a:off x="875762" y="161642"/>
            <a:ext cx="9529510" cy="6230829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-409433" y="1585139"/>
            <a:ext cx="1064525" cy="380599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122829" y="424651"/>
            <a:ext cx="5158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METODOLOGIA  SCRUM</a:t>
            </a:r>
            <a:endParaRPr lang="pt-BR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78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078173" y="2444675"/>
            <a:ext cx="109455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b="0" i="0" dirty="0" smtClean="0">
                <a:solidFill>
                  <a:schemeClr val="accent1">
                    <a:lumMod val="75000"/>
                  </a:schemeClr>
                </a:solidFill>
                <a:effectLst/>
                <a:latin typeface="Nunito Sans"/>
              </a:rPr>
              <a:t>SER ÁGIL: </a:t>
            </a:r>
          </a:p>
          <a:p>
            <a:endParaRPr lang="pt-BR" sz="3600" dirty="0">
              <a:solidFill>
                <a:srgbClr val="5F625F"/>
              </a:solidFill>
              <a:latin typeface="Nunito Sans"/>
            </a:endParaRPr>
          </a:p>
          <a:p>
            <a:r>
              <a:rPr lang="pt-BR" sz="3600" b="0" i="0" dirty="0" smtClean="0">
                <a:solidFill>
                  <a:srgbClr val="5F625F"/>
                </a:solidFill>
                <a:effectLst/>
                <a:latin typeface="Nunito Sans"/>
              </a:rPr>
              <a:t>NÃO É FAZER NOSSAS TAREFAS MAIS RAPIDAMENTE</a:t>
            </a:r>
            <a:endParaRPr lang="pt-BR" sz="3600" dirty="0"/>
          </a:p>
        </p:txBody>
      </p:sp>
      <p:sp>
        <p:nvSpPr>
          <p:cNvPr id="6" name="Retângulo 5"/>
          <p:cNvSpPr/>
          <p:nvPr/>
        </p:nvSpPr>
        <p:spPr>
          <a:xfrm>
            <a:off x="-409433" y="1585139"/>
            <a:ext cx="1064525" cy="380599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22829" y="424651"/>
            <a:ext cx="5158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METODOLOGIA  SCRUM</a:t>
            </a:r>
            <a:endParaRPr lang="pt-BR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129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078173" y="2444675"/>
            <a:ext cx="109455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b="0" i="0" dirty="0" smtClean="0">
                <a:solidFill>
                  <a:schemeClr val="accent1">
                    <a:lumMod val="75000"/>
                  </a:schemeClr>
                </a:solidFill>
                <a:effectLst/>
                <a:latin typeface="Nunito Sans"/>
              </a:rPr>
              <a:t>SER ÁGIL: </a:t>
            </a:r>
          </a:p>
          <a:p>
            <a:endParaRPr lang="pt-BR" sz="3600" dirty="0">
              <a:solidFill>
                <a:srgbClr val="5F625F"/>
              </a:solidFill>
              <a:latin typeface="Nunito Sans"/>
            </a:endParaRPr>
          </a:p>
          <a:p>
            <a:r>
              <a:rPr lang="pt-BR" sz="3600" dirty="0" smtClean="0">
                <a:solidFill>
                  <a:srgbClr val="5F625F"/>
                </a:solidFill>
                <a:latin typeface="Nunito Sans"/>
              </a:rPr>
              <a:t>É </a:t>
            </a:r>
            <a:r>
              <a:rPr lang="pt-BR" sz="3600" dirty="0" smtClean="0">
                <a:solidFill>
                  <a:schemeClr val="accent4">
                    <a:lumMod val="75000"/>
                  </a:schemeClr>
                </a:solidFill>
                <a:latin typeface="Nunito Sans"/>
              </a:rPr>
              <a:t>ENTREGAR VALOR </a:t>
            </a:r>
            <a:r>
              <a:rPr lang="pt-BR" sz="3600" dirty="0" smtClean="0">
                <a:solidFill>
                  <a:srgbClr val="5F625F"/>
                </a:solidFill>
                <a:latin typeface="Nunito Sans"/>
              </a:rPr>
              <a:t>DE FORMA </a:t>
            </a:r>
          </a:p>
          <a:p>
            <a:r>
              <a:rPr lang="pt-BR" sz="3600" dirty="0" smtClean="0">
                <a:solidFill>
                  <a:srgbClr val="5F625F"/>
                </a:solidFill>
                <a:latin typeface="Nunito Sans"/>
              </a:rPr>
              <a:t>MAIS RÁPIDA</a:t>
            </a:r>
            <a:endParaRPr lang="pt-BR" sz="3600" dirty="0"/>
          </a:p>
        </p:txBody>
      </p:sp>
      <p:sp>
        <p:nvSpPr>
          <p:cNvPr id="6" name="Retângulo 5"/>
          <p:cNvSpPr/>
          <p:nvPr/>
        </p:nvSpPr>
        <p:spPr>
          <a:xfrm>
            <a:off x="-409433" y="1585139"/>
            <a:ext cx="1064525" cy="380599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22829" y="424651"/>
            <a:ext cx="5158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METODOLOGIA  SCRUM</a:t>
            </a:r>
            <a:endParaRPr lang="pt-BR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84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078173" y="2444675"/>
            <a:ext cx="109455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b="0" i="0" dirty="0" smtClean="0">
                <a:solidFill>
                  <a:schemeClr val="accent1">
                    <a:lumMod val="75000"/>
                  </a:schemeClr>
                </a:solidFill>
                <a:effectLst/>
                <a:latin typeface="Nunito Sans"/>
              </a:rPr>
              <a:t>SER ÁGIL: </a:t>
            </a:r>
          </a:p>
          <a:p>
            <a:endParaRPr lang="pt-BR" sz="3600" dirty="0">
              <a:solidFill>
                <a:srgbClr val="5F625F"/>
              </a:solidFill>
              <a:latin typeface="Nunito Sans"/>
            </a:endParaRPr>
          </a:p>
          <a:p>
            <a:r>
              <a:rPr lang="pt-BR" sz="3600" dirty="0" smtClean="0">
                <a:solidFill>
                  <a:srgbClr val="5F625F"/>
                </a:solidFill>
                <a:latin typeface="Nunito Sans"/>
              </a:rPr>
              <a:t>É </a:t>
            </a:r>
            <a:r>
              <a:rPr lang="pt-BR" sz="3600" dirty="0" smtClean="0">
                <a:solidFill>
                  <a:schemeClr val="accent4">
                    <a:lumMod val="75000"/>
                  </a:schemeClr>
                </a:solidFill>
                <a:latin typeface="Nunito Sans"/>
              </a:rPr>
              <a:t>ENTREGAR VALOR </a:t>
            </a:r>
            <a:r>
              <a:rPr lang="pt-BR" sz="3600" dirty="0" smtClean="0">
                <a:solidFill>
                  <a:srgbClr val="5F625F"/>
                </a:solidFill>
                <a:latin typeface="Nunito Sans"/>
              </a:rPr>
              <a:t>DE FORMA </a:t>
            </a:r>
          </a:p>
          <a:p>
            <a:r>
              <a:rPr lang="pt-BR" sz="3600" dirty="0" smtClean="0">
                <a:solidFill>
                  <a:srgbClr val="5F625F"/>
                </a:solidFill>
                <a:latin typeface="Nunito Sans"/>
              </a:rPr>
              <a:t>MAIS RÁPIDA</a:t>
            </a:r>
            <a:endParaRPr lang="pt-BR" sz="3600" dirty="0"/>
          </a:p>
        </p:txBody>
      </p:sp>
      <p:sp>
        <p:nvSpPr>
          <p:cNvPr id="6" name="Retângulo 5"/>
          <p:cNvSpPr/>
          <p:nvPr/>
        </p:nvSpPr>
        <p:spPr>
          <a:xfrm>
            <a:off x="-409433" y="1585139"/>
            <a:ext cx="1064525" cy="380599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22829" y="424651"/>
            <a:ext cx="5158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METODOLOGIA  SCRUM</a:t>
            </a:r>
            <a:endParaRPr lang="pt-BR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90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"/>
          <a:stretch/>
        </p:blipFill>
        <p:spPr>
          <a:xfrm>
            <a:off x="232010" y="715992"/>
            <a:ext cx="11878101" cy="614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08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980201" y="953332"/>
            <a:ext cx="10945504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b="0" i="0" dirty="0" smtClean="0">
                <a:solidFill>
                  <a:schemeClr val="accent1">
                    <a:lumMod val="75000"/>
                  </a:schemeClr>
                </a:solidFill>
                <a:effectLst/>
                <a:latin typeface="Nunito Sans"/>
              </a:rPr>
              <a:t>Visão Geral: </a:t>
            </a:r>
            <a:endParaRPr lang="pt-BR" sz="3600" b="0" i="0" dirty="0" smtClean="0">
              <a:solidFill>
                <a:schemeClr val="accent1">
                  <a:lumMod val="75000"/>
                </a:schemeClr>
              </a:solidFill>
              <a:effectLst/>
              <a:latin typeface="Nunito Sans"/>
            </a:endParaRPr>
          </a:p>
          <a:p>
            <a:endParaRPr lang="pt-BR" sz="3600" dirty="0">
              <a:solidFill>
                <a:srgbClr val="5F625F"/>
              </a:solidFill>
              <a:latin typeface="Nunito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5F625F"/>
                </a:solidFill>
                <a:latin typeface="Nunito Sans"/>
              </a:rPr>
              <a:t>O </a:t>
            </a:r>
            <a:r>
              <a:rPr lang="pt-BR" sz="2800" dirty="0" err="1">
                <a:solidFill>
                  <a:srgbClr val="5F625F"/>
                </a:solidFill>
                <a:latin typeface="Nunito Sans"/>
              </a:rPr>
              <a:t>Scrum</a:t>
            </a:r>
            <a:r>
              <a:rPr lang="pt-BR" sz="2800" dirty="0">
                <a:solidFill>
                  <a:srgbClr val="5F625F"/>
                </a:solidFill>
                <a:latin typeface="Nunito Sans"/>
              </a:rPr>
              <a:t> é baseado em princípios iterativos e incrementais e divide o projeto em pequenos ciclos de trabalho chamados de </a:t>
            </a:r>
            <a:r>
              <a:rPr lang="pt-BR" sz="2800" dirty="0" err="1" smtClean="0">
                <a:solidFill>
                  <a:srgbClr val="5F625F"/>
                </a:solidFill>
                <a:latin typeface="Nunito Sans"/>
              </a:rPr>
              <a:t>sprints</a:t>
            </a:r>
            <a:r>
              <a:rPr lang="pt-BR" sz="2800" dirty="0" smtClean="0">
                <a:solidFill>
                  <a:srgbClr val="5F625F"/>
                </a:solidFill>
                <a:latin typeface="Nunito Sans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 smtClean="0">
              <a:solidFill>
                <a:srgbClr val="5F625F"/>
              </a:solidFill>
              <a:latin typeface="Nunito Sans"/>
            </a:endParaRPr>
          </a:p>
          <a:p>
            <a:endParaRPr lang="pt-BR" sz="2800" dirty="0"/>
          </a:p>
        </p:txBody>
      </p:sp>
      <p:sp>
        <p:nvSpPr>
          <p:cNvPr id="6" name="Retângulo 5"/>
          <p:cNvSpPr/>
          <p:nvPr/>
        </p:nvSpPr>
        <p:spPr>
          <a:xfrm>
            <a:off x="-409433" y="1585139"/>
            <a:ext cx="1064525" cy="380599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22829" y="424651"/>
            <a:ext cx="5158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METODOLOGIA  SCRUM</a:t>
            </a:r>
            <a:endParaRPr lang="pt-BR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19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980201" y="953332"/>
            <a:ext cx="10945504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b="0" i="0" dirty="0" smtClean="0">
                <a:solidFill>
                  <a:schemeClr val="accent1">
                    <a:lumMod val="75000"/>
                  </a:schemeClr>
                </a:solidFill>
                <a:effectLst/>
                <a:latin typeface="Nunito Sans"/>
              </a:rPr>
              <a:t>Visão Geral: </a:t>
            </a:r>
            <a:endParaRPr lang="pt-BR" sz="3600" b="0" i="0" dirty="0" smtClean="0">
              <a:solidFill>
                <a:schemeClr val="accent1">
                  <a:lumMod val="75000"/>
                </a:schemeClr>
              </a:solidFill>
              <a:effectLst/>
              <a:latin typeface="Nunito Sans"/>
            </a:endParaRPr>
          </a:p>
          <a:p>
            <a:endParaRPr lang="pt-BR" sz="3600" dirty="0">
              <a:solidFill>
                <a:srgbClr val="5F625F"/>
              </a:solidFill>
              <a:latin typeface="Nunito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rgbClr val="5F625F"/>
                </a:solidFill>
                <a:latin typeface="Nunito Sans"/>
              </a:rPr>
              <a:t>Cada </a:t>
            </a:r>
            <a:r>
              <a:rPr lang="pt-BR" sz="2800" dirty="0" err="1">
                <a:solidFill>
                  <a:srgbClr val="5F625F"/>
                </a:solidFill>
                <a:latin typeface="Nunito Sans"/>
              </a:rPr>
              <a:t>sprint</a:t>
            </a:r>
            <a:r>
              <a:rPr lang="pt-BR" sz="2800" dirty="0">
                <a:solidFill>
                  <a:srgbClr val="5F625F"/>
                </a:solidFill>
                <a:latin typeface="Nunito Sans"/>
              </a:rPr>
              <a:t> é uma iteração de trabalho que dura de duas a quatro semanas, no qual a equipe desenvolve uma funcionalidade completa do </a:t>
            </a:r>
            <a:r>
              <a:rPr lang="pt-BR" sz="2800" dirty="0" smtClean="0">
                <a:solidFill>
                  <a:srgbClr val="5F625F"/>
                </a:solidFill>
                <a:latin typeface="Nunito Sans"/>
              </a:rPr>
              <a:t>produto.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 smtClean="0">
              <a:solidFill>
                <a:srgbClr val="5F625F"/>
              </a:solidFill>
              <a:latin typeface="Nunito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</p:txBody>
      </p:sp>
      <p:sp>
        <p:nvSpPr>
          <p:cNvPr id="6" name="Retângulo 5"/>
          <p:cNvSpPr/>
          <p:nvPr/>
        </p:nvSpPr>
        <p:spPr>
          <a:xfrm>
            <a:off x="-409433" y="1585139"/>
            <a:ext cx="1064525" cy="380599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22829" y="424651"/>
            <a:ext cx="5158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METODOLOGIA  SCRUM</a:t>
            </a:r>
            <a:endParaRPr lang="pt-BR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93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1180</Words>
  <Application>Microsoft Office PowerPoint</Application>
  <PresentationFormat>Widescreen</PresentationFormat>
  <Paragraphs>178</Paragraphs>
  <Slides>35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Nunito Sans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Malcon J Cavalaro de Toledo</dc:creator>
  <cp:lastModifiedBy>Malcon J Cavalaro de Toledo</cp:lastModifiedBy>
  <cp:revision>16</cp:revision>
  <dcterms:created xsi:type="dcterms:W3CDTF">2022-10-05T15:52:55Z</dcterms:created>
  <dcterms:modified xsi:type="dcterms:W3CDTF">2023-04-04T20:13:57Z</dcterms:modified>
</cp:coreProperties>
</file>